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2" r:id="rId9"/>
    <p:sldId id="269" r:id="rId10"/>
    <p:sldId id="263" r:id="rId11"/>
    <p:sldId id="277" r:id="rId12"/>
    <p:sldId id="278" r:id="rId13"/>
    <p:sldId id="279" r:id="rId14"/>
    <p:sldId id="270" r:id="rId15"/>
    <p:sldId id="271" r:id="rId16"/>
    <p:sldId id="261" r:id="rId17"/>
    <p:sldId id="264" r:id="rId18"/>
    <p:sldId id="272" r:id="rId19"/>
    <p:sldId id="274" r:id="rId20"/>
    <p:sldId id="275" r:id="rId21"/>
    <p:sldId id="265" r:id="rId22"/>
  </p:sldIdLst>
  <p:sldSz cx="18288000" cy="10287000"/>
  <p:notesSz cx="6858000" cy="9144000"/>
  <p:embeddedFontLst>
    <p:embeddedFont>
      <p:font typeface="Bernoru SemiCondensed" panose="020B0604020202020204" charset="0"/>
      <p:regular r:id="rId23"/>
    </p:embeddedFont>
    <p:embeddedFont>
      <p:font typeface="ABeeZe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BeeZee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www.google.com/search?q=Data-Driven+Marketing&amp;sca_esv=ea03128f0bbabd1b&amp;sxsrf=AE3TifNKLgCtzhCukv42qxP5OHss2fRCkg%3A1765003144780&amp;source=hp&amp;ei=iM8zaeq2Lb-xwcsP_5W5uQE&amp;iflsig=AOw8s4IAAAAAaTPdmL1W6Qk9FyeVcrCQysEBbhyCb2xT&amp;ved=2ahUKEwj-1aaRraiRAxVqRmwGHR1SMp8QgK4QegQIARAC&amp;uact=5&amp;oq=maksud+data+driven+marketing&amp;gs_lp=Egdnd3Mtd2l6IhxtYWtzdWQgZGF0YSBkcml2ZW4gbWFya2V0aW5nMgUQIRigATIFECEYoAEyBRAhGJ8FSPdGUABYtERwA3gAkAEAmAGUAqAB0B2qAQcxNi4xMi4zuAEDyAEA-AEBmAIioALgIMICBBAjGCfCAgcQABiABBgTwgIMECMYgAQYExgnGIoFwgIIEAAYgAQYywHCAgoQABiABBgKGMsBwgIGEAAYFhgewgIIEAAYFhgKGB7CAgUQABjvBZgDAJIHBzEwLjE5LjWgB7StAbIHBjcuMTkuNbgHyyDCBwswLjMuMjAuMTAuMcgHlgKACAA&amp;sclient=gws-wiz&amp;mstk=AUtExfBMt-CkjG363IBE7Z6w2HH8WhWSzR5pZtU5h4r3i0obcO-pDq44b0JkwAF95WihmGoWRPHZvOYM1udmPp13381i5p7H6QzsKZQpPiperQPdvUtVzbi-RhWgmb_jI6ZsnPH4Ps5B_7ZB8m6js4qwK-PLLGTvAC8nwCUeososJIMppDk&amp;csui=3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2050" y="1762246"/>
            <a:ext cx="7316787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8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Implementasi</a:t>
            </a:r>
            <a:r>
              <a:rPr lang="en-US" sz="48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Managing Internal Operations </a:t>
            </a:r>
            <a:r>
              <a:rPr lang="en-US" sz="48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Dalam</a:t>
            </a:r>
            <a:r>
              <a:rPr lang="en-US" sz="48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48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Fungsi</a:t>
            </a:r>
            <a:r>
              <a:rPr lang="en-US" sz="48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48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Pemasaran</a:t>
            </a:r>
            <a:r>
              <a:rPr lang="en-US" sz="48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: People, Capabilities, Structure, Corporate</a:t>
            </a:r>
            <a:endParaRPr lang="en-US" sz="48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671115" y="-429360"/>
            <a:ext cx="11878824" cy="10016449"/>
            <a:chOff x="0" y="0"/>
            <a:chExt cx="4397909" cy="370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solidFill>
              <a:srgbClr val="06053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8968600" y="-429360"/>
            <a:ext cx="11878824" cy="10016449"/>
            <a:chOff x="0" y="0"/>
            <a:chExt cx="4397909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277350" y="-429360"/>
            <a:ext cx="11878824" cy="10016449"/>
            <a:chOff x="0" y="0"/>
            <a:chExt cx="4397909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blipFill>
              <a:blip r:embed="rId2"/>
              <a:stretch>
                <a:fillRect l="-16509" t="-2696" r="-1346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4345581" y="6637134"/>
            <a:ext cx="6810594" cy="4278950"/>
            <a:chOff x="0" y="0"/>
            <a:chExt cx="812800" cy="5106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106965" y="-4238682"/>
            <a:ext cx="6810594" cy="5257857"/>
            <a:chOff x="0" y="0"/>
            <a:chExt cx="812800" cy="6274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20834" y="8776609"/>
            <a:ext cx="5280478" cy="3317611"/>
            <a:chOff x="0" y="0"/>
            <a:chExt cx="812800" cy="5106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67774" y="7664435"/>
            <a:ext cx="5280478" cy="3845308"/>
            <a:chOff x="0" y="0"/>
            <a:chExt cx="812800" cy="59189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218082" y="-3336403"/>
            <a:ext cx="5280478" cy="3845308"/>
            <a:chOff x="0" y="0"/>
            <a:chExt cx="812800" cy="59189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647920" y="9324226"/>
            <a:ext cx="10925270" cy="1610908"/>
            <a:chOff x="0" y="0"/>
            <a:chExt cx="2877437" cy="4242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938671" y="9725211"/>
            <a:ext cx="10925270" cy="1610908"/>
            <a:chOff x="0" y="0"/>
            <a:chExt cx="2877437" cy="4242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974056" y="9372253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4" y="0"/>
                </a:lnTo>
                <a:lnTo>
                  <a:pt x="2174034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62050" y="6806145"/>
            <a:ext cx="844666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Pertemuan</a:t>
            </a:r>
            <a:r>
              <a:rPr lang="en-US" sz="4000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9</a:t>
            </a:r>
            <a:endParaRPr lang="en-US" sz="4000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  <a:p>
            <a:pPr algn="ctr">
              <a:lnSpc>
                <a:spcPts val="4800"/>
              </a:lnSpc>
            </a:pPr>
            <a:r>
              <a:rPr lang="en-US" sz="4000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Oleh</a:t>
            </a:r>
            <a:r>
              <a:rPr lang="en-US" sz="4000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:</a:t>
            </a:r>
          </a:p>
          <a:p>
            <a:pPr algn="ctr">
              <a:lnSpc>
                <a:spcPts val="4800"/>
              </a:lnSpc>
            </a:pPr>
            <a:r>
              <a:rPr lang="en-US" sz="4000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Dr. Viola De Yusa, SE, MM</a:t>
            </a:r>
            <a:endParaRPr lang="en-US" sz="4000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8063826" y="678255"/>
            <a:ext cx="1393699" cy="1317679"/>
          </a:xfrm>
          <a:custGeom>
            <a:avLst/>
            <a:gdLst/>
            <a:ahLst/>
            <a:cxnLst/>
            <a:rect l="l" t="t" r="r" b="b"/>
            <a:pathLst>
              <a:path w="1393699" h="1317679">
                <a:moveTo>
                  <a:pt x="0" y="0"/>
                </a:moveTo>
                <a:lnTo>
                  <a:pt x="1393699" y="0"/>
                </a:lnTo>
                <a:lnTo>
                  <a:pt x="1393699" y="1317679"/>
                </a:lnTo>
                <a:lnTo>
                  <a:pt x="0" y="131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57700" y="3963259"/>
            <a:ext cx="8267700" cy="1022912"/>
            <a:chOff x="0" y="0"/>
            <a:chExt cx="1597690" cy="2569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7690" cy="256977"/>
            </a:xfrm>
            <a:custGeom>
              <a:avLst/>
              <a:gdLst/>
              <a:ahLst/>
              <a:cxnLst/>
              <a:rect l="l" t="t" r="r" b="b"/>
              <a:pathLst>
                <a:path w="1597690" h="256977">
                  <a:moveTo>
                    <a:pt x="46259" y="0"/>
                  </a:moveTo>
                  <a:lnTo>
                    <a:pt x="1551431" y="0"/>
                  </a:lnTo>
                  <a:cubicBezTo>
                    <a:pt x="1576979" y="0"/>
                    <a:pt x="1597690" y="20711"/>
                    <a:pt x="1597690" y="46259"/>
                  </a:cubicBezTo>
                  <a:lnTo>
                    <a:pt x="1597690" y="210718"/>
                  </a:lnTo>
                  <a:cubicBezTo>
                    <a:pt x="1597690" y="236267"/>
                    <a:pt x="1576979" y="256977"/>
                    <a:pt x="1551431" y="256977"/>
                  </a:cubicBezTo>
                  <a:lnTo>
                    <a:pt x="46259" y="256977"/>
                  </a:lnTo>
                  <a:cubicBezTo>
                    <a:pt x="20711" y="256977"/>
                    <a:pt x="0" y="236267"/>
                    <a:pt x="0" y="210718"/>
                  </a:cubicBezTo>
                  <a:lnTo>
                    <a:pt x="0" y="46259"/>
                  </a:lnTo>
                  <a:cubicBezTo>
                    <a:pt x="0" y="20711"/>
                    <a:pt x="20711" y="0"/>
                    <a:pt x="46259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97690" cy="295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05000" y="5323955"/>
            <a:ext cx="13253292" cy="1562758"/>
            <a:chOff x="0" y="0"/>
            <a:chExt cx="1597690" cy="2569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7690" cy="256977"/>
            </a:xfrm>
            <a:custGeom>
              <a:avLst/>
              <a:gdLst/>
              <a:ahLst/>
              <a:cxnLst/>
              <a:rect l="l" t="t" r="r" b="b"/>
              <a:pathLst>
                <a:path w="1597690" h="256977">
                  <a:moveTo>
                    <a:pt x="46259" y="0"/>
                  </a:moveTo>
                  <a:lnTo>
                    <a:pt x="1551431" y="0"/>
                  </a:lnTo>
                  <a:cubicBezTo>
                    <a:pt x="1576979" y="0"/>
                    <a:pt x="1597690" y="20711"/>
                    <a:pt x="1597690" y="46259"/>
                  </a:cubicBezTo>
                  <a:lnTo>
                    <a:pt x="1597690" y="210718"/>
                  </a:lnTo>
                  <a:cubicBezTo>
                    <a:pt x="1597690" y="236267"/>
                    <a:pt x="1576979" y="256977"/>
                    <a:pt x="1551431" y="256977"/>
                  </a:cubicBezTo>
                  <a:lnTo>
                    <a:pt x="46259" y="256977"/>
                  </a:lnTo>
                  <a:cubicBezTo>
                    <a:pt x="20711" y="256977"/>
                    <a:pt x="0" y="236267"/>
                    <a:pt x="0" y="210718"/>
                  </a:cubicBezTo>
                  <a:lnTo>
                    <a:pt x="0" y="46259"/>
                  </a:lnTo>
                  <a:cubicBezTo>
                    <a:pt x="0" y="20711"/>
                    <a:pt x="20711" y="0"/>
                    <a:pt x="46259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97690" cy="295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67200" y="7335446"/>
            <a:ext cx="8610600" cy="1651947"/>
            <a:chOff x="0" y="0"/>
            <a:chExt cx="1597690" cy="25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7690" cy="256977"/>
            </a:xfrm>
            <a:custGeom>
              <a:avLst/>
              <a:gdLst/>
              <a:ahLst/>
              <a:cxnLst/>
              <a:rect l="l" t="t" r="r" b="b"/>
              <a:pathLst>
                <a:path w="1597690" h="256977">
                  <a:moveTo>
                    <a:pt x="46259" y="0"/>
                  </a:moveTo>
                  <a:lnTo>
                    <a:pt x="1551431" y="0"/>
                  </a:lnTo>
                  <a:cubicBezTo>
                    <a:pt x="1576979" y="0"/>
                    <a:pt x="1597690" y="20711"/>
                    <a:pt x="1597690" y="46259"/>
                  </a:cubicBezTo>
                  <a:lnTo>
                    <a:pt x="1597690" y="210718"/>
                  </a:lnTo>
                  <a:cubicBezTo>
                    <a:pt x="1597690" y="236267"/>
                    <a:pt x="1576979" y="256977"/>
                    <a:pt x="1551431" y="256977"/>
                  </a:cubicBezTo>
                  <a:lnTo>
                    <a:pt x="46259" y="256977"/>
                  </a:lnTo>
                  <a:cubicBezTo>
                    <a:pt x="20711" y="256977"/>
                    <a:pt x="0" y="236267"/>
                    <a:pt x="0" y="210718"/>
                  </a:cubicBezTo>
                  <a:lnTo>
                    <a:pt x="0" y="46259"/>
                  </a:lnTo>
                  <a:cubicBezTo>
                    <a:pt x="0" y="20711"/>
                    <a:pt x="20711" y="0"/>
                    <a:pt x="46259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97690" cy="295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85850"/>
            <a:ext cx="12556773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Strategi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Penguatan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Kapabilitas</a:t>
            </a:r>
            <a:endParaRPr lang="en-US" sz="75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57700" y="4066175"/>
            <a:ext cx="84201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3"/>
              </a:lnSpc>
            </a:pPr>
            <a:r>
              <a:rPr lang="en-US" sz="4000" dirty="0" err="1"/>
              <a:t>Investasi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i="1" dirty="0"/>
              <a:t>data-driven </a:t>
            </a:r>
            <a:r>
              <a:rPr lang="en-US" sz="4000" i="1" dirty="0" smtClean="0"/>
              <a:t>marketing</a:t>
            </a:r>
            <a:endParaRPr lang="en-US" sz="3669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23999" y="5536759"/>
            <a:ext cx="1460988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3"/>
              </a:lnSpc>
            </a:pPr>
            <a:r>
              <a:rPr lang="en-US" sz="4000" dirty="0" err="1">
                <a:solidFill>
                  <a:schemeClr val="bg1"/>
                </a:solidFill>
              </a:rPr>
              <a:t>Kolaborasi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lintas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fungsi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antara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pemasaran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teknologi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dan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operasional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endParaRPr lang="en-US" sz="3669" dirty="0">
              <a:solidFill>
                <a:schemeClr val="bg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52800" y="7546077"/>
            <a:ext cx="1043939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3"/>
              </a:lnSpc>
            </a:pPr>
            <a:r>
              <a:rPr lang="en-US" sz="4000" dirty="0" err="1"/>
              <a:t>Pengembangan</a:t>
            </a:r>
            <a:r>
              <a:rPr lang="en-US" sz="4000" dirty="0"/>
              <a:t> </a:t>
            </a:r>
            <a:r>
              <a:rPr lang="en-US" sz="4000" i="1" dirty="0"/>
              <a:t>learning organization</a:t>
            </a:r>
            <a:r>
              <a:rPr lang="en-US" sz="4000" dirty="0"/>
              <a:t> di </a:t>
            </a:r>
            <a:r>
              <a:rPr lang="en-US" sz="4000" dirty="0" err="1"/>
              <a:t>departemen</a:t>
            </a:r>
            <a:r>
              <a:rPr lang="en-US" sz="4000" dirty="0"/>
              <a:t> </a:t>
            </a:r>
            <a:r>
              <a:rPr lang="en-US" sz="4000" dirty="0" err="1" smtClean="0"/>
              <a:t>pemasaran</a:t>
            </a:r>
            <a:endParaRPr lang="en-US" sz="4000" dirty="0"/>
          </a:p>
          <a:p>
            <a:pPr algn="ctr">
              <a:lnSpc>
                <a:spcPts val="4403"/>
              </a:lnSpc>
            </a:pPr>
            <a:endParaRPr lang="en-US" sz="3669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3585473" y="1372407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44054" y="0"/>
            <a:ext cx="11931590" cy="10287000"/>
            <a:chOff x="0" y="0"/>
            <a:chExt cx="4100215" cy="3535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0215" cy="3535062"/>
            </a:xfrm>
            <a:custGeom>
              <a:avLst/>
              <a:gdLst/>
              <a:ahLst/>
              <a:cxnLst/>
              <a:rect l="l" t="t" r="r" b="b"/>
              <a:pathLst>
                <a:path w="4100215" h="3535062">
                  <a:moveTo>
                    <a:pt x="3075161" y="0"/>
                  </a:moveTo>
                  <a:lnTo>
                    <a:pt x="1025054" y="0"/>
                  </a:lnTo>
                  <a:lnTo>
                    <a:pt x="0" y="1767531"/>
                  </a:lnTo>
                  <a:lnTo>
                    <a:pt x="1025054" y="3535062"/>
                  </a:lnTo>
                  <a:lnTo>
                    <a:pt x="3075161" y="3535062"/>
                  </a:lnTo>
                  <a:lnTo>
                    <a:pt x="4100215" y="1767531"/>
                  </a:lnTo>
                  <a:close/>
                </a:path>
              </a:pathLst>
            </a:custGeom>
            <a:solidFill>
              <a:srgbClr val="06053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599977" y="0"/>
            <a:ext cx="11931590" cy="10287000"/>
            <a:chOff x="0" y="0"/>
            <a:chExt cx="4100215" cy="35350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00215" cy="3535062"/>
            </a:xfrm>
            <a:custGeom>
              <a:avLst/>
              <a:gdLst/>
              <a:ahLst/>
              <a:cxnLst/>
              <a:rect l="l" t="t" r="r" b="b"/>
              <a:pathLst>
                <a:path w="4100215" h="3535062">
                  <a:moveTo>
                    <a:pt x="3075161" y="0"/>
                  </a:moveTo>
                  <a:lnTo>
                    <a:pt x="1025054" y="0"/>
                  </a:lnTo>
                  <a:lnTo>
                    <a:pt x="0" y="1767531"/>
                  </a:lnTo>
                  <a:lnTo>
                    <a:pt x="1025054" y="3535062"/>
                  </a:lnTo>
                  <a:lnTo>
                    <a:pt x="3075161" y="3535062"/>
                  </a:lnTo>
                  <a:lnTo>
                    <a:pt x="4100215" y="1767531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0940929" y="0"/>
            <a:ext cx="11931590" cy="10287000"/>
            <a:chOff x="0" y="0"/>
            <a:chExt cx="4100215" cy="3535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0215" cy="3535062"/>
            </a:xfrm>
            <a:custGeom>
              <a:avLst/>
              <a:gdLst/>
              <a:ahLst/>
              <a:cxnLst/>
              <a:rect l="l" t="t" r="r" b="b"/>
              <a:pathLst>
                <a:path w="4100215" h="3535062">
                  <a:moveTo>
                    <a:pt x="3075161" y="0"/>
                  </a:moveTo>
                  <a:lnTo>
                    <a:pt x="1025054" y="0"/>
                  </a:lnTo>
                  <a:lnTo>
                    <a:pt x="0" y="1767531"/>
                  </a:lnTo>
                  <a:lnTo>
                    <a:pt x="1025054" y="3535062"/>
                  </a:lnTo>
                  <a:lnTo>
                    <a:pt x="3075161" y="3535062"/>
                  </a:lnTo>
                  <a:lnTo>
                    <a:pt x="4100215" y="1767531"/>
                  </a:lnTo>
                  <a:close/>
                </a:path>
              </a:pathLst>
            </a:custGeom>
            <a:blipFill>
              <a:blip r:embed="rId2"/>
              <a:stretch>
                <a:fillRect l="-10604" r="-1880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7372029"/>
            <a:ext cx="2038675" cy="203867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97702" y="7372029"/>
            <a:ext cx="2038675" cy="203867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63871" y="7372029"/>
            <a:ext cx="2038675" cy="203867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053000" y="764785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79501" y="7723175"/>
            <a:ext cx="1137072" cy="1374483"/>
          </a:xfrm>
          <a:custGeom>
            <a:avLst/>
            <a:gdLst/>
            <a:ahLst/>
            <a:cxnLst/>
            <a:rect l="l" t="t" r="r" b="b"/>
            <a:pathLst>
              <a:path w="1137072" h="1374483">
                <a:moveTo>
                  <a:pt x="0" y="0"/>
                </a:moveTo>
                <a:lnTo>
                  <a:pt x="1137072" y="0"/>
                </a:lnTo>
                <a:lnTo>
                  <a:pt x="1137072" y="1374483"/>
                </a:lnTo>
                <a:lnTo>
                  <a:pt x="0" y="1374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77253" y="7813433"/>
            <a:ext cx="1076740" cy="1193966"/>
          </a:xfrm>
          <a:custGeom>
            <a:avLst/>
            <a:gdLst/>
            <a:ahLst/>
            <a:cxnLst/>
            <a:rect l="l" t="t" r="r" b="b"/>
            <a:pathLst>
              <a:path w="1076740" h="1193966">
                <a:moveTo>
                  <a:pt x="0" y="0"/>
                </a:moveTo>
                <a:lnTo>
                  <a:pt x="1076740" y="0"/>
                </a:lnTo>
                <a:lnTo>
                  <a:pt x="1076740" y="1193966"/>
                </a:lnTo>
                <a:lnTo>
                  <a:pt x="0" y="1193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564691" y="7647852"/>
            <a:ext cx="1237035" cy="1374483"/>
          </a:xfrm>
          <a:custGeom>
            <a:avLst/>
            <a:gdLst/>
            <a:ahLst/>
            <a:cxnLst/>
            <a:rect l="l" t="t" r="r" b="b"/>
            <a:pathLst>
              <a:path w="1237035" h="1374483">
                <a:moveTo>
                  <a:pt x="0" y="0"/>
                </a:moveTo>
                <a:lnTo>
                  <a:pt x="1237035" y="0"/>
                </a:lnTo>
                <a:lnTo>
                  <a:pt x="1237035" y="1374482"/>
                </a:lnTo>
                <a:lnTo>
                  <a:pt x="0" y="13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-405951" y="9906004"/>
            <a:ext cx="10925270" cy="1610908"/>
            <a:chOff x="0" y="0"/>
            <a:chExt cx="2877437" cy="4242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5493050" y="9906004"/>
            <a:ext cx="10925270" cy="1610908"/>
            <a:chOff x="0" y="0"/>
            <a:chExt cx="2877437" cy="4242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933446"/>
            <a:ext cx="9215354" cy="88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15"/>
              </a:lnSpc>
            </a:pPr>
            <a:r>
              <a:rPr lang="en-US" sz="54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Data Driven Marketing</a:t>
            </a:r>
            <a:endParaRPr lang="en-US" sz="54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1080" y="2053394"/>
            <a:ext cx="8491625" cy="4960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4000" dirty="0" smtClean="0">
                <a:hlinkClick r:id="rId11"/>
              </a:rPr>
              <a:t>Data-Driven </a:t>
            </a:r>
            <a:r>
              <a:rPr lang="en-US" sz="4000" dirty="0">
                <a:hlinkClick r:id="rId11"/>
              </a:rPr>
              <a:t>Marketing</a:t>
            </a:r>
            <a:r>
              <a:rPr lang="en-US" sz="4000" dirty="0"/>
              <a:t> 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pendekatan</a:t>
            </a:r>
            <a:r>
              <a:rPr lang="en-US" sz="4000" dirty="0"/>
              <a:t> </a:t>
            </a:r>
            <a:r>
              <a:rPr lang="en-US" sz="4000" dirty="0" err="1"/>
              <a:t>pemasaran</a:t>
            </a:r>
            <a:r>
              <a:rPr lang="en-US" sz="4000" dirty="0"/>
              <a:t> </a:t>
            </a:r>
            <a:r>
              <a:rPr lang="en-US" sz="4000" dirty="0" err="1"/>
              <a:t>strategis</a:t>
            </a:r>
            <a:r>
              <a:rPr lang="en-US" sz="4000" dirty="0"/>
              <a:t> yang </a:t>
            </a:r>
            <a:r>
              <a:rPr lang="en-US" sz="4000" dirty="0" err="1"/>
              <a:t>menggunakan</a:t>
            </a:r>
            <a:r>
              <a:rPr lang="en-US" sz="4000" dirty="0"/>
              <a:t> </a:t>
            </a:r>
            <a:r>
              <a:rPr lang="en-US" sz="4000" b="1" dirty="0"/>
              <a:t>data </a:t>
            </a:r>
            <a:r>
              <a:rPr lang="en-US" sz="4000" b="1" dirty="0" err="1"/>
              <a:t>pelanggan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perilaku</a:t>
            </a:r>
            <a:r>
              <a:rPr lang="en-US" sz="4000" b="1" dirty="0"/>
              <a:t> </a:t>
            </a:r>
            <a:r>
              <a:rPr lang="en-US" sz="4000" b="1" dirty="0" err="1"/>
              <a:t>konsumen</a:t>
            </a:r>
            <a:r>
              <a:rPr lang="en-US" sz="4000" dirty="0"/>
              <a:t> 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dasar</a:t>
            </a:r>
            <a:r>
              <a:rPr lang="en-US" sz="4000" dirty="0"/>
              <a:t> </a:t>
            </a:r>
            <a:r>
              <a:rPr lang="en-US" sz="4000" dirty="0" err="1"/>
              <a:t>utama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keputusan</a:t>
            </a:r>
            <a:r>
              <a:rPr lang="en-US" sz="4000" dirty="0"/>
              <a:t>, </a:t>
            </a:r>
            <a:r>
              <a:rPr lang="en-US" sz="4000" dirty="0" err="1"/>
              <a:t>merancang</a:t>
            </a:r>
            <a:r>
              <a:rPr lang="en-US" sz="4000" dirty="0"/>
              <a:t> </a:t>
            </a:r>
            <a:r>
              <a:rPr lang="en-US" sz="4000" dirty="0" err="1"/>
              <a:t>kampanye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mengukur</a:t>
            </a:r>
            <a:r>
              <a:rPr lang="en-US" sz="4000" dirty="0"/>
              <a:t> </a:t>
            </a:r>
            <a:r>
              <a:rPr lang="en-US" sz="4000" dirty="0" err="1"/>
              <a:t>hasilnya</a:t>
            </a:r>
            <a:r>
              <a:rPr lang="en-US" sz="4000" dirty="0"/>
              <a:t>, </a:t>
            </a:r>
            <a:r>
              <a:rPr lang="en-US" sz="4000" dirty="0" err="1"/>
              <a:t>sehingga</a:t>
            </a:r>
            <a:r>
              <a:rPr lang="en-US" sz="4000" dirty="0"/>
              <a:t> </a:t>
            </a:r>
            <a:r>
              <a:rPr lang="en-US" sz="4000" dirty="0" err="1"/>
              <a:t>pemasaran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 </a:t>
            </a:r>
            <a:r>
              <a:rPr lang="en-US" sz="4000" b="1" dirty="0" err="1"/>
              <a:t>tepat</a:t>
            </a:r>
            <a:r>
              <a:rPr lang="en-US" sz="4000" b="1" dirty="0"/>
              <a:t> </a:t>
            </a:r>
            <a:r>
              <a:rPr lang="en-US" sz="4000" b="1" dirty="0" err="1"/>
              <a:t>sasaran</a:t>
            </a:r>
            <a:r>
              <a:rPr lang="en-US" sz="4000" b="1" dirty="0"/>
              <a:t>, personal, </a:t>
            </a:r>
            <a:r>
              <a:rPr lang="en-US" sz="4000" b="1" dirty="0" err="1"/>
              <a:t>efisien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mampu</a:t>
            </a:r>
            <a:r>
              <a:rPr lang="en-US" sz="4000" dirty="0"/>
              <a:t> </a:t>
            </a:r>
            <a:r>
              <a:rPr lang="en-US" sz="4000" dirty="0" err="1"/>
              <a:t>meningkatkan</a:t>
            </a:r>
            <a:r>
              <a:rPr lang="en-US" sz="4000" dirty="0"/>
              <a:t> </a:t>
            </a:r>
            <a:r>
              <a:rPr lang="en-US" sz="4000" dirty="0" err="1"/>
              <a:t>konversi</a:t>
            </a:r>
            <a:r>
              <a:rPr lang="en-US" sz="4000" dirty="0"/>
              <a:t>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pertumbuhan</a:t>
            </a:r>
            <a:r>
              <a:rPr lang="en-US" sz="4000" dirty="0"/>
              <a:t>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terukur</a:t>
            </a:r>
            <a:r>
              <a:rPr lang="en-US" sz="4000" dirty="0"/>
              <a:t>, </a:t>
            </a:r>
            <a:r>
              <a:rPr lang="en-US" sz="4000" dirty="0" err="1"/>
              <a:t>bukan</a:t>
            </a:r>
            <a:r>
              <a:rPr lang="en-US" sz="4000" dirty="0"/>
              <a:t> </a:t>
            </a:r>
            <a:r>
              <a:rPr lang="en-US" sz="4000" dirty="0" err="1"/>
              <a:t>lagi</a:t>
            </a:r>
            <a:r>
              <a:rPr lang="en-US" sz="4000" dirty="0"/>
              <a:t> </a:t>
            </a:r>
            <a:r>
              <a:rPr lang="en-US" sz="4000" dirty="0" err="1"/>
              <a:t>hanya</a:t>
            </a:r>
            <a:r>
              <a:rPr lang="en-US" sz="4000" dirty="0"/>
              <a:t> </a:t>
            </a:r>
            <a:r>
              <a:rPr lang="en-US" sz="4000" dirty="0" err="1"/>
              <a:t>mengandalkan</a:t>
            </a:r>
            <a:r>
              <a:rPr lang="en-US" sz="4000" dirty="0"/>
              <a:t> </a:t>
            </a:r>
            <a:r>
              <a:rPr lang="en-US" sz="4000" dirty="0" err="1"/>
              <a:t>intuisi</a:t>
            </a:r>
            <a:r>
              <a:rPr lang="en-US" sz="4000" dirty="0"/>
              <a:t>. </a:t>
            </a:r>
            <a:endParaRPr lang="en-US" sz="4000" dirty="0">
              <a:solidFill>
                <a:srgbClr val="06053F"/>
              </a:solidFill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30675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74567" y="-252206"/>
            <a:ext cx="10849075" cy="10791412"/>
            <a:chOff x="0" y="0"/>
            <a:chExt cx="4397909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2115800" y="-252206"/>
            <a:ext cx="10573549" cy="10791412"/>
            <a:chOff x="0" y="0"/>
            <a:chExt cx="4397909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blipFill>
              <a:blip r:embed="rId2"/>
              <a:stretch>
                <a:fillRect l="-2656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763547" y="750727"/>
            <a:ext cx="7976404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Inti Data Drive Marketing</a:t>
            </a:r>
            <a:endParaRPr lang="en-US" sz="66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4170488" y="-237402"/>
            <a:ext cx="6045536" cy="3658574"/>
            <a:chOff x="0" y="0"/>
            <a:chExt cx="812800" cy="627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86370" y="868626"/>
            <a:ext cx="1361758" cy="1287480"/>
          </a:xfrm>
          <a:custGeom>
            <a:avLst/>
            <a:gdLst/>
            <a:ahLst/>
            <a:cxnLst/>
            <a:rect l="l" t="t" r="r" b="b"/>
            <a:pathLst>
              <a:path w="1361758" h="1287480">
                <a:moveTo>
                  <a:pt x="0" y="0"/>
                </a:moveTo>
                <a:lnTo>
                  <a:pt x="1361757" y="0"/>
                </a:lnTo>
                <a:lnTo>
                  <a:pt x="1361757" y="1287480"/>
                </a:lnTo>
                <a:lnTo>
                  <a:pt x="0" y="1287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3787960" y="-2951627"/>
            <a:ext cx="5280478" cy="6145583"/>
            <a:chOff x="25675" y="-38100"/>
            <a:chExt cx="812800" cy="1030505"/>
          </a:xfrm>
        </p:grpSpPr>
        <p:sp>
          <p:nvSpPr>
            <p:cNvPr id="12" name="Freeform 12"/>
            <p:cNvSpPr/>
            <p:nvPr/>
          </p:nvSpPr>
          <p:spPr>
            <a:xfrm>
              <a:off x="25675" y="400514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34271" y="3216816"/>
            <a:ext cx="10240296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 smtClean="0"/>
              <a:t>Pengumpulan</a:t>
            </a:r>
            <a:r>
              <a:rPr lang="en-US" sz="3200" b="1" dirty="0" smtClean="0"/>
              <a:t> </a:t>
            </a:r>
            <a:r>
              <a:rPr lang="en-US" sz="3200" b="1" dirty="0"/>
              <a:t>Data:</a:t>
            </a:r>
            <a:r>
              <a:rPr lang="en-US" sz="3200" dirty="0"/>
              <a:t> </a:t>
            </a:r>
            <a:r>
              <a:rPr lang="en-US" sz="3200" dirty="0" err="1"/>
              <a:t>Mengumpulkan</a:t>
            </a:r>
            <a:r>
              <a:rPr lang="en-US" sz="3200" dirty="0"/>
              <a:t> data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situs web, media </a:t>
            </a:r>
            <a:r>
              <a:rPr lang="en-US" sz="3200" dirty="0" err="1"/>
              <a:t>sosial</a:t>
            </a:r>
            <a:r>
              <a:rPr lang="en-US" sz="3200" dirty="0"/>
              <a:t>, </a:t>
            </a:r>
            <a:r>
              <a:rPr lang="en-US" sz="3200" dirty="0" err="1"/>
              <a:t>aplikasi</a:t>
            </a:r>
            <a:r>
              <a:rPr lang="en-US" sz="3200" dirty="0"/>
              <a:t>, </a:t>
            </a:r>
            <a:r>
              <a:rPr lang="en-US" sz="3200" dirty="0" err="1"/>
              <a:t>interaksi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nn-NO" sz="3200" b="1" dirty="0"/>
              <a:t>Analisis Data:</a:t>
            </a:r>
            <a:r>
              <a:rPr lang="nn-NO" sz="3200" dirty="0"/>
              <a:t> Menganalisis data tersebut untuk memahami tren, preferensi, kebiasaan, dan kebutuhan audiens secara mendalam.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 err="1"/>
              <a:t>Implementasi</a:t>
            </a:r>
            <a:r>
              <a:rPr lang="en-US" sz="3200" b="1" dirty="0"/>
              <a:t> </a:t>
            </a:r>
            <a:r>
              <a:rPr lang="en-US" sz="3200" b="1" dirty="0" err="1"/>
              <a:t>Strategi</a:t>
            </a:r>
            <a:r>
              <a:rPr lang="en-US" sz="3200" b="1" dirty="0"/>
              <a:t>:</a:t>
            </a:r>
            <a:r>
              <a:rPr lang="en-US" sz="3200" dirty="0"/>
              <a:t> 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wawasan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r>
              <a:rPr lang="en-US" sz="3200" dirty="0"/>
              <a:t>, </a:t>
            </a:r>
            <a:r>
              <a:rPr lang="en-US" sz="3200" dirty="0" err="1"/>
              <a:t>konten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penawaran</a:t>
            </a:r>
            <a:r>
              <a:rPr lang="en-US" sz="3200" dirty="0"/>
              <a:t> yang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relevan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segmen</a:t>
            </a:r>
            <a:r>
              <a:rPr lang="en-US" sz="3200" dirty="0"/>
              <a:t> </a:t>
            </a:r>
            <a:r>
              <a:rPr lang="en-US" sz="3200" dirty="0" err="1"/>
              <a:t>audiens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 err="1"/>
              <a:t>Pengukuran</a:t>
            </a:r>
            <a:r>
              <a:rPr lang="en-US" sz="3200" b="1" dirty="0"/>
              <a:t> &amp; </a:t>
            </a:r>
            <a:r>
              <a:rPr lang="en-US" sz="3200" b="1" dirty="0" err="1"/>
              <a:t>Optimasi</a:t>
            </a:r>
            <a:r>
              <a:rPr lang="en-US" sz="3200" b="1" dirty="0"/>
              <a:t>:</a:t>
            </a:r>
            <a:r>
              <a:rPr lang="en-US" sz="3200" dirty="0"/>
              <a:t> </a:t>
            </a:r>
            <a:r>
              <a:rPr lang="en-US" sz="3200" dirty="0" err="1"/>
              <a:t>Melacak</a:t>
            </a:r>
            <a:r>
              <a:rPr lang="en-US" sz="3200" dirty="0"/>
              <a:t> </a:t>
            </a:r>
            <a:r>
              <a:rPr lang="en-US" sz="3200" dirty="0" err="1"/>
              <a:t>performa</a:t>
            </a:r>
            <a:r>
              <a:rPr lang="en-US" sz="3200" dirty="0"/>
              <a:t> </a:t>
            </a:r>
            <a:r>
              <a:rPr lang="en-US" sz="3200" dirty="0" err="1"/>
              <a:t>kampanye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terus-menerus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mengidentifikasi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berhasil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mengoptimalkan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depannya</a:t>
            </a:r>
            <a:r>
              <a:rPr lang="en-US" sz="3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105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74567" y="-252206"/>
            <a:ext cx="10849075" cy="10791412"/>
            <a:chOff x="0" y="0"/>
            <a:chExt cx="4397909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2115800" y="-252206"/>
            <a:ext cx="10573549" cy="10791412"/>
            <a:chOff x="0" y="0"/>
            <a:chExt cx="4397909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blipFill>
              <a:blip r:embed="rId2"/>
              <a:stretch>
                <a:fillRect l="-2656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875046" y="750727"/>
            <a:ext cx="8864905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66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Mengapa</a:t>
            </a: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66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Penting</a:t>
            </a: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Data Drive Marketing?</a:t>
            </a:r>
            <a:endParaRPr lang="en-US" sz="66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4170488" y="-237402"/>
            <a:ext cx="6045536" cy="3658574"/>
            <a:chOff x="0" y="0"/>
            <a:chExt cx="812800" cy="627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86370" y="868626"/>
            <a:ext cx="1361758" cy="1287480"/>
          </a:xfrm>
          <a:custGeom>
            <a:avLst/>
            <a:gdLst/>
            <a:ahLst/>
            <a:cxnLst/>
            <a:rect l="l" t="t" r="r" b="b"/>
            <a:pathLst>
              <a:path w="1361758" h="1287480">
                <a:moveTo>
                  <a:pt x="0" y="0"/>
                </a:moveTo>
                <a:lnTo>
                  <a:pt x="1361757" y="0"/>
                </a:lnTo>
                <a:lnTo>
                  <a:pt x="1361757" y="1287480"/>
                </a:lnTo>
                <a:lnTo>
                  <a:pt x="0" y="1287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3787960" y="-2951627"/>
            <a:ext cx="5280478" cy="6145583"/>
            <a:chOff x="25675" y="-38100"/>
            <a:chExt cx="812800" cy="1030505"/>
          </a:xfrm>
        </p:grpSpPr>
        <p:sp>
          <p:nvSpPr>
            <p:cNvPr id="12" name="Freeform 12"/>
            <p:cNvSpPr/>
            <p:nvPr/>
          </p:nvSpPr>
          <p:spPr>
            <a:xfrm>
              <a:off x="25675" y="400514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34271" y="3216816"/>
            <a:ext cx="10240296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err="1" smtClean="0"/>
              <a:t>Lebih</a:t>
            </a:r>
            <a:r>
              <a:rPr lang="en-US" sz="4000" b="1" dirty="0" smtClean="0"/>
              <a:t> </a:t>
            </a:r>
            <a:r>
              <a:rPr lang="en-US" sz="4000" b="1" dirty="0" err="1"/>
              <a:t>Efektif</a:t>
            </a:r>
            <a:r>
              <a:rPr lang="en-US" sz="4000" b="1" dirty="0"/>
              <a:t>:</a:t>
            </a:r>
            <a:r>
              <a:rPr lang="en-US" sz="4000" dirty="0"/>
              <a:t> </a:t>
            </a:r>
            <a:r>
              <a:rPr lang="en-US" sz="4000" dirty="0" err="1"/>
              <a:t>Memungkinkan</a:t>
            </a:r>
            <a:r>
              <a:rPr lang="en-US" sz="4000" dirty="0"/>
              <a:t> </a:t>
            </a:r>
            <a:r>
              <a:rPr lang="en-US" sz="4000" dirty="0" err="1"/>
              <a:t>penargetan</a:t>
            </a:r>
            <a:r>
              <a:rPr lang="en-US" sz="4000" dirty="0"/>
              <a:t> </a:t>
            </a:r>
            <a:r>
              <a:rPr lang="en-US" sz="4000" dirty="0" err="1"/>
              <a:t>audiens</a:t>
            </a:r>
            <a:r>
              <a:rPr lang="en-US" sz="4000" dirty="0"/>
              <a:t> yang </a:t>
            </a:r>
            <a:r>
              <a:rPr lang="en-US" sz="4000" dirty="0" err="1"/>
              <a:t>tepat</a:t>
            </a:r>
            <a:r>
              <a:rPr lang="en-US" sz="4000" dirty="0"/>
              <a:t>, </a:t>
            </a:r>
            <a:r>
              <a:rPr lang="en-US" sz="4000" dirty="0" err="1"/>
              <a:t>mengurangi</a:t>
            </a:r>
            <a:r>
              <a:rPr lang="en-US" sz="4000" dirty="0"/>
              <a:t> </a:t>
            </a:r>
            <a:r>
              <a:rPr lang="en-US" sz="4000" dirty="0" err="1"/>
              <a:t>pemborosan</a:t>
            </a:r>
            <a:r>
              <a:rPr lang="en-US" sz="4000" dirty="0"/>
              <a:t> </a:t>
            </a:r>
            <a:r>
              <a:rPr lang="en-US" sz="4000" dirty="0" err="1"/>
              <a:t>anggaran</a:t>
            </a:r>
            <a:r>
              <a:rPr lang="en-US" sz="40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4000" b="1" dirty="0" err="1"/>
              <a:t>Personalisasi</a:t>
            </a:r>
            <a:r>
              <a:rPr lang="en-US" sz="4000" b="1" dirty="0"/>
              <a:t>:</a:t>
            </a:r>
            <a:r>
              <a:rPr lang="en-US" sz="4000" dirty="0"/>
              <a:t> </a:t>
            </a:r>
            <a:r>
              <a:rPr lang="en-US" sz="4000" dirty="0" err="1"/>
              <a:t>Memberikan</a:t>
            </a:r>
            <a:r>
              <a:rPr lang="en-US" sz="4000" dirty="0"/>
              <a:t> </a:t>
            </a:r>
            <a:r>
              <a:rPr lang="en-US" sz="4000" dirty="0" err="1"/>
              <a:t>pengalaman</a:t>
            </a:r>
            <a:r>
              <a:rPr lang="en-US" sz="4000" dirty="0"/>
              <a:t> yang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relevan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</a:t>
            </a:r>
            <a:r>
              <a:rPr lang="en-US" sz="4000" dirty="0" err="1"/>
              <a:t>konsumen</a:t>
            </a:r>
            <a:r>
              <a:rPr lang="en-US" sz="40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4000" b="1" dirty="0"/>
              <a:t>ROI </a:t>
            </a:r>
            <a:r>
              <a:rPr lang="en-US" sz="4000" b="1" dirty="0" err="1"/>
              <a:t>Lebih</a:t>
            </a:r>
            <a:r>
              <a:rPr lang="en-US" sz="4000" b="1" dirty="0"/>
              <a:t> Tinggi:</a:t>
            </a:r>
            <a:r>
              <a:rPr lang="en-US" sz="4000" dirty="0"/>
              <a:t> </a:t>
            </a:r>
            <a:r>
              <a:rPr lang="en-US" sz="4000" dirty="0" err="1"/>
              <a:t>Mengoptimalkan</a:t>
            </a:r>
            <a:r>
              <a:rPr lang="en-US" sz="4000" dirty="0"/>
              <a:t> </a:t>
            </a:r>
            <a:r>
              <a:rPr lang="en-US" sz="4000" dirty="0" err="1"/>
              <a:t>penggunaan</a:t>
            </a:r>
            <a:r>
              <a:rPr lang="en-US" sz="4000" dirty="0"/>
              <a:t> budget </a:t>
            </a:r>
            <a:r>
              <a:rPr lang="en-US" sz="4000" dirty="0" err="1"/>
              <a:t>pemasaran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maksimal</a:t>
            </a:r>
            <a:r>
              <a:rPr lang="en-US" sz="40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4000" b="1" dirty="0" err="1"/>
              <a:t>Keputusan</a:t>
            </a:r>
            <a:r>
              <a:rPr lang="en-US" sz="4000" b="1" dirty="0"/>
              <a:t> </a:t>
            </a:r>
            <a:r>
              <a:rPr lang="en-US" sz="4000" b="1" dirty="0" err="1"/>
              <a:t>Berbasis</a:t>
            </a:r>
            <a:r>
              <a:rPr lang="en-US" sz="4000" b="1" dirty="0"/>
              <a:t> </a:t>
            </a:r>
            <a:r>
              <a:rPr lang="en-US" sz="4000" b="1" dirty="0" err="1"/>
              <a:t>Fakta</a:t>
            </a:r>
            <a:r>
              <a:rPr lang="en-US" sz="4000" b="1" dirty="0"/>
              <a:t>:</a:t>
            </a:r>
            <a:r>
              <a:rPr lang="en-US" sz="4000" dirty="0"/>
              <a:t> </a:t>
            </a:r>
            <a:r>
              <a:rPr lang="en-US" sz="4000" dirty="0" err="1"/>
              <a:t>Menggantikan</a:t>
            </a:r>
            <a:r>
              <a:rPr lang="en-US" sz="4000" dirty="0"/>
              <a:t> </a:t>
            </a:r>
            <a:r>
              <a:rPr lang="en-US" sz="4000" dirty="0" err="1"/>
              <a:t>tebakan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bukti</a:t>
            </a:r>
            <a:r>
              <a:rPr lang="en-US" sz="4000" dirty="0"/>
              <a:t> </a:t>
            </a:r>
            <a:r>
              <a:rPr lang="en-US" sz="4000" dirty="0" err="1"/>
              <a:t>konkret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strategi</a:t>
            </a:r>
            <a:r>
              <a:rPr lang="en-US" sz="4000" dirty="0"/>
              <a:t> yang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kuat</a:t>
            </a:r>
            <a:r>
              <a:rPr lang="en-US" sz="4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938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8700" y="1085850"/>
            <a:ext cx="12556773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Bentuk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Struktur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Organisasi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Pemasaran</a:t>
            </a:r>
            <a:endParaRPr lang="en-US" sz="75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3585473" y="1372407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7711"/>
              </p:ext>
            </p:extLst>
          </p:nvPr>
        </p:nvGraphicFramePr>
        <p:xfrm>
          <a:off x="1200425" y="3572655"/>
          <a:ext cx="14809770" cy="6055580"/>
        </p:xfrm>
        <a:graphic>
          <a:graphicData uri="http://schemas.openxmlformats.org/drawingml/2006/table">
            <a:tbl>
              <a:tblPr/>
              <a:tblGrid>
                <a:gridCol w="4936590">
                  <a:extLst>
                    <a:ext uri="{9D8B030D-6E8A-4147-A177-3AD203B41FA5}">
                      <a16:colId xmlns:a16="http://schemas.microsoft.com/office/drawing/2014/main" val="2818027873"/>
                    </a:ext>
                  </a:extLst>
                </a:gridCol>
                <a:gridCol w="4936590">
                  <a:extLst>
                    <a:ext uri="{9D8B030D-6E8A-4147-A177-3AD203B41FA5}">
                      <a16:colId xmlns:a16="http://schemas.microsoft.com/office/drawing/2014/main" val="2545974614"/>
                    </a:ext>
                  </a:extLst>
                </a:gridCol>
                <a:gridCol w="4936590">
                  <a:extLst>
                    <a:ext uri="{9D8B030D-6E8A-4147-A177-3AD203B41FA5}">
                      <a16:colId xmlns:a16="http://schemas.microsoft.com/office/drawing/2014/main" val="297511525"/>
                    </a:ext>
                  </a:extLst>
                </a:gridCol>
              </a:tblGrid>
              <a:tr h="81302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Struktur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Ciri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Utama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Contoh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Penerapan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96195"/>
                  </a:ext>
                </a:extLst>
              </a:tr>
              <a:tr h="142278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Fungsional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(Functional Marketing Structure)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Terbagi berdasarkan fungsi (produk, harga, promosi, distribusi)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Cocok untuk perusahaan dengan lini produk terbatas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42082"/>
                  </a:ext>
                </a:extLst>
              </a:tr>
              <a:tr h="81302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Produk/Brand-Based Structure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Setiap merek memiliki tim manajemen sendiri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Digunakan oleh Unilever, P&amp;G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73022"/>
                  </a:ext>
                </a:extLst>
              </a:tr>
              <a:tr h="81302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Regional/Geographic Structure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>
                          <a:solidFill>
                            <a:schemeClr val="tx1"/>
                          </a:solidFill>
                        </a:rPr>
                        <a:t>Tim pemasaran dibagi per wilayah operasional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Digunakan oleh Telkomsel, Grab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51398"/>
                  </a:ext>
                </a:extLst>
              </a:tr>
              <a:tr h="1422786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Customer-Based Structure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err="1">
                          <a:solidFill>
                            <a:schemeClr val="tx1"/>
                          </a:solidFill>
                        </a:rPr>
                        <a:t>Fokus</a:t>
                      </a:r>
                      <a:r>
                        <a:rPr lang="es-ES" sz="3200" dirty="0">
                          <a:solidFill>
                            <a:schemeClr val="tx1"/>
                          </a:solidFill>
                        </a:rPr>
                        <a:t> pada </a:t>
                      </a:r>
                      <a:r>
                        <a:rPr lang="es-ES" sz="3200" dirty="0" err="1">
                          <a:solidFill>
                            <a:schemeClr val="tx1"/>
                          </a:solidFill>
                        </a:rPr>
                        <a:t>segmen</a:t>
                      </a:r>
                      <a:r>
                        <a:rPr lang="es-E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3200" dirty="0" err="1">
                          <a:solidFill>
                            <a:schemeClr val="tx1"/>
                          </a:solidFill>
                        </a:rPr>
                        <a:t>pelanggan</a:t>
                      </a:r>
                      <a:r>
                        <a:rPr lang="es-ES" sz="3200" dirty="0">
                          <a:solidFill>
                            <a:schemeClr val="tx1"/>
                          </a:solidFill>
                        </a:rPr>
                        <a:t> (B2B, B2C, B2G)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200" dirty="0">
                          <a:solidFill>
                            <a:schemeClr val="tx1"/>
                          </a:solidFill>
                        </a:rPr>
                        <a:t>Digunakan oleh bank dan perusahaan layanan korporat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1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5302" y="1461830"/>
            <a:ext cx="13281498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Struktur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Pemasaran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Modern</a:t>
            </a:r>
            <a:endParaRPr lang="en-US" sz="75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89143" y="3356591"/>
            <a:ext cx="11109714" cy="327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4800" i="1" dirty="0"/>
              <a:t>Agile Marketing Team</a:t>
            </a:r>
            <a:r>
              <a:rPr lang="en-US" sz="4800" dirty="0"/>
              <a:t>: </a:t>
            </a:r>
            <a:r>
              <a:rPr lang="en-US" sz="4800" dirty="0" err="1"/>
              <a:t>tim</a:t>
            </a:r>
            <a:r>
              <a:rPr lang="en-US" sz="4800" dirty="0"/>
              <a:t> </a:t>
            </a:r>
            <a:r>
              <a:rPr lang="en-US" sz="4800" dirty="0" err="1"/>
              <a:t>lintas</a:t>
            </a:r>
            <a:r>
              <a:rPr lang="en-US" sz="4800" dirty="0"/>
              <a:t> </a:t>
            </a:r>
            <a:r>
              <a:rPr lang="en-US" sz="4800" dirty="0" err="1"/>
              <a:t>fungsi</a:t>
            </a:r>
            <a:r>
              <a:rPr lang="en-US" sz="4800" dirty="0"/>
              <a:t> yang </a:t>
            </a:r>
            <a:r>
              <a:rPr lang="en-US" sz="4800" dirty="0" err="1"/>
              <a:t>berfokus</a:t>
            </a:r>
            <a:r>
              <a:rPr lang="en-US" sz="4800" dirty="0"/>
              <a:t> </a:t>
            </a:r>
            <a:r>
              <a:rPr lang="en-US" sz="4800" dirty="0" err="1"/>
              <a:t>pada</a:t>
            </a:r>
            <a:r>
              <a:rPr lang="en-US" sz="4800" dirty="0"/>
              <a:t> </a:t>
            </a:r>
            <a:r>
              <a:rPr lang="en-US" sz="4800" dirty="0" err="1"/>
              <a:t>eksperimen</a:t>
            </a:r>
            <a:r>
              <a:rPr lang="en-US" sz="4800" dirty="0"/>
              <a:t> </a:t>
            </a:r>
            <a:r>
              <a:rPr lang="en-US" sz="4800" dirty="0" err="1"/>
              <a:t>cepat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pembelajaran</a:t>
            </a:r>
            <a:r>
              <a:rPr lang="en-US" sz="4800" dirty="0"/>
              <a:t> </a:t>
            </a:r>
            <a:r>
              <a:rPr lang="en-US" sz="4800" dirty="0" err="1"/>
              <a:t>adaptif</a:t>
            </a:r>
            <a:r>
              <a:rPr lang="en-US" sz="48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48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4800" i="1" dirty="0"/>
              <a:t>Matrix Marketing Structure</a:t>
            </a:r>
            <a:r>
              <a:rPr lang="en-US" sz="4800" dirty="0"/>
              <a:t>: </a:t>
            </a:r>
            <a:r>
              <a:rPr lang="en-US" sz="4800" dirty="0" err="1"/>
              <a:t>koordinasi</a:t>
            </a:r>
            <a:r>
              <a:rPr lang="en-US" sz="4800" dirty="0"/>
              <a:t> </a:t>
            </a:r>
            <a:r>
              <a:rPr lang="en-US" sz="4800" dirty="0" err="1"/>
              <a:t>ganda</a:t>
            </a:r>
            <a:r>
              <a:rPr lang="en-US" sz="4800" dirty="0"/>
              <a:t> </a:t>
            </a:r>
            <a:r>
              <a:rPr lang="en-US" sz="4800" dirty="0" err="1"/>
              <a:t>antara</a:t>
            </a:r>
            <a:r>
              <a:rPr lang="en-US" sz="4800" dirty="0"/>
              <a:t> </a:t>
            </a:r>
            <a:r>
              <a:rPr lang="en-US" sz="4800" dirty="0" err="1"/>
              <a:t>manajer</a:t>
            </a:r>
            <a:r>
              <a:rPr lang="en-US" sz="4800" dirty="0"/>
              <a:t> </a:t>
            </a:r>
            <a:r>
              <a:rPr lang="en-US" sz="4800" dirty="0" err="1"/>
              <a:t>produk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manajer</a:t>
            </a:r>
            <a:r>
              <a:rPr lang="en-US" sz="4800" dirty="0"/>
              <a:t> </a:t>
            </a:r>
            <a:r>
              <a:rPr lang="en-US" sz="4800" dirty="0" err="1"/>
              <a:t>wilayah</a:t>
            </a:r>
            <a:r>
              <a:rPr lang="en-US" sz="4800" dirty="0"/>
              <a:t>.</a:t>
            </a:r>
            <a:endParaRPr lang="en-US" sz="48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405951" y="9816123"/>
            <a:ext cx="10925270" cy="1610908"/>
            <a:chOff x="0" y="0"/>
            <a:chExt cx="2877437" cy="424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493050" y="9816123"/>
            <a:ext cx="10925270" cy="1610908"/>
            <a:chOff x="0" y="0"/>
            <a:chExt cx="2877437" cy="4242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686481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902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99" y="1228725"/>
            <a:ext cx="14423537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200" b="1" dirty="0"/>
              <a:t>MANAGING CORPORATE SYSTEMS DALAM STRATEGI PEMASARAN</a:t>
            </a:r>
            <a:endParaRPr lang="en-US" sz="7200" b="1" dirty="0"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574406" y="502480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4" y="0"/>
                </a:lnTo>
                <a:lnTo>
                  <a:pt x="2174034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699" y="3970531"/>
            <a:ext cx="15887701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/>
              <a:t>Peran</a:t>
            </a:r>
            <a:r>
              <a:rPr lang="en-US" sz="3200" b="1" dirty="0"/>
              <a:t> Tata </a:t>
            </a:r>
            <a:r>
              <a:rPr lang="en-US" sz="3200" b="1" dirty="0" err="1"/>
              <a:t>Kelola</a:t>
            </a:r>
            <a:r>
              <a:rPr lang="en-US" sz="3200" b="1" dirty="0"/>
              <a:t> </a:t>
            </a:r>
            <a:r>
              <a:rPr lang="en-US" sz="3200" b="1" dirty="0" err="1"/>
              <a:t>Korporasi</a:t>
            </a:r>
            <a:r>
              <a:rPr lang="en-US" sz="3200" b="1" dirty="0"/>
              <a:t> (Corporate Governance)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Pemasaran</a:t>
            </a:r>
            <a:endParaRPr lang="en-US" sz="3200" b="1" dirty="0"/>
          </a:p>
          <a:p>
            <a:r>
              <a:rPr lang="en-US" sz="3200" dirty="0"/>
              <a:t>Tata </a:t>
            </a:r>
            <a:r>
              <a:rPr lang="en-US" sz="3200" dirty="0" err="1"/>
              <a:t>kelola</a:t>
            </a:r>
            <a:r>
              <a:rPr lang="en-US" sz="3200" dirty="0"/>
              <a:t> yang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memastikan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etis</a:t>
            </a:r>
            <a:r>
              <a:rPr lang="en-US" sz="3200" dirty="0"/>
              <a:t>, </a:t>
            </a:r>
            <a:r>
              <a:rPr lang="en-US" sz="3200" dirty="0" err="1"/>
              <a:t>transparan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bertanggung</a:t>
            </a:r>
            <a:r>
              <a:rPr lang="en-US" sz="3200" dirty="0"/>
              <a:t> </a:t>
            </a:r>
            <a:r>
              <a:rPr lang="en-US" sz="3200" dirty="0" err="1"/>
              <a:t>jawab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stakeholder.</a:t>
            </a:r>
            <a:br>
              <a:rPr lang="en-US" sz="3200" dirty="0"/>
            </a:b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b="1" dirty="0"/>
              <a:t>marketing ethics</a:t>
            </a:r>
            <a:r>
              <a:rPr lang="en-US" sz="3200" dirty="0"/>
              <a:t>, </a:t>
            </a:r>
            <a:r>
              <a:rPr lang="en-US" sz="3200" b="1" dirty="0"/>
              <a:t>brand reputation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b="1" dirty="0"/>
              <a:t>corporate social responsibility (CSR</a:t>
            </a:r>
            <a:r>
              <a:rPr lang="en-US" sz="3200" b="1" dirty="0" smtClean="0"/>
              <a:t>).</a:t>
            </a:r>
          </a:p>
          <a:p>
            <a:endParaRPr lang="en-US" sz="3200" b="1" dirty="0"/>
          </a:p>
          <a:p>
            <a:r>
              <a:rPr lang="en-US" sz="3200" b="1" dirty="0" err="1"/>
              <a:t>Contoh</a:t>
            </a:r>
            <a:r>
              <a:rPr lang="en-US" sz="3200" b="1" dirty="0"/>
              <a:t> </a:t>
            </a:r>
            <a:r>
              <a:rPr lang="en-US" sz="3200" b="1" dirty="0" err="1" smtClean="0"/>
              <a:t>Praktik</a:t>
            </a:r>
            <a:r>
              <a:rPr lang="en-US" sz="3200" b="1" dirty="0" smtClean="0"/>
              <a:t> :</a:t>
            </a:r>
          </a:p>
          <a:p>
            <a:r>
              <a:rPr lang="sv-SE" sz="3200" b="1" dirty="0"/>
              <a:t>Bank BRI:</a:t>
            </a:r>
            <a:r>
              <a:rPr lang="sv-SE" sz="3200" dirty="0"/>
              <a:t> menerapkan </a:t>
            </a:r>
            <a:r>
              <a:rPr lang="sv-SE" sz="3200" i="1" dirty="0"/>
              <a:t>Good Corporate Governance (GCG)</a:t>
            </a:r>
            <a:r>
              <a:rPr lang="sv-SE" sz="3200" dirty="0"/>
              <a:t> dalam komunikasi pemasaran berbasis literasi keuangan masyarakat</a:t>
            </a:r>
            <a:r>
              <a:rPr lang="sv-SE" sz="3200" dirty="0" smtClean="0"/>
              <a:t>.</a:t>
            </a:r>
          </a:p>
          <a:p>
            <a:endParaRPr lang="sv-SE" sz="3200" b="1" dirty="0"/>
          </a:p>
          <a:p>
            <a:r>
              <a:rPr lang="en-US" sz="3200" b="1" dirty="0"/>
              <a:t>Nestlé:</a:t>
            </a:r>
            <a:r>
              <a:rPr lang="en-US" sz="3200" dirty="0"/>
              <a:t> </a:t>
            </a:r>
            <a:r>
              <a:rPr lang="en-US" sz="3200" dirty="0" err="1"/>
              <a:t>melaksanakan</a:t>
            </a:r>
            <a:r>
              <a:rPr lang="en-US" sz="3200" dirty="0"/>
              <a:t> </a:t>
            </a:r>
            <a:r>
              <a:rPr lang="en-US" sz="3200" i="1" dirty="0"/>
              <a:t>Creating Shared Value (CSV)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berkelanjutan</a:t>
            </a:r>
            <a:r>
              <a:rPr lang="en-US" sz="3200" dirty="0"/>
              <a:t>.</a:t>
            </a:r>
            <a:endParaRPr lang="en-US" sz="3200" b="1" dirty="0"/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240815" y="9458325"/>
            <a:ext cx="6810594" cy="5257857"/>
            <a:chOff x="0" y="0"/>
            <a:chExt cx="812800" cy="6274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005873" y="9924517"/>
            <a:ext cx="5280478" cy="3845308"/>
            <a:chOff x="0" y="0"/>
            <a:chExt cx="812800" cy="5918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452237" y="-2673733"/>
            <a:ext cx="5280478" cy="3845308"/>
            <a:chOff x="0" y="0"/>
            <a:chExt cx="812800" cy="5918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843285" y="-2677940"/>
            <a:ext cx="5280478" cy="3317611"/>
            <a:chOff x="0" y="0"/>
            <a:chExt cx="812800" cy="5106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405951" y="9906004"/>
            <a:ext cx="10925270" cy="1610908"/>
            <a:chOff x="0" y="0"/>
            <a:chExt cx="2877437" cy="4242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5493050" y="9906004"/>
            <a:ext cx="10925270" cy="1610908"/>
            <a:chOff x="0" y="0"/>
            <a:chExt cx="2877437" cy="4242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61830"/>
            <a:ext cx="16230600" cy="1003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6600" dirty="0" err="1">
                <a:solidFill>
                  <a:schemeClr val="tx2">
                    <a:lumMod val="50000"/>
                  </a:schemeClr>
                </a:solidFill>
              </a:rPr>
              <a:t>Pilar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 Corporate Marketing Governance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89143" y="3356591"/>
            <a:ext cx="11109714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200" b="1" dirty="0"/>
              <a:t>Accountability: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keputusan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dipertanggungjawabkan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stakeholder</a:t>
            </a:r>
            <a:r>
              <a:rPr lang="en-US" sz="32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32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3200" b="1" dirty="0"/>
              <a:t>Transparency:</a:t>
            </a:r>
            <a:r>
              <a:rPr lang="en-US" sz="3200" dirty="0"/>
              <a:t> </a:t>
            </a:r>
            <a:r>
              <a:rPr lang="en-US" sz="3200" dirty="0" err="1"/>
              <a:t>penyampaian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jujur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menyesatkan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fakta</a:t>
            </a:r>
            <a:r>
              <a:rPr lang="en-US" sz="32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32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3200" b="1" dirty="0"/>
              <a:t>Fairness:</a:t>
            </a:r>
            <a:r>
              <a:rPr lang="en-US" sz="3200" dirty="0"/>
              <a:t> </a:t>
            </a:r>
            <a:r>
              <a:rPr lang="en-US" sz="3200" dirty="0" err="1"/>
              <a:t>perlakuan</a:t>
            </a:r>
            <a:r>
              <a:rPr lang="en-US" sz="3200" dirty="0"/>
              <a:t> yang </a:t>
            </a:r>
            <a:r>
              <a:rPr lang="en-US" sz="3200" dirty="0" err="1"/>
              <a:t>adil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mitra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32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3200" b="1" dirty="0"/>
              <a:t>Sustainability Orientation: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mendukung</a:t>
            </a:r>
            <a:r>
              <a:rPr lang="en-US" sz="3200" dirty="0"/>
              <a:t> </a:t>
            </a:r>
            <a:r>
              <a:rPr lang="en-US" sz="3200" dirty="0" err="1"/>
              <a:t>keberlanjutan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.</a:t>
            </a: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405951" y="9816123"/>
            <a:ext cx="10925270" cy="1610908"/>
            <a:chOff x="0" y="0"/>
            <a:chExt cx="2877437" cy="424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493050" y="9816123"/>
            <a:ext cx="10925270" cy="1610908"/>
            <a:chOff x="0" y="0"/>
            <a:chExt cx="2877437" cy="4242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686481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5302" y="1461830"/>
            <a:ext cx="12237397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Kerangka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Integrasi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Strategis</a:t>
            </a:r>
            <a:endParaRPr lang="en-US" sz="7500" b="1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3356591"/>
            <a:ext cx="1656434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People  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          →  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Capabilities  →  Structure  →  Corporate</a:t>
            </a:r>
          </a:p>
          <a:p>
            <a:pPr algn="just">
              <a:lnSpc>
                <a:spcPts val="3600"/>
              </a:lnSpc>
            </a:pP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↓            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                      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↓               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 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↓               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 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↓</a:t>
            </a:r>
          </a:p>
          <a:p>
            <a:pPr algn="just">
              <a:lnSpc>
                <a:spcPts val="3600"/>
              </a:lnSpc>
            </a:pPr>
            <a:r>
              <a:rPr lang="en-US" sz="3000" dirty="0" err="1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Kinerja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en-US" sz="3000" dirty="0" err="1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Individu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</a:t>
            </a:r>
            <a:r>
              <a:rPr lang="en-US" sz="3000" dirty="0" err="1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Kompetensi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  </a:t>
            </a:r>
            <a:r>
              <a:rPr lang="en-US" sz="3000" dirty="0" err="1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Pemasaran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    </a:t>
            </a:r>
            <a:r>
              <a:rPr lang="en-US" sz="3000" dirty="0" err="1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Koordinasi</a:t>
            </a:r>
            <a:r>
              <a:rPr lang="en-US" sz="3000" dirty="0" smtClean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en-US" sz="3000" dirty="0" err="1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Organisasi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r>
              <a:rPr lang="en-US" sz="3000" dirty="0" err="1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Reputasi</a:t>
            </a:r>
            <a:r>
              <a:rPr lang="en-US" sz="3000" dirty="0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en-US" sz="3000" dirty="0" err="1">
                <a:solidFill>
                  <a:srgbClr val="06053F"/>
                </a:solidFill>
                <a:latin typeface="ABeeZee"/>
                <a:ea typeface="ABeeZee"/>
                <a:cs typeface="ABeeZee"/>
                <a:sym typeface="ABeeZee"/>
              </a:rPr>
              <a:t>Korporasi</a:t>
            </a: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405951" y="9816123"/>
            <a:ext cx="10925270" cy="1610908"/>
            <a:chOff x="0" y="0"/>
            <a:chExt cx="2877437" cy="424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493050" y="9816123"/>
            <a:ext cx="10925270" cy="1610908"/>
            <a:chOff x="0" y="0"/>
            <a:chExt cx="2877437" cy="4242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19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61830"/>
            <a:ext cx="16230600" cy="1003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</a:rPr>
              <a:t>Prinsip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</a:rPr>
              <a:t>Integrasi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</a:rPr>
              <a:t>Efektif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89143" y="3356591"/>
            <a:ext cx="1110971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berorientasi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b="1" dirty="0" err="1"/>
              <a:t>pelanggan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</a:t>
            </a:r>
            <a:r>
              <a:rPr lang="en-US" sz="3200" b="1" dirty="0" err="1"/>
              <a:t>pusat</a:t>
            </a:r>
            <a:r>
              <a:rPr lang="en-US" sz="3200" b="1" dirty="0"/>
              <a:t> </a:t>
            </a:r>
            <a:r>
              <a:rPr lang="en-US" sz="3200" b="1" dirty="0" err="1"/>
              <a:t>strategi</a:t>
            </a:r>
            <a:r>
              <a:rPr lang="en-US" sz="32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3200" dirty="0" smtClean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kemampuan</a:t>
            </a:r>
            <a:r>
              <a:rPr lang="en-US" sz="3200" dirty="0"/>
              <a:t> (capability development)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diikuti</a:t>
            </a:r>
            <a:r>
              <a:rPr lang="en-US" sz="3200" dirty="0"/>
              <a:t> </a:t>
            </a:r>
            <a:r>
              <a:rPr lang="en-US" sz="3200" dirty="0" err="1"/>
              <a:t>restrukturisasi</a:t>
            </a:r>
            <a:r>
              <a:rPr lang="en-US" sz="3200" dirty="0"/>
              <a:t> yang </a:t>
            </a:r>
            <a:r>
              <a:rPr lang="en-US" sz="3200" dirty="0" err="1"/>
              <a:t>mendukung</a:t>
            </a:r>
            <a:r>
              <a:rPr lang="en-US" sz="3200" dirty="0"/>
              <a:t> </a:t>
            </a:r>
            <a:r>
              <a:rPr lang="en-US" sz="3200" dirty="0" err="1"/>
              <a:t>kecepatan</a:t>
            </a:r>
            <a:r>
              <a:rPr lang="en-US" sz="3200" dirty="0"/>
              <a:t> </a:t>
            </a:r>
            <a:r>
              <a:rPr lang="en-US" sz="3200" dirty="0" err="1"/>
              <a:t>inovasi</a:t>
            </a:r>
            <a:r>
              <a:rPr lang="en-US" sz="32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32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memfasilitasi</a:t>
            </a:r>
            <a:r>
              <a:rPr lang="en-US" sz="3200" dirty="0"/>
              <a:t> </a:t>
            </a:r>
            <a:r>
              <a:rPr lang="en-US" sz="3200" dirty="0" err="1"/>
              <a:t>sinergi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b="1" dirty="0" err="1"/>
              <a:t>strategi</a:t>
            </a:r>
            <a:r>
              <a:rPr lang="en-US" sz="3200" b="1" dirty="0"/>
              <a:t> </a:t>
            </a:r>
            <a:r>
              <a:rPr lang="en-US" sz="3200" b="1" dirty="0" err="1"/>
              <a:t>pemasaran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strategi</a:t>
            </a:r>
            <a:r>
              <a:rPr lang="en-US" sz="3200" b="1" dirty="0"/>
              <a:t> </a:t>
            </a:r>
            <a:r>
              <a:rPr lang="en-US" sz="3200" b="1" dirty="0" err="1"/>
              <a:t>korporat</a:t>
            </a:r>
            <a:r>
              <a:rPr lang="en-US" sz="3200" dirty="0"/>
              <a:t>.</a:t>
            </a:r>
            <a:endParaRPr lang="en-US" sz="32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405951" y="9816123"/>
            <a:ext cx="10925270" cy="1610908"/>
            <a:chOff x="0" y="0"/>
            <a:chExt cx="2877437" cy="424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493050" y="9816123"/>
            <a:ext cx="10925270" cy="1610908"/>
            <a:chOff x="0" y="0"/>
            <a:chExt cx="2877437" cy="4242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686481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19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6965" y="-4238682"/>
            <a:ext cx="6810594" cy="5257857"/>
            <a:chOff x="0" y="0"/>
            <a:chExt cx="812800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18082" y="-3336403"/>
            <a:ext cx="5280478" cy="3845308"/>
            <a:chOff x="0" y="0"/>
            <a:chExt cx="812800" cy="5918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30617" y="6718775"/>
            <a:ext cx="6810594" cy="4278950"/>
            <a:chOff x="0" y="0"/>
            <a:chExt cx="812800" cy="5106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05871" y="8858250"/>
            <a:ext cx="5280478" cy="3317611"/>
            <a:chOff x="0" y="0"/>
            <a:chExt cx="812800" cy="5106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52810" y="7746076"/>
            <a:ext cx="5280478" cy="3845308"/>
            <a:chOff x="0" y="0"/>
            <a:chExt cx="812800" cy="5918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59092" y="9453894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5" y="0"/>
                </a:lnTo>
                <a:lnTo>
                  <a:pt x="2174035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793407" y="2244949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20" y="0"/>
                </a:lnTo>
                <a:lnTo>
                  <a:pt x="1572820" y="1487030"/>
                </a:lnTo>
                <a:lnTo>
                  <a:pt x="0" y="1487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129509" y="4194043"/>
            <a:ext cx="1110151" cy="954036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6050" y="4194043"/>
            <a:ext cx="1110151" cy="954036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29509" y="5698063"/>
            <a:ext cx="1110151" cy="954036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6053F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856050" y="5698063"/>
            <a:ext cx="1110151" cy="954036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129509" y="7202084"/>
            <a:ext cx="1110151" cy="954036"/>
            <a:chOff x="0" y="0"/>
            <a:chExt cx="812800" cy="698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856050" y="7202084"/>
            <a:ext cx="1110151" cy="954036"/>
            <a:chOff x="0" y="0"/>
            <a:chExt cx="812800" cy="6985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6053F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129509" y="2003296"/>
            <a:ext cx="11265906" cy="128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99"/>
              </a:lnSpc>
            </a:pPr>
            <a:r>
              <a:rPr lang="en-US" sz="8999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Bahan</a:t>
            </a:r>
            <a:r>
              <a:rPr lang="en-US" sz="8999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8999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Pembelajaran</a:t>
            </a:r>
            <a:endParaRPr lang="en-US" sz="8999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488030" y="4364811"/>
            <a:ext cx="393110" cy="64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4408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14571" y="4364811"/>
            <a:ext cx="393110" cy="64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4408" dirty="0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88030" y="5861199"/>
            <a:ext cx="393110" cy="64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48"/>
              </a:lnSpc>
              <a:spcBef>
                <a:spcPct val="0"/>
              </a:spcBef>
            </a:pPr>
            <a:r>
              <a:rPr lang="en-US" sz="4408" b="1" u="none" strike="noStrike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214571" y="5861199"/>
            <a:ext cx="393110" cy="64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4408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88030" y="7340137"/>
            <a:ext cx="393110" cy="64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4408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14571" y="7340137"/>
            <a:ext cx="393110" cy="64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48"/>
              </a:lnSpc>
              <a:spcBef>
                <a:spcPct val="0"/>
              </a:spcBef>
            </a:pPr>
            <a:r>
              <a:rPr lang="en-US" sz="4408" b="1" u="none" strike="noStrike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597379" y="4093149"/>
            <a:ext cx="405626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Konsep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Dasar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Manajemen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Operasi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Internal</a:t>
            </a:r>
            <a:endParaRPr lang="en-US" sz="2884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323410" y="4126692"/>
            <a:ext cx="492599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Managing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Strucutre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Dalam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Organisasi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Pemasaran</a:t>
            </a:r>
            <a:endParaRPr lang="en-US" sz="2884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570618" y="5597170"/>
            <a:ext cx="416508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Managing People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Dalam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Fungsi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Pemasaran</a:t>
            </a:r>
            <a:endParaRPr lang="en-US" sz="2884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323410" y="5688538"/>
            <a:ext cx="579056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884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M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anaging 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Corporate Systems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Dalam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Strategi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Pemasaran</a:t>
            </a:r>
            <a:endParaRPr lang="en-US" sz="2884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596869" y="7253923"/>
            <a:ext cx="389672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Managing Capabilities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Dalam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Organisasi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Pemasaran</a:t>
            </a:r>
            <a:endParaRPr lang="en-US" sz="2884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323410" y="7154009"/>
            <a:ext cx="5704802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Integrasi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People-Capabilities-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Strucutre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-Corporate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Dalam</a:t>
            </a:r>
            <a:r>
              <a:rPr lang="en-US" sz="2884" dirty="0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2884" dirty="0" err="1" smtClean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Pemasaran</a:t>
            </a:r>
            <a:endParaRPr lang="en-US" sz="2884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5302" y="1461830"/>
            <a:ext cx="12237397" cy="108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KESIMPULAN</a:t>
            </a:r>
            <a:endParaRPr lang="en-US" sz="75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89143" y="3356591"/>
            <a:ext cx="1110971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operasi</a:t>
            </a:r>
            <a:r>
              <a:rPr lang="en-US" sz="3200" dirty="0"/>
              <a:t> internal yang </a:t>
            </a:r>
            <a:r>
              <a:rPr lang="en-US" sz="3200" dirty="0" err="1"/>
              <a:t>efektif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fondasi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modern.</a:t>
            </a:r>
            <a:br>
              <a:rPr lang="en-US" sz="3200" dirty="0"/>
            </a:br>
            <a:r>
              <a:rPr lang="en-US" sz="3200" dirty="0" err="1"/>
              <a:t>Integrasi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i="1" dirty="0"/>
              <a:t>people, capabilities, structure,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corporate governance</a:t>
            </a:r>
            <a:r>
              <a:rPr lang="en-US" sz="3200" dirty="0"/>
              <a:t> </a:t>
            </a:r>
            <a:r>
              <a:rPr lang="en-US" sz="3200" dirty="0" err="1"/>
              <a:t>memastikan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berorientasi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penjualan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penciptaan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berkelanjutan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stakeholder.</a:t>
            </a: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133881" y="7319818"/>
            <a:ext cx="6439299" cy="4045674"/>
            <a:chOff x="0" y="0"/>
            <a:chExt cx="812800" cy="510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6140" y="9155582"/>
            <a:ext cx="4992601" cy="3136744"/>
            <a:chOff x="0" y="0"/>
            <a:chExt cx="812800" cy="5106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32390" y="8358359"/>
            <a:ext cx="4992601" cy="3635673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954684" y="9718753"/>
            <a:ext cx="2055512" cy="306458"/>
          </a:xfrm>
          <a:custGeom>
            <a:avLst/>
            <a:gdLst/>
            <a:ahLst/>
            <a:cxnLst/>
            <a:rect l="l" t="t" r="r" b="b"/>
            <a:pathLst>
              <a:path w="2055512" h="306458">
                <a:moveTo>
                  <a:pt x="0" y="0"/>
                </a:moveTo>
                <a:lnTo>
                  <a:pt x="2055513" y="0"/>
                </a:lnTo>
                <a:lnTo>
                  <a:pt x="2055513" y="306458"/>
                </a:lnTo>
                <a:lnTo>
                  <a:pt x="0" y="30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405951" y="9816123"/>
            <a:ext cx="10925270" cy="1610908"/>
            <a:chOff x="0" y="0"/>
            <a:chExt cx="2877437" cy="4242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493050" y="9816123"/>
            <a:ext cx="10925270" cy="1610908"/>
            <a:chOff x="0" y="0"/>
            <a:chExt cx="2877437" cy="4242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686481" y="463181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95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6965" y="-4238682"/>
            <a:ext cx="6810594" cy="5257857"/>
            <a:chOff x="0" y="0"/>
            <a:chExt cx="812800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18082" y="-3336403"/>
            <a:ext cx="5280478" cy="3845308"/>
            <a:chOff x="0" y="0"/>
            <a:chExt cx="812800" cy="5918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30617" y="6718775"/>
            <a:ext cx="6810594" cy="4278950"/>
            <a:chOff x="0" y="0"/>
            <a:chExt cx="812800" cy="5106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05871" y="8858250"/>
            <a:ext cx="5280478" cy="3317611"/>
            <a:chOff x="0" y="0"/>
            <a:chExt cx="812800" cy="5106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52810" y="7746076"/>
            <a:ext cx="5280478" cy="3845308"/>
            <a:chOff x="0" y="0"/>
            <a:chExt cx="812800" cy="5918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59092" y="9453894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5" y="0"/>
                </a:lnTo>
                <a:lnTo>
                  <a:pt x="2174035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20230" y="1613894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3396198"/>
            <a:ext cx="15557648" cy="272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46"/>
              </a:lnSpc>
            </a:pPr>
            <a:r>
              <a:rPr lang="en-US" sz="19041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TERIMA KASIH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6200256"/>
            <a:ext cx="11830392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Kepada semuanya yang telah hadir disini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515109" y="6467130"/>
            <a:ext cx="1275401" cy="190151"/>
          </a:xfrm>
          <a:custGeom>
            <a:avLst/>
            <a:gdLst/>
            <a:ahLst/>
            <a:cxnLst/>
            <a:rect l="l" t="t" r="r" b="b"/>
            <a:pathLst>
              <a:path w="1275401" h="190151">
                <a:moveTo>
                  <a:pt x="0" y="0"/>
                </a:moveTo>
                <a:lnTo>
                  <a:pt x="1275402" y="0"/>
                </a:lnTo>
                <a:lnTo>
                  <a:pt x="1275402" y="190151"/>
                </a:lnTo>
                <a:lnTo>
                  <a:pt x="0" y="190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7300" y="1992277"/>
            <a:ext cx="9484929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Latar</a:t>
            </a:r>
            <a:r>
              <a:rPr lang="en-US" sz="75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75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Belakang</a:t>
            </a:r>
            <a:endParaRPr lang="en-US" sz="75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9276" y="3405608"/>
            <a:ext cx="14736523" cy="587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/>
              <a:t>Dalam</a:t>
            </a:r>
            <a:r>
              <a:rPr lang="en-US" sz="3200" dirty="0"/>
              <a:t> era </a:t>
            </a:r>
            <a:r>
              <a:rPr lang="en-US" sz="3200" dirty="0" err="1"/>
              <a:t>persaingan</a:t>
            </a:r>
            <a:r>
              <a:rPr lang="en-US" sz="3200" dirty="0"/>
              <a:t> global,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ditentukan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eksternal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penetrasi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b="1" dirty="0" err="1"/>
              <a:t>kekuatan</a:t>
            </a:r>
            <a:r>
              <a:rPr lang="en-US" sz="3200" b="1" dirty="0"/>
              <a:t> </a:t>
            </a:r>
            <a:r>
              <a:rPr lang="en-US" sz="3200" b="1" dirty="0" err="1"/>
              <a:t>manajemen</a:t>
            </a:r>
            <a:r>
              <a:rPr lang="en-US" sz="3200" b="1" dirty="0"/>
              <a:t> internal </a:t>
            </a:r>
            <a:r>
              <a:rPr lang="en-US" sz="3200" b="1" dirty="0" err="1"/>
              <a:t>perusahaan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err="1" smtClean="0"/>
              <a:t>Faktor</a:t>
            </a:r>
            <a:r>
              <a:rPr lang="en-US" sz="3200" dirty="0" smtClean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b="1" dirty="0"/>
              <a:t>orang (people)</a:t>
            </a:r>
            <a:r>
              <a:rPr lang="en-US" sz="3200" dirty="0"/>
              <a:t>, </a:t>
            </a:r>
            <a:r>
              <a:rPr lang="en-US" sz="3200" b="1" dirty="0" err="1"/>
              <a:t>kapabilitas</a:t>
            </a:r>
            <a:r>
              <a:rPr lang="en-US" sz="3200" b="1" dirty="0"/>
              <a:t> </a:t>
            </a:r>
            <a:r>
              <a:rPr lang="en-US" sz="3200" b="1" dirty="0" err="1"/>
              <a:t>organisasi</a:t>
            </a:r>
            <a:r>
              <a:rPr lang="en-US" sz="3200" b="1" dirty="0"/>
              <a:t> (capabilities)</a:t>
            </a:r>
            <a:r>
              <a:rPr lang="en-US" sz="3200" dirty="0"/>
              <a:t>, </a:t>
            </a:r>
            <a:r>
              <a:rPr lang="en-US" sz="3200" b="1" dirty="0" err="1"/>
              <a:t>struktur</a:t>
            </a:r>
            <a:r>
              <a:rPr lang="en-US" sz="3200" b="1" dirty="0"/>
              <a:t> (structure)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korporasi</a:t>
            </a:r>
            <a:r>
              <a:rPr lang="en-US" sz="3200" b="1" dirty="0"/>
              <a:t> (corporate governance)</a:t>
            </a:r>
            <a:r>
              <a:rPr lang="en-US" sz="3200" dirty="0"/>
              <a:t> </a:t>
            </a:r>
            <a:r>
              <a:rPr lang="en-US" sz="3200" dirty="0" err="1"/>
              <a:t>berperan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efektivitas</a:t>
            </a:r>
            <a:r>
              <a:rPr lang="en-US" sz="3200" dirty="0"/>
              <a:t> </a:t>
            </a:r>
            <a:r>
              <a:rPr lang="en-US" sz="3200" dirty="0" err="1"/>
              <a:t>implementasi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Menurut</a:t>
            </a:r>
            <a:r>
              <a:rPr lang="en-US" sz="3200" dirty="0" smtClean="0"/>
              <a:t> </a:t>
            </a:r>
            <a:r>
              <a:rPr lang="en-US" sz="3200" dirty="0"/>
              <a:t>Kotler &amp; Keller (2022),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bergantung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b="1" dirty="0" err="1"/>
              <a:t>kemampuan</a:t>
            </a:r>
            <a:r>
              <a:rPr lang="en-US" sz="3200" b="1" dirty="0"/>
              <a:t> </a:t>
            </a:r>
            <a:r>
              <a:rPr lang="en-US" sz="3200" b="1" dirty="0" err="1"/>
              <a:t>organisasi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mengkoordinasikan</a:t>
            </a:r>
            <a:r>
              <a:rPr lang="en-US" sz="3200" b="1" dirty="0"/>
              <a:t>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r>
              <a:rPr lang="en-US" sz="3200" b="1" dirty="0"/>
              <a:t> internal agar </a:t>
            </a:r>
            <a:r>
              <a:rPr lang="en-US" sz="3200" b="1" dirty="0" err="1"/>
              <a:t>mampu</a:t>
            </a:r>
            <a:r>
              <a:rPr lang="en-US" sz="3200" b="1" dirty="0"/>
              <a:t> </a:t>
            </a:r>
            <a:r>
              <a:rPr lang="en-US" sz="3200" b="1" dirty="0" err="1"/>
              <a:t>memberikan</a:t>
            </a:r>
            <a:r>
              <a:rPr lang="en-US" sz="3200" b="1" dirty="0"/>
              <a:t> </a:t>
            </a:r>
            <a:r>
              <a:rPr lang="en-US" sz="3200" b="1" dirty="0" err="1"/>
              <a:t>nilai</a:t>
            </a:r>
            <a:r>
              <a:rPr lang="en-US" sz="3200" b="1" dirty="0"/>
              <a:t> superior </a:t>
            </a:r>
            <a:r>
              <a:rPr lang="en-US" sz="3200" b="1" dirty="0" err="1"/>
              <a:t>kepada</a:t>
            </a:r>
            <a:r>
              <a:rPr lang="en-US" sz="3200" b="1" dirty="0"/>
              <a:t> </a:t>
            </a:r>
            <a:r>
              <a:rPr lang="en-US" sz="3200" b="1" dirty="0" err="1"/>
              <a:t>pelanggan</a:t>
            </a:r>
            <a:r>
              <a:rPr lang="en-US" sz="3200" b="1" dirty="0"/>
              <a:t>.</a:t>
            </a:r>
            <a:endParaRPr lang="en-US" sz="3200" dirty="0"/>
          </a:p>
          <a:p>
            <a:pPr algn="just">
              <a:lnSpc>
                <a:spcPts val="3600"/>
              </a:lnSpc>
            </a:pP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2741781" y="-4229157"/>
            <a:ext cx="6810594" cy="5257857"/>
            <a:chOff x="0" y="0"/>
            <a:chExt cx="812800" cy="6274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854003" y="9136434"/>
            <a:ext cx="6810594" cy="5257857"/>
            <a:chOff x="0" y="0"/>
            <a:chExt cx="812800" cy="627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852898" y="-3326878"/>
            <a:ext cx="5280478" cy="3845308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19061" y="9716927"/>
            <a:ext cx="5280478" cy="3845308"/>
            <a:chOff x="0" y="0"/>
            <a:chExt cx="812800" cy="591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14365" y="736736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20" y="0"/>
                </a:lnTo>
                <a:lnTo>
                  <a:pt x="1572820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462955" y="-1922654"/>
            <a:ext cx="5280478" cy="3845308"/>
            <a:chOff x="0" y="0"/>
            <a:chExt cx="812800" cy="5918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54003" y="-1926861"/>
            <a:ext cx="5280478" cy="3317611"/>
            <a:chOff x="0" y="0"/>
            <a:chExt cx="812800" cy="5106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407225" y="518430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4" y="0"/>
                </a:lnTo>
                <a:lnTo>
                  <a:pt x="2174034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-405951" y="9906004"/>
            <a:ext cx="10925270" cy="1610908"/>
            <a:chOff x="0" y="0"/>
            <a:chExt cx="2877437" cy="4242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5493050" y="9906004"/>
            <a:ext cx="10925270" cy="1610908"/>
            <a:chOff x="0" y="0"/>
            <a:chExt cx="2877437" cy="4242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4431088" y="3087026"/>
            <a:ext cx="1952273" cy="291066"/>
          </a:xfrm>
          <a:custGeom>
            <a:avLst/>
            <a:gdLst/>
            <a:ahLst/>
            <a:cxnLst/>
            <a:rect l="l" t="t" r="r" b="b"/>
            <a:pathLst>
              <a:path w="1952273" h="291066">
                <a:moveTo>
                  <a:pt x="0" y="0"/>
                </a:moveTo>
                <a:lnTo>
                  <a:pt x="1952273" y="0"/>
                </a:lnTo>
                <a:lnTo>
                  <a:pt x="1952273" y="291067"/>
                </a:lnTo>
                <a:lnTo>
                  <a:pt x="0" y="291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74567" y="-252206"/>
            <a:ext cx="10849075" cy="10791412"/>
            <a:chOff x="0" y="0"/>
            <a:chExt cx="4397909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2115800" y="-252206"/>
            <a:ext cx="10573549" cy="10791412"/>
            <a:chOff x="0" y="0"/>
            <a:chExt cx="4397909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7909" cy="3708400"/>
            </a:xfrm>
            <a:custGeom>
              <a:avLst/>
              <a:gdLst/>
              <a:ahLst/>
              <a:cxnLst/>
              <a:rect l="l" t="t" r="r" b="b"/>
              <a:pathLst>
                <a:path w="4397909" h="3708400">
                  <a:moveTo>
                    <a:pt x="3298432" y="0"/>
                  </a:moveTo>
                  <a:lnTo>
                    <a:pt x="1099477" y="0"/>
                  </a:lnTo>
                  <a:lnTo>
                    <a:pt x="0" y="1854200"/>
                  </a:lnTo>
                  <a:lnTo>
                    <a:pt x="1099477" y="3708400"/>
                  </a:lnTo>
                  <a:lnTo>
                    <a:pt x="3298432" y="3708400"/>
                  </a:lnTo>
                  <a:lnTo>
                    <a:pt x="4397909" y="1854200"/>
                  </a:lnTo>
                  <a:close/>
                </a:path>
              </a:pathLst>
            </a:custGeom>
            <a:blipFill>
              <a:blip r:embed="rId2"/>
              <a:stretch>
                <a:fillRect l="-2656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763547" y="750727"/>
            <a:ext cx="7976404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66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Konsep</a:t>
            </a: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66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Dasar</a:t>
            </a: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66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Manajemen</a:t>
            </a: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66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Operasi</a:t>
            </a:r>
            <a:r>
              <a:rPr lang="en-US" sz="66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Internal</a:t>
            </a:r>
            <a:endParaRPr lang="en-US" sz="66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4170488" y="-237402"/>
            <a:ext cx="6045536" cy="3658574"/>
            <a:chOff x="0" y="0"/>
            <a:chExt cx="812800" cy="627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86370" y="868626"/>
            <a:ext cx="1361758" cy="1287480"/>
          </a:xfrm>
          <a:custGeom>
            <a:avLst/>
            <a:gdLst/>
            <a:ahLst/>
            <a:cxnLst/>
            <a:rect l="l" t="t" r="r" b="b"/>
            <a:pathLst>
              <a:path w="1361758" h="1287480">
                <a:moveTo>
                  <a:pt x="0" y="0"/>
                </a:moveTo>
                <a:lnTo>
                  <a:pt x="1361757" y="0"/>
                </a:lnTo>
                <a:lnTo>
                  <a:pt x="1361757" y="1287480"/>
                </a:lnTo>
                <a:lnTo>
                  <a:pt x="0" y="1287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3787960" y="-2951627"/>
            <a:ext cx="5280478" cy="6145583"/>
            <a:chOff x="25675" y="-38100"/>
            <a:chExt cx="812800" cy="1030505"/>
          </a:xfrm>
        </p:grpSpPr>
        <p:sp>
          <p:nvSpPr>
            <p:cNvPr id="12" name="Freeform 12"/>
            <p:cNvSpPr/>
            <p:nvPr/>
          </p:nvSpPr>
          <p:spPr>
            <a:xfrm>
              <a:off x="25675" y="400514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34271" y="4096592"/>
            <a:ext cx="10240296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operasi</a:t>
            </a:r>
            <a:r>
              <a:rPr lang="en-US" sz="3200" dirty="0"/>
              <a:t> internal </a:t>
            </a:r>
            <a:r>
              <a:rPr lang="en-US" sz="3200" dirty="0" err="1"/>
              <a:t>mencakup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yang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memastikan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(</a:t>
            </a:r>
            <a:r>
              <a:rPr lang="en-US" sz="3200" i="1" dirty="0"/>
              <a:t>people</a:t>
            </a:r>
            <a:r>
              <a:rPr lang="en-US" sz="3200" dirty="0"/>
              <a:t>), </a:t>
            </a: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(</a:t>
            </a:r>
            <a:r>
              <a:rPr lang="en-US" sz="3200" i="1" dirty="0"/>
              <a:t>capabilities</a:t>
            </a:r>
            <a:r>
              <a:rPr lang="en-US" sz="3200" dirty="0"/>
              <a:t>),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(</a:t>
            </a:r>
            <a:r>
              <a:rPr lang="en-US" sz="3200" i="1" dirty="0"/>
              <a:t>structure</a:t>
            </a:r>
            <a:r>
              <a:rPr lang="en-US" sz="3200" dirty="0"/>
              <a:t>),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korporasi</a:t>
            </a:r>
            <a:r>
              <a:rPr lang="en-US" sz="3200" dirty="0"/>
              <a:t> (</a:t>
            </a:r>
            <a:r>
              <a:rPr lang="en-US" sz="3200" i="1" dirty="0"/>
              <a:t>corporate governance</a:t>
            </a:r>
            <a:r>
              <a:rPr lang="en-US" sz="3200" dirty="0"/>
              <a:t>)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selaras</a:t>
            </a:r>
            <a:r>
              <a:rPr lang="en-US" sz="3200" dirty="0"/>
              <a:t>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strategis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32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Hitt</a:t>
            </a:r>
            <a:r>
              <a:rPr lang="en-US" sz="3200" dirty="0"/>
              <a:t>, Ireland &amp; </a:t>
            </a:r>
            <a:r>
              <a:rPr lang="en-US" sz="3200" dirty="0" err="1"/>
              <a:t>Hoskisson</a:t>
            </a:r>
            <a:r>
              <a:rPr lang="en-US" sz="3200" dirty="0"/>
              <a:t> (2019), </a:t>
            </a:r>
            <a:r>
              <a:rPr lang="en-US" sz="3200" dirty="0" err="1"/>
              <a:t>manajemen</a:t>
            </a:r>
            <a:r>
              <a:rPr lang="en-US" sz="3200" dirty="0"/>
              <a:t> internal yang </a:t>
            </a:r>
            <a:r>
              <a:rPr lang="en-US" sz="3200" dirty="0" err="1"/>
              <a:t>efektif</a:t>
            </a:r>
            <a:r>
              <a:rPr lang="en-US" sz="3200" dirty="0"/>
              <a:t> </a:t>
            </a:r>
            <a:r>
              <a:rPr lang="en-US" sz="3200" dirty="0" err="1"/>
              <a:t>menciptakan</a:t>
            </a:r>
            <a:r>
              <a:rPr lang="en-US" sz="3200" dirty="0"/>
              <a:t> </a:t>
            </a:r>
            <a:r>
              <a:rPr lang="en-US" sz="3200" dirty="0" err="1"/>
              <a:t>sinergi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r>
              <a:rPr lang="en-US" sz="3200" b="1" dirty="0"/>
              <a:t>, proses,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strategi</a:t>
            </a:r>
            <a:r>
              <a:rPr lang="en-US" sz="3200" dirty="0"/>
              <a:t>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b="1" dirty="0" err="1"/>
              <a:t>keunggulan</a:t>
            </a:r>
            <a:r>
              <a:rPr lang="en-US" sz="3200" b="1" dirty="0"/>
              <a:t> </a:t>
            </a:r>
            <a:r>
              <a:rPr lang="en-US" sz="3200" b="1" dirty="0" err="1"/>
              <a:t>kompetitif</a:t>
            </a:r>
            <a:r>
              <a:rPr lang="en-US" sz="3200" b="1" dirty="0"/>
              <a:t> </a:t>
            </a:r>
            <a:r>
              <a:rPr lang="en-US" sz="3200" b="1" dirty="0" err="1"/>
              <a:t>berkelanjutan</a:t>
            </a:r>
            <a:r>
              <a:rPr lang="en-US" sz="3200" b="1" dirty="0"/>
              <a:t> (sustainable competitive advantage).</a:t>
            </a:r>
            <a:endParaRPr lang="en-US" sz="30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6829" y="1140294"/>
            <a:ext cx="12205655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MANAGING PEOPLE DALAM FUNGSI PEMASARAN</a:t>
            </a:r>
            <a:endParaRPr lang="en-US" sz="7500" b="1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9276" y="3405608"/>
            <a:ext cx="14736523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 err="1" smtClean="0"/>
              <a:t>Peran</a:t>
            </a:r>
            <a:r>
              <a:rPr lang="en-US" sz="4400" b="1" dirty="0" smtClean="0"/>
              <a:t> </a:t>
            </a:r>
            <a:r>
              <a:rPr lang="en-US" sz="4400" b="1" dirty="0"/>
              <a:t>SDM </a:t>
            </a:r>
            <a:r>
              <a:rPr lang="en-US" sz="4400" b="1" dirty="0" err="1"/>
              <a:t>dalam</a:t>
            </a:r>
            <a:r>
              <a:rPr lang="en-US" sz="4400" b="1" dirty="0"/>
              <a:t> </a:t>
            </a:r>
            <a:r>
              <a:rPr lang="en-US" sz="4400" b="1" dirty="0" err="1" smtClean="0"/>
              <a:t>Pemasaran</a:t>
            </a:r>
            <a:endParaRPr lang="en-US" sz="4400" b="1" dirty="0"/>
          </a:p>
          <a:p>
            <a:r>
              <a:rPr lang="en-US" sz="4400" dirty="0" err="1"/>
              <a:t>Sumber</a:t>
            </a:r>
            <a:r>
              <a:rPr lang="en-US" sz="4400" dirty="0"/>
              <a:t> </a:t>
            </a:r>
            <a:r>
              <a:rPr lang="en-US" sz="4400" dirty="0" err="1"/>
              <a:t>daya</a:t>
            </a:r>
            <a:r>
              <a:rPr lang="en-US" sz="4400" dirty="0"/>
              <a:t> </a:t>
            </a:r>
            <a:r>
              <a:rPr lang="en-US" sz="4400" dirty="0" err="1"/>
              <a:t>manusia</a:t>
            </a:r>
            <a:r>
              <a:rPr lang="en-US" sz="4400" dirty="0"/>
              <a:t> (SDM) </a:t>
            </a:r>
            <a:r>
              <a:rPr lang="en-US" sz="4400" dirty="0" err="1"/>
              <a:t>merupakan</a:t>
            </a:r>
            <a:r>
              <a:rPr lang="en-US" sz="4400" dirty="0"/>
              <a:t> </a:t>
            </a:r>
            <a:r>
              <a:rPr lang="en-US" sz="4400" dirty="0" err="1"/>
              <a:t>ujung</a:t>
            </a:r>
            <a:r>
              <a:rPr lang="en-US" sz="4400" dirty="0"/>
              <a:t> </a:t>
            </a:r>
            <a:r>
              <a:rPr lang="en-US" sz="4400" dirty="0" err="1"/>
              <a:t>tombak</a:t>
            </a:r>
            <a:r>
              <a:rPr lang="en-US" sz="4400" dirty="0"/>
              <a:t> </a:t>
            </a:r>
            <a:r>
              <a:rPr lang="en-US" sz="4400" dirty="0" err="1"/>
              <a:t>pelaksanaan</a:t>
            </a:r>
            <a:r>
              <a:rPr lang="en-US" sz="4400" dirty="0"/>
              <a:t> </a:t>
            </a:r>
            <a:r>
              <a:rPr lang="en-US" sz="4400" dirty="0" err="1"/>
              <a:t>strategi</a:t>
            </a:r>
            <a:r>
              <a:rPr lang="en-US" sz="4400" dirty="0"/>
              <a:t> </a:t>
            </a:r>
            <a:r>
              <a:rPr lang="en-US" sz="4400" dirty="0" err="1"/>
              <a:t>pemasaran</a:t>
            </a:r>
            <a:r>
              <a:rPr lang="en-US" sz="4400" dirty="0"/>
              <a:t>. Tim </a:t>
            </a:r>
            <a:r>
              <a:rPr lang="en-US" sz="4400" dirty="0" err="1"/>
              <a:t>pemasaran</a:t>
            </a:r>
            <a:r>
              <a:rPr lang="en-US" sz="4400" dirty="0"/>
              <a:t> yang </a:t>
            </a:r>
            <a:r>
              <a:rPr lang="en-US" sz="4400" dirty="0" err="1"/>
              <a:t>memiliki</a:t>
            </a:r>
            <a:r>
              <a:rPr lang="en-US" sz="4400" dirty="0"/>
              <a:t> </a:t>
            </a:r>
            <a:r>
              <a:rPr lang="en-US" sz="4400" dirty="0" err="1"/>
              <a:t>kompetensi</a:t>
            </a:r>
            <a:r>
              <a:rPr lang="en-US" sz="4400" dirty="0"/>
              <a:t>, </a:t>
            </a:r>
            <a:r>
              <a:rPr lang="en-US" sz="4400" dirty="0" err="1"/>
              <a:t>kreativitas</a:t>
            </a:r>
            <a:r>
              <a:rPr lang="en-US" sz="4400" dirty="0"/>
              <a:t>,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pemahaman</a:t>
            </a:r>
            <a:r>
              <a:rPr lang="en-US" sz="4400" dirty="0"/>
              <a:t> </a:t>
            </a:r>
            <a:r>
              <a:rPr lang="en-US" sz="4400" dirty="0" err="1"/>
              <a:t>mendalam</a:t>
            </a:r>
            <a:r>
              <a:rPr lang="en-US" sz="4400" dirty="0"/>
              <a:t> </a:t>
            </a:r>
            <a:r>
              <a:rPr lang="en-US" sz="4400" dirty="0" err="1"/>
              <a:t>tentang</a:t>
            </a:r>
            <a:r>
              <a:rPr lang="en-US" sz="4400" dirty="0"/>
              <a:t> </a:t>
            </a:r>
            <a:r>
              <a:rPr lang="en-US" sz="4400" dirty="0" err="1"/>
              <a:t>pasar</a:t>
            </a:r>
            <a:r>
              <a:rPr lang="en-US" sz="4400" dirty="0"/>
              <a:t> </a:t>
            </a:r>
            <a:r>
              <a:rPr lang="en-US" sz="4400" dirty="0" err="1"/>
              <a:t>akan</a:t>
            </a:r>
            <a:r>
              <a:rPr lang="en-US" sz="4400" dirty="0"/>
              <a:t> </a:t>
            </a:r>
            <a:r>
              <a:rPr lang="en-US" sz="4400" dirty="0" err="1"/>
              <a:t>mampu</a:t>
            </a:r>
            <a:r>
              <a:rPr lang="en-US" sz="4400" dirty="0"/>
              <a:t> </a:t>
            </a:r>
            <a:r>
              <a:rPr lang="en-US" sz="4400" dirty="0" err="1"/>
              <a:t>mengubah</a:t>
            </a:r>
            <a:r>
              <a:rPr lang="en-US" sz="4400" dirty="0"/>
              <a:t> </a:t>
            </a:r>
            <a:r>
              <a:rPr lang="en-US" sz="4400" dirty="0" err="1"/>
              <a:t>visi</a:t>
            </a:r>
            <a:r>
              <a:rPr lang="en-US" sz="4400" dirty="0"/>
              <a:t> </a:t>
            </a:r>
            <a:r>
              <a:rPr lang="en-US" sz="4400" dirty="0" err="1"/>
              <a:t>korporasi</a:t>
            </a:r>
            <a:r>
              <a:rPr lang="en-US" sz="4400" dirty="0"/>
              <a:t> </a:t>
            </a:r>
            <a:r>
              <a:rPr lang="en-US" sz="4400" dirty="0" err="1"/>
              <a:t>menjadi</a:t>
            </a:r>
            <a:r>
              <a:rPr lang="en-US" sz="4400" dirty="0"/>
              <a:t> </a:t>
            </a:r>
            <a:r>
              <a:rPr lang="en-US" sz="4400" dirty="0" err="1"/>
              <a:t>hasil</a:t>
            </a:r>
            <a:r>
              <a:rPr lang="en-US" sz="4400" dirty="0"/>
              <a:t> </a:t>
            </a:r>
            <a:r>
              <a:rPr lang="en-US" sz="4400" dirty="0" err="1"/>
              <a:t>nyata</a:t>
            </a:r>
            <a:r>
              <a:rPr lang="en-US" sz="4400" dirty="0"/>
              <a:t>.</a:t>
            </a:r>
          </a:p>
          <a:p>
            <a:pPr algn="just">
              <a:lnSpc>
                <a:spcPts val="3600"/>
              </a:lnSpc>
            </a:pPr>
            <a:endParaRPr lang="en-US" sz="44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2741781" y="-4229157"/>
            <a:ext cx="6810594" cy="5257857"/>
            <a:chOff x="0" y="0"/>
            <a:chExt cx="812800" cy="6274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854003" y="9136434"/>
            <a:ext cx="6810594" cy="5257857"/>
            <a:chOff x="0" y="0"/>
            <a:chExt cx="812800" cy="627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852898" y="-3326878"/>
            <a:ext cx="5280478" cy="3845308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19061" y="9716927"/>
            <a:ext cx="5280478" cy="3845308"/>
            <a:chOff x="0" y="0"/>
            <a:chExt cx="812800" cy="591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14365" y="736736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20" y="0"/>
                </a:lnTo>
                <a:lnTo>
                  <a:pt x="1572820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462955" y="-1922654"/>
            <a:ext cx="5280478" cy="3845308"/>
            <a:chOff x="0" y="0"/>
            <a:chExt cx="812800" cy="5918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54003" y="-1926861"/>
            <a:ext cx="5280478" cy="3317611"/>
            <a:chOff x="0" y="0"/>
            <a:chExt cx="812800" cy="5106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407225" y="518430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4" y="0"/>
                </a:lnTo>
                <a:lnTo>
                  <a:pt x="2174034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-405951" y="9906004"/>
            <a:ext cx="10925270" cy="1610908"/>
            <a:chOff x="0" y="0"/>
            <a:chExt cx="2877437" cy="4242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5493050" y="9906004"/>
            <a:ext cx="10925270" cy="1610908"/>
            <a:chOff x="0" y="0"/>
            <a:chExt cx="2877437" cy="4242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4431088" y="3087026"/>
            <a:ext cx="1952273" cy="291066"/>
          </a:xfrm>
          <a:custGeom>
            <a:avLst/>
            <a:gdLst/>
            <a:ahLst/>
            <a:cxnLst/>
            <a:rect l="l" t="t" r="r" b="b"/>
            <a:pathLst>
              <a:path w="1952273" h="291066">
                <a:moveTo>
                  <a:pt x="0" y="0"/>
                </a:moveTo>
                <a:lnTo>
                  <a:pt x="1952273" y="0"/>
                </a:lnTo>
                <a:lnTo>
                  <a:pt x="1952273" y="291067"/>
                </a:lnTo>
                <a:lnTo>
                  <a:pt x="0" y="291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88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85850"/>
            <a:ext cx="13230252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Strategi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Pengelolaan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 SDM </a:t>
            </a: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Pemasaran</a:t>
            </a:r>
            <a:endParaRPr lang="en-US" sz="7500" b="1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5379180"/>
            <a:ext cx="3238500" cy="3124497"/>
            <a:chOff x="0" y="0"/>
            <a:chExt cx="1222702" cy="822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92294" y="5355249"/>
            <a:ext cx="3332506" cy="3124497"/>
            <a:chOff x="0" y="0"/>
            <a:chExt cx="1222702" cy="8229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24126" y="5355247"/>
            <a:ext cx="3205874" cy="3124497"/>
            <a:chOff x="0" y="0"/>
            <a:chExt cx="1222702" cy="8229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168696" y="8685678"/>
            <a:ext cx="6810594" cy="4278950"/>
            <a:chOff x="0" y="0"/>
            <a:chExt cx="812800" cy="5106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73268" y="9579820"/>
            <a:ext cx="5280478" cy="3845308"/>
            <a:chOff x="0" y="0"/>
            <a:chExt cx="812800" cy="59189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595877" y="1426070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5650618" y="4113057"/>
            <a:ext cx="867967" cy="86796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840876" y="4113057"/>
            <a:ext cx="867967" cy="86796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870472" y="4092713"/>
            <a:ext cx="867967" cy="86796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453519" y="5865103"/>
            <a:ext cx="2508881" cy="21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/>
              <a:t>Recruitment &amp; Selection:</a:t>
            </a:r>
            <a:r>
              <a:rPr lang="en-US" sz="2800" dirty="0"/>
              <a:t> </a:t>
            </a:r>
            <a:r>
              <a:rPr lang="en-US" sz="2800" dirty="0" err="1"/>
              <a:t>merekrut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i="1" dirty="0"/>
              <a:t>customer-centric mindset</a:t>
            </a:r>
            <a:r>
              <a:rPr lang="en-US" sz="2800" dirty="0"/>
              <a:t>.</a:t>
            </a:r>
            <a:endParaRPr lang="en-US" sz="28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435340" y="5640816"/>
            <a:ext cx="278344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b="1" dirty="0"/>
              <a:t>Motivation &amp; Reward System:</a:t>
            </a:r>
            <a:r>
              <a:rPr lang="en-US" sz="2400" dirty="0"/>
              <a:t> </a:t>
            </a:r>
            <a:endParaRPr lang="en-US" sz="2400" dirty="0" smtClean="0"/>
          </a:p>
          <a:p>
            <a:pPr algn="just">
              <a:lnSpc>
                <a:spcPts val="2400"/>
              </a:lnSpc>
            </a:pPr>
            <a:r>
              <a:rPr lang="en-US" sz="2400" dirty="0" err="1"/>
              <a:t>P</a:t>
            </a:r>
            <a:r>
              <a:rPr lang="en-US" sz="2400" dirty="0" err="1" smtClean="0"/>
              <a:t>enerapan</a:t>
            </a:r>
            <a:r>
              <a:rPr lang="en-US" sz="2400" dirty="0" smtClean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insentif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target </a:t>
            </a:r>
            <a:r>
              <a:rPr lang="en-US" sz="2400" dirty="0" err="1"/>
              <a:t>penjualan</a:t>
            </a:r>
            <a:r>
              <a:rPr lang="en-US" sz="2400" dirty="0"/>
              <a:t>, </a:t>
            </a:r>
            <a:r>
              <a:rPr lang="en-US" sz="2400" dirty="0" err="1"/>
              <a:t>loyalitas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.</a:t>
            </a:r>
            <a:endParaRPr lang="en-US" sz="24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90900" y="4342223"/>
            <a:ext cx="7661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01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30668" y="4342222"/>
            <a:ext cx="7661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02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922248" y="4351669"/>
            <a:ext cx="76616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u="none" strike="noStrike" dirty="0" smtClean="0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04</a:t>
            </a:r>
            <a:endParaRPr lang="en-US" sz="3000" u="none" strike="noStrike" dirty="0">
              <a:solidFill>
                <a:srgbClr val="FFFFF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4969380" y="5710321"/>
            <a:ext cx="275220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>
                <a:solidFill>
                  <a:schemeClr val="bg1"/>
                </a:solidFill>
              </a:rPr>
              <a:t>Training &amp; Development: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pelatihan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berbasis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marketing analytics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digital marketing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consumer behavior analysis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7" name="Group 28"/>
          <p:cNvGrpSpPr/>
          <p:nvPr/>
        </p:nvGrpSpPr>
        <p:grpSpPr>
          <a:xfrm>
            <a:off x="9245747" y="4176663"/>
            <a:ext cx="867967" cy="867967"/>
            <a:chOff x="0" y="0"/>
            <a:chExt cx="812800" cy="812800"/>
          </a:xfrm>
        </p:grpSpPr>
        <p:sp>
          <p:nvSpPr>
            <p:cNvPr id="48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49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39"/>
          <p:cNvSpPr txBox="1"/>
          <p:nvPr/>
        </p:nvSpPr>
        <p:spPr>
          <a:xfrm>
            <a:off x="9318177" y="4393758"/>
            <a:ext cx="7661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03</a:t>
            </a:r>
          </a:p>
        </p:txBody>
      </p:sp>
      <p:grpSp>
        <p:nvGrpSpPr>
          <p:cNvPr id="51" name="Group 6"/>
          <p:cNvGrpSpPr/>
          <p:nvPr/>
        </p:nvGrpSpPr>
        <p:grpSpPr>
          <a:xfrm>
            <a:off x="11729326" y="5397778"/>
            <a:ext cx="3332506" cy="3124497"/>
            <a:chOff x="0" y="0"/>
            <a:chExt cx="1222702" cy="822913"/>
          </a:xfrm>
        </p:grpSpPr>
        <p:sp>
          <p:nvSpPr>
            <p:cNvPr id="52" name="Freeform 7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53" name="TextBox 8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34"/>
          <p:cNvSpPr txBox="1"/>
          <p:nvPr/>
        </p:nvSpPr>
        <p:spPr>
          <a:xfrm>
            <a:off x="12086663" y="5640816"/>
            <a:ext cx="2752206" cy="2788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>
                <a:solidFill>
                  <a:schemeClr val="bg1"/>
                </a:solidFill>
              </a:rPr>
              <a:t>Empowerment: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memberikan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otonomi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tenaga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pemasaran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pengambilan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keputusan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cepat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lapangan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i="1" dirty="0">
                <a:solidFill>
                  <a:schemeClr val="bg1"/>
                </a:solidFill>
              </a:rPr>
              <a:t>frontline empowerment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  <a:endParaRPr lang="en-US" sz="2800" dirty="0">
              <a:solidFill>
                <a:schemeClr val="bg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6829" y="1140294"/>
            <a:ext cx="12205655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</a:rPr>
              <a:t>Implementasi</a:t>
            </a:r>
            <a:endParaRPr lang="en-US" sz="7500" b="1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2741781" y="-4229157"/>
            <a:ext cx="6810594" cy="5257857"/>
            <a:chOff x="0" y="0"/>
            <a:chExt cx="812800" cy="6274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854003" y="9136434"/>
            <a:ext cx="6810594" cy="5257857"/>
            <a:chOff x="0" y="0"/>
            <a:chExt cx="812800" cy="627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852898" y="-3326878"/>
            <a:ext cx="5280478" cy="3845308"/>
            <a:chOff x="0" y="0"/>
            <a:chExt cx="812800" cy="5918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19061" y="9716927"/>
            <a:ext cx="5280478" cy="3845308"/>
            <a:chOff x="0" y="0"/>
            <a:chExt cx="812800" cy="591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14365" y="736736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20" y="0"/>
                </a:lnTo>
                <a:lnTo>
                  <a:pt x="1572820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462955" y="-1922654"/>
            <a:ext cx="5280478" cy="3845308"/>
            <a:chOff x="0" y="0"/>
            <a:chExt cx="812800" cy="5918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54003" y="-1926861"/>
            <a:ext cx="5280478" cy="3317611"/>
            <a:chOff x="0" y="0"/>
            <a:chExt cx="812800" cy="5106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407225" y="518430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4" y="0"/>
                </a:lnTo>
                <a:lnTo>
                  <a:pt x="2174034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-405951" y="9906004"/>
            <a:ext cx="10925270" cy="1610908"/>
            <a:chOff x="0" y="0"/>
            <a:chExt cx="2877437" cy="4242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5493050" y="9906004"/>
            <a:ext cx="10925270" cy="1610908"/>
            <a:chOff x="0" y="0"/>
            <a:chExt cx="2877437" cy="4242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4431088" y="3087026"/>
            <a:ext cx="1952273" cy="291066"/>
          </a:xfrm>
          <a:custGeom>
            <a:avLst/>
            <a:gdLst/>
            <a:ahLst/>
            <a:cxnLst/>
            <a:rect l="l" t="t" r="r" b="b"/>
            <a:pathLst>
              <a:path w="1952273" h="291066">
                <a:moveTo>
                  <a:pt x="0" y="0"/>
                </a:moveTo>
                <a:lnTo>
                  <a:pt x="1952273" y="0"/>
                </a:lnTo>
                <a:lnTo>
                  <a:pt x="1952273" y="291067"/>
                </a:lnTo>
                <a:lnTo>
                  <a:pt x="0" y="291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"/>
          <p:cNvSpPr txBox="1"/>
          <p:nvPr/>
        </p:nvSpPr>
        <p:spPr>
          <a:xfrm>
            <a:off x="1189277" y="3405608"/>
            <a:ext cx="13016246" cy="4223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5400" b="1" dirty="0"/>
              <a:t>Unilever </a:t>
            </a:r>
            <a:r>
              <a:rPr lang="en-US" sz="5400" b="1" dirty="0" smtClean="0"/>
              <a:t>Indonesia</a:t>
            </a:r>
            <a:r>
              <a:rPr lang="en-US" sz="5400" b="1" dirty="0"/>
              <a:t>:</a:t>
            </a:r>
            <a:r>
              <a:rPr lang="en-US" sz="5400" dirty="0"/>
              <a:t> </a:t>
            </a:r>
            <a:r>
              <a:rPr lang="en-US" sz="5400" dirty="0" err="1"/>
              <a:t>menerapkan</a:t>
            </a:r>
            <a:r>
              <a:rPr lang="en-US" sz="5400" dirty="0"/>
              <a:t> </a:t>
            </a:r>
            <a:r>
              <a:rPr lang="en-US" sz="5400" i="1" dirty="0"/>
              <a:t>People Development Model</a:t>
            </a:r>
            <a:r>
              <a:rPr lang="en-US" sz="5400" dirty="0"/>
              <a:t> </a:t>
            </a:r>
            <a:r>
              <a:rPr lang="en-US" sz="5400" dirty="0" err="1"/>
              <a:t>untuk</a:t>
            </a:r>
            <a:r>
              <a:rPr lang="en-US" sz="5400" dirty="0"/>
              <a:t> </a:t>
            </a:r>
            <a:r>
              <a:rPr lang="en-US" sz="5400" dirty="0" err="1"/>
              <a:t>tim</a:t>
            </a:r>
            <a:r>
              <a:rPr lang="en-US" sz="5400" dirty="0"/>
              <a:t> brand manager yang </a:t>
            </a:r>
            <a:r>
              <a:rPr lang="en-US" sz="5400" dirty="0" err="1"/>
              <a:t>berorientasi</a:t>
            </a:r>
            <a:r>
              <a:rPr lang="en-US" sz="5400" dirty="0"/>
              <a:t> </a:t>
            </a:r>
            <a:r>
              <a:rPr lang="en-US" sz="5400" dirty="0" err="1"/>
              <a:t>pada</a:t>
            </a:r>
            <a:r>
              <a:rPr lang="en-US" sz="5400" dirty="0"/>
              <a:t> </a:t>
            </a:r>
            <a:r>
              <a:rPr lang="en-US" sz="5400" dirty="0" err="1"/>
              <a:t>pembelajaran</a:t>
            </a:r>
            <a:r>
              <a:rPr lang="en-US" sz="5400" dirty="0"/>
              <a:t> </a:t>
            </a:r>
            <a:r>
              <a:rPr lang="en-US" sz="5400" dirty="0" err="1"/>
              <a:t>lintas</a:t>
            </a:r>
            <a:r>
              <a:rPr lang="en-US" sz="5400" dirty="0"/>
              <a:t> </a:t>
            </a:r>
            <a:r>
              <a:rPr lang="en-US" sz="5400" dirty="0" err="1"/>
              <a:t>produk</a:t>
            </a:r>
            <a:r>
              <a:rPr lang="en-US" sz="5400" dirty="0" smtClean="0"/>
              <a:t>.</a:t>
            </a:r>
          </a:p>
          <a:p>
            <a:pPr algn="just">
              <a:lnSpc>
                <a:spcPts val="3600"/>
              </a:lnSpc>
            </a:pPr>
            <a:endParaRPr lang="en-US" sz="54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algn="just">
              <a:lnSpc>
                <a:spcPts val="3600"/>
              </a:lnSpc>
            </a:pPr>
            <a:r>
              <a:rPr lang="en-US" sz="5400" b="1" dirty="0"/>
              <a:t>Grab Indonesia:</a:t>
            </a:r>
            <a:r>
              <a:rPr lang="en-US" sz="5400" dirty="0"/>
              <a:t> </a:t>
            </a:r>
            <a:r>
              <a:rPr lang="en-US" sz="5400" dirty="0" err="1"/>
              <a:t>fokus</a:t>
            </a:r>
            <a:r>
              <a:rPr lang="en-US" sz="5400" dirty="0"/>
              <a:t> </a:t>
            </a:r>
            <a:r>
              <a:rPr lang="en-US" sz="5400" dirty="0" err="1"/>
              <a:t>pada</a:t>
            </a:r>
            <a:r>
              <a:rPr lang="en-US" sz="5400" dirty="0"/>
              <a:t> </a:t>
            </a:r>
            <a:r>
              <a:rPr lang="en-US" sz="5400" i="1" dirty="0"/>
              <a:t>sales force empowerment</a:t>
            </a:r>
            <a:r>
              <a:rPr lang="en-US" sz="5400" dirty="0"/>
              <a:t> </a:t>
            </a:r>
            <a:r>
              <a:rPr lang="en-US" sz="5400" dirty="0" err="1"/>
              <a:t>untuk</a:t>
            </a:r>
            <a:r>
              <a:rPr lang="en-US" sz="5400" dirty="0"/>
              <a:t> </a:t>
            </a:r>
            <a:r>
              <a:rPr lang="en-US" sz="5400" dirty="0" err="1"/>
              <a:t>memastikan</a:t>
            </a:r>
            <a:r>
              <a:rPr lang="en-US" sz="5400" dirty="0"/>
              <a:t> </a:t>
            </a:r>
            <a:r>
              <a:rPr lang="en-US" sz="5400" dirty="0" err="1"/>
              <a:t>pelayanan</a:t>
            </a:r>
            <a:r>
              <a:rPr lang="en-US" sz="5400" dirty="0"/>
              <a:t> </a:t>
            </a:r>
            <a:r>
              <a:rPr lang="en-US" sz="5400" dirty="0" err="1"/>
              <a:t>cepat</a:t>
            </a:r>
            <a:r>
              <a:rPr lang="en-US" sz="5400" dirty="0"/>
              <a:t> </a:t>
            </a:r>
            <a:r>
              <a:rPr lang="en-US" sz="5400" dirty="0" err="1"/>
              <a:t>dan</a:t>
            </a:r>
            <a:r>
              <a:rPr lang="en-US" sz="5400" dirty="0"/>
              <a:t> </a:t>
            </a:r>
            <a:r>
              <a:rPr lang="en-US" sz="5400" dirty="0" err="1"/>
              <a:t>adaptif</a:t>
            </a:r>
            <a:r>
              <a:rPr lang="en-US" sz="5400" dirty="0"/>
              <a:t> di </a:t>
            </a:r>
            <a:r>
              <a:rPr lang="en-US" sz="5400" dirty="0" err="1"/>
              <a:t>setiap</a:t>
            </a:r>
            <a:r>
              <a:rPr lang="en-US" sz="5400" dirty="0"/>
              <a:t> </a:t>
            </a:r>
            <a:r>
              <a:rPr lang="en-US" sz="5400" dirty="0" err="1"/>
              <a:t>wilayah</a:t>
            </a:r>
            <a:r>
              <a:rPr lang="en-US" sz="5400" dirty="0"/>
              <a:t> </a:t>
            </a:r>
            <a:r>
              <a:rPr lang="en-US" sz="5400" dirty="0" err="1"/>
              <a:t>operasional</a:t>
            </a:r>
            <a:r>
              <a:rPr lang="en-US" sz="5400" dirty="0"/>
              <a:t>.</a:t>
            </a:r>
            <a:endParaRPr lang="en-US" sz="54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29032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44054" y="0"/>
            <a:ext cx="11931590" cy="10287000"/>
            <a:chOff x="0" y="0"/>
            <a:chExt cx="4100215" cy="3535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0215" cy="3535062"/>
            </a:xfrm>
            <a:custGeom>
              <a:avLst/>
              <a:gdLst/>
              <a:ahLst/>
              <a:cxnLst/>
              <a:rect l="l" t="t" r="r" b="b"/>
              <a:pathLst>
                <a:path w="4100215" h="3535062">
                  <a:moveTo>
                    <a:pt x="3075161" y="0"/>
                  </a:moveTo>
                  <a:lnTo>
                    <a:pt x="1025054" y="0"/>
                  </a:lnTo>
                  <a:lnTo>
                    <a:pt x="0" y="1767531"/>
                  </a:lnTo>
                  <a:lnTo>
                    <a:pt x="1025054" y="3535062"/>
                  </a:lnTo>
                  <a:lnTo>
                    <a:pt x="3075161" y="3535062"/>
                  </a:lnTo>
                  <a:lnTo>
                    <a:pt x="4100215" y="1767531"/>
                  </a:lnTo>
                  <a:close/>
                </a:path>
              </a:pathLst>
            </a:custGeom>
            <a:solidFill>
              <a:srgbClr val="06053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599977" y="0"/>
            <a:ext cx="11931590" cy="10287000"/>
            <a:chOff x="0" y="0"/>
            <a:chExt cx="4100215" cy="35350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00215" cy="3535062"/>
            </a:xfrm>
            <a:custGeom>
              <a:avLst/>
              <a:gdLst/>
              <a:ahLst/>
              <a:cxnLst/>
              <a:rect l="l" t="t" r="r" b="b"/>
              <a:pathLst>
                <a:path w="4100215" h="3535062">
                  <a:moveTo>
                    <a:pt x="3075161" y="0"/>
                  </a:moveTo>
                  <a:lnTo>
                    <a:pt x="1025054" y="0"/>
                  </a:lnTo>
                  <a:lnTo>
                    <a:pt x="0" y="1767531"/>
                  </a:lnTo>
                  <a:lnTo>
                    <a:pt x="1025054" y="3535062"/>
                  </a:lnTo>
                  <a:lnTo>
                    <a:pt x="3075161" y="3535062"/>
                  </a:lnTo>
                  <a:lnTo>
                    <a:pt x="4100215" y="1767531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0940929" y="0"/>
            <a:ext cx="11931590" cy="10287000"/>
            <a:chOff x="0" y="0"/>
            <a:chExt cx="4100215" cy="3535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0215" cy="3535062"/>
            </a:xfrm>
            <a:custGeom>
              <a:avLst/>
              <a:gdLst/>
              <a:ahLst/>
              <a:cxnLst/>
              <a:rect l="l" t="t" r="r" b="b"/>
              <a:pathLst>
                <a:path w="4100215" h="3535062">
                  <a:moveTo>
                    <a:pt x="3075161" y="0"/>
                  </a:moveTo>
                  <a:lnTo>
                    <a:pt x="1025054" y="0"/>
                  </a:lnTo>
                  <a:lnTo>
                    <a:pt x="0" y="1767531"/>
                  </a:lnTo>
                  <a:lnTo>
                    <a:pt x="1025054" y="3535062"/>
                  </a:lnTo>
                  <a:lnTo>
                    <a:pt x="3075161" y="3535062"/>
                  </a:lnTo>
                  <a:lnTo>
                    <a:pt x="4100215" y="1767531"/>
                  </a:lnTo>
                  <a:close/>
                </a:path>
              </a:pathLst>
            </a:custGeom>
            <a:blipFill>
              <a:blip r:embed="rId2"/>
              <a:stretch>
                <a:fillRect l="-10604" r="-1880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7372029"/>
            <a:ext cx="2038675" cy="203867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97702" y="7372029"/>
            <a:ext cx="2038675" cy="203867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63871" y="7372029"/>
            <a:ext cx="2038675" cy="203867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053000" y="7647852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79501" y="7723175"/>
            <a:ext cx="1137072" cy="1374483"/>
          </a:xfrm>
          <a:custGeom>
            <a:avLst/>
            <a:gdLst/>
            <a:ahLst/>
            <a:cxnLst/>
            <a:rect l="l" t="t" r="r" b="b"/>
            <a:pathLst>
              <a:path w="1137072" h="1374483">
                <a:moveTo>
                  <a:pt x="0" y="0"/>
                </a:moveTo>
                <a:lnTo>
                  <a:pt x="1137072" y="0"/>
                </a:lnTo>
                <a:lnTo>
                  <a:pt x="1137072" y="1374483"/>
                </a:lnTo>
                <a:lnTo>
                  <a:pt x="0" y="1374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77253" y="7813433"/>
            <a:ext cx="1076740" cy="1193966"/>
          </a:xfrm>
          <a:custGeom>
            <a:avLst/>
            <a:gdLst/>
            <a:ahLst/>
            <a:cxnLst/>
            <a:rect l="l" t="t" r="r" b="b"/>
            <a:pathLst>
              <a:path w="1076740" h="1193966">
                <a:moveTo>
                  <a:pt x="0" y="0"/>
                </a:moveTo>
                <a:lnTo>
                  <a:pt x="1076740" y="0"/>
                </a:lnTo>
                <a:lnTo>
                  <a:pt x="1076740" y="1193966"/>
                </a:lnTo>
                <a:lnTo>
                  <a:pt x="0" y="1193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564691" y="7647852"/>
            <a:ext cx="1237035" cy="1374483"/>
          </a:xfrm>
          <a:custGeom>
            <a:avLst/>
            <a:gdLst/>
            <a:ahLst/>
            <a:cxnLst/>
            <a:rect l="l" t="t" r="r" b="b"/>
            <a:pathLst>
              <a:path w="1237035" h="1374483">
                <a:moveTo>
                  <a:pt x="0" y="0"/>
                </a:moveTo>
                <a:lnTo>
                  <a:pt x="1237035" y="0"/>
                </a:lnTo>
                <a:lnTo>
                  <a:pt x="1237035" y="1374482"/>
                </a:lnTo>
                <a:lnTo>
                  <a:pt x="0" y="13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-405951" y="9906004"/>
            <a:ext cx="10925270" cy="1610908"/>
            <a:chOff x="0" y="0"/>
            <a:chExt cx="2877437" cy="4242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5493050" y="9906004"/>
            <a:ext cx="10925270" cy="1610908"/>
            <a:chOff x="0" y="0"/>
            <a:chExt cx="2877437" cy="4242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933446"/>
            <a:ext cx="9215354" cy="190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15"/>
              </a:lnSpc>
            </a:pPr>
            <a:r>
              <a:rPr lang="en-US" sz="54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Managing Capabilities </a:t>
            </a:r>
            <a:r>
              <a:rPr lang="en-US" sz="54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Dalam</a:t>
            </a:r>
            <a:r>
              <a:rPr lang="en-US" sz="54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54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Organisasi</a:t>
            </a:r>
            <a:r>
              <a:rPr lang="en-US" sz="5400" dirty="0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</a:t>
            </a:r>
            <a:r>
              <a:rPr lang="en-US" sz="5400" dirty="0" err="1" smtClean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Pemasaran</a:t>
            </a:r>
            <a:endParaRPr lang="en-US" sz="54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8700" y="3401670"/>
            <a:ext cx="8491625" cy="362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4400" dirty="0" err="1"/>
              <a:t>Menurut</a:t>
            </a:r>
            <a:r>
              <a:rPr lang="en-US" sz="4400" dirty="0"/>
              <a:t> Day (2011), </a:t>
            </a:r>
            <a:r>
              <a:rPr lang="en-US" sz="4400" i="1" dirty="0"/>
              <a:t>marketing capabilities</a:t>
            </a:r>
            <a:r>
              <a:rPr lang="en-US" sz="4400" dirty="0"/>
              <a:t> </a:t>
            </a:r>
            <a:r>
              <a:rPr lang="en-US" sz="4400" dirty="0" err="1"/>
              <a:t>adalah</a:t>
            </a:r>
            <a:r>
              <a:rPr lang="en-US" sz="4400" dirty="0"/>
              <a:t> </a:t>
            </a:r>
            <a:r>
              <a:rPr lang="en-US" sz="4400" b="1" dirty="0" err="1"/>
              <a:t>kemampuan</a:t>
            </a:r>
            <a:r>
              <a:rPr lang="en-US" sz="4400" b="1" dirty="0"/>
              <a:t> </a:t>
            </a:r>
            <a:r>
              <a:rPr lang="en-US" sz="4400" b="1" dirty="0" err="1"/>
              <a:t>organisasi</a:t>
            </a:r>
            <a:r>
              <a:rPr lang="en-US" sz="4400" b="1" dirty="0"/>
              <a:t> </a:t>
            </a:r>
            <a:r>
              <a:rPr lang="en-US" sz="4400" b="1" dirty="0" err="1"/>
              <a:t>untuk</a:t>
            </a:r>
            <a:r>
              <a:rPr lang="en-US" sz="4400" b="1" dirty="0"/>
              <a:t> </a:t>
            </a:r>
            <a:r>
              <a:rPr lang="en-US" sz="4400" b="1" dirty="0" err="1"/>
              <a:t>memahami</a:t>
            </a:r>
            <a:r>
              <a:rPr lang="en-US" sz="4400" b="1" dirty="0"/>
              <a:t> </a:t>
            </a:r>
            <a:r>
              <a:rPr lang="en-US" sz="4400" b="1" dirty="0" err="1"/>
              <a:t>pelanggan</a:t>
            </a:r>
            <a:r>
              <a:rPr lang="en-US" sz="4400" b="1" dirty="0"/>
              <a:t>, </a:t>
            </a:r>
            <a:r>
              <a:rPr lang="en-US" sz="4400" b="1" dirty="0" err="1"/>
              <a:t>mengembangkan</a:t>
            </a:r>
            <a:r>
              <a:rPr lang="en-US" sz="4400" b="1" dirty="0"/>
              <a:t> </a:t>
            </a:r>
            <a:r>
              <a:rPr lang="en-US" sz="4400" b="1" dirty="0" err="1"/>
              <a:t>produk</a:t>
            </a:r>
            <a:r>
              <a:rPr lang="en-US" sz="4400" b="1" dirty="0"/>
              <a:t> </a:t>
            </a:r>
            <a:r>
              <a:rPr lang="en-US" sz="4400" b="1" dirty="0" err="1"/>
              <a:t>bernilai</a:t>
            </a:r>
            <a:r>
              <a:rPr lang="en-US" sz="4400" b="1" dirty="0"/>
              <a:t> </a:t>
            </a:r>
            <a:r>
              <a:rPr lang="en-US" sz="4400" b="1" dirty="0" err="1"/>
              <a:t>tinggi</a:t>
            </a:r>
            <a:r>
              <a:rPr lang="en-US" sz="4400" b="1" dirty="0"/>
              <a:t>, </a:t>
            </a:r>
            <a:r>
              <a:rPr lang="en-US" sz="4400" b="1" dirty="0" err="1"/>
              <a:t>serta</a:t>
            </a:r>
            <a:r>
              <a:rPr lang="en-US" sz="4400" b="1" dirty="0"/>
              <a:t> </a:t>
            </a:r>
            <a:r>
              <a:rPr lang="en-US" sz="4400" b="1" dirty="0" err="1"/>
              <a:t>mengintegrasikan</a:t>
            </a:r>
            <a:r>
              <a:rPr lang="en-US" sz="4400" b="1" dirty="0"/>
              <a:t> </a:t>
            </a:r>
            <a:r>
              <a:rPr lang="en-US" sz="4400" b="1" dirty="0" err="1"/>
              <a:t>aktivitas</a:t>
            </a:r>
            <a:r>
              <a:rPr lang="en-US" sz="4400" b="1" dirty="0"/>
              <a:t> </a:t>
            </a:r>
            <a:r>
              <a:rPr lang="en-US" sz="4400" b="1" dirty="0" err="1"/>
              <a:t>komunikasi</a:t>
            </a:r>
            <a:r>
              <a:rPr lang="en-US" sz="4400" b="1" dirty="0"/>
              <a:t> </a:t>
            </a:r>
            <a:r>
              <a:rPr lang="en-US" sz="4400" b="1" dirty="0" err="1"/>
              <a:t>dan</a:t>
            </a:r>
            <a:r>
              <a:rPr lang="en-US" sz="4400" b="1" dirty="0"/>
              <a:t> </a:t>
            </a:r>
            <a:r>
              <a:rPr lang="en-US" sz="4400" b="1" dirty="0" err="1"/>
              <a:t>distribusi</a:t>
            </a:r>
            <a:r>
              <a:rPr lang="en-US" sz="4400" b="1" dirty="0"/>
              <a:t> </a:t>
            </a:r>
            <a:r>
              <a:rPr lang="en-US" sz="4400" b="1" dirty="0" err="1"/>
              <a:t>secara</a:t>
            </a:r>
            <a:r>
              <a:rPr lang="en-US" sz="4400" b="1" dirty="0"/>
              <a:t> </a:t>
            </a:r>
            <a:r>
              <a:rPr lang="en-US" sz="4400" b="1" dirty="0" err="1"/>
              <a:t>efektif</a:t>
            </a:r>
            <a:r>
              <a:rPr lang="en-US" sz="4400" b="1" dirty="0"/>
              <a:t>.</a:t>
            </a:r>
            <a:endParaRPr lang="en-US" sz="44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85850"/>
            <a:ext cx="13230252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</a:rPr>
              <a:t>Komponen</a:t>
            </a:r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</a:rPr>
              <a:t>Kapabilitas</a:t>
            </a:r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Pemasaran</a:t>
            </a:r>
            <a:endParaRPr lang="en-US" sz="7500" b="1" dirty="0">
              <a:solidFill>
                <a:schemeClr val="tx2">
                  <a:lumMod val="50000"/>
                </a:schemeClr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5379180"/>
            <a:ext cx="3238500" cy="3124497"/>
            <a:chOff x="0" y="0"/>
            <a:chExt cx="1222702" cy="822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92294" y="5355249"/>
            <a:ext cx="3332506" cy="3124497"/>
            <a:chOff x="0" y="0"/>
            <a:chExt cx="1222702" cy="8229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24126" y="5355247"/>
            <a:ext cx="3205874" cy="3124497"/>
            <a:chOff x="0" y="0"/>
            <a:chExt cx="1222702" cy="8229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168696" y="8685678"/>
            <a:ext cx="6810594" cy="4278950"/>
            <a:chOff x="0" y="0"/>
            <a:chExt cx="812800" cy="5106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73268" y="9579820"/>
            <a:ext cx="5280478" cy="3845308"/>
            <a:chOff x="0" y="0"/>
            <a:chExt cx="812800" cy="59189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595877" y="1426070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5650618" y="4113057"/>
            <a:ext cx="867967" cy="86796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840876" y="4113057"/>
            <a:ext cx="867967" cy="86796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870472" y="4092713"/>
            <a:ext cx="867967" cy="86796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80332" y="5701119"/>
            <a:ext cx="2819399" cy="248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/>
              <a:t>Analytical Capability: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menganalisis</a:t>
            </a:r>
            <a:r>
              <a:rPr lang="en-US" sz="2800" dirty="0"/>
              <a:t> data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tren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efektivitas</a:t>
            </a:r>
            <a:r>
              <a:rPr lang="en-US" sz="2800" dirty="0"/>
              <a:t> </a:t>
            </a:r>
            <a:r>
              <a:rPr lang="en-US" sz="2800" dirty="0" err="1"/>
              <a:t>kampanye</a:t>
            </a:r>
            <a:r>
              <a:rPr lang="en-US" sz="2800" dirty="0"/>
              <a:t>.</a:t>
            </a:r>
            <a:endParaRPr lang="en-US" sz="28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435340" y="5640816"/>
            <a:ext cx="2783446" cy="215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/>
              <a:t>Innovation Capability: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, </a:t>
            </a:r>
            <a:r>
              <a:rPr lang="en-US" sz="2800" dirty="0" err="1"/>
              <a:t>layanan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pengalaman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..</a:t>
            </a:r>
            <a:endParaRPr lang="en-US" sz="2800" dirty="0">
              <a:solidFill>
                <a:srgbClr val="06053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90900" y="4342223"/>
            <a:ext cx="7661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01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30668" y="4342222"/>
            <a:ext cx="7661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02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922248" y="4351669"/>
            <a:ext cx="76616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u="none" strike="noStrike" dirty="0" smtClean="0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04</a:t>
            </a:r>
            <a:endParaRPr lang="en-US" sz="3000" u="none" strike="noStrike" dirty="0">
              <a:solidFill>
                <a:srgbClr val="FFFFF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4945760" y="5549576"/>
            <a:ext cx="2752206" cy="2788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>
                <a:solidFill>
                  <a:schemeClr val="bg1"/>
                </a:solidFill>
              </a:rPr>
              <a:t>Customer Relationship Capability: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kemampuan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membangun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mempertahankan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hubungan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jangka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panjang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pelanggan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7" name="Group 28"/>
          <p:cNvGrpSpPr/>
          <p:nvPr/>
        </p:nvGrpSpPr>
        <p:grpSpPr>
          <a:xfrm>
            <a:off x="9245747" y="4176663"/>
            <a:ext cx="867967" cy="867967"/>
            <a:chOff x="0" y="0"/>
            <a:chExt cx="812800" cy="812800"/>
          </a:xfrm>
        </p:grpSpPr>
        <p:sp>
          <p:nvSpPr>
            <p:cNvPr id="48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49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39"/>
          <p:cNvSpPr txBox="1"/>
          <p:nvPr/>
        </p:nvSpPr>
        <p:spPr>
          <a:xfrm>
            <a:off x="9318177" y="4393758"/>
            <a:ext cx="76616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03</a:t>
            </a:r>
          </a:p>
        </p:txBody>
      </p:sp>
      <p:grpSp>
        <p:nvGrpSpPr>
          <p:cNvPr id="51" name="Group 6"/>
          <p:cNvGrpSpPr/>
          <p:nvPr/>
        </p:nvGrpSpPr>
        <p:grpSpPr>
          <a:xfrm>
            <a:off x="11729326" y="5397778"/>
            <a:ext cx="3891674" cy="3124497"/>
            <a:chOff x="0" y="0"/>
            <a:chExt cx="1222702" cy="822913"/>
          </a:xfrm>
        </p:grpSpPr>
        <p:sp>
          <p:nvSpPr>
            <p:cNvPr id="52" name="Freeform 7"/>
            <p:cNvSpPr/>
            <p:nvPr/>
          </p:nvSpPr>
          <p:spPr>
            <a:xfrm>
              <a:off x="0" y="0"/>
              <a:ext cx="1222702" cy="822913"/>
            </a:xfrm>
            <a:custGeom>
              <a:avLst/>
              <a:gdLst/>
              <a:ahLst/>
              <a:cxnLst/>
              <a:rect l="l" t="t" r="r" b="b"/>
              <a:pathLst>
                <a:path w="1222702" h="822913">
                  <a:moveTo>
                    <a:pt x="91720" y="0"/>
                  </a:moveTo>
                  <a:lnTo>
                    <a:pt x="1130982" y="0"/>
                  </a:lnTo>
                  <a:cubicBezTo>
                    <a:pt x="1181638" y="0"/>
                    <a:pt x="1222702" y="41064"/>
                    <a:pt x="1222702" y="91720"/>
                  </a:cubicBezTo>
                  <a:lnTo>
                    <a:pt x="1222702" y="731193"/>
                  </a:lnTo>
                  <a:cubicBezTo>
                    <a:pt x="1222702" y="755518"/>
                    <a:pt x="1213039" y="778848"/>
                    <a:pt x="1195838" y="796049"/>
                  </a:cubicBezTo>
                  <a:cubicBezTo>
                    <a:pt x="1178637" y="813249"/>
                    <a:pt x="1155308" y="822913"/>
                    <a:pt x="1130982" y="822913"/>
                  </a:cubicBezTo>
                  <a:lnTo>
                    <a:pt x="91720" y="822913"/>
                  </a:lnTo>
                  <a:cubicBezTo>
                    <a:pt x="67394" y="822913"/>
                    <a:pt x="44065" y="813249"/>
                    <a:pt x="26864" y="796049"/>
                  </a:cubicBezTo>
                  <a:cubicBezTo>
                    <a:pt x="9663" y="778848"/>
                    <a:pt x="0" y="755518"/>
                    <a:pt x="0" y="731193"/>
                  </a:cubicBezTo>
                  <a:lnTo>
                    <a:pt x="0" y="91720"/>
                  </a:lnTo>
                  <a:cubicBezTo>
                    <a:pt x="0" y="67394"/>
                    <a:pt x="9663" y="44065"/>
                    <a:pt x="26864" y="26864"/>
                  </a:cubicBezTo>
                  <a:cubicBezTo>
                    <a:pt x="44065" y="9663"/>
                    <a:pt x="67394" y="0"/>
                    <a:pt x="91720" y="0"/>
                  </a:cubicBez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53" name="TextBox 8"/>
            <p:cNvSpPr txBox="1"/>
            <p:nvPr/>
          </p:nvSpPr>
          <p:spPr>
            <a:xfrm>
              <a:off x="0" y="-38100"/>
              <a:ext cx="1222702" cy="86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34"/>
          <p:cNvSpPr txBox="1"/>
          <p:nvPr/>
        </p:nvSpPr>
        <p:spPr>
          <a:xfrm>
            <a:off x="12086662" y="5640816"/>
            <a:ext cx="314786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>
                <a:solidFill>
                  <a:schemeClr val="bg1"/>
                </a:solidFill>
              </a:rPr>
              <a:t>Digital Capability: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kemampuan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mengelola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pemasaran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berbasis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teknologi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seperti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CRM system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social listening tools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AI personalization engine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5453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770</Words>
  <Application>Microsoft Office PowerPoint</Application>
  <PresentationFormat>Custom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Bernoru SemiCondensed</vt:lpstr>
      <vt:lpstr>ABeeZee</vt:lpstr>
      <vt:lpstr>Calibri</vt:lpstr>
      <vt:lpstr>ABeeZee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Viola De Yusa</dc:creator>
  <cp:lastModifiedBy>Viola De Yusa</cp:lastModifiedBy>
  <cp:revision>22</cp:revision>
  <dcterms:created xsi:type="dcterms:W3CDTF">2006-08-16T00:00:00Z</dcterms:created>
  <dcterms:modified xsi:type="dcterms:W3CDTF">2025-12-06T06:54:10Z</dcterms:modified>
  <dc:identifier>DAG2xeZXZII</dc:identifier>
</cp:coreProperties>
</file>