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5" r:id="rId2"/>
    <p:sldId id="305" r:id="rId3"/>
    <p:sldId id="392" r:id="rId4"/>
    <p:sldId id="405" r:id="rId5"/>
    <p:sldId id="393" r:id="rId6"/>
    <p:sldId id="398" r:id="rId7"/>
    <p:sldId id="399" r:id="rId8"/>
    <p:sldId id="400" r:id="rId9"/>
    <p:sldId id="402" r:id="rId10"/>
    <p:sldId id="403" r:id="rId11"/>
    <p:sldId id="406" r:id="rId12"/>
    <p:sldId id="404" r:id="rId13"/>
    <p:sldId id="391" r:id="rId14"/>
  </p:sldIdLst>
  <p:sldSz cx="9144000" cy="6858000" type="screen4x3"/>
  <p:notesSz cx="7315200" cy="96012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SISTEM &amp; TEKNOLOGI INFORMASI</a:t>
            </a:r>
            <a:endParaRPr kumimoji="0" lang="en-US" sz="5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PERTEMUAN 11</a:t>
            </a:r>
            <a:endParaRPr kumimoji="0" lang="en-US" sz="51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cs typeface="+mn-cs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85720" y="2071678"/>
            <a:ext cx="8534400" cy="428628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Wawancara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dilakukan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pihak-pihak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terlibat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eksekusi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terbagi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menjadi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4 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empat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kelompok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yaitu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Pihak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bertanggung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jawab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kesuksesan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aktifitas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(responsible);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Pihak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penanggung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jawab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menyetujui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pelaksanaan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sebuah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aktifitas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(accountable);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Pihak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mengerti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aktifitas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consulted);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Pihak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senantiasa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diinformasikan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perihal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perkembangan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aktifitas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(informed);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1142984"/>
            <a:ext cx="8534400" cy="557194"/>
          </a:xfrm>
          <a:prstGeom prst="rect">
            <a:avLst/>
          </a:prstGeom>
        </p:spPr>
        <p:txBody>
          <a:bodyPr/>
          <a:lstStyle/>
          <a:p>
            <a:pPr lvl="0" algn="r" eaLnBrk="0" hangingPunct="0"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Wawancara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Personel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yang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tepat</a:t>
            </a:r>
            <a:endParaRPr lang="en-US" sz="32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23880" y="1857364"/>
            <a:ext cx="8534400" cy="500063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Catatan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history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pengubahan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program;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Manual program;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Manual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operasional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(plan risk,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assesment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risk);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Laporan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jaminan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kualitas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1142984"/>
            <a:ext cx="8534400" cy="557194"/>
          </a:xfrm>
          <a:prstGeom prst="rect">
            <a:avLst/>
          </a:prstGeom>
        </p:spPr>
        <p:txBody>
          <a:bodyPr/>
          <a:lstStyle/>
          <a:p>
            <a:pPr lvl="0" algn="r" eaLnBrk="0" hangingPunct="0"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Peninjauan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Dokumentasi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Pengelolaan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SI/TI</a:t>
            </a:r>
            <a:endParaRPr lang="en-US" sz="32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85720" y="2214554"/>
            <a:ext cx="8534400" cy="414340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“Auditor SI/TI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melakukan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peninjaua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n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memfokuskan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penemuan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menginisiasikan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melaporkan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terkait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termasuk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pihak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terlibat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pengeksekusian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”.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1142984"/>
            <a:ext cx="8534400" cy="557194"/>
          </a:xfrm>
          <a:prstGeom prst="rect">
            <a:avLst/>
          </a:prstGeom>
        </p:spPr>
        <p:txBody>
          <a:bodyPr/>
          <a:lstStyle/>
          <a:p>
            <a:pPr lvl="0" algn="r" eaLnBrk="0" hangingPunct="0"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Observasi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Proses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dan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Kinerja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Karyawan</a:t>
            </a:r>
            <a:endParaRPr lang="en-US" sz="32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28600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  <a:ea typeface="+mj-ea"/>
                <a:cs typeface="+mj-cs"/>
              </a:rPr>
              <a:t>PELAKSANAAN AUDIT SI/TI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Materi</a:t>
            </a:r>
            <a:r>
              <a:rPr kumimoji="0" lang="en-US" sz="33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Pokok</a:t>
            </a:r>
            <a:r>
              <a:rPr kumimoji="0" lang="en-US" sz="33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en-US" sz="3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Penentuan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Ruang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Lingkup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dan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Tujuan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Audit SI/TI;</a:t>
            </a:r>
            <a:endParaRPr kumimoji="0" lang="en-US" sz="33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Pengumpulan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Bukti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;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Pelaksanaan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Uji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Kepatutan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;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300" dirty="0" err="1" smtClean="0">
                <a:latin typeface="+mj-lt"/>
                <a:ea typeface="+mj-ea"/>
                <a:cs typeface="+mj-cs"/>
              </a:rPr>
              <a:t>Penentuan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 Tingkat </a:t>
            </a:r>
            <a:r>
              <a:rPr lang="en-US" sz="3300" dirty="0" err="1" smtClean="0">
                <a:latin typeface="+mj-lt"/>
                <a:ea typeface="+mj-ea"/>
                <a:cs typeface="+mj-cs"/>
              </a:rPr>
              <a:t>Kedewasaan</a:t>
            </a:r>
            <a:r>
              <a:rPr lang="en-US" sz="3300" dirty="0" smtClean="0">
                <a:latin typeface="+mj-lt"/>
                <a:ea typeface="+mj-ea"/>
                <a:cs typeface="+mj-cs"/>
              </a:rPr>
              <a:t>;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3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PENENTUAN</a:t>
            </a:r>
            <a:r>
              <a:rPr kumimoji="0" lang="en-US" sz="28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 RUANG LINGKUP DAN TUJUAN SI/TI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500174"/>
            <a:ext cx="8534400" cy="478634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lvl="0" indent="-457200" algn="just" fontAlgn="auto">
              <a:spcAft>
                <a:spcPts val="0"/>
              </a:spcAft>
              <a:defRPr/>
            </a:pPr>
            <a:endParaRPr lang="en-US" sz="2400" dirty="0" smtClean="0">
              <a:latin typeface="Georgia" pitchFamily="18" charset="0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Georgia" pitchFamily="18" charset="0"/>
              </a:rPr>
              <a:t>Penentuan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ruang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lingkup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dan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tujuan</a:t>
            </a:r>
            <a:r>
              <a:rPr lang="en-US" sz="2400" dirty="0" smtClean="0">
                <a:latin typeface="Georgia" pitchFamily="18" charset="0"/>
              </a:rPr>
              <a:t> audit SI/TI </a:t>
            </a:r>
            <a:r>
              <a:rPr lang="en-US" sz="2400" dirty="0" err="1" smtClean="0">
                <a:latin typeface="Georgia" pitchFamily="18" charset="0"/>
              </a:rPr>
              <a:t>dilakukan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dengan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mengacu</a:t>
            </a:r>
            <a:r>
              <a:rPr lang="en-US" sz="2400" dirty="0" smtClean="0">
                <a:latin typeface="Georgia" pitchFamily="18" charset="0"/>
              </a:rPr>
              <a:t>  </a:t>
            </a:r>
            <a:r>
              <a:rPr lang="en-US" sz="2400" dirty="0" err="1" smtClean="0">
                <a:latin typeface="Georgia" pitchFamily="18" charset="0"/>
              </a:rPr>
              <a:t>pada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hasil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analisis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resiko</a:t>
            </a:r>
            <a:r>
              <a:rPr lang="en-US" sz="2400" dirty="0" smtClean="0">
                <a:latin typeface="Georgia" pitchFamily="18" charset="0"/>
              </a:rPr>
              <a:t> yang </a:t>
            </a:r>
            <a:r>
              <a:rPr lang="en-US" sz="2400" dirty="0" err="1" smtClean="0">
                <a:latin typeface="Georgia" pitchFamily="18" charset="0"/>
              </a:rPr>
              <a:t>dilakukan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pada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tahapan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sebelumnya</a:t>
            </a:r>
            <a:r>
              <a:rPr lang="en-US" sz="2400" dirty="0" smtClean="0">
                <a:latin typeface="Georgia" pitchFamily="18" charset="0"/>
              </a:rPr>
              <a:t>.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Georgia" pitchFamily="18" charset="0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Georgia" pitchFamily="18" charset="0"/>
              </a:rPr>
              <a:t>Ruang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err="1" smtClean="0">
                <a:latin typeface="Georgia" pitchFamily="18" charset="0"/>
              </a:rPr>
              <a:t>lingkup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 Area yang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akan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diaudit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;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Cakupannya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: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sistem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secara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spesifik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,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fungsi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dan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unit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organisasi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yang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masuk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tinjauan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.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Georgia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PENENTUAN</a:t>
            </a:r>
            <a:r>
              <a:rPr kumimoji="0" lang="en-US" sz="28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ea typeface="+mj-ea"/>
                <a:cs typeface="+mj-cs"/>
              </a:rPr>
              <a:t> RUANG LINGKUP DAN TUJUAN SI/TI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500174"/>
            <a:ext cx="8534400" cy="478634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Georgia" pitchFamily="18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Penentuan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area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akan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menentukan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fokus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dari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proses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audit yang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diterjemahkan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kedalam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tujuan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audit.</a:t>
            </a: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3"/>
              <a:defRPr/>
            </a:pPr>
            <a:endParaRPr lang="en-US" sz="2400" dirty="0" smtClean="0">
              <a:latin typeface="Georgia" pitchFamily="18" charset="0"/>
              <a:sym typeface="Wingdings" pitchFamily="2" charset="2"/>
            </a:endParaRPr>
          </a:p>
          <a:p>
            <a:pPr marL="457200" lvl="0" indent="-457200" algn="just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Garis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besar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tujuan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audit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adalah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penilaian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Georgia" pitchFamily="18" charset="0"/>
                <a:sym typeface="Wingdings" pitchFamily="2" charset="2"/>
              </a:rPr>
              <a:t>tehadap</a:t>
            </a:r>
            <a:r>
              <a:rPr lang="en-US" sz="2400" dirty="0" smtClean="0">
                <a:latin typeface="Georgia" pitchFamily="18" charset="0"/>
                <a:sym typeface="Wingdings" pitchFamily="2" charset="2"/>
              </a:rPr>
              <a:t> </a:t>
            </a:r>
            <a:r>
              <a:rPr lang="en-US" sz="2400" i="1" dirty="0" smtClean="0">
                <a:latin typeface="Georgia" pitchFamily="18" charset="0"/>
                <a:sym typeface="Wingdings" pitchFamily="2" charset="2"/>
              </a:rPr>
              <a:t>governance, effectiveness, efficiency, accountability, conformance, asset safeguard.</a:t>
            </a:r>
            <a:endParaRPr lang="en-US" sz="24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5720" y="228600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285860"/>
            <a:ext cx="8534400" cy="128588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Bukti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evidence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 “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apapun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menentukan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apakah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diaudit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kriteria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audit”.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16584" y="4436542"/>
            <a:ext cx="1583077" cy="633230"/>
            <a:chOff x="4255" y="1715384"/>
            <a:chExt cx="1583077" cy="633230"/>
          </a:xfrm>
        </p:grpSpPr>
        <p:sp>
          <p:nvSpPr>
            <p:cNvPr id="65" name="Chevron 64"/>
            <p:cNvSpPr/>
            <p:nvPr/>
          </p:nvSpPr>
          <p:spPr>
            <a:xfrm>
              <a:off x="4255" y="1715384"/>
              <a:ext cx="1583077" cy="63323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Chevron 4"/>
            <p:cNvSpPr/>
            <p:nvPr/>
          </p:nvSpPr>
          <p:spPr>
            <a:xfrm>
              <a:off x="320870" y="1715384"/>
              <a:ext cx="949847" cy="633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Struktur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Organisasi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TI</a:t>
              </a:r>
              <a:endParaRPr lang="en-US" sz="11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641354" y="4438844"/>
            <a:ext cx="1583077" cy="633230"/>
            <a:chOff x="1429025" y="1715384"/>
            <a:chExt cx="1583077" cy="633230"/>
          </a:xfrm>
        </p:grpSpPr>
        <p:sp>
          <p:nvSpPr>
            <p:cNvPr id="63" name="Chevron 62"/>
            <p:cNvSpPr/>
            <p:nvPr/>
          </p:nvSpPr>
          <p:spPr>
            <a:xfrm>
              <a:off x="1429025" y="1715384"/>
              <a:ext cx="1583077" cy="63323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Chevron 6"/>
            <p:cNvSpPr/>
            <p:nvPr/>
          </p:nvSpPr>
          <p:spPr>
            <a:xfrm>
              <a:off x="1745640" y="1715384"/>
              <a:ext cx="949847" cy="633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Kebijakan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dan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prosedur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TI</a:t>
              </a:r>
              <a:endParaRPr lang="en-US" sz="11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066123" y="4436542"/>
            <a:ext cx="1583077" cy="633230"/>
            <a:chOff x="2853794" y="1715384"/>
            <a:chExt cx="1583077" cy="633230"/>
          </a:xfrm>
        </p:grpSpPr>
        <p:sp>
          <p:nvSpPr>
            <p:cNvPr id="61" name="Chevron 60"/>
            <p:cNvSpPr/>
            <p:nvPr/>
          </p:nvSpPr>
          <p:spPr>
            <a:xfrm>
              <a:off x="2853794" y="1715384"/>
              <a:ext cx="1583077" cy="63323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Chevron 8"/>
            <p:cNvSpPr/>
            <p:nvPr/>
          </p:nvSpPr>
          <p:spPr>
            <a:xfrm>
              <a:off x="3170409" y="1715384"/>
              <a:ext cx="949847" cy="633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Standar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TI</a:t>
              </a:r>
              <a:endParaRPr lang="en-US" sz="11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490893" y="4438844"/>
            <a:ext cx="1583077" cy="633230"/>
            <a:chOff x="4278564" y="1715384"/>
            <a:chExt cx="1583077" cy="633230"/>
          </a:xfrm>
        </p:grpSpPr>
        <p:sp>
          <p:nvSpPr>
            <p:cNvPr id="59" name="Chevron 58"/>
            <p:cNvSpPr/>
            <p:nvPr/>
          </p:nvSpPr>
          <p:spPr>
            <a:xfrm>
              <a:off x="4278564" y="1715384"/>
              <a:ext cx="1583077" cy="63323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Chevron 10"/>
            <p:cNvSpPr/>
            <p:nvPr/>
          </p:nvSpPr>
          <p:spPr>
            <a:xfrm>
              <a:off x="4595179" y="1715384"/>
              <a:ext cx="949847" cy="633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Dokumentasi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Pengelolaan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SI/TI</a:t>
              </a:r>
              <a:endParaRPr lang="en-US" sz="11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915662" y="4436542"/>
            <a:ext cx="1583077" cy="633230"/>
            <a:chOff x="5703333" y="1715384"/>
            <a:chExt cx="1583077" cy="633230"/>
          </a:xfrm>
        </p:grpSpPr>
        <p:sp>
          <p:nvSpPr>
            <p:cNvPr id="57" name="Chevron 56"/>
            <p:cNvSpPr/>
            <p:nvPr/>
          </p:nvSpPr>
          <p:spPr>
            <a:xfrm>
              <a:off x="5703333" y="1715384"/>
              <a:ext cx="1583077" cy="63323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Chevron 12"/>
            <p:cNvSpPr/>
            <p:nvPr/>
          </p:nvSpPr>
          <p:spPr>
            <a:xfrm>
              <a:off x="6019948" y="1715384"/>
              <a:ext cx="949847" cy="633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Wawancara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Personel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yang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tepat</a:t>
              </a:r>
              <a:endParaRPr lang="en-US" sz="11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340432" y="4436542"/>
            <a:ext cx="1583077" cy="633230"/>
            <a:chOff x="7128103" y="1715384"/>
            <a:chExt cx="1583077" cy="633230"/>
          </a:xfrm>
        </p:grpSpPr>
        <p:sp>
          <p:nvSpPr>
            <p:cNvPr id="55" name="Chevron 54"/>
            <p:cNvSpPr/>
            <p:nvPr/>
          </p:nvSpPr>
          <p:spPr>
            <a:xfrm>
              <a:off x="7128103" y="1715384"/>
              <a:ext cx="1583077" cy="63323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Chevron 14"/>
            <p:cNvSpPr/>
            <p:nvPr/>
          </p:nvSpPr>
          <p:spPr>
            <a:xfrm>
              <a:off x="7444718" y="1715384"/>
              <a:ext cx="949847" cy="633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Observasi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dirty="0" err="1" smtClean="0">
                  <a:latin typeface="Arial" pitchFamily="34" charset="0"/>
                  <a:cs typeface="Arial" pitchFamily="34" charset="0"/>
                </a:rPr>
                <a:t>Kinerja</a:t>
              </a:r>
              <a:r>
                <a:rPr lang="en-US" sz="1100" b="1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100" b="1" kern="1200" smtClean="0">
                  <a:latin typeface="Arial" pitchFamily="34" charset="0"/>
                  <a:cs typeface="Arial" pitchFamily="34" charset="0"/>
                </a:rPr>
                <a:t>Karyawan</a:t>
              </a:r>
              <a:endParaRPr lang="en-US" sz="1100" b="1" kern="12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Title 1"/>
          <p:cNvSpPr txBox="1">
            <a:spLocks/>
          </p:cNvSpPr>
          <p:nvPr/>
        </p:nvSpPr>
        <p:spPr>
          <a:xfrm>
            <a:off x="229030" y="3443310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Arial" pitchFamily="34" charset="0"/>
                <a:ea typeface="+mj-ea"/>
                <a:cs typeface="Arial" pitchFamily="34" charset="0"/>
              </a:rPr>
              <a:t>Teknik</a:t>
            </a:r>
            <a:r>
              <a:rPr lang="en-US" sz="2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Arial" pitchFamily="34" charset="0"/>
                <a:ea typeface="+mj-ea"/>
                <a:cs typeface="Arial" pitchFamily="34" charset="0"/>
              </a:rPr>
              <a:t>Pengumpulan</a:t>
            </a:r>
            <a:r>
              <a:rPr lang="en-US" sz="2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Arial" pitchFamily="34" charset="0"/>
                <a:ea typeface="+mj-ea"/>
                <a:cs typeface="Arial" pitchFamily="34" charset="0"/>
              </a:rPr>
              <a:t>Bukti</a:t>
            </a:r>
            <a:r>
              <a:rPr lang="en-US" sz="2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800" b="1" i="1" u="none" strike="noStrike" kern="1200" normalizeH="0" baseline="0" noProof="0" dirty="0">
              <a:ln w="10541" cmpd="sng">
                <a:solidFill>
                  <a:schemeClr val="tx1"/>
                </a:solidFill>
                <a:prstDash val="solid"/>
              </a:ln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1157294"/>
            <a:ext cx="8534400" cy="557194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Peninjauan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Struktur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Organisasi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tx1"/>
                </a:solidFill>
                <a:prstDash val="solid"/>
              </a:ln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80" y="2214554"/>
            <a:ext cx="8534400" cy="414340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“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Organisasi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menyediakan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pembagia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n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kerja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yang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cukup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sebagai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kontrol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utama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dalam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lingkungan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sistem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informasi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”.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 smtClean="0">
              <a:latin typeface="+mj-lt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+mj-lt"/>
                <a:ea typeface="+mj-ea"/>
                <a:cs typeface="+mj-cs"/>
              </a:rPr>
              <a:t>“Auditor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seharusnya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memahami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struktur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pembagian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kerja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mampu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mengevaluasi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pengimplementasian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tugas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wewenang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sesuai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dengan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deskripsi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tugas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masing-masing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”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23880" y="2428868"/>
            <a:ext cx="8534400" cy="392909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+mj-lt"/>
                <a:ea typeface="+mj-ea"/>
                <a:cs typeface="+mj-cs"/>
              </a:rPr>
              <a:t>“Auditor SI/TI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seharusnya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meninjau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apakah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kebijakan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prosedur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telah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diimplementasikan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;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penentuan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apakah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pihak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yang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terkait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memahami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bagaimana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cara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memenuhinya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;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serta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kepastian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bahwa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aturan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telah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dilaksanakan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sesuai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dengan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+mj-lt"/>
                <a:ea typeface="+mj-ea"/>
                <a:cs typeface="+mj-cs"/>
              </a:rPr>
              <a:t>fungsinya</a:t>
            </a:r>
            <a:r>
              <a:rPr lang="en-US" sz="3200" dirty="0" smtClean="0">
                <a:latin typeface="+mj-lt"/>
                <a:ea typeface="+mj-ea"/>
                <a:cs typeface="+mj-cs"/>
              </a:rPr>
              <a:t>”;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1357298"/>
            <a:ext cx="8534400" cy="557194"/>
          </a:xfrm>
          <a:prstGeom prst="rect">
            <a:avLst/>
          </a:prstGeom>
        </p:spPr>
        <p:txBody>
          <a:bodyPr/>
          <a:lstStyle/>
          <a:p>
            <a:pPr lvl="0" algn="r" eaLnBrk="0" hangingPunct="0"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Peninjauan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Kebijakan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dan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Prosedur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TI</a:t>
            </a:r>
            <a:endParaRPr lang="en-US" sz="32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23880" y="2857496"/>
            <a:ext cx="8534400" cy="250033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“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Standar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dapat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mencakup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yang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umum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relevan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mendukung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binis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berlangsung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”.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1357298"/>
            <a:ext cx="8534400" cy="557194"/>
          </a:xfrm>
          <a:prstGeom prst="rect">
            <a:avLst/>
          </a:prstGeom>
        </p:spPr>
        <p:txBody>
          <a:bodyPr/>
          <a:lstStyle/>
          <a:p>
            <a:pPr lvl="0" algn="r" eaLnBrk="0" hangingPunct="0"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Peninjauan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Standar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TI</a:t>
            </a:r>
            <a:endParaRPr lang="en-US" sz="32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23880" y="1857364"/>
            <a:ext cx="8534400" cy="500063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“Auditor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seharusnya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melihat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kebutuhan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minimum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dokumentasi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”.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Dokumentasi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meliputi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Dokumentasi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awal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inisiasi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pengembangan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+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infastruktur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pendukung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fungsional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spesifikasi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desain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laporan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pengetesan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operasional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1142984"/>
            <a:ext cx="8534400" cy="557194"/>
          </a:xfrm>
          <a:prstGeom prst="rect">
            <a:avLst/>
          </a:prstGeom>
        </p:spPr>
        <p:txBody>
          <a:bodyPr/>
          <a:lstStyle/>
          <a:p>
            <a:pPr lvl="0" algn="r" eaLnBrk="0" hangingPunct="0">
              <a:defRPr/>
            </a:pP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Peninjauan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Dokumentasi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Pengelolaan</a:t>
            </a:r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 SI/TI</a:t>
            </a:r>
            <a:endParaRPr lang="en-US" sz="32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2442" y="142852"/>
            <a:ext cx="8534400" cy="6286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PENGUMPULAN BUKTI</a:t>
            </a:r>
            <a:endParaRPr kumimoji="0" lang="en-US" sz="3600" b="1" i="1" u="sng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461</Words>
  <Application>Microsoft Office PowerPoint</Application>
  <PresentationFormat>On-screen Show (4:3)</PresentationFormat>
  <Paragraphs>70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186</cp:revision>
  <dcterms:created xsi:type="dcterms:W3CDTF">2010-04-18T12:06:30Z</dcterms:created>
  <dcterms:modified xsi:type="dcterms:W3CDTF">2016-02-01T00:28:46Z</dcterms:modified>
</cp:coreProperties>
</file>