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1" r:id="rId1"/>
  </p:sldMasterIdLst>
  <p:sldIdLst>
    <p:sldId id="256" r:id="rId2"/>
    <p:sldId id="271" r:id="rId3"/>
    <p:sldId id="265" r:id="rId4"/>
    <p:sldId id="266" r:id="rId5"/>
    <p:sldId id="267" r:id="rId6"/>
    <p:sldId id="268" r:id="rId7"/>
    <p:sldId id="269" r:id="rId8"/>
    <p:sldId id="264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70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8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1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84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66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06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25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13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903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66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3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55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4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48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51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8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74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5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6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9723A23-4177-E899-230B-DA1DBC8CB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927098"/>
            <a:ext cx="7774596" cy="5555895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PERTEMUAN 11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REKOMENDASI SISTEM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&amp;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STUDY KASUS SEDERHANA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69" y="927098"/>
            <a:ext cx="7271163" cy="709865"/>
          </a:xfrm>
        </p:spPr>
        <p:txBody>
          <a:bodyPr/>
          <a:lstStyle/>
          <a:p>
            <a:r>
              <a:rPr dirty="0" err="1"/>
              <a:t>Pengantar</a:t>
            </a:r>
            <a:r>
              <a:rPr dirty="0"/>
              <a:t> </a:t>
            </a: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Rekomendasi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Digunakan</a:t>
            </a:r>
            <a:r>
              <a:rPr sz="2800" dirty="0"/>
              <a:t> </a:t>
            </a:r>
            <a:r>
              <a:rPr sz="2800" dirty="0" err="1"/>
              <a:t>untuk</a:t>
            </a:r>
            <a:r>
              <a:rPr sz="2800" dirty="0"/>
              <a:t> </a:t>
            </a:r>
            <a:r>
              <a:rPr sz="2800" dirty="0" err="1"/>
              <a:t>prediksi</a:t>
            </a:r>
            <a:r>
              <a:rPr sz="2800" dirty="0"/>
              <a:t> </a:t>
            </a:r>
            <a:r>
              <a:rPr sz="2800" dirty="0" err="1"/>
              <a:t>preferensi</a:t>
            </a:r>
            <a:r>
              <a:rPr sz="2800" dirty="0"/>
              <a:t> </a:t>
            </a:r>
            <a:r>
              <a:rPr sz="2800" dirty="0" err="1"/>
              <a:t>pengguna</a:t>
            </a:r>
            <a:endParaRPr sz="2800" dirty="0"/>
          </a:p>
          <a:p>
            <a:pPr lvl="1"/>
            <a:r>
              <a:rPr sz="2800" dirty="0" err="1"/>
              <a:t>Contoh</a:t>
            </a:r>
            <a:r>
              <a:rPr sz="2800" dirty="0"/>
              <a:t>: Netflix, Spotify, Amazon, TikTok</a:t>
            </a:r>
          </a:p>
          <a:p>
            <a:pPr lvl="1"/>
            <a:r>
              <a:rPr sz="2800" dirty="0" err="1"/>
              <a:t>Menggunakan</a:t>
            </a:r>
            <a:r>
              <a:rPr sz="2800" dirty="0"/>
              <a:t> data </a:t>
            </a:r>
            <a:r>
              <a:rPr sz="2800" dirty="0" err="1"/>
              <a:t>historis</a:t>
            </a:r>
            <a:r>
              <a:rPr sz="2800" dirty="0"/>
              <a:t> dan </a:t>
            </a:r>
            <a:r>
              <a:rPr sz="2800" dirty="0" err="1"/>
              <a:t>pola</a:t>
            </a:r>
            <a:r>
              <a:rPr sz="2800" dirty="0"/>
              <a:t> </a:t>
            </a:r>
            <a:r>
              <a:rPr sz="2800" dirty="0" err="1"/>
              <a:t>perilaku</a:t>
            </a:r>
            <a:endParaRPr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User-Based Collaborative Filtering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3000" dirty="0" err="1"/>
              <a:t>Mencari</a:t>
            </a:r>
            <a:r>
              <a:rPr sz="3000" dirty="0"/>
              <a:t> </a:t>
            </a:r>
            <a:r>
              <a:rPr sz="3000" dirty="0" err="1"/>
              <a:t>pengguna</a:t>
            </a:r>
            <a:r>
              <a:rPr sz="3000" dirty="0"/>
              <a:t> yang </a:t>
            </a:r>
            <a:r>
              <a:rPr sz="3000" dirty="0" err="1"/>
              <a:t>memiliki</a:t>
            </a:r>
            <a:r>
              <a:rPr sz="3000" dirty="0"/>
              <a:t> </a:t>
            </a:r>
            <a:r>
              <a:rPr sz="3000" dirty="0" err="1"/>
              <a:t>selera</a:t>
            </a:r>
            <a:r>
              <a:rPr sz="3000" dirty="0"/>
              <a:t> </a:t>
            </a:r>
            <a:r>
              <a:rPr sz="3000" dirty="0" err="1"/>
              <a:t>mirip</a:t>
            </a:r>
            <a:endParaRPr sz="3000" dirty="0"/>
          </a:p>
          <a:p>
            <a:pPr lvl="1"/>
            <a:r>
              <a:rPr sz="3000" dirty="0" err="1"/>
              <a:t>Rekomendasi</a:t>
            </a:r>
            <a:r>
              <a:rPr sz="3000" dirty="0"/>
              <a:t> </a:t>
            </a:r>
            <a:r>
              <a:rPr sz="3000" dirty="0" err="1"/>
              <a:t>berdasarkan</a:t>
            </a:r>
            <a:r>
              <a:rPr sz="3000" dirty="0"/>
              <a:t> </a:t>
            </a:r>
            <a:r>
              <a:rPr sz="3000" dirty="0" err="1"/>
              <a:t>preferensi</a:t>
            </a:r>
            <a:r>
              <a:rPr sz="3000" dirty="0"/>
              <a:t> user lain</a:t>
            </a:r>
          </a:p>
          <a:p>
            <a:pPr lvl="1"/>
            <a:r>
              <a:rPr sz="3000" dirty="0" err="1"/>
              <a:t>Kelebihan</a:t>
            </a:r>
            <a:r>
              <a:rPr sz="3000" dirty="0"/>
              <a:t>: </a:t>
            </a:r>
            <a:r>
              <a:rPr sz="3000" dirty="0" err="1"/>
              <a:t>mudah</a:t>
            </a:r>
            <a:r>
              <a:rPr sz="3000" dirty="0"/>
              <a:t> </a:t>
            </a:r>
            <a:r>
              <a:rPr sz="3000" dirty="0" err="1"/>
              <a:t>diterapkan</a:t>
            </a:r>
            <a:endParaRPr sz="3000" dirty="0"/>
          </a:p>
          <a:p>
            <a:pPr lvl="1"/>
            <a:r>
              <a:rPr sz="3000" dirty="0" err="1"/>
              <a:t>Kekurangan</a:t>
            </a:r>
            <a:r>
              <a:rPr sz="3000" dirty="0"/>
              <a:t>: </a:t>
            </a:r>
            <a:r>
              <a:rPr sz="3000" dirty="0" err="1"/>
              <a:t>kurang</a:t>
            </a:r>
            <a:r>
              <a:rPr sz="3000" dirty="0"/>
              <a:t> scalable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Item-Based Collaborative Filtering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550153" cy="3530600"/>
          </a:xfrm>
        </p:spPr>
        <p:txBody>
          <a:bodyPr>
            <a:noAutofit/>
          </a:bodyPr>
          <a:lstStyle/>
          <a:p>
            <a:r>
              <a:rPr sz="3000" dirty="0" err="1"/>
              <a:t>Mencari</a:t>
            </a:r>
            <a:r>
              <a:rPr sz="3000" dirty="0"/>
              <a:t> item yang </a:t>
            </a:r>
            <a:r>
              <a:rPr sz="3000" dirty="0" err="1"/>
              <a:t>mirip</a:t>
            </a:r>
            <a:r>
              <a:rPr sz="3000" dirty="0"/>
              <a:t> </a:t>
            </a:r>
            <a:r>
              <a:rPr sz="3000" dirty="0" err="1"/>
              <a:t>berdasarkan</a:t>
            </a:r>
            <a:r>
              <a:rPr sz="3000" dirty="0"/>
              <a:t> </a:t>
            </a:r>
            <a:r>
              <a:rPr sz="3000" dirty="0" err="1"/>
              <a:t>interaksi</a:t>
            </a:r>
            <a:endParaRPr sz="3000" dirty="0"/>
          </a:p>
          <a:p>
            <a:pPr lvl="1"/>
            <a:r>
              <a:rPr sz="3000" dirty="0" err="1"/>
              <a:t>Rekomendasi</a:t>
            </a:r>
            <a:r>
              <a:rPr sz="3000" dirty="0"/>
              <a:t> </a:t>
            </a:r>
            <a:r>
              <a:rPr sz="3000" dirty="0" err="1"/>
              <a:t>berdasarkan</a:t>
            </a:r>
            <a:r>
              <a:rPr sz="3000" dirty="0"/>
              <a:t> </a:t>
            </a:r>
            <a:r>
              <a:rPr sz="3000" dirty="0" err="1"/>
              <a:t>hubungan</a:t>
            </a:r>
            <a:r>
              <a:rPr sz="3000" dirty="0"/>
              <a:t> </a:t>
            </a:r>
            <a:r>
              <a:rPr sz="3000" dirty="0" err="1"/>
              <a:t>antar</a:t>
            </a:r>
            <a:r>
              <a:rPr sz="3000" dirty="0"/>
              <a:t> item</a:t>
            </a:r>
          </a:p>
          <a:p>
            <a:pPr lvl="1"/>
            <a:r>
              <a:rPr sz="3000" dirty="0" err="1"/>
              <a:t>Kelebihan</a:t>
            </a:r>
            <a:r>
              <a:rPr sz="3000" dirty="0"/>
              <a:t>: </a:t>
            </a:r>
            <a:r>
              <a:rPr sz="3000" dirty="0" err="1"/>
              <a:t>lebih</a:t>
            </a:r>
            <a:r>
              <a:rPr sz="3000" dirty="0"/>
              <a:t> </a:t>
            </a:r>
            <a:r>
              <a:rPr sz="3000" dirty="0" err="1"/>
              <a:t>stabil</a:t>
            </a:r>
            <a:r>
              <a:rPr sz="3000" dirty="0"/>
              <a:t> dan scalable</a:t>
            </a:r>
          </a:p>
          <a:p>
            <a:pPr lvl="1"/>
            <a:r>
              <a:rPr sz="3000" dirty="0" err="1"/>
              <a:t>Kekurangan</a:t>
            </a:r>
            <a:r>
              <a:rPr sz="3000" dirty="0"/>
              <a:t>: cold start pada item </a:t>
            </a:r>
            <a:r>
              <a:rPr sz="3000" dirty="0" err="1"/>
              <a:t>baru</a:t>
            </a:r>
            <a:endParaRPr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8166602" cy="3530600"/>
          </a:xfrm>
        </p:spPr>
        <p:txBody>
          <a:bodyPr>
            <a:normAutofit/>
          </a:bodyPr>
          <a:lstStyle/>
          <a:p>
            <a:r>
              <a:rPr sz="3000" dirty="0" err="1"/>
              <a:t>Contoh</a:t>
            </a:r>
            <a:r>
              <a:rPr sz="3000" dirty="0"/>
              <a:t> </a:t>
            </a:r>
            <a:r>
              <a:rPr sz="3000" dirty="0" err="1"/>
              <a:t>matriks</a:t>
            </a:r>
            <a:r>
              <a:rPr sz="3000" dirty="0"/>
              <a:t> rating 4 user × 4 item</a:t>
            </a:r>
          </a:p>
          <a:p>
            <a:pPr lvl="1"/>
            <a:r>
              <a:rPr sz="3000" dirty="0" err="1"/>
              <a:t>Prediksi</a:t>
            </a:r>
            <a:r>
              <a:rPr sz="3000" dirty="0"/>
              <a:t> </a:t>
            </a:r>
            <a:r>
              <a:rPr sz="3000" dirty="0" err="1"/>
              <a:t>rekomendasi</a:t>
            </a:r>
            <a:r>
              <a:rPr sz="3000" dirty="0"/>
              <a:t> </a:t>
            </a:r>
            <a:r>
              <a:rPr sz="3000" dirty="0" err="1"/>
              <a:t>untuk</a:t>
            </a:r>
            <a:r>
              <a:rPr sz="3000" dirty="0"/>
              <a:t> U1 - Item D</a:t>
            </a:r>
          </a:p>
          <a:p>
            <a:pPr lvl="1"/>
            <a:r>
              <a:rPr sz="3000" dirty="0" err="1"/>
              <a:t>Dibandingkan</a:t>
            </a:r>
            <a:r>
              <a:rPr sz="3000" dirty="0"/>
              <a:t> </a:t>
            </a:r>
            <a:r>
              <a:rPr sz="3000" dirty="0" err="1"/>
              <a:t>pendekatan</a:t>
            </a:r>
            <a:r>
              <a:rPr sz="3000" dirty="0"/>
              <a:t> User-Based &amp; Item-Based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Hasil Analisis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693991" cy="3530600"/>
          </a:xfrm>
        </p:spPr>
        <p:txBody>
          <a:bodyPr>
            <a:normAutofit/>
          </a:bodyPr>
          <a:lstStyle/>
          <a:p>
            <a:r>
              <a:rPr sz="3000" dirty="0"/>
              <a:t>User-Based </a:t>
            </a:r>
            <a:r>
              <a:rPr sz="3000" dirty="0" err="1"/>
              <a:t>prediksi</a:t>
            </a:r>
            <a:r>
              <a:rPr sz="3000" dirty="0"/>
              <a:t>: 2.47 (</a:t>
            </a:r>
            <a:r>
              <a:rPr sz="3000" dirty="0" err="1"/>
              <a:t>tidak</a:t>
            </a:r>
            <a:r>
              <a:rPr sz="3000" dirty="0"/>
              <a:t> </a:t>
            </a:r>
            <a:r>
              <a:rPr sz="3000" dirty="0" err="1"/>
              <a:t>direkomendasikan</a:t>
            </a:r>
            <a:r>
              <a:rPr sz="3000" dirty="0"/>
              <a:t>)</a:t>
            </a:r>
          </a:p>
          <a:p>
            <a:pPr lvl="1"/>
            <a:r>
              <a:rPr sz="3000" dirty="0"/>
              <a:t>Item-Based </a:t>
            </a:r>
            <a:r>
              <a:rPr sz="3000" dirty="0" err="1"/>
              <a:t>prediksi</a:t>
            </a:r>
            <a:r>
              <a:rPr sz="3000" dirty="0"/>
              <a:t>: 4.37 (</a:t>
            </a:r>
            <a:r>
              <a:rPr sz="3000" dirty="0" err="1"/>
              <a:t>direkomendasikan</a:t>
            </a:r>
            <a:r>
              <a:rPr sz="3000" dirty="0"/>
              <a:t>)</a:t>
            </a:r>
          </a:p>
          <a:p>
            <a:pPr lvl="1"/>
            <a:r>
              <a:rPr sz="3000" dirty="0"/>
              <a:t>Item-Based </a:t>
            </a:r>
            <a:r>
              <a:rPr sz="3000" dirty="0" err="1"/>
              <a:t>lebih</a:t>
            </a:r>
            <a:r>
              <a:rPr sz="3000" dirty="0"/>
              <a:t> </a:t>
            </a:r>
            <a:r>
              <a:rPr sz="3000" dirty="0" err="1"/>
              <a:t>cocok</a:t>
            </a:r>
            <a:r>
              <a:rPr sz="3000" dirty="0"/>
              <a:t> pada </a:t>
            </a:r>
            <a:r>
              <a:rPr sz="3000" dirty="0" err="1"/>
              <a:t>pola</a:t>
            </a:r>
            <a:r>
              <a:rPr sz="3000" dirty="0"/>
              <a:t> item </a:t>
            </a:r>
            <a:r>
              <a:rPr sz="3000" dirty="0" err="1"/>
              <a:t>stabil</a:t>
            </a:r>
            <a:endParaRPr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Penerapan Nyata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580975" cy="3530600"/>
          </a:xfrm>
        </p:spPr>
        <p:txBody>
          <a:bodyPr>
            <a:normAutofit/>
          </a:bodyPr>
          <a:lstStyle/>
          <a:p>
            <a:r>
              <a:rPr sz="3000" dirty="0"/>
              <a:t>User-Based: </a:t>
            </a:r>
            <a:r>
              <a:rPr sz="3000" dirty="0" err="1"/>
              <a:t>komunitas</a:t>
            </a:r>
            <a:r>
              <a:rPr sz="3000" dirty="0"/>
              <a:t> </a:t>
            </a:r>
            <a:r>
              <a:rPr sz="3000" dirty="0" err="1"/>
              <a:t>kecil</a:t>
            </a:r>
            <a:r>
              <a:rPr sz="3000" dirty="0"/>
              <a:t>, forum</a:t>
            </a:r>
          </a:p>
          <a:p>
            <a:pPr lvl="1"/>
            <a:r>
              <a:rPr sz="3000" dirty="0"/>
              <a:t>Item-Based: Amazon, Netflix, Spotify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2E6B8-64F6-6AC0-408E-A78781364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3A69C-9F5B-2964-DAF3-BEAA77620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200"/>
            <a:ext cx="8382360" cy="1641011"/>
          </a:xfrm>
        </p:spPr>
        <p:txBody>
          <a:bodyPr>
            <a:noAutofit/>
          </a:bodyPr>
          <a:lstStyle/>
          <a:p>
            <a:r>
              <a:rPr lang="en-US" sz="3000" dirty="0" err="1"/>
              <a:t>Sistem</a:t>
            </a:r>
            <a:r>
              <a:rPr lang="en-US" sz="3000" dirty="0"/>
              <a:t> </a:t>
            </a:r>
            <a:r>
              <a:rPr lang="en-US" sz="3000" dirty="0" err="1"/>
              <a:t>rekomendasi</a:t>
            </a:r>
            <a:r>
              <a:rPr lang="en-US" sz="3000" dirty="0"/>
              <a:t> </a:t>
            </a:r>
            <a:r>
              <a:rPr lang="en-US" sz="3000" dirty="0" err="1"/>
              <a:t>membantu</a:t>
            </a:r>
            <a:r>
              <a:rPr lang="en-US" sz="3000" dirty="0"/>
              <a:t> </a:t>
            </a:r>
            <a:r>
              <a:rPr lang="en-US" sz="3000" dirty="0" err="1"/>
              <a:t>pengguna</a:t>
            </a:r>
            <a:r>
              <a:rPr lang="en-US" sz="3000" dirty="0"/>
              <a:t> </a:t>
            </a:r>
            <a:r>
              <a:rPr lang="en-US" sz="3000" dirty="0" err="1"/>
              <a:t>menemukan</a:t>
            </a:r>
            <a:r>
              <a:rPr lang="en-US" sz="3000" dirty="0"/>
              <a:t> </a:t>
            </a:r>
            <a:r>
              <a:rPr lang="en-US" sz="3000" dirty="0" err="1"/>
              <a:t>konten</a:t>
            </a:r>
            <a:r>
              <a:rPr lang="en-US" sz="3000" dirty="0"/>
              <a:t> </a:t>
            </a:r>
            <a:r>
              <a:rPr lang="en-US" sz="3000" dirty="0" err="1"/>
              <a:t>relevan</a:t>
            </a:r>
            <a:r>
              <a:rPr lang="en-US" sz="3000" dirty="0"/>
              <a:t> dan </a:t>
            </a:r>
            <a:r>
              <a:rPr lang="en-US" sz="3000" dirty="0" err="1"/>
              <a:t>meningkatkan</a:t>
            </a:r>
            <a:r>
              <a:rPr lang="en-US" sz="3000" dirty="0"/>
              <a:t> </a:t>
            </a:r>
            <a:r>
              <a:rPr lang="en-US" sz="3000" dirty="0" err="1"/>
              <a:t>pengalaman</a:t>
            </a:r>
            <a:r>
              <a:rPr lang="en-US" sz="3000" dirty="0"/>
              <a:t> </a:t>
            </a:r>
            <a:r>
              <a:rPr lang="en-US" sz="3000" dirty="0" err="1"/>
              <a:t>layanan</a:t>
            </a:r>
            <a:r>
              <a:rPr lang="en-US" sz="3000" dirty="0"/>
              <a:t>.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05172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F5B23-FA95-70BF-AE76-2A3A78716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TERIMAKASI</a:t>
            </a:r>
          </a:p>
        </p:txBody>
      </p:sp>
    </p:spTree>
    <p:extLst>
      <p:ext uri="{BB962C8B-B14F-4D97-AF65-F5344CB8AC3E}">
        <p14:creationId xmlns:p14="http://schemas.microsoft.com/office/powerpoint/2010/main" val="118989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2213-BA4A-44E3-3536-708910D1D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93376B8-1D92-68B1-33FB-0F665AA0F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Perekomendasi</a:t>
            </a:r>
            <a:br>
              <a:rPr lang="en-US" dirty="0"/>
            </a:b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D6F1E70-DBA1-1757-6A5B-2CB2862E9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200"/>
            <a:ext cx="7786458" cy="353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• </a:t>
            </a:r>
            <a:r>
              <a:rPr lang="en-US" sz="3000" dirty="0" err="1"/>
              <a:t>Sistem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menyarankan</a:t>
            </a:r>
            <a:r>
              <a:rPr lang="en-US" sz="3000" dirty="0"/>
              <a:t> </a:t>
            </a:r>
            <a:r>
              <a:rPr lang="en-US" sz="3000" dirty="0" err="1"/>
              <a:t>konten</a:t>
            </a:r>
            <a:r>
              <a:rPr lang="en-US" sz="3000" dirty="0"/>
              <a:t>/</a:t>
            </a:r>
            <a:r>
              <a:rPr lang="en-US" sz="3000" dirty="0" err="1"/>
              <a:t>produk</a:t>
            </a:r>
            <a:r>
              <a:rPr lang="en-US" sz="3000" dirty="0"/>
              <a:t>.</a:t>
            </a:r>
          </a:p>
          <a:p>
            <a:pPr marL="0" indent="0">
              <a:buNone/>
            </a:pPr>
            <a:r>
              <a:rPr lang="en-US" sz="3000" dirty="0"/>
              <a:t>• </a:t>
            </a:r>
            <a:r>
              <a:rPr lang="en-US" sz="3000" dirty="0" err="1"/>
              <a:t>Berdasarkan</a:t>
            </a:r>
            <a:r>
              <a:rPr lang="en-US" sz="3000" dirty="0"/>
              <a:t> </a:t>
            </a:r>
            <a:r>
              <a:rPr lang="en-US" sz="3000" dirty="0" err="1"/>
              <a:t>preferensi</a:t>
            </a:r>
            <a:r>
              <a:rPr lang="en-US" sz="3000" dirty="0"/>
              <a:t>, </a:t>
            </a:r>
            <a:r>
              <a:rPr lang="en-US" sz="3000" dirty="0" err="1"/>
              <a:t>perilaku</a:t>
            </a:r>
            <a:r>
              <a:rPr lang="en-US" sz="3000" dirty="0"/>
              <a:t>, dan data </a:t>
            </a:r>
            <a:r>
              <a:rPr lang="en-US" sz="3000" dirty="0" err="1"/>
              <a:t>pengguna</a:t>
            </a:r>
            <a:r>
              <a:rPr lang="en-US" sz="3000" dirty="0"/>
              <a:t>.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5247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588BF-CD85-DEEE-5FF3-0D1B8ECCB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Perekomendasi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13EC5-0E58-1BB4-53FE-43E3E104D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000" dirty="0"/>
              <a:t>• Memudahkan pengguna.</a:t>
            </a:r>
          </a:p>
          <a:p>
            <a:pPr marL="0" indent="0">
              <a:buNone/>
            </a:pPr>
            <a:r>
              <a:rPr lang="fi-FI" sz="3000" dirty="0"/>
              <a:t>• Meningkatkan kepuasan.</a:t>
            </a:r>
          </a:p>
          <a:p>
            <a:pPr marL="0" indent="0">
              <a:buNone/>
            </a:pPr>
            <a:r>
              <a:rPr lang="fi-FI" sz="3000" dirty="0"/>
              <a:t>• Personalisasi layanan.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03925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FDF12-9940-BB95-E767-5A3F410F9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Komponen</a:t>
            </a:r>
            <a:r>
              <a:rPr lang="en-US" dirty="0"/>
              <a:t> Utama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4E4DB-D038-1975-A59B-0E180F063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• Data </a:t>
            </a:r>
            <a:r>
              <a:rPr lang="en-US" sz="3000" dirty="0" err="1"/>
              <a:t>pengguna</a:t>
            </a:r>
            <a:r>
              <a:rPr lang="en-US" sz="3000" dirty="0"/>
              <a:t>.</a:t>
            </a:r>
          </a:p>
          <a:p>
            <a:pPr marL="0" indent="0">
              <a:buNone/>
            </a:pPr>
            <a:r>
              <a:rPr lang="en-US" sz="3000" dirty="0"/>
              <a:t>• Data item/</a:t>
            </a:r>
            <a:r>
              <a:rPr lang="en-US" sz="3000" dirty="0" err="1"/>
              <a:t>konten</a:t>
            </a:r>
            <a:r>
              <a:rPr lang="en-US" sz="3000" dirty="0"/>
              <a:t>.</a:t>
            </a:r>
          </a:p>
          <a:p>
            <a:pPr marL="0" indent="0">
              <a:buNone/>
            </a:pPr>
            <a:r>
              <a:rPr lang="en-US" sz="3000" dirty="0"/>
              <a:t>• </a:t>
            </a:r>
            <a:r>
              <a:rPr lang="en-US" sz="3000" dirty="0" err="1"/>
              <a:t>Algoritma</a:t>
            </a:r>
            <a:r>
              <a:rPr lang="en-US" sz="3000" dirty="0"/>
              <a:t> </a:t>
            </a:r>
            <a:r>
              <a:rPr lang="en-US" sz="3000" dirty="0" err="1"/>
              <a:t>rekomendasi</a:t>
            </a:r>
            <a:r>
              <a:rPr lang="en-US" sz="3000" dirty="0"/>
              <a:t>.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079046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C8977-C43C-D299-F823-C24DCA184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Jenis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Perekomendasi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A0BC5-704A-16A4-CA46-905CAF313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• Collaborative Filtering.</a:t>
            </a:r>
          </a:p>
          <a:p>
            <a:pPr marL="0" indent="0">
              <a:buNone/>
            </a:pPr>
            <a:r>
              <a:rPr lang="en-US" sz="3000" dirty="0"/>
              <a:t>• Content‑based Filtering.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695602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A428B-0CEE-0ADA-4072-5C2F86C86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Kasus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88B39-B9E8-C5A0-7729-37D58D4AC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• Streaming video.</a:t>
            </a:r>
          </a:p>
          <a:p>
            <a:pPr marL="0" indent="0">
              <a:buNone/>
            </a:pPr>
            <a:r>
              <a:rPr lang="en-US" sz="3000" dirty="0"/>
              <a:t>• E‑commerce.</a:t>
            </a:r>
          </a:p>
          <a:p>
            <a:pPr marL="0" indent="0">
              <a:buNone/>
            </a:pPr>
            <a:r>
              <a:rPr lang="en-US" sz="3000" dirty="0"/>
              <a:t>• Media </a:t>
            </a:r>
            <a:r>
              <a:rPr lang="en-US" sz="3000" dirty="0" err="1"/>
              <a:t>sosial</a:t>
            </a:r>
            <a:r>
              <a:rPr lang="en-US" sz="3000" dirty="0"/>
              <a:t>.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86017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B7516-76DE-1B42-683A-F1E69A220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Manfaat &amp; </a:t>
            </a:r>
            <a:r>
              <a:rPr lang="en-US" dirty="0" err="1"/>
              <a:t>Tantangan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F377A-E085-924D-A5AA-6CF91CFC7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Manfaat:</a:t>
            </a:r>
          </a:p>
          <a:p>
            <a:pPr marL="0" indent="0">
              <a:buNone/>
            </a:pPr>
            <a:r>
              <a:rPr lang="en-US" sz="2000" dirty="0"/>
              <a:t>• </a:t>
            </a:r>
            <a:r>
              <a:rPr lang="en-US" sz="2000" dirty="0" err="1"/>
              <a:t>Personalisasi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• </a:t>
            </a:r>
            <a:r>
              <a:rPr lang="en-US" sz="2000" dirty="0" err="1"/>
              <a:t>Efisiensi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• Engagement</a:t>
            </a:r>
          </a:p>
          <a:p>
            <a:endParaRPr lang="en-US" sz="2000" dirty="0"/>
          </a:p>
          <a:p>
            <a:r>
              <a:rPr lang="en-US" sz="2000" dirty="0" err="1"/>
              <a:t>Tantangan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• </a:t>
            </a:r>
            <a:r>
              <a:rPr lang="en-US" sz="2000" dirty="0" err="1"/>
              <a:t>Privasi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• Filter bubble</a:t>
            </a:r>
          </a:p>
          <a:p>
            <a:pPr marL="0" indent="0">
              <a:buNone/>
            </a:pPr>
            <a:r>
              <a:rPr lang="en-US" sz="2000" dirty="0"/>
              <a:t>• </a:t>
            </a:r>
            <a:r>
              <a:rPr lang="en-US" sz="2000" dirty="0" err="1"/>
              <a:t>Kualitas</a:t>
            </a:r>
            <a:r>
              <a:rPr lang="en-US" sz="2000" dirty="0"/>
              <a:t> data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5495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692FF-A61B-30A1-5E1C-2CADD89F2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D6778-3B8E-800D-BE28-A07501015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Sistem Rekomendasi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672E3-F5B2-8B4A-14A3-0491F8DFC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000" dirty="0" err="1"/>
              <a:t>Pendekatan</a:t>
            </a:r>
            <a:r>
              <a:rPr sz="3000" dirty="0"/>
              <a:t>: User-Based &amp; Item-Based Collaborative Filtering</a:t>
            </a:r>
          </a:p>
        </p:txBody>
      </p:sp>
    </p:spTree>
    <p:extLst>
      <p:ext uri="{BB962C8B-B14F-4D97-AF65-F5344CB8AC3E}">
        <p14:creationId xmlns:p14="http://schemas.microsoft.com/office/powerpoint/2010/main" val="2855721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Tujuan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827555" cy="3530600"/>
          </a:xfrm>
        </p:spPr>
        <p:txBody>
          <a:bodyPr>
            <a:noAutofit/>
          </a:bodyPr>
          <a:lstStyle/>
          <a:p>
            <a:r>
              <a:rPr sz="3000" dirty="0" err="1"/>
              <a:t>Memahami</a:t>
            </a:r>
            <a:r>
              <a:rPr sz="3000" dirty="0"/>
              <a:t> </a:t>
            </a:r>
            <a:r>
              <a:rPr sz="3000" dirty="0" err="1"/>
              <a:t>konsep</a:t>
            </a:r>
            <a:r>
              <a:rPr sz="3000" dirty="0"/>
              <a:t> </a:t>
            </a:r>
            <a:r>
              <a:rPr sz="3000" dirty="0" err="1"/>
              <a:t>dasar</a:t>
            </a:r>
            <a:r>
              <a:rPr sz="3000" dirty="0"/>
              <a:t> </a:t>
            </a:r>
            <a:r>
              <a:rPr sz="3000" dirty="0" err="1"/>
              <a:t>sistem</a:t>
            </a:r>
            <a:r>
              <a:rPr sz="3000" dirty="0"/>
              <a:t> </a:t>
            </a:r>
            <a:r>
              <a:rPr sz="3000" dirty="0" err="1"/>
              <a:t>rekomendasi</a:t>
            </a:r>
            <a:endParaRPr sz="3000" dirty="0"/>
          </a:p>
          <a:p>
            <a:pPr lvl="1"/>
            <a:r>
              <a:rPr sz="3000" dirty="0" err="1"/>
              <a:t>Membedakan</a:t>
            </a:r>
            <a:r>
              <a:rPr sz="3000" dirty="0"/>
              <a:t> </a:t>
            </a:r>
            <a:r>
              <a:rPr sz="3000" dirty="0" err="1"/>
              <a:t>pendekatan</a:t>
            </a:r>
            <a:r>
              <a:rPr sz="3000" dirty="0"/>
              <a:t> User-Based dan Item-Based</a:t>
            </a:r>
          </a:p>
          <a:p>
            <a:pPr lvl="1"/>
            <a:r>
              <a:rPr sz="3000" dirty="0" err="1"/>
              <a:t>Menganalisis</a:t>
            </a:r>
            <a:r>
              <a:rPr sz="3000" dirty="0"/>
              <a:t> </a:t>
            </a:r>
            <a:r>
              <a:rPr sz="3000" dirty="0" err="1"/>
              <a:t>studi</a:t>
            </a:r>
            <a:r>
              <a:rPr sz="3000" dirty="0"/>
              <a:t> </a:t>
            </a:r>
            <a:r>
              <a:rPr sz="3000" dirty="0" err="1"/>
              <a:t>kasus</a:t>
            </a:r>
            <a:r>
              <a:rPr sz="3000" dirty="0"/>
              <a:t> </a:t>
            </a:r>
            <a:r>
              <a:rPr sz="3000" dirty="0" err="1"/>
              <a:t>dengan</a:t>
            </a:r>
            <a:r>
              <a:rPr sz="3000" dirty="0"/>
              <a:t> data </a:t>
            </a:r>
            <a:r>
              <a:rPr sz="3000" dirty="0" err="1"/>
              <a:t>sederhana</a:t>
            </a:r>
            <a:endParaRPr sz="3000" dirty="0"/>
          </a:p>
          <a:p>
            <a:pPr lvl="1"/>
            <a:r>
              <a:rPr sz="3000" dirty="0" err="1"/>
              <a:t>Memahami</a:t>
            </a:r>
            <a:r>
              <a:rPr sz="3000" dirty="0"/>
              <a:t> </a:t>
            </a:r>
            <a:r>
              <a:rPr sz="3000" dirty="0" err="1"/>
              <a:t>aplikasi</a:t>
            </a:r>
            <a:r>
              <a:rPr sz="3000" dirty="0"/>
              <a:t> </a:t>
            </a:r>
            <a:r>
              <a:rPr sz="3000" dirty="0" err="1"/>
              <a:t>nyata</a:t>
            </a:r>
            <a:r>
              <a:rPr sz="3000" dirty="0"/>
              <a:t> </a:t>
            </a:r>
            <a:r>
              <a:rPr sz="3000" dirty="0" err="1"/>
              <a:t>dalam</a:t>
            </a:r>
            <a:r>
              <a:rPr sz="3000" dirty="0"/>
              <a:t> </a:t>
            </a:r>
            <a:r>
              <a:rPr sz="3000" dirty="0" err="1"/>
              <a:t>industri</a:t>
            </a:r>
            <a:endParaRPr sz="3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45</TotalTime>
  <Words>299</Words>
  <Application>Microsoft Office PowerPoint</Application>
  <PresentationFormat>On-screen Show (4:3)</PresentationFormat>
  <Paragraphs>64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Ion Boardroom</vt:lpstr>
      <vt:lpstr>PERTEMUAN 11 REKOMENDASI SISTEM &amp; STUDY KASUS SEDERHANA </vt:lpstr>
      <vt:lpstr>Pengertian Sistem Perekomendasi </vt:lpstr>
      <vt:lpstr>Pentingnya Sistem Perekomendasi </vt:lpstr>
      <vt:lpstr>Komponen Utama </vt:lpstr>
      <vt:lpstr>Jenis Sistem Perekomendasi </vt:lpstr>
      <vt:lpstr>Contoh Kasus</vt:lpstr>
      <vt:lpstr>Manfaat &amp; Tantangan </vt:lpstr>
      <vt:lpstr>Studi Kasus Sistem Rekomendasi</vt:lpstr>
      <vt:lpstr>Tujuan</vt:lpstr>
      <vt:lpstr>Pengantar Sistem Rekomendasi</vt:lpstr>
      <vt:lpstr>User-Based Collaborative Filtering</vt:lpstr>
      <vt:lpstr>Item-Based Collaborative Filtering</vt:lpstr>
      <vt:lpstr>Studi Kasus Dataset</vt:lpstr>
      <vt:lpstr>Hasil Analisis</vt:lpstr>
      <vt:lpstr>Penerapan Nyata</vt:lpstr>
      <vt:lpstr>KESIMPULAN</vt:lpstr>
      <vt:lpstr>TERIMAKASI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Oci Asus</cp:lastModifiedBy>
  <cp:revision>2</cp:revision>
  <dcterms:created xsi:type="dcterms:W3CDTF">2013-01-27T09:14:16Z</dcterms:created>
  <dcterms:modified xsi:type="dcterms:W3CDTF">2025-12-07T14:41:56Z</dcterms:modified>
  <cp:category/>
</cp:coreProperties>
</file>