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1" r:id="rId1"/>
  </p:sldMasterIdLst>
  <p:sldIdLst>
    <p:sldId id="256" r:id="rId2"/>
    <p:sldId id="271" r:id="rId3"/>
    <p:sldId id="265" r:id="rId4"/>
    <p:sldId id="266" r:id="rId5"/>
    <p:sldId id="267" r:id="rId6"/>
    <p:sldId id="268" r:id="rId7"/>
    <p:sldId id="269" r:id="rId8"/>
    <p:sldId id="264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8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1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8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66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06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25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13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03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66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3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5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4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4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51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4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5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6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9723A23-4177-E899-230B-DA1DBC8CB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927098"/>
            <a:ext cx="7774596" cy="5555895"/>
          </a:xfrm>
          <a:ln>
            <a:noFill/>
          </a:ln>
        </p:spPr>
        <p:txBody>
          <a:bodyPr>
            <a:normAutofit/>
          </a:bodyPr>
          <a:lstStyle/>
          <a:p>
            <a:pPr algn="ctr" rtl="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MEETING 11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SYSTEM RECOMMENDATION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&amp;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SIMPLE CASE STUDY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0010001" name="ODT_ATTR_LBL_SHAPE">
            <a:extLst>
              <a:ext uri="{FF2B5EF4-FFF2-40B4-BE49-F238E27FC236}">
                <a16:creationId xmlns:a16="http://schemas.microsoft.com/office/drawing/2014/main" id="{ADCB8724-23CD-4EE8-B5B5-3CB2DDF8932E}"/>
              </a:ext>
            </a:extLst>
          </p:cNvPr>
          <p:cNvSpPr txBox="1"/>
          <p:nvPr/>
        </p:nvSpPr>
        <p:spPr>
          <a:xfrm>
            <a:off x="0" y="0"/>
            <a:ext cx="383210" cy="246221"/>
          </a:xfrm>
          <a:prstGeom prst="rect">
            <a:avLst/>
          </a:prstGeom>
          <a:solidFill>
            <a:srgbClr val="FAFAFA"/>
          </a:solidFill>
        </p:spPr>
        <p:txBody>
          <a:bodyPr wrap="none" lIns="288000">
            <a:spAutoFit/>
          </a:bodyPr>
          <a:lstStyle/>
          <a:p>
            <a:pPr rtl="0"/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69" y="927098"/>
            <a:ext cx="7271163" cy="709865"/>
          </a:xfrm>
        </p:spPr>
        <p:txBody>
          <a:bodyPr/>
          <a:lstStyle/>
          <a:p>
            <a:pPr algn="l" rtl="0"/>
            <a:r>
              <a:rPr dirty="0" err="1"/>
              <a:t>Introduction</a:t>
            </a:r>
            <a:r>
              <a:rPr dirty="0"/>
              <a:t> </a:t>
            </a:r>
            <a:r>
              <a:rPr dirty="0" err="1"/>
              <a:t>System</a:t>
            </a:r>
            <a:r>
              <a:rPr dirty="0"/>
              <a:t> </a:t>
            </a:r>
            <a:r>
              <a:rPr dirty="0" err="1"/>
              <a:t>Recommendation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sz="2800" dirty="0" err="1"/>
              <a:t>Used</a:t>
            </a:r>
            <a:r>
              <a:rPr sz="2800" dirty="0"/>
              <a:t> </a:t>
            </a:r>
            <a:r>
              <a:rPr sz="2800" dirty="0" err="1"/>
              <a:t>For</a:t>
            </a:r>
            <a:r>
              <a:rPr sz="2800" dirty="0"/>
              <a:t> </a:t>
            </a:r>
            <a:r>
              <a:rPr sz="2800" dirty="0" err="1"/>
              <a:t>prediction</a:t>
            </a:r>
            <a:r>
              <a:rPr sz="2800" dirty="0"/>
              <a:t> </a:t>
            </a:r>
            <a:r>
              <a:rPr sz="2800" dirty="0" err="1"/>
              <a:t>preference</a:t>
            </a:r>
            <a:r>
              <a:rPr sz="2800" dirty="0"/>
              <a:t> </a:t>
            </a:r>
            <a:r>
              <a:rPr sz="2800" dirty="0" err="1"/>
              <a:t>users</a:t>
            </a:r>
            <a:endParaRPr sz="2800" dirty="0"/>
          </a:p>
          <a:p>
            <a:pPr lvl="1" algn="l" rtl="0"/>
            <a:r>
              <a:rPr sz="2800" dirty="0" err="1"/>
              <a:t>Example</a:t>
            </a:r>
            <a:r>
              <a:rPr sz="2800" dirty="0"/>
              <a:t>: Netflix, Spotify, Amazon, TikTok</a:t>
            </a:r>
          </a:p>
          <a:p>
            <a:pPr lvl="1" algn="l" rtl="0"/>
            <a:r>
              <a:rPr sz="2800" dirty="0" err="1"/>
              <a:t>Use</a:t>
            </a:r>
            <a:r>
              <a:rPr sz="2800" dirty="0"/>
              <a:t>data</a:t>
            </a:r>
            <a:r>
              <a:rPr sz="2800" dirty="0" err="1"/>
              <a:t>historical</a:t>
            </a:r>
            <a:r>
              <a:rPr sz="2800" dirty="0"/>
              <a:t>And</a:t>
            </a:r>
            <a:r>
              <a:rPr sz="2800" dirty="0" err="1"/>
              <a:t>pattern</a:t>
            </a:r>
            <a:r>
              <a:rPr sz="2800" dirty="0"/>
              <a:t> </a:t>
            </a:r>
            <a:r>
              <a:rPr sz="2800" dirty="0" err="1"/>
              <a:t>behavior</a:t>
            </a:r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User-Based Collaborative Filtering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sz="3000" dirty="0" err="1"/>
              <a:t>Look for</a:t>
            </a:r>
            <a:r>
              <a:rPr sz="3000" dirty="0"/>
              <a:t> </a:t>
            </a:r>
            <a:r>
              <a:rPr sz="3000" dirty="0" err="1"/>
              <a:t>users</a:t>
            </a:r>
            <a:r>
              <a:rPr sz="3000" dirty="0"/>
              <a:t>Which</a:t>
            </a:r>
            <a:r>
              <a:rPr sz="3000" dirty="0" err="1"/>
              <a:t>own</a:t>
            </a:r>
            <a:r>
              <a:rPr sz="3000" dirty="0"/>
              <a:t> </a:t>
            </a:r>
            <a:r>
              <a:rPr sz="3000" dirty="0" err="1"/>
              <a:t>appetite</a:t>
            </a:r>
            <a:r>
              <a:rPr sz="3000" dirty="0"/>
              <a:t> </a:t>
            </a:r>
            <a:r>
              <a:rPr sz="3000" dirty="0" err="1"/>
              <a:t>similar</a:t>
            </a:r>
            <a:endParaRPr sz="3000" dirty="0"/>
          </a:p>
          <a:p>
            <a:pPr lvl="1" algn="l" rtl="0"/>
            <a:r>
              <a:rPr sz="3000" dirty="0" err="1"/>
              <a:t>Recommendation</a:t>
            </a:r>
            <a:r>
              <a:rPr sz="3000" dirty="0"/>
              <a:t> </a:t>
            </a:r>
            <a:r>
              <a:rPr sz="3000" dirty="0" err="1"/>
              <a:t>based on</a:t>
            </a:r>
            <a:r>
              <a:rPr sz="3000" dirty="0"/>
              <a:t> </a:t>
            </a:r>
            <a:r>
              <a:rPr sz="3000" dirty="0" err="1"/>
              <a:t>preference</a:t>
            </a:r>
            <a:r>
              <a:rPr sz="3000" dirty="0"/>
              <a:t>other users</a:t>
            </a:r>
          </a:p>
          <a:p>
            <a:pPr lvl="1" algn="l" rtl="0"/>
            <a:r>
              <a:rPr sz="3000" dirty="0" err="1"/>
              <a:t>Excess</a:t>
            </a:r>
            <a:r>
              <a:rPr sz="3000" dirty="0"/>
              <a:t>:</a:t>
            </a:r>
            <a:r>
              <a:rPr sz="3000" dirty="0" err="1"/>
              <a:t>easy</a:t>
            </a:r>
            <a:r>
              <a:rPr sz="3000" dirty="0"/>
              <a:t> </a:t>
            </a:r>
            <a:r>
              <a:rPr sz="3000" dirty="0" err="1"/>
              <a:t>implemented</a:t>
            </a:r>
            <a:endParaRPr sz="3000" dirty="0"/>
          </a:p>
          <a:p>
            <a:pPr lvl="1" algn="l" rtl="0"/>
            <a:r>
              <a:rPr sz="3000" dirty="0" err="1"/>
              <a:t>Lack</a:t>
            </a:r>
            <a:r>
              <a:rPr sz="3000" dirty="0"/>
              <a:t>:</a:t>
            </a:r>
            <a:r>
              <a:rPr sz="3000" dirty="0" err="1"/>
              <a:t>not enough</a:t>
            </a:r>
            <a:r>
              <a:rPr sz="3000" dirty="0"/>
              <a:t>scalable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Item-Based Collaborative Filtering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550153" cy="3530600"/>
          </a:xfrm>
        </p:spPr>
        <p:txBody>
          <a:bodyPr>
            <a:noAutofit/>
          </a:bodyPr>
          <a:lstStyle/>
          <a:p>
            <a:pPr algn="l" rtl="0"/>
            <a:r>
              <a:rPr sz="3000" dirty="0" err="1"/>
              <a:t>Look for</a:t>
            </a:r>
            <a:r>
              <a:rPr sz="3000" dirty="0"/>
              <a:t>items that</a:t>
            </a:r>
            <a:r>
              <a:rPr sz="3000" dirty="0" err="1"/>
              <a:t>similar</a:t>
            </a:r>
            <a:r>
              <a:rPr sz="3000" dirty="0"/>
              <a:t> </a:t>
            </a:r>
            <a:r>
              <a:rPr sz="3000" dirty="0" err="1"/>
              <a:t>based on</a:t>
            </a:r>
            <a:r>
              <a:rPr sz="3000" dirty="0"/>
              <a:t> </a:t>
            </a:r>
            <a:r>
              <a:rPr sz="3000" dirty="0" err="1"/>
              <a:t>interaction</a:t>
            </a:r>
            <a:endParaRPr sz="3000" dirty="0"/>
          </a:p>
          <a:p>
            <a:pPr lvl="1" algn="l" rtl="0"/>
            <a:r>
              <a:rPr sz="3000" dirty="0" err="1"/>
              <a:t>Recommendation</a:t>
            </a:r>
            <a:r>
              <a:rPr sz="3000" dirty="0"/>
              <a:t> </a:t>
            </a:r>
            <a:r>
              <a:rPr sz="3000" dirty="0" err="1"/>
              <a:t>based on</a:t>
            </a:r>
            <a:r>
              <a:rPr sz="3000" dirty="0"/>
              <a:t> </a:t>
            </a:r>
            <a:r>
              <a:rPr sz="3000" dirty="0" err="1"/>
              <a:t>connection</a:t>
            </a:r>
            <a:r>
              <a:rPr sz="3000" dirty="0"/>
              <a:t> </a:t>
            </a:r>
            <a:r>
              <a:rPr sz="3000" dirty="0" err="1"/>
              <a:t>between</a:t>
            </a:r>
            <a:r>
              <a:rPr sz="3000" dirty="0"/>
              <a:t>items</a:t>
            </a:r>
          </a:p>
          <a:p>
            <a:pPr lvl="1" algn="l" rtl="0"/>
            <a:r>
              <a:rPr sz="3000" dirty="0" err="1"/>
              <a:t>Excess</a:t>
            </a:r>
            <a:r>
              <a:rPr sz="3000" dirty="0"/>
              <a:t>:</a:t>
            </a:r>
            <a:r>
              <a:rPr sz="3000" dirty="0" err="1"/>
              <a:t>more</a:t>
            </a:r>
            <a:r>
              <a:rPr sz="3000" dirty="0"/>
              <a:t> </a:t>
            </a:r>
            <a:r>
              <a:rPr sz="3000" dirty="0" err="1"/>
              <a:t>stable</a:t>
            </a:r>
            <a:r>
              <a:rPr sz="3000" dirty="0"/>
              <a:t>and scalable</a:t>
            </a:r>
          </a:p>
          <a:p>
            <a:pPr lvl="1" algn="l" rtl="0"/>
            <a:r>
              <a:rPr sz="3000" dirty="0" err="1"/>
              <a:t>Lack</a:t>
            </a:r>
            <a:r>
              <a:rPr sz="3000" dirty="0"/>
              <a:t>: cold start on item</a:t>
            </a:r>
            <a:r>
              <a:rPr sz="3000" dirty="0" err="1"/>
              <a:t>new</a:t>
            </a:r>
            <a:endParaRPr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Dataset Case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8166602" cy="3530600"/>
          </a:xfrm>
        </p:spPr>
        <p:txBody>
          <a:bodyPr>
            <a:normAutofit/>
          </a:bodyPr>
          <a:lstStyle/>
          <a:p>
            <a:pPr algn="l" rtl="0"/>
            <a:r>
              <a:rPr sz="3000" dirty="0" err="1"/>
              <a:t>Example</a:t>
            </a:r>
            <a:r>
              <a:rPr sz="3000" dirty="0"/>
              <a:t> </a:t>
            </a:r>
            <a:r>
              <a:rPr sz="3000" dirty="0" err="1"/>
              <a:t>matrix</a:t>
            </a:r>
            <a:r>
              <a:rPr sz="3000" dirty="0"/>
              <a:t>rating 4 users × 4 items</a:t>
            </a:r>
          </a:p>
          <a:p>
            <a:pPr lvl="1" algn="l" rtl="0"/>
            <a:r>
              <a:rPr sz="3000" dirty="0" err="1"/>
              <a:t>Prediction</a:t>
            </a:r>
            <a:r>
              <a:rPr sz="3000" dirty="0"/>
              <a:t> </a:t>
            </a:r>
            <a:r>
              <a:rPr sz="3000" dirty="0" err="1"/>
              <a:t>recommendation</a:t>
            </a:r>
            <a:r>
              <a:rPr sz="3000" dirty="0"/>
              <a:t> </a:t>
            </a:r>
            <a:r>
              <a:rPr sz="3000" dirty="0" err="1"/>
              <a:t>For</a:t>
            </a:r>
            <a:r>
              <a:rPr sz="3000" dirty="0"/>
              <a:t>U1 - Item D</a:t>
            </a:r>
          </a:p>
          <a:p>
            <a:pPr lvl="1" algn="l" rtl="0"/>
            <a:r>
              <a:rPr sz="3000" dirty="0" err="1"/>
              <a:t>Compared to</a:t>
            </a:r>
            <a:r>
              <a:rPr sz="3000" dirty="0"/>
              <a:t> </a:t>
            </a:r>
            <a:r>
              <a:rPr sz="3000" dirty="0" err="1"/>
              <a:t>approach</a:t>
            </a:r>
            <a:r>
              <a:rPr sz="3000" dirty="0"/>
              <a:t>User-Based &amp; Item-Based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Analysis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693991" cy="3530600"/>
          </a:xfrm>
        </p:spPr>
        <p:txBody>
          <a:bodyPr>
            <a:normAutofit/>
          </a:bodyPr>
          <a:lstStyle/>
          <a:p>
            <a:pPr algn="l" rtl="0"/>
            <a:r>
              <a:rPr sz="3000" dirty="0"/>
              <a:t>User-Based</a:t>
            </a:r>
            <a:r>
              <a:rPr sz="3000" dirty="0" err="1"/>
              <a:t>prediction</a:t>
            </a:r>
            <a:r>
              <a:rPr sz="3000" dirty="0"/>
              <a:t>: 2.47 (</a:t>
            </a:r>
            <a:r>
              <a:rPr sz="3000" dirty="0" err="1"/>
              <a:t>No</a:t>
            </a:r>
            <a:r>
              <a:rPr sz="3000" dirty="0"/>
              <a:t> </a:t>
            </a:r>
            <a:r>
              <a:rPr sz="3000" dirty="0" err="1"/>
              <a:t>recommended</a:t>
            </a:r>
            <a:r>
              <a:rPr sz="3000" dirty="0"/>
              <a:t>)</a:t>
            </a:r>
          </a:p>
          <a:p>
            <a:pPr lvl="1" algn="l" rtl="0"/>
            <a:r>
              <a:rPr sz="3000" dirty="0"/>
              <a:t>Item-Based</a:t>
            </a:r>
            <a:r>
              <a:rPr sz="3000" dirty="0" err="1"/>
              <a:t>prediction</a:t>
            </a:r>
            <a:r>
              <a:rPr sz="3000" dirty="0"/>
              <a:t>: 4.37 (</a:t>
            </a:r>
            <a:r>
              <a:rPr sz="3000" dirty="0" err="1"/>
              <a:t>recommended</a:t>
            </a:r>
            <a:r>
              <a:rPr sz="3000" dirty="0"/>
              <a:t>)</a:t>
            </a:r>
          </a:p>
          <a:p>
            <a:pPr lvl="1" algn="l" rtl="0"/>
            <a:r>
              <a:rPr sz="3000" dirty="0"/>
              <a:t>Item-Based</a:t>
            </a:r>
            <a:r>
              <a:rPr sz="3000" dirty="0" err="1"/>
              <a:t>more</a:t>
            </a:r>
            <a:r>
              <a:rPr sz="3000" dirty="0"/>
              <a:t> </a:t>
            </a:r>
            <a:r>
              <a:rPr sz="3000" dirty="0" err="1"/>
              <a:t>suitable</a:t>
            </a:r>
            <a:r>
              <a:rPr sz="3000" dirty="0"/>
              <a:t>on</a:t>
            </a:r>
            <a:r>
              <a:rPr sz="3000" dirty="0" err="1"/>
              <a:t>pattern</a:t>
            </a:r>
            <a:r>
              <a:rPr sz="3000" dirty="0"/>
              <a:t>items</a:t>
            </a:r>
            <a:r>
              <a:rPr sz="3000" dirty="0" err="1"/>
              <a:t>stable</a:t>
            </a:r>
            <a:endParaRPr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Real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580975" cy="3530600"/>
          </a:xfrm>
        </p:spPr>
        <p:txBody>
          <a:bodyPr>
            <a:normAutofit/>
          </a:bodyPr>
          <a:lstStyle/>
          <a:p>
            <a:pPr algn="l" rtl="0"/>
            <a:r>
              <a:rPr sz="3000" dirty="0"/>
              <a:t>User-Based:</a:t>
            </a:r>
            <a:r>
              <a:rPr sz="3000" dirty="0" err="1"/>
              <a:t>community</a:t>
            </a:r>
            <a:r>
              <a:rPr sz="3000" dirty="0"/>
              <a:t> </a:t>
            </a:r>
            <a:r>
              <a:rPr sz="3000" dirty="0" err="1"/>
              <a:t>small</a:t>
            </a:r>
            <a:r>
              <a:rPr sz="3000" dirty="0"/>
              <a:t>, forum</a:t>
            </a:r>
          </a:p>
          <a:p>
            <a:pPr lvl="1" algn="l" rtl="0"/>
            <a:r>
              <a:rPr sz="3000" dirty="0"/>
              <a:t>Item-Based: Amazon, Netflix, Spotify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2E6B8-64F6-6AC0-408E-A78781364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3A69C-9F5B-2964-DAF3-BEAA77620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8382360" cy="1641011"/>
          </a:xfrm>
        </p:spPr>
        <p:txBody>
          <a:bodyPr>
            <a:noAutofit/>
          </a:bodyPr>
          <a:lstStyle/>
          <a:p>
            <a:pPr algn="l" rtl="0"/>
            <a:r>
              <a:rPr lang="en-US" sz="3000" dirty="0" err="1"/>
              <a:t>System</a:t>
            </a:r>
            <a:r>
              <a:rPr lang="en-US" sz="3000" dirty="0"/>
              <a:t> </a:t>
            </a:r>
            <a:r>
              <a:rPr lang="en-US" sz="3000" dirty="0" err="1"/>
              <a:t>recommendation</a:t>
            </a:r>
            <a:r>
              <a:rPr lang="en-US" sz="3000" dirty="0"/>
              <a:t> </a:t>
            </a:r>
            <a:r>
              <a:rPr lang="en-US" sz="3000" dirty="0" err="1"/>
              <a:t>help</a:t>
            </a:r>
            <a:r>
              <a:rPr lang="en-US" sz="3000" dirty="0"/>
              <a:t> </a:t>
            </a:r>
            <a:r>
              <a:rPr lang="en-US" sz="3000" dirty="0" err="1"/>
              <a:t>users</a:t>
            </a:r>
            <a:r>
              <a:rPr lang="en-US" sz="3000" dirty="0"/>
              <a:t> </a:t>
            </a:r>
            <a:r>
              <a:rPr lang="en-US" sz="3000" dirty="0" err="1"/>
              <a:t>find</a:t>
            </a:r>
            <a:r>
              <a:rPr lang="en-US" sz="3000" dirty="0"/>
              <a:t> </a:t>
            </a:r>
            <a:r>
              <a:rPr lang="en-US" sz="3000" dirty="0" err="1"/>
              <a:t>content</a:t>
            </a:r>
            <a:r>
              <a:rPr lang="en-US" sz="3000" dirty="0"/>
              <a:t> </a:t>
            </a:r>
            <a:r>
              <a:rPr lang="en-US" sz="3000" dirty="0" err="1"/>
              <a:t>relevant</a:t>
            </a:r>
            <a:r>
              <a:rPr lang="en-US" sz="3000" dirty="0"/>
              <a:t>And</a:t>
            </a:r>
            <a:r>
              <a:rPr lang="en-US" sz="3000" dirty="0" err="1"/>
              <a:t>increase</a:t>
            </a:r>
            <a:r>
              <a:rPr lang="en-US" sz="3000" dirty="0"/>
              <a:t> </a:t>
            </a:r>
            <a:r>
              <a:rPr lang="en-US" sz="3000" dirty="0" err="1"/>
              <a:t>experience</a:t>
            </a:r>
            <a:r>
              <a:rPr lang="en-US" sz="3000" dirty="0"/>
              <a:t> </a:t>
            </a:r>
            <a:r>
              <a:rPr lang="en-US" sz="3000" dirty="0" err="1"/>
              <a:t>service</a:t>
            </a:r>
            <a:r>
              <a:rPr lang="en-US" sz="3000" dirty="0"/>
              <a:t>.</a:t>
            </a:r>
          </a:p>
          <a:p>
            <a:pPr algn="l" rtl="0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05172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5B23-FA95-70BF-AE76-2A3A78716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1189897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62213-BA4A-44E3-3536-708910D1D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93376B8-1D92-68B1-33FB-0F665AA0F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dirty="0" err="1"/>
              <a:t>Understanding</a:t>
            </a:r>
            <a:r>
              <a:rPr lang="en-US" dirty="0"/>
              <a:t> </a:t>
            </a:r>
            <a:r>
              <a:rPr lang="en-US" dirty="0" err="1"/>
              <a:t>System</a:t>
            </a:r>
            <a:r>
              <a:rPr lang="en-US" dirty="0"/>
              <a:t> </a:t>
            </a:r>
            <a:r>
              <a:rPr lang="en-US" dirty="0" err="1"/>
              <a:t>Recommendation</a:t>
            </a:r>
            <a:br>
              <a:rPr lang="en-US" dirty="0"/>
            </a:b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D6F1E70-DBA1-1757-6A5B-2CB2862E9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2489200"/>
            <a:ext cx="7786458" cy="3530600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000" dirty="0"/>
              <a:t>•</a:t>
            </a:r>
            <a:r>
              <a:rPr lang="en-US" sz="3000" dirty="0" err="1"/>
              <a:t>System</a:t>
            </a:r>
            <a:r>
              <a:rPr lang="en-US" sz="3000" dirty="0"/>
              <a:t> </a:t>
            </a:r>
            <a:r>
              <a:rPr lang="en-US" sz="3000" dirty="0" err="1"/>
              <a:t>For</a:t>
            </a:r>
            <a:r>
              <a:rPr lang="en-US" sz="3000" dirty="0"/>
              <a:t> </a:t>
            </a:r>
            <a:r>
              <a:rPr lang="en-US" sz="3000" dirty="0" err="1"/>
              <a:t>recommend</a:t>
            </a:r>
            <a:r>
              <a:rPr lang="en-US" sz="3000" dirty="0"/>
              <a:t> </a:t>
            </a:r>
            <a:r>
              <a:rPr lang="en-US" sz="3000" dirty="0" err="1"/>
              <a:t>content</a:t>
            </a:r>
            <a:r>
              <a:rPr lang="en-US" sz="3000" dirty="0"/>
              <a:t>/</a:t>
            </a:r>
            <a:r>
              <a:rPr lang="en-US" sz="3000" dirty="0" err="1"/>
              <a:t>product</a:t>
            </a:r>
            <a:r>
              <a:rPr lang="en-US" sz="3000" dirty="0"/>
              <a:t>.</a:t>
            </a:r>
          </a:p>
          <a:p>
            <a:pPr marL="0" indent="0" algn="l" rtl="0">
              <a:buNone/>
            </a:pPr>
            <a:r>
              <a:rPr lang="en-US" sz="3000" dirty="0"/>
              <a:t>•</a:t>
            </a:r>
            <a:r>
              <a:rPr lang="en-US" sz="3000" dirty="0" err="1"/>
              <a:t>Based on</a:t>
            </a:r>
            <a:r>
              <a:rPr lang="en-US" sz="3000" dirty="0"/>
              <a:t> </a:t>
            </a:r>
            <a:r>
              <a:rPr lang="en-US" sz="3000" dirty="0" err="1"/>
              <a:t>preference</a:t>
            </a:r>
            <a:r>
              <a:rPr lang="en-US" sz="3000" dirty="0"/>
              <a:t>,</a:t>
            </a:r>
            <a:r>
              <a:rPr lang="en-US" sz="3000" dirty="0" err="1"/>
              <a:t>behavior</a:t>
            </a:r>
            <a:r>
              <a:rPr lang="en-US" sz="3000" dirty="0"/>
              <a:t>, and data</a:t>
            </a:r>
            <a:r>
              <a:rPr lang="en-US" sz="3000" dirty="0" err="1"/>
              <a:t>users</a:t>
            </a:r>
            <a:r>
              <a:rPr lang="en-US" sz="3000" dirty="0"/>
              <a:t>.</a:t>
            </a:r>
          </a:p>
          <a:p>
            <a:pPr algn="l" rtl="0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247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588BF-CD85-DEEE-5FF3-0D1B8ECCB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dirty="0" err="1"/>
              <a:t>Importance</a:t>
            </a:r>
            <a:r>
              <a:rPr lang="en-US" dirty="0"/>
              <a:t> </a:t>
            </a:r>
            <a:r>
              <a:rPr lang="en-US" dirty="0" err="1"/>
              <a:t>System</a:t>
            </a:r>
            <a:r>
              <a:rPr lang="en-US" dirty="0"/>
              <a:t> </a:t>
            </a:r>
            <a:r>
              <a:rPr lang="en-US" dirty="0" err="1"/>
              <a:t>Recommendation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13EC5-0E58-1BB4-53FE-43E3E104D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fi-FI" sz="3000" dirty="0"/>
              <a:t>• Make it easier for users.</a:t>
            </a:r>
          </a:p>
          <a:p>
            <a:pPr marL="0" indent="0" algn="l" rtl="0">
              <a:buNone/>
            </a:pPr>
            <a:r>
              <a:rPr lang="fi-FI" sz="3000" dirty="0"/>
              <a:t>• Increase satisfaction.</a:t>
            </a:r>
          </a:p>
          <a:p>
            <a:pPr marL="0" indent="0" algn="l" rtl="0">
              <a:buNone/>
            </a:pPr>
            <a:r>
              <a:rPr lang="fi-FI" sz="3000" dirty="0"/>
              <a:t>• Personalization of services.</a:t>
            </a:r>
          </a:p>
          <a:p>
            <a:pPr algn="l" rtl="0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3925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FDF12-9940-BB95-E767-5A3F410F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dirty="0" err="1"/>
              <a:t>Component</a:t>
            </a:r>
            <a:r>
              <a:rPr lang="en-US" dirty="0"/>
              <a:t>Main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4E4DB-D038-1975-A59B-0E180F063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000" dirty="0"/>
              <a:t>• Data</a:t>
            </a:r>
            <a:r>
              <a:rPr lang="en-US" sz="3000" dirty="0" err="1"/>
              <a:t>users</a:t>
            </a:r>
            <a:r>
              <a:rPr lang="en-US" sz="3000" dirty="0"/>
              <a:t>.</a:t>
            </a:r>
          </a:p>
          <a:p>
            <a:pPr marL="0" indent="0" algn="l" rtl="0">
              <a:buNone/>
            </a:pPr>
            <a:r>
              <a:rPr lang="en-US" sz="3000" dirty="0"/>
              <a:t>• Data items/</a:t>
            </a:r>
            <a:r>
              <a:rPr lang="en-US" sz="3000" dirty="0" err="1"/>
              <a:t>content</a:t>
            </a:r>
            <a:r>
              <a:rPr lang="en-US" sz="3000" dirty="0"/>
              <a:t>.</a:t>
            </a:r>
          </a:p>
          <a:p>
            <a:pPr marL="0" indent="0" algn="l" rtl="0">
              <a:buNone/>
            </a:pPr>
            <a:r>
              <a:rPr lang="en-US" sz="3000" dirty="0"/>
              <a:t>•</a:t>
            </a:r>
            <a:r>
              <a:rPr lang="en-US" sz="3000" dirty="0" err="1"/>
              <a:t>Algorithm</a:t>
            </a:r>
            <a:r>
              <a:rPr lang="en-US" sz="3000" dirty="0"/>
              <a:t> </a:t>
            </a:r>
            <a:r>
              <a:rPr lang="en-US" sz="3000" dirty="0" err="1"/>
              <a:t>recommendation</a:t>
            </a:r>
            <a:r>
              <a:rPr lang="en-US" sz="3000" dirty="0"/>
              <a:t>.</a:t>
            </a:r>
          </a:p>
          <a:p>
            <a:pPr algn="l" rtl="0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7904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C8977-C43C-D299-F823-C24DCA184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dirty="0"/>
              <a:t>Type</a:t>
            </a:r>
            <a:r>
              <a:rPr lang="en-US" dirty="0" err="1"/>
              <a:t>System</a:t>
            </a:r>
            <a:r>
              <a:rPr lang="en-US" dirty="0"/>
              <a:t> </a:t>
            </a:r>
            <a:r>
              <a:rPr lang="en-US" dirty="0" err="1"/>
              <a:t>Recommendation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A0BC5-704A-16A4-CA46-905CAF313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000" dirty="0"/>
              <a:t>• Collaborative Filtering.</a:t>
            </a:r>
          </a:p>
          <a:p>
            <a:pPr marL="0" indent="0" algn="l" rtl="0">
              <a:buNone/>
            </a:pPr>
            <a:r>
              <a:rPr lang="en-US" sz="3000" dirty="0"/>
              <a:t>• Content‑based Filtering.</a:t>
            </a:r>
          </a:p>
          <a:p>
            <a:pPr algn="l" rtl="0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695602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A428B-0CEE-0ADA-4072-5C2F86C86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err="1"/>
              <a:t>Example</a:t>
            </a:r>
            <a:r>
              <a:rPr lang="en-US" dirty="0"/>
              <a:t>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88B39-B9E8-C5A0-7729-37D58D4AC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000" dirty="0"/>
              <a:t>• Streaming video.</a:t>
            </a:r>
          </a:p>
          <a:p>
            <a:pPr marL="0" indent="0" algn="l" rtl="0">
              <a:buNone/>
            </a:pPr>
            <a:r>
              <a:rPr lang="en-US" sz="3000" dirty="0"/>
              <a:t>• E-commerce.</a:t>
            </a:r>
          </a:p>
          <a:p>
            <a:pPr marL="0" indent="0" algn="l" rtl="0">
              <a:buNone/>
            </a:pPr>
            <a:r>
              <a:rPr lang="en-US" sz="3000" dirty="0"/>
              <a:t>• Media</a:t>
            </a:r>
            <a:r>
              <a:rPr lang="en-US" sz="3000" dirty="0" err="1"/>
              <a:t>social</a:t>
            </a:r>
            <a:r>
              <a:rPr lang="en-US" sz="3000" dirty="0"/>
              <a:t>.</a:t>
            </a:r>
          </a:p>
          <a:p>
            <a:pPr algn="l" rtl="0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86017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B7516-76DE-1B42-683A-F1E69A22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rtl="0"/>
            <a:r>
              <a:rPr lang="en-US" dirty="0"/>
              <a:t>Benefit &amp;</a:t>
            </a:r>
            <a:r>
              <a:rPr lang="en-US" dirty="0" err="1"/>
              <a:t>Challenge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F377A-E085-924D-A5AA-6CF91CFC7B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sz="2000" dirty="0"/>
              <a:t>Benefit:</a:t>
            </a:r>
          </a:p>
          <a:p>
            <a:pPr marL="0" indent="0" algn="l" rtl="0">
              <a:buNone/>
            </a:pPr>
            <a:r>
              <a:rPr lang="en-US" sz="2000" dirty="0"/>
              <a:t>•</a:t>
            </a:r>
            <a:r>
              <a:rPr lang="en-US" sz="2000" dirty="0" err="1"/>
              <a:t>Personalization</a:t>
            </a:r>
            <a:endParaRPr lang="en-US" sz="2000" dirty="0"/>
          </a:p>
          <a:p>
            <a:pPr marL="0" indent="0" algn="l" rtl="0">
              <a:buNone/>
            </a:pPr>
            <a:r>
              <a:rPr lang="en-US" sz="2000" dirty="0"/>
              <a:t>•</a:t>
            </a:r>
            <a:r>
              <a:rPr lang="en-US" sz="2000" dirty="0" err="1"/>
              <a:t>Efficiency</a:t>
            </a:r>
            <a:endParaRPr lang="en-US" sz="2000" dirty="0"/>
          </a:p>
          <a:p>
            <a:pPr marL="0" indent="0" algn="l" rtl="0">
              <a:buNone/>
            </a:pPr>
            <a:r>
              <a:rPr lang="en-US" sz="2000" dirty="0"/>
              <a:t>• Engagement</a:t>
            </a:r>
          </a:p>
          <a:p>
            <a:pPr algn="l" rtl="0"/>
            <a:endParaRPr lang="en-US" sz="2000" dirty="0"/>
          </a:p>
          <a:p>
            <a:pPr algn="l" rtl="0"/>
            <a:r>
              <a:rPr lang="en-US" sz="2000" dirty="0" err="1"/>
              <a:t>Challenge</a:t>
            </a:r>
            <a:r>
              <a:rPr lang="en-US" sz="2000" dirty="0"/>
              <a:t>:</a:t>
            </a:r>
          </a:p>
          <a:p>
            <a:pPr marL="0" indent="0" algn="l" rtl="0">
              <a:buNone/>
            </a:pPr>
            <a:r>
              <a:rPr lang="en-US" sz="2000" dirty="0"/>
              <a:t>•</a:t>
            </a:r>
            <a:r>
              <a:rPr lang="en-US" sz="2000" dirty="0" err="1"/>
              <a:t>Privacy</a:t>
            </a:r>
            <a:endParaRPr lang="en-US" sz="2000" dirty="0"/>
          </a:p>
          <a:p>
            <a:pPr marL="0" indent="0" algn="l" rtl="0">
              <a:buNone/>
            </a:pPr>
            <a:r>
              <a:rPr lang="en-US" sz="2000" dirty="0"/>
              <a:t>• Filter bubble</a:t>
            </a:r>
          </a:p>
          <a:p>
            <a:pPr marL="0" indent="0" algn="l" rtl="0">
              <a:buNone/>
            </a:pPr>
            <a:r>
              <a:rPr lang="en-US" sz="2000" dirty="0"/>
              <a:t>•</a:t>
            </a:r>
            <a:r>
              <a:rPr lang="en-US" sz="2000" dirty="0" err="1"/>
              <a:t>Quality</a:t>
            </a:r>
            <a:r>
              <a:rPr lang="en-US" sz="2000" dirty="0"/>
              <a:t>data</a:t>
            </a:r>
          </a:p>
          <a:p>
            <a:pPr algn="l" rt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5549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692FF-A61B-30A1-5E1C-2CADD89F2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D6778-3B8E-800D-BE28-A07501015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Recommendation System 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672E3-F5B2-8B4A-14A3-0491F8DFC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sz="3000" dirty="0" err="1"/>
              <a:t>Approach</a:t>
            </a:r>
            <a:r>
              <a:rPr sz="3000" dirty="0"/>
              <a:t>: User-Based &amp; Item-Based Collaborative Filtering</a:t>
            </a:r>
          </a:p>
        </p:txBody>
      </p:sp>
    </p:spTree>
    <p:extLst>
      <p:ext uri="{BB962C8B-B14F-4D97-AF65-F5344CB8AC3E}">
        <p14:creationId xmlns:p14="http://schemas.microsoft.com/office/powerpoint/2010/main" val="2855721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dirty="0"/>
              <a:t>Objective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827555" cy="3530600"/>
          </a:xfrm>
        </p:spPr>
        <p:txBody>
          <a:bodyPr>
            <a:noAutofit/>
          </a:bodyPr>
          <a:lstStyle/>
          <a:p>
            <a:pPr algn="l" rtl="0"/>
            <a:r>
              <a:rPr sz="3000" dirty="0" err="1"/>
              <a:t>Understand</a:t>
            </a:r>
            <a:r>
              <a:rPr sz="3000" dirty="0"/>
              <a:t> </a:t>
            </a:r>
            <a:r>
              <a:rPr sz="3000" dirty="0" err="1"/>
              <a:t>draft</a:t>
            </a:r>
            <a:r>
              <a:rPr sz="3000" dirty="0"/>
              <a:t> </a:t>
            </a:r>
            <a:r>
              <a:rPr sz="3000" dirty="0" err="1"/>
              <a:t>base</a:t>
            </a:r>
            <a:r>
              <a:rPr sz="3000" dirty="0"/>
              <a:t> </a:t>
            </a:r>
            <a:r>
              <a:rPr sz="3000" dirty="0" err="1"/>
              <a:t>system</a:t>
            </a:r>
            <a:r>
              <a:rPr sz="3000" dirty="0"/>
              <a:t> </a:t>
            </a:r>
            <a:r>
              <a:rPr sz="3000" dirty="0" err="1"/>
              <a:t>recommendation</a:t>
            </a:r>
            <a:endParaRPr sz="3000" dirty="0"/>
          </a:p>
          <a:p>
            <a:pPr lvl="1" algn="l" rtl="0"/>
            <a:r>
              <a:rPr sz="3000" dirty="0" err="1"/>
              <a:t>Differentiate</a:t>
            </a:r>
            <a:r>
              <a:rPr sz="3000" dirty="0"/>
              <a:t> </a:t>
            </a:r>
            <a:r>
              <a:rPr sz="3000" dirty="0" err="1"/>
              <a:t>approach</a:t>
            </a:r>
            <a:r>
              <a:rPr sz="3000" dirty="0"/>
              <a:t>User-Based and Item-Based</a:t>
            </a:r>
          </a:p>
          <a:p>
            <a:pPr lvl="1" algn="l" rtl="0"/>
            <a:r>
              <a:rPr sz="3000" dirty="0" err="1"/>
              <a:t>Analyze</a:t>
            </a:r>
            <a:r>
              <a:rPr sz="3000" dirty="0"/>
              <a:t> </a:t>
            </a:r>
            <a:r>
              <a:rPr sz="3000" dirty="0" err="1"/>
              <a:t>studies</a:t>
            </a:r>
            <a:r>
              <a:rPr sz="3000" dirty="0"/>
              <a:t> </a:t>
            </a:r>
            <a:r>
              <a:rPr sz="3000" dirty="0" err="1"/>
              <a:t>case</a:t>
            </a:r>
            <a:r>
              <a:rPr sz="3000" dirty="0"/>
              <a:t> </a:t>
            </a:r>
            <a:r>
              <a:rPr sz="3000" dirty="0" err="1"/>
              <a:t>with</a:t>
            </a:r>
            <a:r>
              <a:rPr sz="3000" dirty="0"/>
              <a:t>data</a:t>
            </a:r>
            <a:r>
              <a:rPr sz="3000" dirty="0" err="1"/>
              <a:t>simple</a:t>
            </a:r>
            <a:endParaRPr sz="3000" dirty="0"/>
          </a:p>
          <a:p>
            <a:pPr lvl="1" algn="l" rtl="0"/>
            <a:r>
              <a:rPr sz="3000" dirty="0" err="1"/>
              <a:t>Understand</a:t>
            </a:r>
            <a:r>
              <a:rPr sz="3000" dirty="0"/>
              <a:t> </a:t>
            </a:r>
            <a:r>
              <a:rPr sz="3000" dirty="0" err="1"/>
              <a:t>application</a:t>
            </a:r>
            <a:r>
              <a:rPr sz="3000" dirty="0"/>
              <a:t> </a:t>
            </a:r>
            <a:r>
              <a:rPr sz="3000" dirty="0" err="1"/>
              <a:t>real</a:t>
            </a:r>
            <a:r>
              <a:rPr sz="3000" dirty="0"/>
              <a:t> </a:t>
            </a:r>
            <a:r>
              <a:rPr sz="3000" dirty="0" err="1"/>
              <a:t>in</a:t>
            </a:r>
            <a:r>
              <a:rPr sz="3000" dirty="0"/>
              <a:t> </a:t>
            </a:r>
            <a:r>
              <a:rPr sz="3000" dirty="0" err="1"/>
              <a:t>industry</a:t>
            </a:r>
            <a:endParaRPr sz="3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</TotalTime>
  <Words>274</Words>
  <Application>Microsoft Office PowerPoint</Application>
  <PresentationFormat>On-screen Show (4:3)</PresentationFormat>
  <Paragraphs>64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Ion Boardroom</vt:lpstr>
      <vt:lpstr>MEETING 11 SYSTEM RECOMMENDATION &amp; SIMPLE CASE STUDY </vt:lpstr>
      <vt:lpstr>Understanding System Recommendation </vt:lpstr>
      <vt:lpstr>Importance System Recommendation </vt:lpstr>
      <vt:lpstr>ComponentMain </vt:lpstr>
      <vt:lpstr>TypeSystem Recommendation </vt:lpstr>
      <vt:lpstr>ExampleCase</vt:lpstr>
      <vt:lpstr>Benefit &amp;Challenge </vt:lpstr>
      <vt:lpstr>Recommendation System Case Study</vt:lpstr>
      <vt:lpstr>Objective</vt:lpstr>
      <vt:lpstr>Introduction System Recommendation</vt:lpstr>
      <vt:lpstr>User-Based Collaborative Filtering</vt:lpstr>
      <vt:lpstr>Item-Based Collaborative Filtering</vt:lpstr>
      <vt:lpstr>Dataset Case Study</vt:lpstr>
      <vt:lpstr>Analysis Results</vt:lpstr>
      <vt:lpstr>Real Application</vt:lpstr>
      <vt:lpstr>CONCLUSION</vt:lpstr>
      <vt:lpstr>THANKS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Oci Asus</cp:lastModifiedBy>
  <cp:revision>3</cp:revision>
  <dcterms:created xsi:type="dcterms:W3CDTF">2013-01-27T09:14:16Z</dcterms:created>
  <dcterms:modified xsi:type="dcterms:W3CDTF">2025-12-07T15:30:23Z</dcterms:modified>
  <cp:category/>
</cp:coreProperties>
</file>