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47" r:id="rId3"/>
    <p:sldId id="331" r:id="rId4"/>
    <p:sldId id="332" r:id="rId5"/>
    <p:sldId id="346" r:id="rId6"/>
    <p:sldId id="341" r:id="rId7"/>
    <p:sldId id="348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31"/>
            <p14:sldId id="332"/>
            <p14:sldId id="346"/>
            <p14:sldId id="341"/>
            <p14:sldId id="348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PEMERIKSAAN  KEUANGAN NEGARA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00800" cy="4802088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Pemeriksaan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Keuangan</a:t>
            </a:r>
            <a:r>
              <a:rPr lang="en-US" b="1" dirty="0" smtClean="0">
                <a:solidFill>
                  <a:schemeClr val="tx1"/>
                </a:solidFill>
              </a:rPr>
              <a:t> Negara</a:t>
            </a:r>
          </a:p>
          <a:p>
            <a:endParaRPr lang="en-US" sz="2400" b="1" dirty="0" smtClean="0">
              <a:solidFill>
                <a:schemeClr val="tx1"/>
              </a:solidFill>
              <a:ea typeface="Tomorrow" pitchFamily="34" charset="-122"/>
            </a:endParaRPr>
          </a:p>
          <a:p>
            <a:pPr algn="just"/>
            <a:r>
              <a:rPr lang="en-US" b="1" dirty="0" err="1" smtClean="0">
                <a:solidFill>
                  <a:schemeClr val="tx1"/>
                </a:solidFill>
                <a:ea typeface="Tomorrow" pitchFamily="34" charset="-122"/>
              </a:rPr>
              <a:t>Adalah</a:t>
            </a:r>
            <a:r>
              <a:rPr lang="en-US" b="1" dirty="0" smtClean="0">
                <a:solidFill>
                  <a:schemeClr val="tx1"/>
                </a:solidFill>
                <a:ea typeface="Tomorrow" pitchFamily="34" charset="-122"/>
              </a:rPr>
              <a:t>: </a:t>
            </a:r>
            <a:r>
              <a:rPr lang="en-US" dirty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mengevaluasi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a typeface="Tomorrow" pitchFamily="34" charset="-122"/>
              </a:rPr>
              <a:t>Ruang</a:t>
            </a:r>
            <a:r>
              <a:rPr lang="en-US" b="1" dirty="0" smtClean="0">
                <a:solidFill>
                  <a:schemeClr val="tx1"/>
                </a:solidFill>
                <a:ea typeface="Tomorrow" pitchFamily="34" charset="-12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a typeface="Tomorrow" pitchFamily="34" charset="-122"/>
              </a:rPr>
              <a:t>Lingkup</a:t>
            </a:r>
            <a:r>
              <a:rPr lang="en-US" b="1" dirty="0" smtClean="0">
                <a:solidFill>
                  <a:schemeClr val="tx1"/>
                </a:solidFill>
                <a:ea typeface="Tomorrow" pitchFamily="34" charset="-122"/>
              </a:rPr>
              <a:t>:</a:t>
            </a:r>
          </a:p>
          <a:p>
            <a:pPr algn="just"/>
            <a:r>
              <a:rPr lang="sv-SE" dirty="0" smtClean="0">
                <a:solidFill>
                  <a:schemeClr val="tx1"/>
                </a:solidFill>
              </a:rPr>
              <a:t>Mencakup </a:t>
            </a:r>
            <a:r>
              <a:rPr lang="sv-SE" dirty="0">
                <a:solidFill>
                  <a:schemeClr val="tx1"/>
                </a:solidFill>
              </a:rPr>
              <a:t>pemeriksaan keuangan, kinerja, dan kepatuhan terhadap peraturan perundang-undangan</a:t>
            </a:r>
            <a:endParaRPr lang="en-US" b="1" dirty="0" smtClean="0">
              <a:solidFill>
                <a:schemeClr val="tx1"/>
              </a:solidFill>
              <a:ea typeface="Tomorrow" pitchFamily="34" charset="-122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3200" b="1" dirty="0" err="1" smtClean="0">
                <a:solidFill>
                  <a:schemeClr val="tx1"/>
                </a:solidFill>
              </a:rPr>
              <a:t>Tujuan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Pemeriksaan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Keuangan</a:t>
            </a:r>
            <a:r>
              <a:rPr lang="en-US" sz="3200" b="1" dirty="0" smtClean="0">
                <a:solidFill>
                  <a:schemeClr val="tx1"/>
                </a:solidFill>
              </a:rPr>
              <a:t> Negara</a:t>
            </a:r>
          </a:p>
          <a:p>
            <a:pPr marL="457200" indent="-457200" algn="just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Menjamin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transparansi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akuntabilitas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negara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Menilai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efektivitas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efisiensi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Mencegah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mendeteksi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potensi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penyalahgunaan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wewenang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korupsi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600" b="1" dirty="0" err="1" smtClean="0">
                <a:solidFill>
                  <a:schemeClr val="tx1"/>
                </a:solidFill>
              </a:rPr>
              <a:t>Landasan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hukum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Undang-Undang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yang </a:t>
            </a:r>
            <a:r>
              <a:rPr lang="en-US" sz="2400" dirty="0" err="1">
                <a:solidFill>
                  <a:schemeClr val="tx1"/>
                </a:solidFill>
              </a:rPr>
              <a:t>mengatur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terutama</a:t>
            </a:r>
            <a:r>
              <a:rPr lang="en-US" sz="2400" dirty="0">
                <a:solidFill>
                  <a:schemeClr val="tx1"/>
                </a:solidFill>
              </a:rPr>
              <a:t> UU No. 15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2004 </a:t>
            </a:r>
            <a:r>
              <a:rPr lang="en-US" sz="2400" dirty="0" err="1">
                <a:solidFill>
                  <a:schemeClr val="tx1"/>
                </a:solidFill>
              </a:rPr>
              <a:t>tentang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Negara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fi-FI" sz="2400" dirty="0">
                <a:solidFill>
                  <a:schemeClr val="tx1"/>
                </a:solidFill>
              </a:rPr>
              <a:t>Peran Badan Pemeriksa Keuangan (BPK) dalam pelaksanaan pemeriksaan</a:t>
            </a:r>
            <a:r>
              <a:rPr lang="fi-FI" sz="2400" dirty="0"/>
              <a:t>.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04664"/>
            <a:ext cx="7488832" cy="576064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b="1" dirty="0" err="1">
                <a:solidFill>
                  <a:schemeClr val="tx1"/>
                </a:solidFill>
              </a:rPr>
              <a:t>Jenis-jenis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Pemeriksaaan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Keuangan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smtClean="0">
                <a:solidFill>
                  <a:schemeClr val="tx1"/>
                </a:solidFill>
              </a:rPr>
              <a:t>Negara :</a:t>
            </a:r>
          </a:p>
          <a:p>
            <a:pPr marL="463550" indent="-463550" algn="l">
              <a:buAutoNum type="arabicPeriod"/>
            </a:pPr>
            <a:r>
              <a:rPr lang="en-US" sz="9600" b="1" dirty="0" err="1" smtClean="0">
                <a:solidFill>
                  <a:schemeClr val="tx1"/>
                </a:solidFill>
              </a:rPr>
              <a:t>Pemeriksaan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Keuangan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Memastikan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bahwa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laporan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keuangan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disusun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sesuai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dengan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prinsip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akuntansi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berlaku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463550" indent="-463550" algn="l"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Pemeriksaan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Kinerja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Menilai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efisiensi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efektivitas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penggunaan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sumber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daya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463550" indent="-463550" algn="l"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Pemeriksaan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Kepatuhan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Memastikan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kepatuhan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terhadap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peraturan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ketentuan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berlaku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463550" indent="-463550" algn="l">
              <a:buAutoNum type="arabicPeriod"/>
            </a:pPr>
            <a:endParaRPr lang="en-US" sz="9600" dirty="0"/>
          </a:p>
          <a:p>
            <a:pPr algn="l"/>
            <a:r>
              <a:rPr lang="en-US" sz="9600" b="1" dirty="0">
                <a:solidFill>
                  <a:schemeClr val="tx1"/>
                </a:solidFill>
              </a:rPr>
              <a:t>Proses </a:t>
            </a:r>
            <a:r>
              <a:rPr lang="en-US" sz="9600" b="1" dirty="0" err="1" smtClean="0">
                <a:solidFill>
                  <a:schemeClr val="tx1"/>
                </a:solidFill>
              </a:rPr>
              <a:t>Pemeriksaan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9600" b="1" dirty="0" smtClean="0">
                <a:solidFill>
                  <a:schemeClr val="tx1"/>
                </a:solidFill>
              </a:rPr>
              <a:t>1.Perencanaan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Penentuan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ruang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lingkup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metode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pemeriksaan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b="1" dirty="0">
                <a:solidFill>
                  <a:schemeClr val="tx1"/>
                </a:solidFill>
              </a:rPr>
              <a:t>2. </a:t>
            </a:r>
            <a:r>
              <a:rPr lang="en-US" sz="9600" b="1" dirty="0" err="1">
                <a:solidFill>
                  <a:schemeClr val="tx1"/>
                </a:solidFill>
              </a:rPr>
              <a:t>Pelaksanaan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Pengumpulan</a:t>
            </a:r>
            <a:r>
              <a:rPr lang="en-US" sz="9600" dirty="0">
                <a:solidFill>
                  <a:schemeClr val="tx1"/>
                </a:solidFill>
              </a:rPr>
              <a:t> data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informasi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relevan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9600" b="1" dirty="0" smtClean="0">
                <a:solidFill>
                  <a:schemeClr val="tx1"/>
                </a:solidFill>
              </a:rPr>
              <a:t>3. </a:t>
            </a:r>
            <a:r>
              <a:rPr lang="fi-FI" sz="9600" b="1" dirty="0">
                <a:solidFill>
                  <a:schemeClr val="tx1"/>
                </a:solidFill>
              </a:rPr>
              <a:t>Pelaporan</a:t>
            </a:r>
            <a:r>
              <a:rPr lang="fi-FI" sz="9600" dirty="0">
                <a:solidFill>
                  <a:schemeClr val="tx1"/>
                </a:solidFill>
              </a:rPr>
              <a:t>: Penyusunan laporan hasil </a:t>
            </a:r>
            <a:r>
              <a:rPr lang="fi-FI" sz="9600" dirty="0" smtClean="0">
                <a:solidFill>
                  <a:schemeClr val="tx1"/>
                </a:solidFill>
              </a:rPr>
              <a:t>pemeriksaan</a:t>
            </a:r>
          </a:p>
          <a:p>
            <a:pPr algn="l"/>
            <a:r>
              <a:rPr lang="en-US" sz="9600" b="1" dirty="0" smtClean="0">
                <a:solidFill>
                  <a:schemeClr val="tx1"/>
                </a:solidFill>
              </a:rPr>
              <a:t>4. </a:t>
            </a:r>
            <a:r>
              <a:rPr lang="en-US" sz="9600" b="1" dirty="0" err="1" smtClean="0">
                <a:solidFill>
                  <a:schemeClr val="tx1"/>
                </a:solidFill>
              </a:rPr>
              <a:t>Tindak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Lanjut</a:t>
            </a:r>
            <a:r>
              <a:rPr lang="en-US" sz="9600" dirty="0">
                <a:solidFill>
                  <a:schemeClr val="tx1"/>
                </a:solidFill>
              </a:rPr>
              <a:t>: Monitoring </a:t>
            </a:r>
            <a:r>
              <a:rPr lang="en-US" sz="9600" dirty="0" err="1">
                <a:solidFill>
                  <a:schemeClr val="tx1"/>
                </a:solidFill>
              </a:rPr>
              <a:t>terhadap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rekomendasi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hasil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pemeriksaan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  <a:endParaRPr lang="fi-FI" sz="9600" dirty="0" smtClean="0">
              <a:solidFill>
                <a:schemeClr val="tx1"/>
              </a:solidFill>
            </a:endParaRPr>
          </a:p>
          <a:p>
            <a:pPr algn="l"/>
            <a:endParaRPr lang="en-US" sz="9600" b="1" dirty="0" smtClean="0"/>
          </a:p>
          <a:p>
            <a:pPr marL="627063" indent="-627063" algn="l">
              <a:buAutoNum type="arabicPeriod"/>
            </a:pPr>
            <a:endParaRPr lang="en-US" sz="9600" dirty="0">
              <a:solidFill>
                <a:schemeClr val="tx1"/>
              </a:solidFill>
            </a:endParaRPr>
          </a:p>
          <a:p>
            <a:pPr algn="l"/>
            <a:endParaRPr lang="en-US" sz="9600" dirty="0">
              <a:solidFill>
                <a:schemeClr val="tx1"/>
              </a:solidFill>
            </a:endParaRPr>
          </a:p>
          <a:p>
            <a:pPr algn="l"/>
            <a:endParaRPr lang="en-US" sz="9600" b="1" dirty="0"/>
          </a:p>
          <a:p>
            <a:pPr algn="just"/>
            <a:endParaRPr lang="en-US" sz="9600" dirty="0" smtClean="0">
              <a:solidFill>
                <a:srgbClr val="61615C"/>
              </a:solidFill>
              <a:latin typeface="Tomorrow" pitchFamily="34" charset="0"/>
              <a:ea typeface="Tomorrow" pitchFamily="34" charset="-122"/>
              <a:cs typeface="Tomorrow" pitchFamily="34" charset="-120"/>
            </a:endParaRPr>
          </a:p>
          <a:p>
            <a:pPr marL="1371600" indent="-1371600" algn="just">
              <a:buAutoNum type="arabicPeriod"/>
            </a:pPr>
            <a:endParaRPr lang="en-US" sz="7400" dirty="0" smtClean="0"/>
          </a:p>
          <a:p>
            <a:pPr algn="just"/>
            <a:endParaRPr lang="en-US" sz="7400" dirty="0"/>
          </a:p>
          <a:p>
            <a:pPr algn="just"/>
            <a:endParaRPr lang="en-US" sz="7400" dirty="0"/>
          </a:p>
          <a:p>
            <a:pPr algn="just"/>
            <a:endParaRPr lang="en-US" sz="74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8000" dirty="0" smtClean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600" b="1" dirty="0" err="1">
                <a:solidFill>
                  <a:schemeClr val="tx1"/>
                </a:solidFill>
              </a:rPr>
              <a:t>Fungsi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Badan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Pemeriksa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Keuangan</a:t>
            </a:r>
            <a:r>
              <a:rPr lang="en-US" sz="2600" b="1" dirty="0">
                <a:solidFill>
                  <a:schemeClr val="tx1"/>
                </a:solidFill>
              </a:rPr>
              <a:t> (BPK)</a:t>
            </a:r>
          </a:p>
          <a:p>
            <a:pPr marL="457200" indent="-457200" algn="just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Pemeriksaan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Keuangan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Menilai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laporan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kebenaran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kepatuhan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prinsip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akuntansi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berlaku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omorrow" pitchFamily="34" charset="0"/>
              </a:rPr>
              <a:t>2.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Kinerja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Mengukur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efektivitas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efisiensi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sumber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lainnya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sasaran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omorrow" pitchFamily="34" charset="0"/>
              </a:rPr>
              <a:t>3.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Kepatuhan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v-SE" sz="2400" dirty="0">
                <a:solidFill>
                  <a:schemeClr val="tx1"/>
                </a:solidFill>
              </a:rPr>
              <a:t>Memastikan bahwa penggunaan anggaran dan pelaksanaan kegiatan pemerintah sesuai dengan peraturan dan ketentuan yang berlaku</a:t>
            </a:r>
            <a:r>
              <a:rPr lang="sv-SE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sv-SE" sz="2400" dirty="0" smtClean="0">
                <a:solidFill>
                  <a:schemeClr val="tx1"/>
                </a:solidFill>
                <a:latin typeface="Tomorrow" pitchFamily="34" charset="0"/>
              </a:rPr>
              <a:t>4. </a:t>
            </a:r>
            <a:r>
              <a:rPr lang="en-US" sz="2400" dirty="0" err="1" smtClean="0">
                <a:solidFill>
                  <a:schemeClr val="tx1"/>
                </a:solidFill>
              </a:rPr>
              <a:t>Pengawasan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mencegah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penyalahgunaan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wewenang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  <a:latin typeface="Tomorrow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7848872" cy="5234136"/>
          </a:xfrm>
        </p:spPr>
        <p:txBody>
          <a:bodyPr>
            <a:normAutofit/>
          </a:bodyPr>
          <a:lstStyle/>
          <a:p>
            <a:pPr algn="just"/>
            <a:r>
              <a:rPr lang="sv-SE" sz="2400" b="1" dirty="0">
                <a:solidFill>
                  <a:schemeClr val="tx1"/>
                </a:solidFill>
              </a:rPr>
              <a:t>Tugas Badan Pemeriksa Keuangan (BPK</a:t>
            </a:r>
            <a:r>
              <a:rPr lang="sv-SE" sz="2400" b="1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just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Melaksanakan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Pemeriksaan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Menyusun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Laporan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Hasil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Pemeriksaan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Memberikan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Rekomendasi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Menyampaikan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Laporan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Dewan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Perwakilan</a:t>
            </a:r>
            <a:r>
              <a:rPr lang="en-US" sz="2400" dirty="0">
                <a:solidFill>
                  <a:schemeClr val="tx1"/>
                </a:solidFill>
              </a:rPr>
              <a:t> Rakyat (DPR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Melaksanakan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Tindak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Lanjut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nl-NL" sz="2400" dirty="0">
                <a:solidFill>
                  <a:schemeClr val="tx1"/>
                </a:solidFill>
              </a:rPr>
              <a:t>Membina dan Mengembangkan Kemampuan </a:t>
            </a:r>
            <a:r>
              <a:rPr lang="nl-NL" sz="2400" dirty="0" smtClean="0">
                <a:solidFill>
                  <a:schemeClr val="tx1"/>
                </a:solidFill>
              </a:rPr>
              <a:t>SDM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Berperan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Pendidikan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sz="2400" b="1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dirty="0"/>
          </a:p>
          <a:p>
            <a:pPr algn="just"/>
            <a:endParaRPr lang="en-US" sz="2400" b="1" dirty="0"/>
          </a:p>
          <a:p>
            <a:pPr algn="just"/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000" dirty="0"/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16824" cy="5544616"/>
          </a:xfrm>
        </p:spPr>
        <p:txBody>
          <a:bodyPr>
            <a:normAutofit/>
          </a:bodyPr>
          <a:lstStyle/>
          <a:p>
            <a:pPr algn="just"/>
            <a:r>
              <a:rPr lang="sv-SE" b="1" dirty="0">
                <a:solidFill>
                  <a:schemeClr val="tx1"/>
                </a:solidFill>
              </a:rPr>
              <a:t>Undang-Undang Pemberantasan Tindak Pidana </a:t>
            </a:r>
            <a:r>
              <a:rPr lang="sv-SE" b="1" dirty="0" smtClean="0">
                <a:solidFill>
                  <a:schemeClr val="tx1"/>
                </a:solidFill>
              </a:rPr>
              <a:t>Korupsi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chemeClr val="tx1"/>
                </a:solidFill>
              </a:rPr>
              <a:t>Undang-Undang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Nomor</a:t>
            </a:r>
            <a:r>
              <a:rPr lang="en-US" b="1" dirty="0">
                <a:solidFill>
                  <a:schemeClr val="tx1"/>
                </a:solidFill>
              </a:rPr>
              <a:t> 31 </a:t>
            </a:r>
            <a:r>
              <a:rPr lang="en-US" b="1" dirty="0" err="1">
                <a:solidFill>
                  <a:schemeClr val="tx1"/>
                </a:solidFill>
              </a:rPr>
              <a:t>Tahun</a:t>
            </a:r>
            <a:r>
              <a:rPr lang="en-US" b="1" dirty="0">
                <a:solidFill>
                  <a:schemeClr val="tx1"/>
                </a:solidFill>
              </a:rPr>
              <a:t> 1999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Pemberantasan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Korupsi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sv-SE" b="1" dirty="0">
                <a:solidFill>
                  <a:schemeClr val="tx1"/>
                </a:solidFill>
              </a:rPr>
              <a:t>Undang-Undang Nomor 20 Tahun 2001</a:t>
            </a:r>
            <a:r>
              <a:rPr lang="sv-SE" dirty="0">
                <a:solidFill>
                  <a:schemeClr val="tx1"/>
                </a:solidFill>
              </a:rPr>
              <a:t> yang merupakan perubahan dari UU 31/1999, memperkuat ketentuan tentang tindak pidana korupsi dan meningkatkan sanksi bagi </a:t>
            </a:r>
            <a:r>
              <a:rPr lang="sv-SE" dirty="0" smtClean="0">
                <a:solidFill>
                  <a:schemeClr val="tx1"/>
                </a:solidFill>
              </a:rPr>
              <a:t>pelanggar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dirty="0"/>
          </a:p>
          <a:p>
            <a:pPr algn="just"/>
            <a:endParaRPr lang="en-US" dirty="0"/>
          </a:p>
          <a:p>
            <a:pPr algn="just"/>
            <a:endParaRPr lang="en-US" b="1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06020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6171</TotalTime>
  <Words>352</Words>
  <Application>Microsoft Office PowerPoint</Application>
  <PresentationFormat>On-screen Show (4:3)</PresentationFormat>
  <Paragraphs>87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Cambria</vt:lpstr>
      <vt:lpstr>Instrument Sans Medium</vt:lpstr>
      <vt:lpstr>Martel Sans</vt:lpstr>
      <vt:lpstr>Times New Roman</vt:lpstr>
      <vt:lpstr>Tomorrow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587</cp:revision>
  <cp:lastPrinted>2017-08-29T02:54:51Z</cp:lastPrinted>
  <dcterms:created xsi:type="dcterms:W3CDTF">2010-04-18T12:06:30Z</dcterms:created>
  <dcterms:modified xsi:type="dcterms:W3CDTF">2024-11-04T08:55:01Z</dcterms:modified>
</cp:coreProperties>
</file>