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47" r:id="rId3"/>
    <p:sldId id="350" r:id="rId4"/>
    <p:sldId id="331" r:id="rId5"/>
    <p:sldId id="346" r:id="rId6"/>
    <p:sldId id="341" r:id="rId7"/>
    <p:sldId id="348" r:id="rId8"/>
    <p:sldId id="351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C8DB834-CA48-4B88-81E5-3057F67C8698}">
          <p14:sldIdLst>
            <p14:sldId id="256"/>
            <p14:sldId id="347"/>
            <p14:sldId id="350"/>
            <p14:sldId id="331"/>
            <p14:sldId id="346"/>
            <p14:sldId id="341"/>
            <p14:sldId id="348"/>
            <p14:sldId id="351"/>
          </p14:sldIdLst>
        </p14:section>
        <p14:section name="Untitled Section" id="{30691758-73E1-4E15-BD70-641B16CD6D91}">
          <p14:sldIdLst>
            <p14:sldId id="3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TINJAUAN PINJAMAN LUAR NEGERI</a:t>
            </a: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200800" cy="5040560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Pengertian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Pinjaman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Luar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Negeri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pPr algn="just"/>
            <a:r>
              <a:rPr lang="en-US" b="1" dirty="0" err="1">
                <a:solidFill>
                  <a:schemeClr val="tx1"/>
                </a:solidFill>
              </a:rPr>
              <a:t>Pinjaman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luar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negeri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utang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diperoleh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badan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dikuasai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sumber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negeri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Tujuan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pembangunan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investasi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pengembangan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sektor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tertentu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94250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692696"/>
            <a:ext cx="7272808" cy="5400600"/>
          </a:xfrm>
        </p:spPr>
        <p:txBody>
          <a:bodyPr>
            <a:normAutofit lnSpcReduction="10000"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Pinjaman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Menurut</a:t>
            </a:r>
            <a:r>
              <a:rPr lang="en-US" dirty="0">
                <a:solidFill>
                  <a:schemeClr val="tx1"/>
                </a:solidFill>
              </a:rPr>
              <a:t> UUD </a:t>
            </a:r>
            <a:r>
              <a:rPr lang="en-US" dirty="0" smtClean="0">
                <a:solidFill>
                  <a:schemeClr val="tx1"/>
                </a:solidFill>
              </a:rPr>
              <a:t>1945:</a:t>
            </a:r>
          </a:p>
          <a:p>
            <a:pPr marL="514350" indent="-514350" algn="l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Pasal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23e UUD 1945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pinjaman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persetujuan</a:t>
            </a:r>
            <a:r>
              <a:rPr lang="en-US" dirty="0">
                <a:solidFill>
                  <a:schemeClr val="tx1"/>
                </a:solidFill>
              </a:rPr>
              <a:t> DPR (</a:t>
            </a:r>
            <a:r>
              <a:rPr lang="en-US" dirty="0" err="1">
                <a:solidFill>
                  <a:schemeClr val="tx1"/>
                </a:solidFill>
              </a:rPr>
              <a:t>Dewan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Perwakilan</a:t>
            </a:r>
            <a:r>
              <a:rPr lang="en-US" dirty="0">
                <a:solidFill>
                  <a:schemeClr val="tx1"/>
                </a:solidFill>
              </a:rPr>
              <a:t> Rakyat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Pasal</a:t>
            </a:r>
            <a:r>
              <a:rPr lang="en-US" b="1" dirty="0">
                <a:solidFill>
                  <a:schemeClr val="tx1"/>
                </a:solidFill>
              </a:rPr>
              <a:t> 23b UUD 1945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digunakan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tujuan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bermanfaat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rakyat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pembangunan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infrastruktur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sektor</a:t>
            </a:r>
            <a:r>
              <a:rPr lang="en-US" dirty="0">
                <a:solidFill>
                  <a:schemeClr val="tx1"/>
                </a:solidFill>
              </a:rPr>
              <a:t> vital </a:t>
            </a:r>
            <a:r>
              <a:rPr lang="en-US" dirty="0" err="1">
                <a:solidFill>
                  <a:schemeClr val="tx1"/>
                </a:solidFill>
              </a:rPr>
              <a:t>lainnya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menjamin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pinjaman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membebani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jangka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panjang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044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344816" cy="5400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v-SE" sz="3200" b="1" dirty="0">
                <a:solidFill>
                  <a:schemeClr val="tx1"/>
                </a:solidFill>
              </a:rPr>
              <a:t>Pinjaman Luar Negeri dalam Perspektif </a:t>
            </a:r>
            <a:r>
              <a:rPr lang="sv-SE" sz="3200" b="1" dirty="0" smtClean="0">
                <a:solidFill>
                  <a:schemeClr val="tx1"/>
                </a:solidFill>
              </a:rPr>
              <a:t>Ekonomi</a:t>
            </a:r>
          </a:p>
          <a:p>
            <a:pPr algn="just"/>
            <a:endParaRPr lang="sv-SE" sz="3200" b="1" dirty="0" smtClean="0">
              <a:solidFill>
                <a:schemeClr val="tx1"/>
              </a:solidFill>
            </a:endParaRPr>
          </a:p>
          <a:p>
            <a:pPr algn="just"/>
            <a:r>
              <a:rPr lang="en-US" sz="3000" dirty="0" smtClean="0">
                <a:solidFill>
                  <a:schemeClr val="tx1"/>
                </a:solidFill>
              </a:rPr>
              <a:t>1.Manfaat </a:t>
            </a:r>
            <a:r>
              <a:rPr lang="en-US" sz="3000" dirty="0" err="1">
                <a:solidFill>
                  <a:schemeClr val="tx1"/>
                </a:solidFill>
              </a:rPr>
              <a:t>Pinjaman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Luar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Negeri</a:t>
            </a:r>
            <a:endParaRPr lang="en-US" sz="3000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3000" b="1" dirty="0" err="1">
                <a:solidFill>
                  <a:schemeClr val="tx1"/>
                </a:solidFill>
              </a:rPr>
              <a:t>Mendukung</a:t>
            </a:r>
            <a:r>
              <a:rPr lang="en-US" sz="3000" b="1" dirty="0">
                <a:solidFill>
                  <a:schemeClr val="tx1"/>
                </a:solidFill>
              </a:rPr>
              <a:t> </a:t>
            </a:r>
            <a:r>
              <a:rPr lang="en-US" sz="3000" b="1" dirty="0" err="1">
                <a:solidFill>
                  <a:schemeClr val="tx1"/>
                </a:solidFill>
              </a:rPr>
              <a:t>Pembiayaan</a:t>
            </a:r>
            <a:r>
              <a:rPr lang="en-US" sz="3000" b="1" dirty="0">
                <a:solidFill>
                  <a:schemeClr val="tx1"/>
                </a:solidFill>
              </a:rPr>
              <a:t> Pembangunan</a:t>
            </a:r>
            <a:r>
              <a:rPr lang="en-US" sz="3000" dirty="0">
                <a:solidFill>
                  <a:schemeClr val="tx1"/>
                </a:solidFill>
              </a:rPr>
              <a:t>: </a:t>
            </a:r>
            <a:r>
              <a:rPr lang="en-US" sz="3000" dirty="0" err="1">
                <a:solidFill>
                  <a:schemeClr val="tx1"/>
                </a:solidFill>
              </a:rPr>
              <a:t>Pinjaman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luar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negeri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memberikan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tambahan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sumber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daya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untuk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membiayai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proyek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pembangunan</a:t>
            </a:r>
            <a:r>
              <a:rPr lang="en-US" sz="3000" dirty="0">
                <a:solidFill>
                  <a:schemeClr val="tx1"/>
                </a:solidFill>
              </a:rPr>
              <a:t> yang </a:t>
            </a:r>
            <a:r>
              <a:rPr lang="en-US" sz="3000" dirty="0" err="1">
                <a:solidFill>
                  <a:schemeClr val="tx1"/>
                </a:solidFill>
              </a:rPr>
              <a:t>penting</a:t>
            </a:r>
            <a:r>
              <a:rPr lang="en-US" sz="30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3000" b="1" dirty="0">
                <a:solidFill>
                  <a:schemeClr val="tx1"/>
                </a:solidFill>
              </a:rPr>
              <a:t>Transfer </a:t>
            </a:r>
            <a:r>
              <a:rPr lang="en-US" sz="3000" b="1" dirty="0" err="1">
                <a:solidFill>
                  <a:schemeClr val="tx1"/>
                </a:solidFill>
              </a:rPr>
              <a:t>Teknologi</a:t>
            </a:r>
            <a:r>
              <a:rPr lang="en-US" sz="3000" b="1" dirty="0">
                <a:solidFill>
                  <a:schemeClr val="tx1"/>
                </a:solidFill>
              </a:rPr>
              <a:t> </a:t>
            </a:r>
            <a:r>
              <a:rPr lang="en-US" sz="3000" b="1" dirty="0" err="1">
                <a:solidFill>
                  <a:schemeClr val="tx1"/>
                </a:solidFill>
              </a:rPr>
              <a:t>dan</a:t>
            </a:r>
            <a:r>
              <a:rPr lang="en-US" sz="3000" b="1" dirty="0">
                <a:solidFill>
                  <a:schemeClr val="tx1"/>
                </a:solidFill>
              </a:rPr>
              <a:t> </a:t>
            </a:r>
            <a:r>
              <a:rPr lang="en-US" sz="3000" b="1" dirty="0" err="1">
                <a:solidFill>
                  <a:schemeClr val="tx1"/>
                </a:solidFill>
              </a:rPr>
              <a:t>Pengetahuan</a:t>
            </a:r>
            <a:r>
              <a:rPr lang="en-US" sz="3000" dirty="0">
                <a:solidFill>
                  <a:schemeClr val="tx1"/>
                </a:solidFill>
              </a:rPr>
              <a:t>: </a:t>
            </a:r>
            <a:r>
              <a:rPr lang="en-US" sz="3000" dirty="0" err="1">
                <a:solidFill>
                  <a:schemeClr val="tx1"/>
                </a:solidFill>
              </a:rPr>
              <a:t>Seringkali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pinjaman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luar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negeri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datang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dengan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teknologi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canggih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dan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pelatihan</a:t>
            </a:r>
            <a:r>
              <a:rPr lang="en-US" sz="30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3000" b="1" dirty="0" err="1">
                <a:solidFill>
                  <a:schemeClr val="tx1"/>
                </a:solidFill>
              </a:rPr>
              <a:t>Diversifikasi</a:t>
            </a:r>
            <a:r>
              <a:rPr lang="en-US" sz="3000" b="1" dirty="0">
                <a:solidFill>
                  <a:schemeClr val="tx1"/>
                </a:solidFill>
              </a:rPr>
              <a:t> </a:t>
            </a:r>
            <a:r>
              <a:rPr lang="en-US" sz="3000" b="1" dirty="0" err="1">
                <a:solidFill>
                  <a:schemeClr val="tx1"/>
                </a:solidFill>
              </a:rPr>
              <a:t>Sumber</a:t>
            </a:r>
            <a:r>
              <a:rPr lang="en-US" sz="3000" b="1" dirty="0">
                <a:solidFill>
                  <a:schemeClr val="tx1"/>
                </a:solidFill>
              </a:rPr>
              <a:t> </a:t>
            </a:r>
            <a:r>
              <a:rPr lang="en-US" sz="3000" b="1" dirty="0" err="1">
                <a:solidFill>
                  <a:schemeClr val="tx1"/>
                </a:solidFill>
              </a:rPr>
              <a:t>Pembiayaan</a:t>
            </a:r>
            <a:r>
              <a:rPr lang="en-US" sz="3000" dirty="0">
                <a:solidFill>
                  <a:schemeClr val="tx1"/>
                </a:solidFill>
              </a:rPr>
              <a:t>: </a:t>
            </a:r>
            <a:r>
              <a:rPr lang="en-US" sz="3000" dirty="0" err="1">
                <a:solidFill>
                  <a:schemeClr val="tx1"/>
                </a:solidFill>
              </a:rPr>
              <a:t>Mengurangi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ketergantungan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pada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sumber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daya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domestik</a:t>
            </a:r>
            <a:r>
              <a:rPr lang="en-US" sz="3000" dirty="0">
                <a:solidFill>
                  <a:schemeClr val="tx1"/>
                </a:solidFill>
              </a:rPr>
              <a:t>.</a:t>
            </a:r>
            <a:endParaRPr lang="en-US" sz="3000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sz="3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72808" cy="5472608"/>
          </a:xfrm>
        </p:spPr>
        <p:txBody>
          <a:bodyPr>
            <a:normAutofit/>
          </a:bodyPr>
          <a:lstStyle/>
          <a:p>
            <a:pPr algn="just"/>
            <a:r>
              <a:rPr lang="en-US" b="1" dirty="0" smtClean="0"/>
              <a:t>2.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Pinjaman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Negeri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tx1"/>
                </a:solidFill>
              </a:rPr>
              <a:t>Beban </a:t>
            </a:r>
            <a:r>
              <a:rPr lang="en-US" b="1" dirty="0" err="1">
                <a:solidFill>
                  <a:schemeClr val="tx1"/>
                </a:solidFill>
              </a:rPr>
              <a:t>Utang</a:t>
            </a:r>
            <a:r>
              <a:rPr lang="en-US" b="1" dirty="0">
                <a:solidFill>
                  <a:schemeClr val="tx1"/>
                </a:solidFill>
              </a:rPr>
              <a:t> yang Tinggi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dikelola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pinjaman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menambah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beban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negara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chemeClr val="tx1"/>
                </a:solidFill>
              </a:rPr>
              <a:t>Ketergantungan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pada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Pihak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rentan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kondisi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 global,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fluktuasi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tukar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bunga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internasional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chemeClr val="tx1"/>
                </a:solidFill>
              </a:rPr>
              <a:t>Risiko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Ketidakmampuan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Pembayaran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perencanaan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matang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pinjaman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membebani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404664"/>
            <a:ext cx="7848872" cy="568863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sv-SE" sz="2400" b="1" dirty="0">
                <a:solidFill>
                  <a:schemeClr val="tx1"/>
                </a:solidFill>
              </a:rPr>
              <a:t>Peran Bappenas dalam Pinjaman Luar </a:t>
            </a:r>
            <a:r>
              <a:rPr lang="sv-SE" sz="2400" b="1" dirty="0" smtClean="0">
                <a:solidFill>
                  <a:schemeClr val="tx1"/>
                </a:solidFill>
              </a:rPr>
              <a:t>Negeri</a:t>
            </a:r>
          </a:p>
          <a:p>
            <a:pPr algn="just"/>
            <a:endParaRPr lang="sv-SE" sz="2400" b="1" dirty="0" smtClean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400" b="1" dirty="0" err="1" smtClean="0">
                <a:solidFill>
                  <a:schemeClr val="tx1"/>
                </a:solidFill>
              </a:rPr>
              <a:t>Perencanaan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Pembangunan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Bappenas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bertanggung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jawab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merencanakan</a:t>
            </a:r>
            <a:r>
              <a:rPr lang="en-US" sz="2400" dirty="0">
                <a:solidFill>
                  <a:schemeClr val="tx1"/>
                </a:solidFill>
              </a:rPr>
              <a:t> program </a:t>
            </a:r>
            <a:r>
              <a:rPr lang="en-US" sz="2400" dirty="0" err="1">
                <a:solidFill>
                  <a:schemeClr val="tx1"/>
                </a:solidFill>
              </a:rPr>
              <a:t>pembangunan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membutuhkan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luar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negeri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Bappenas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memastikan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bahwa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pinjaman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luar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negeri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digunakan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proyek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mendukung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kemajuan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ekonomi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nasional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2. </a:t>
            </a:r>
            <a:r>
              <a:rPr lang="en-US" sz="2400" b="1" dirty="0" err="1">
                <a:solidFill>
                  <a:schemeClr val="tx1"/>
                </a:solidFill>
              </a:rPr>
              <a:t>Koordinasi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Negosiasi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Bappenas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bekerja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internasional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pemberi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pinjaman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mengatur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persyaratan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pinjaman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penggunaan</a:t>
            </a:r>
            <a:r>
              <a:rPr lang="en-US" sz="2400" dirty="0">
                <a:solidFill>
                  <a:schemeClr val="tx1"/>
                </a:solidFill>
              </a:rPr>
              <a:t> dana yang </a:t>
            </a:r>
            <a:r>
              <a:rPr lang="en-US" sz="2400" dirty="0" err="1">
                <a:solidFill>
                  <a:schemeClr val="tx1"/>
                </a:solidFill>
              </a:rPr>
              <a:t>efisien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3. </a:t>
            </a:r>
            <a:r>
              <a:rPr lang="en-US" sz="2400" b="1" dirty="0" err="1">
                <a:solidFill>
                  <a:schemeClr val="tx1"/>
                </a:solidFill>
              </a:rPr>
              <a:t>Pemantauan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Evaluasi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Bappenas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juga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bertanggung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jawab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memantau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penggunaan</a:t>
            </a:r>
            <a:r>
              <a:rPr lang="en-US" sz="2400" dirty="0">
                <a:solidFill>
                  <a:schemeClr val="tx1"/>
                </a:solidFill>
              </a:rPr>
              <a:t> dana </a:t>
            </a:r>
            <a:r>
              <a:rPr lang="en-US" sz="2400" dirty="0" err="1">
                <a:solidFill>
                  <a:schemeClr val="tx1"/>
                </a:solidFill>
              </a:rPr>
              <a:t>pinjaman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luar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negeri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memastikan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bahwa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proyek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dibiayai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berjalan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sesuai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rencana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mengevaluasi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dampaknya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perekonomian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nasional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4.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Pengelolaan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Utang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Bappenas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berperan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merumuskan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kebijakan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pengelolaan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utang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termasuk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menilai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kelayakan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pinjaman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luar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negeri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dampaknya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keberlanjutan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fiskal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endParaRPr lang="en-US" sz="2400" b="1" dirty="0"/>
          </a:p>
          <a:p>
            <a:pPr algn="just"/>
            <a:endParaRPr lang="en-US" sz="2400" b="1" dirty="0"/>
          </a:p>
          <a:p>
            <a:pPr algn="just"/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algn="just"/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algn="just"/>
            <a:endParaRPr lang="en-US" sz="2000" dirty="0"/>
          </a:p>
          <a:p>
            <a:pPr algn="just"/>
            <a:endParaRPr lang="en-US" sz="2000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416824" cy="5544616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>
                <a:solidFill>
                  <a:schemeClr val="tx1"/>
                </a:solidFill>
              </a:rPr>
              <a:t>Pinjaman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Luar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Negeri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Kebijakan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Fiskal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Negara</a:t>
            </a:r>
          </a:p>
          <a:p>
            <a:pPr marL="514350" indent="-514350" algn="just">
              <a:buAutoNum type="arabicPeriod"/>
            </a:pPr>
            <a:r>
              <a:rPr lang="en-US" sz="2600" dirty="0" err="1" smtClean="0">
                <a:solidFill>
                  <a:schemeClr val="tx1"/>
                </a:solidFill>
              </a:rPr>
              <a:t>Pinjaman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luar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negeri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harus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memperhatikan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kondisi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fiskal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negara</a:t>
            </a:r>
            <a:r>
              <a:rPr lang="en-US" sz="26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Pinjaman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diambil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harus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diarahkan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untuk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membiayai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proyek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mendukung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pertumbuhan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ekonomi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berkelanjutan</a:t>
            </a:r>
            <a:r>
              <a:rPr lang="en-US" sz="26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Pengelolaan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pinjaman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luar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negeri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harus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mengutamakan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keseimbangan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antara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kebutuhan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pembangunan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kemampuan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untuk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melunasi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utang</a:t>
            </a:r>
            <a:r>
              <a:rPr lang="en-US" sz="2600" dirty="0">
                <a:solidFill>
                  <a:schemeClr val="tx1"/>
                </a:solidFill>
              </a:rPr>
              <a:t>.</a:t>
            </a:r>
            <a:endParaRPr lang="en-US" sz="26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06020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548680"/>
            <a:ext cx="7128792" cy="54006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Kesimpulan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b="1" dirty="0" err="1">
                <a:solidFill>
                  <a:schemeClr val="tx1"/>
                </a:solidFill>
              </a:rPr>
              <a:t>Pinjaman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luar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negeri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merupakan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alat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pembangunan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tetapi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dikelola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hati-hati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</a:rPr>
              <a:t>Pinjaman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ketentuan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UUD 1945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persetujuan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DPR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b="1" dirty="0" err="1">
                <a:solidFill>
                  <a:schemeClr val="tx1"/>
                </a:solidFill>
              </a:rPr>
              <a:t>Bappenas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merencanakan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mengkoordinasikan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memantau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penggunaan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pinjaman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negeri</a:t>
            </a:r>
            <a:r>
              <a:rPr lang="en-US" dirty="0">
                <a:solidFill>
                  <a:schemeClr val="tx1"/>
                </a:solidFill>
              </a:rPr>
              <a:t> agar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pembangunan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nasional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</a:rPr>
              <a:t>Pengelolaan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manfaat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pembangunan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tetapi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hati-hati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menambah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beban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59586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6447</TotalTime>
  <Words>494</Words>
  <Application>Microsoft Office PowerPoint</Application>
  <PresentationFormat>On-screen Show (4:3)</PresentationFormat>
  <Paragraphs>52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Cambria</vt:lpstr>
      <vt:lpstr>Instrument Sans Medium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603</cp:revision>
  <cp:lastPrinted>2017-08-29T02:54:51Z</cp:lastPrinted>
  <dcterms:created xsi:type="dcterms:W3CDTF">2010-04-18T12:06:30Z</dcterms:created>
  <dcterms:modified xsi:type="dcterms:W3CDTF">2024-12-09T08:08:53Z</dcterms:modified>
</cp:coreProperties>
</file>