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41" r:id="rId3"/>
    <p:sldId id="347" r:id="rId4"/>
    <p:sldId id="348" r:id="rId5"/>
    <p:sldId id="342" r:id="rId6"/>
    <p:sldId id="349" r:id="rId7"/>
    <p:sldId id="318" r:id="rId8"/>
    <p:sldId id="331" r:id="rId9"/>
    <p:sldId id="351" r:id="rId10"/>
    <p:sldId id="332" r:id="rId11"/>
    <p:sldId id="335" r:id="rId12"/>
    <p:sldId id="343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0" autoAdjust="0"/>
    <p:restoredTop sz="94580" autoAdjust="0"/>
  </p:normalViewPr>
  <p:slideViewPr>
    <p:cSldViewPr>
      <p:cViewPr varScale="1">
        <p:scale>
          <a:sx n="51" d="100"/>
          <a:sy n="51" d="100"/>
        </p:scale>
        <p:origin x="90" y="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461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4704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463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785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572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6704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012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USAHA KECIL DAN KEMITRAAN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91580" y="476672"/>
            <a:ext cx="7560840" cy="5904656"/>
          </a:xfrm>
        </p:spPr>
        <p:txBody>
          <a:bodyPr>
            <a:normAutofit/>
          </a:bodyPr>
          <a:lstStyle/>
          <a:p>
            <a:pPr algn="l"/>
            <a:r>
              <a:rPr lang="en-ID" sz="2400" b="1" dirty="0" err="1">
                <a:solidFill>
                  <a:schemeClr val="tx1"/>
                </a:solidFill>
              </a:rPr>
              <a:t>Pentingnya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Sanksi</a:t>
            </a:r>
            <a:r>
              <a:rPr lang="en-ID" sz="2400" b="1" dirty="0">
                <a:solidFill>
                  <a:schemeClr val="tx1"/>
                </a:solidFill>
              </a:rPr>
              <a:t> Hukum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Melindungi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konsumen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Melindungi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konsumen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Mencegah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pelanggaran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tindakan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curang</a:t>
            </a:r>
            <a:endParaRPr lang="en-ID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fi-FI" sz="2400" dirty="0">
                <a:solidFill>
                  <a:schemeClr val="tx1"/>
                </a:solidFill>
              </a:rPr>
              <a:t>Menjamin legalitas dan keamanan usaha</a:t>
            </a:r>
            <a:endParaRPr lang="en-ID" sz="2400" dirty="0">
              <a:solidFill>
                <a:schemeClr val="tx1"/>
              </a:solidFill>
            </a:endParaRPr>
          </a:p>
          <a:p>
            <a:pPr algn="l"/>
            <a:endParaRPr lang="en-ID" sz="2400" b="1" dirty="0">
              <a:solidFill>
                <a:schemeClr val="tx1"/>
              </a:solidFill>
            </a:endParaRPr>
          </a:p>
          <a:p>
            <a:pPr algn="l"/>
            <a:r>
              <a:rPr lang="en-ID" sz="2400" b="1" dirty="0" err="1">
                <a:solidFill>
                  <a:schemeClr val="tx1"/>
                </a:solidFill>
              </a:rPr>
              <a:t>Pelanggaran</a:t>
            </a:r>
            <a:r>
              <a:rPr lang="en-ID" sz="2400" b="1" dirty="0">
                <a:solidFill>
                  <a:schemeClr val="tx1"/>
                </a:solidFill>
              </a:rPr>
              <a:t> yang </a:t>
            </a:r>
            <a:r>
              <a:rPr lang="en-ID" sz="2400" b="1" dirty="0" err="1">
                <a:solidFill>
                  <a:schemeClr val="tx1"/>
                </a:solidFill>
              </a:rPr>
              <a:t>Dapat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Menerima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Sanksi</a:t>
            </a:r>
            <a:endParaRPr lang="en-ID" sz="2400" b="1" dirty="0">
              <a:solidFill>
                <a:schemeClr val="tx1"/>
              </a:solidFill>
            </a:endParaRPr>
          </a:p>
          <a:p>
            <a:pPr marL="342900" indent="-342900" algn="l">
              <a:buAutoNum type="arabicPeriod"/>
            </a:pPr>
            <a:r>
              <a:rPr lang="es-ES" sz="2000" dirty="0" err="1">
                <a:solidFill>
                  <a:schemeClr val="tx1"/>
                </a:solidFill>
              </a:rPr>
              <a:t>Usaha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tanpa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izin</a:t>
            </a:r>
            <a:r>
              <a:rPr lang="es-ES" sz="2000" dirty="0">
                <a:solidFill>
                  <a:schemeClr val="tx1"/>
                </a:solidFill>
              </a:rPr>
              <a:t> legal (ilegal).</a:t>
            </a: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Penipuan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terhadap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konsumen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  <a:endParaRPr lang="es-ES" sz="20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Produksi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barang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berbahaya</a:t>
            </a:r>
            <a:r>
              <a:rPr lang="en-ID" sz="2000" dirty="0">
                <a:solidFill>
                  <a:schemeClr val="tx1"/>
                </a:solidFill>
              </a:rPr>
              <a:t>/</a:t>
            </a:r>
            <a:r>
              <a:rPr lang="en-ID" sz="2000" dirty="0" err="1">
                <a:solidFill>
                  <a:schemeClr val="tx1"/>
                </a:solidFill>
              </a:rPr>
              <a:t>tidak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sesuai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standar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  <a:endParaRPr lang="es-ES" sz="20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Pelanggaran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Kekayaan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Intelektual</a:t>
            </a:r>
            <a:r>
              <a:rPr lang="en-ID" sz="2000" dirty="0">
                <a:solidFill>
                  <a:schemeClr val="tx1"/>
                </a:solidFill>
              </a:rPr>
              <a:t> (</a:t>
            </a:r>
            <a:r>
              <a:rPr lang="en-ID" sz="2000" dirty="0" err="1">
                <a:solidFill>
                  <a:schemeClr val="tx1"/>
                </a:solidFill>
              </a:rPr>
              <a:t>merek</a:t>
            </a:r>
            <a:r>
              <a:rPr lang="en-ID" sz="2000" dirty="0">
                <a:solidFill>
                  <a:schemeClr val="tx1"/>
                </a:solidFill>
              </a:rPr>
              <a:t>, paten, </a:t>
            </a:r>
            <a:r>
              <a:rPr lang="en-ID" sz="2000" dirty="0" err="1">
                <a:solidFill>
                  <a:schemeClr val="tx1"/>
                </a:solidFill>
              </a:rPr>
              <a:t>hak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cipta</a:t>
            </a:r>
            <a:r>
              <a:rPr lang="en-ID" sz="2000" dirty="0">
                <a:solidFill>
                  <a:schemeClr val="tx1"/>
                </a:solidFill>
              </a:rPr>
              <a:t>)</a:t>
            </a:r>
            <a:endParaRPr lang="es-ES" sz="20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Melanggar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aturan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lingkungan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hidup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  <a:endParaRPr lang="es-ES" sz="20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Praktik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monopoli</a:t>
            </a:r>
            <a:r>
              <a:rPr lang="en-ID" sz="2000" dirty="0">
                <a:solidFill>
                  <a:schemeClr val="tx1"/>
                </a:solidFill>
              </a:rPr>
              <a:t> dan </a:t>
            </a:r>
            <a:r>
              <a:rPr lang="en-ID" sz="2000" dirty="0" err="1">
                <a:solidFill>
                  <a:schemeClr val="tx1"/>
                </a:solidFill>
              </a:rPr>
              <a:t>kartel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  <a:endParaRPr lang="es-ES" sz="20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Pemalsuan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produk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atau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merek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dagang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  <a:endParaRPr lang="en-US" sz="2000" b="1" dirty="0">
              <a:solidFill>
                <a:schemeClr val="tx1"/>
              </a:solidFill>
            </a:endParaRPr>
          </a:p>
          <a:p>
            <a:pPr algn="l"/>
            <a:endParaRPr lang="en-US" sz="2000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560840" cy="5544616"/>
          </a:xfrm>
        </p:spPr>
        <p:txBody>
          <a:bodyPr>
            <a:noAutofit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Jenis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Sanksi</a:t>
            </a:r>
            <a:r>
              <a:rPr lang="en-ID" b="1" dirty="0">
                <a:solidFill>
                  <a:schemeClr val="tx1"/>
                </a:solidFill>
              </a:rPr>
              <a:t> Hukum</a:t>
            </a:r>
          </a:p>
          <a:p>
            <a:endParaRPr lang="en-ID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Administratif</a:t>
            </a:r>
            <a:endParaRPr lang="en-ID" dirty="0">
              <a:solidFill>
                <a:schemeClr val="tx1"/>
              </a:solidFill>
            </a:endParaRPr>
          </a:p>
          <a:p>
            <a:pPr marL="533400" indent="-76200" algn="l"/>
            <a:r>
              <a:rPr lang="en-ID" dirty="0">
                <a:solidFill>
                  <a:schemeClr val="tx1"/>
                </a:solidFill>
              </a:rPr>
              <a:t>( </a:t>
            </a:r>
            <a:r>
              <a:rPr lang="en-ID" dirty="0" err="1">
                <a:solidFill>
                  <a:schemeClr val="tx1"/>
                </a:solidFill>
              </a:rPr>
              <a:t>Teguran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tertulis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denda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adm,penghentian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sementara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pembekuan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izin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Pencabutan</a:t>
            </a:r>
            <a:r>
              <a:rPr lang="en-ID" dirty="0">
                <a:solidFill>
                  <a:schemeClr val="tx1"/>
                </a:solidFill>
              </a:rPr>
              <a:t> 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merek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dagang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ID" dirty="0">
                <a:solidFill>
                  <a:schemeClr val="tx1"/>
                </a:solidFill>
              </a:rPr>
              <a:t>2. </a:t>
            </a: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Perdata</a:t>
            </a:r>
            <a:endParaRPr lang="en-ID" dirty="0">
              <a:solidFill>
                <a:schemeClr val="tx1"/>
              </a:solidFill>
            </a:endParaRPr>
          </a:p>
          <a:p>
            <a:pPr marL="457200" indent="-95250" algn="l"/>
            <a:r>
              <a:rPr lang="en-ID" dirty="0">
                <a:solidFill>
                  <a:schemeClr val="tx1"/>
                </a:solidFill>
              </a:rPr>
              <a:t>( </a:t>
            </a:r>
            <a:r>
              <a:rPr lang="en-ID" dirty="0" err="1">
                <a:solidFill>
                  <a:schemeClr val="tx1"/>
                </a:solidFill>
              </a:rPr>
              <a:t>Pembayaran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ganti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rugi</a:t>
            </a:r>
            <a:r>
              <a:rPr lang="en-ID" dirty="0">
                <a:solidFill>
                  <a:schemeClr val="tx1"/>
                </a:solidFill>
              </a:rPr>
              <a:t>, Sita/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r>
              <a:rPr lang="en-ID" dirty="0">
                <a:solidFill>
                  <a:schemeClr val="tx1"/>
                </a:solidFill>
              </a:rPr>
              <a:t> asset, </a:t>
            </a:r>
            <a:r>
              <a:rPr lang="en-ID" dirty="0" err="1">
                <a:solidFill>
                  <a:schemeClr val="tx1"/>
                </a:solidFill>
              </a:rPr>
              <a:t>gugatan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perdata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ID" dirty="0">
                <a:solidFill>
                  <a:schemeClr val="tx1"/>
                </a:solidFill>
              </a:rPr>
              <a:t>3. </a:t>
            </a: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Pidana</a:t>
            </a:r>
            <a:endParaRPr lang="en-ID" dirty="0">
              <a:solidFill>
                <a:schemeClr val="tx1"/>
              </a:solidFill>
            </a:endParaRPr>
          </a:p>
          <a:p>
            <a:pPr marL="361950" indent="-95250" algn="l"/>
            <a:r>
              <a:rPr lang="en-ID" dirty="0">
                <a:solidFill>
                  <a:schemeClr val="tx1"/>
                </a:solidFill>
              </a:rPr>
              <a:t>(</a:t>
            </a:r>
            <a:r>
              <a:rPr lang="en-ID" dirty="0" err="1">
                <a:solidFill>
                  <a:schemeClr val="tx1"/>
                </a:solidFill>
              </a:rPr>
              <a:t>penjara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pidana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penyitaan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barang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bukti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  <a:p>
            <a:pPr algn="l"/>
            <a:endParaRPr lang="en-ID" dirty="0">
              <a:solidFill>
                <a:schemeClr val="tx1"/>
              </a:solidFill>
            </a:endParaRPr>
          </a:p>
          <a:p>
            <a:pPr algn="l"/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17305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2463602-5A3F-44E7-8405-5E626F892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728700"/>
            <a:ext cx="6912768" cy="5400600"/>
          </a:xfrm>
        </p:spPr>
        <p:txBody>
          <a:bodyPr>
            <a:normAutofit/>
          </a:bodyPr>
          <a:lstStyle/>
          <a:p>
            <a:r>
              <a:rPr lang="fi-FI" sz="2400" b="1" dirty="0">
                <a:solidFill>
                  <a:schemeClr val="tx1"/>
                </a:solidFill>
              </a:rPr>
              <a:t>KETERKAITAN ANTARA USAHA KECIL — KEMITRAAN — SANKSI HUKUM</a:t>
            </a:r>
          </a:p>
          <a:p>
            <a:endParaRPr lang="fi-FI" sz="2400" b="1" dirty="0">
              <a:solidFill>
                <a:schemeClr val="tx1"/>
              </a:solidFill>
            </a:endParaRPr>
          </a:p>
          <a:p>
            <a:pPr marL="228600" indent="-228600" algn="l">
              <a:buAutoNum type="arabicPeriod"/>
            </a:pPr>
            <a:r>
              <a:rPr lang="en-ID" sz="2400" b="1" dirty="0">
                <a:solidFill>
                  <a:schemeClr val="tx1"/>
                </a:solidFill>
              </a:rPr>
              <a:t>Usaha </a:t>
            </a:r>
            <a:r>
              <a:rPr lang="en-ID" sz="2400" b="1" dirty="0" err="1">
                <a:solidFill>
                  <a:schemeClr val="tx1"/>
                </a:solidFill>
              </a:rPr>
              <a:t>kecil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membutuhkan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legalitas</a:t>
            </a:r>
            <a:r>
              <a:rPr lang="en-ID" sz="2400" dirty="0">
                <a:solidFill>
                  <a:schemeClr val="tx1"/>
                </a:solidFill>
              </a:rPr>
              <a:t> agar </a:t>
            </a:r>
            <a:r>
              <a:rPr lang="en-ID" sz="2400" dirty="0" err="1">
                <a:solidFill>
                  <a:schemeClr val="tx1"/>
                </a:solidFill>
              </a:rPr>
              <a:t>dapat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bermitra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dengan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besar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marL="342900" indent="-342900" algn="l">
              <a:buAutoNum type="arabicPeriod"/>
            </a:pPr>
            <a:r>
              <a:rPr lang="en-ID" sz="2400" b="1" dirty="0" err="1">
                <a:solidFill>
                  <a:schemeClr val="tx1"/>
                </a:solidFill>
              </a:rPr>
              <a:t>Kemitraan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memperkuat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usaha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kecil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tetapi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harus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didasari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jelas</a:t>
            </a:r>
            <a:endParaRPr lang="en-ID" sz="2400" dirty="0">
              <a:solidFill>
                <a:schemeClr val="tx1"/>
              </a:solidFill>
            </a:endParaRPr>
          </a:p>
          <a:p>
            <a:pPr marL="342900" indent="-342900" algn="l">
              <a:buAutoNum type="arabicPeriod"/>
            </a:pPr>
            <a:r>
              <a:rPr lang="en-ID" sz="2400" b="1" dirty="0" err="1">
                <a:solidFill>
                  <a:schemeClr val="tx1"/>
                </a:solidFill>
              </a:rPr>
              <a:t>Pelaku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usaha</a:t>
            </a:r>
            <a:r>
              <a:rPr lang="en-ID" sz="2400" b="1" dirty="0">
                <a:solidFill>
                  <a:schemeClr val="tx1"/>
                </a:solidFill>
              </a:rPr>
              <a:t> yang </a:t>
            </a:r>
            <a:r>
              <a:rPr lang="en-ID" sz="2400" b="1" dirty="0" err="1">
                <a:solidFill>
                  <a:schemeClr val="tx1"/>
                </a:solidFill>
              </a:rPr>
              <a:t>tidak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mematuhi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aturan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dikenai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sanksi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dapat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menghambat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kemitraan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mengancam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kelangsungan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usahanya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marL="342900" indent="-342900" algn="l">
              <a:buAutoNum type="arabicPeriod"/>
            </a:pPr>
            <a:r>
              <a:rPr lang="en-ID" sz="2400" b="1" dirty="0" err="1">
                <a:solidFill>
                  <a:schemeClr val="tx1"/>
                </a:solidFill>
              </a:rPr>
              <a:t>Legalitas</a:t>
            </a:r>
            <a:r>
              <a:rPr lang="en-ID" sz="2400" b="1" dirty="0">
                <a:solidFill>
                  <a:schemeClr val="tx1"/>
                </a:solidFill>
              </a:rPr>
              <a:t>, </a:t>
            </a:r>
            <a:r>
              <a:rPr lang="en-ID" sz="2400" b="1" dirty="0" err="1">
                <a:solidFill>
                  <a:schemeClr val="tx1"/>
                </a:solidFill>
              </a:rPr>
              <a:t>kemitraan</a:t>
            </a:r>
            <a:r>
              <a:rPr lang="en-ID" sz="2400" b="1" dirty="0">
                <a:solidFill>
                  <a:schemeClr val="tx1"/>
                </a:solidFill>
              </a:rPr>
              <a:t>, dan </a:t>
            </a:r>
            <a:r>
              <a:rPr lang="en-ID" sz="2400" b="1" dirty="0" err="1">
                <a:solidFill>
                  <a:schemeClr val="tx1"/>
                </a:solidFill>
              </a:rPr>
              <a:t>kepatuhan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merupakan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fondasi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perkembangan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kecil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sehat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berkelanjutan</a:t>
            </a:r>
            <a:r>
              <a:rPr lang="en-ID" sz="2400" dirty="0"/>
              <a:t>.</a:t>
            </a:r>
            <a:r>
              <a:rPr lang="fi-FI" sz="2400" dirty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857987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r>
              <a:rPr lang="en-US" sz="1900" dirty="0"/>
              <a:t> </a:t>
            </a:r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endParaRPr lang="en-US" sz="40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pPr algn="r"/>
            <a:r>
              <a:rPr lang="en-US" sz="1400" b="1" dirty="0">
                <a:solidFill>
                  <a:schemeClr val="accent1"/>
                </a:solidFill>
              </a:rPr>
              <a:t>https://www.youtube.com/watch?v=vMXu86PQqqw</a:t>
            </a: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980728"/>
            <a:ext cx="7344816" cy="4968552"/>
          </a:xfrm>
        </p:spPr>
        <p:txBody>
          <a:bodyPr>
            <a:normAutofit fontScale="92500" lnSpcReduction="20000"/>
          </a:bodyPr>
          <a:lstStyle/>
          <a:p>
            <a:r>
              <a:rPr lang="en-ID" sz="2400" b="1" dirty="0" err="1">
                <a:solidFill>
                  <a:schemeClr val="tx1"/>
                </a:solidFill>
              </a:rPr>
              <a:t>Pengertian</a:t>
            </a:r>
            <a:r>
              <a:rPr lang="en-ID" sz="2400" b="1" dirty="0">
                <a:solidFill>
                  <a:schemeClr val="tx1"/>
                </a:solidFill>
              </a:rPr>
              <a:t> Usaha Kecil</a:t>
            </a: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sz="2600" dirty="0" err="1">
                <a:solidFill>
                  <a:schemeClr val="tx1"/>
                </a:solidFill>
              </a:rPr>
              <a:t>Menurut</a:t>
            </a:r>
            <a:r>
              <a:rPr lang="en-ID" sz="2600" dirty="0">
                <a:solidFill>
                  <a:schemeClr val="tx1"/>
                </a:solidFill>
              </a:rPr>
              <a:t> UU No.9/1995 </a:t>
            </a:r>
            <a:r>
              <a:rPr lang="en-ID" sz="2600" dirty="0" err="1">
                <a:solidFill>
                  <a:schemeClr val="tx1"/>
                </a:solidFill>
              </a:rPr>
              <a:t>tentang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usaha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kecil</a:t>
            </a:r>
            <a:r>
              <a:rPr lang="en-ID" sz="2600" dirty="0">
                <a:solidFill>
                  <a:schemeClr val="tx1"/>
                </a:solidFill>
              </a:rPr>
              <a:t>  </a:t>
            </a:r>
            <a:r>
              <a:rPr lang="en-ID" sz="2600" dirty="0" err="1">
                <a:solidFill>
                  <a:schemeClr val="tx1"/>
                </a:solidFill>
              </a:rPr>
              <a:t>adalah</a:t>
            </a:r>
            <a:r>
              <a:rPr lang="en-ID" sz="2600" dirty="0">
                <a:solidFill>
                  <a:schemeClr val="tx1"/>
                </a:solidFill>
              </a:rPr>
              <a:t> :</a:t>
            </a:r>
          </a:p>
          <a:p>
            <a:pPr algn="just"/>
            <a:r>
              <a:rPr lang="en-ID" sz="2600" dirty="0" err="1">
                <a:solidFill>
                  <a:schemeClr val="tx1"/>
                </a:solidFill>
              </a:rPr>
              <a:t>Suatu</a:t>
            </a:r>
            <a:r>
              <a:rPr lang="en-ID" sz="2600" dirty="0">
                <a:solidFill>
                  <a:schemeClr val="tx1"/>
                </a:solidFill>
              </a:rPr>
              <a:t> unit </a:t>
            </a:r>
            <a:r>
              <a:rPr lang="en-ID" sz="2600" dirty="0" err="1">
                <a:solidFill>
                  <a:schemeClr val="tx1"/>
                </a:solidFill>
              </a:rPr>
              <a:t>usaha</a:t>
            </a:r>
            <a:r>
              <a:rPr lang="en-ID" sz="2600" dirty="0">
                <a:solidFill>
                  <a:schemeClr val="tx1"/>
                </a:solidFill>
              </a:rPr>
              <a:t> yang </a:t>
            </a:r>
            <a:r>
              <a:rPr lang="en-ID" sz="2600" dirty="0" err="1">
                <a:solidFill>
                  <a:schemeClr val="tx1"/>
                </a:solidFill>
              </a:rPr>
              <a:t>memiliki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nilai</a:t>
            </a:r>
            <a:r>
              <a:rPr lang="en-ID" sz="2600" dirty="0">
                <a:solidFill>
                  <a:schemeClr val="tx1"/>
                </a:solidFill>
              </a:rPr>
              <a:t> asset yang </a:t>
            </a:r>
            <a:r>
              <a:rPr lang="en-ID" sz="2600" dirty="0" err="1">
                <a:solidFill>
                  <a:schemeClr val="tx1"/>
                </a:solidFill>
              </a:rPr>
              <a:t>tidak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melebihi</a:t>
            </a:r>
            <a:r>
              <a:rPr lang="en-ID" sz="2600" dirty="0">
                <a:solidFill>
                  <a:schemeClr val="tx1"/>
                </a:solidFill>
              </a:rPr>
              <a:t> Rp 200 </a:t>
            </a:r>
            <a:r>
              <a:rPr lang="en-ID" sz="2600" dirty="0" err="1">
                <a:solidFill>
                  <a:schemeClr val="tx1"/>
                </a:solidFill>
              </a:rPr>
              <a:t>juta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atau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penjualan</a:t>
            </a:r>
            <a:r>
              <a:rPr lang="en-ID" sz="2600" dirty="0">
                <a:solidFill>
                  <a:schemeClr val="tx1"/>
                </a:solidFill>
              </a:rPr>
              <a:t> per </a:t>
            </a:r>
            <a:r>
              <a:rPr lang="en-ID" sz="2600" dirty="0" err="1">
                <a:solidFill>
                  <a:schemeClr val="tx1"/>
                </a:solidFill>
              </a:rPr>
              <a:t>tahun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tidak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lebih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dari</a:t>
            </a:r>
            <a:r>
              <a:rPr lang="en-ID" sz="2600" dirty="0">
                <a:solidFill>
                  <a:schemeClr val="tx1"/>
                </a:solidFill>
              </a:rPr>
              <a:t> Rp 1 </a:t>
            </a:r>
            <a:r>
              <a:rPr lang="en-ID" sz="2600" dirty="0" err="1">
                <a:solidFill>
                  <a:schemeClr val="tx1"/>
                </a:solidFill>
              </a:rPr>
              <a:t>miliar</a:t>
            </a:r>
            <a:r>
              <a:rPr lang="en-ID" sz="2600" dirty="0">
                <a:solidFill>
                  <a:schemeClr val="tx1"/>
                </a:solidFill>
              </a:rPr>
              <a:t> dan </a:t>
            </a:r>
            <a:r>
              <a:rPr lang="en-ID" sz="2600" dirty="0" err="1">
                <a:solidFill>
                  <a:schemeClr val="tx1"/>
                </a:solidFill>
              </a:rPr>
              <a:t>milik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Warga</a:t>
            </a:r>
            <a:r>
              <a:rPr lang="en-ID" sz="2600" dirty="0">
                <a:solidFill>
                  <a:schemeClr val="tx1"/>
                </a:solidFill>
              </a:rPr>
              <a:t> Negara Indonesia</a:t>
            </a:r>
          </a:p>
          <a:p>
            <a:pPr algn="just"/>
            <a:endParaRPr lang="en-ID" sz="26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sz="2600" dirty="0" err="1">
                <a:solidFill>
                  <a:schemeClr val="tx1"/>
                </a:solidFill>
              </a:rPr>
              <a:t>Menurut</a:t>
            </a:r>
            <a:r>
              <a:rPr lang="en-ID" sz="2600" dirty="0">
                <a:solidFill>
                  <a:schemeClr val="tx1"/>
                </a:solidFill>
              </a:rPr>
              <a:t> UU no.20/2008 </a:t>
            </a:r>
            <a:r>
              <a:rPr lang="en-ID" sz="2600" dirty="0" err="1">
                <a:solidFill>
                  <a:schemeClr val="tx1"/>
                </a:solidFill>
              </a:rPr>
              <a:t>tentang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usaha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Mikro</a:t>
            </a:r>
            <a:r>
              <a:rPr lang="en-ID" sz="2600" dirty="0">
                <a:solidFill>
                  <a:schemeClr val="tx1"/>
                </a:solidFill>
              </a:rPr>
              <a:t>, </a:t>
            </a:r>
            <a:r>
              <a:rPr lang="en-ID" sz="2600" dirty="0" err="1">
                <a:solidFill>
                  <a:schemeClr val="tx1"/>
                </a:solidFill>
              </a:rPr>
              <a:t>kecil</a:t>
            </a:r>
            <a:r>
              <a:rPr lang="en-ID" sz="2600" dirty="0">
                <a:solidFill>
                  <a:schemeClr val="tx1"/>
                </a:solidFill>
              </a:rPr>
              <a:t> dan </a:t>
            </a:r>
            <a:r>
              <a:rPr lang="en-ID" sz="2600" dirty="0" err="1">
                <a:solidFill>
                  <a:schemeClr val="tx1"/>
                </a:solidFill>
              </a:rPr>
              <a:t>menengah</a:t>
            </a:r>
            <a:r>
              <a:rPr lang="en-ID" sz="2600" dirty="0">
                <a:solidFill>
                  <a:schemeClr val="tx1"/>
                </a:solidFill>
              </a:rPr>
              <a:t> yang di </a:t>
            </a:r>
            <a:r>
              <a:rPr lang="en-ID" sz="2600" dirty="0" err="1">
                <a:solidFill>
                  <a:schemeClr val="tx1"/>
                </a:solidFill>
              </a:rPr>
              <a:t>maksud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usaha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kecil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adalah</a:t>
            </a:r>
            <a:r>
              <a:rPr lang="en-ID" sz="2600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ID" sz="2600" dirty="0">
                <a:solidFill>
                  <a:schemeClr val="tx1"/>
                </a:solidFill>
              </a:rPr>
              <a:t>Usaha </a:t>
            </a:r>
            <a:r>
              <a:rPr lang="en-ID" sz="2600" dirty="0" err="1">
                <a:solidFill>
                  <a:schemeClr val="tx1"/>
                </a:solidFill>
              </a:rPr>
              <a:t>ekonomi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produktif</a:t>
            </a:r>
            <a:r>
              <a:rPr lang="en-ID" sz="2600" dirty="0">
                <a:solidFill>
                  <a:schemeClr val="tx1"/>
                </a:solidFill>
              </a:rPr>
              <a:t> yang </a:t>
            </a:r>
            <a:r>
              <a:rPr lang="en-ID" sz="2600" dirty="0" err="1">
                <a:solidFill>
                  <a:schemeClr val="tx1"/>
                </a:solidFill>
              </a:rPr>
              <a:t>berdiri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sendiri</a:t>
            </a:r>
            <a:r>
              <a:rPr lang="en-ID" sz="2600" dirty="0">
                <a:solidFill>
                  <a:schemeClr val="tx1"/>
                </a:solidFill>
              </a:rPr>
              <a:t> yang di </a:t>
            </a:r>
            <a:r>
              <a:rPr lang="en-ID" sz="2600" dirty="0" err="1">
                <a:solidFill>
                  <a:schemeClr val="tx1"/>
                </a:solidFill>
              </a:rPr>
              <a:t>lakukan</a:t>
            </a:r>
            <a:r>
              <a:rPr lang="en-ID" sz="2600" dirty="0">
                <a:solidFill>
                  <a:schemeClr val="tx1"/>
                </a:solidFill>
              </a:rPr>
              <a:t> oleh orang </a:t>
            </a:r>
            <a:r>
              <a:rPr lang="en-ID" sz="2600" dirty="0" err="1">
                <a:solidFill>
                  <a:schemeClr val="tx1"/>
                </a:solidFill>
              </a:rPr>
              <a:t>perorangan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atau</a:t>
            </a:r>
            <a:r>
              <a:rPr lang="en-ID" sz="2600" dirty="0">
                <a:solidFill>
                  <a:schemeClr val="tx1"/>
                </a:solidFill>
              </a:rPr>
              <a:t> badan </a:t>
            </a:r>
            <a:r>
              <a:rPr lang="en-ID" sz="2600" dirty="0" err="1">
                <a:solidFill>
                  <a:schemeClr val="tx1"/>
                </a:solidFill>
              </a:rPr>
              <a:t>usaha</a:t>
            </a:r>
            <a:r>
              <a:rPr lang="en-ID" sz="2600" dirty="0">
                <a:solidFill>
                  <a:schemeClr val="tx1"/>
                </a:solidFill>
              </a:rPr>
              <a:t> yang </a:t>
            </a:r>
            <a:r>
              <a:rPr lang="en-ID" sz="2600" dirty="0" err="1">
                <a:solidFill>
                  <a:schemeClr val="tx1"/>
                </a:solidFill>
              </a:rPr>
              <a:t>bukan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merupakan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anak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perusahaan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atau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bukan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cabang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perusahaan</a:t>
            </a:r>
            <a:r>
              <a:rPr lang="en-ID" sz="2600" dirty="0">
                <a:solidFill>
                  <a:schemeClr val="tx1"/>
                </a:solidFill>
              </a:rPr>
              <a:t> yang di </a:t>
            </a:r>
            <a:r>
              <a:rPr lang="en-ID" sz="2600" dirty="0" err="1">
                <a:solidFill>
                  <a:schemeClr val="tx1"/>
                </a:solidFill>
              </a:rPr>
              <a:t>milki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atau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menjadi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bagian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baik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langsung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maupun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tidak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langsung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dari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usaha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menengah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atau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usaha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besar</a:t>
            </a:r>
            <a:r>
              <a:rPr lang="en-ID" sz="2600" dirty="0">
                <a:solidFill>
                  <a:schemeClr val="tx1"/>
                </a:solidFill>
              </a:rPr>
              <a:t> yang </a:t>
            </a:r>
            <a:r>
              <a:rPr lang="en-ID" sz="2600" dirty="0" err="1">
                <a:solidFill>
                  <a:schemeClr val="tx1"/>
                </a:solidFill>
              </a:rPr>
              <a:t>memnuhi</a:t>
            </a:r>
            <a:r>
              <a:rPr lang="en-ID" sz="2600" dirty="0">
                <a:solidFill>
                  <a:schemeClr val="tx1"/>
                </a:solidFill>
              </a:rPr>
              <a:t> </a:t>
            </a:r>
            <a:r>
              <a:rPr lang="en-ID" sz="2600" dirty="0" err="1">
                <a:solidFill>
                  <a:schemeClr val="tx1"/>
                </a:solidFill>
              </a:rPr>
              <a:t>kriteria</a:t>
            </a:r>
            <a:endParaRPr lang="en-ID" sz="26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400" dirty="0">
              <a:solidFill>
                <a:schemeClr val="tx1"/>
              </a:solidFill>
            </a:endParaRP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endParaRPr lang="en-US" sz="2400" dirty="0"/>
          </a:p>
          <a:p>
            <a:pPr algn="just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7CBE48C-9A8D-4744-BB9E-2CFBBA21B7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692696"/>
            <a:ext cx="7272808" cy="4946104"/>
          </a:xfrm>
        </p:spPr>
        <p:txBody>
          <a:bodyPr>
            <a:normAutofit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Definisi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umum</a:t>
            </a:r>
            <a:r>
              <a:rPr lang="en-ID" b="1" dirty="0">
                <a:solidFill>
                  <a:schemeClr val="tx1"/>
                </a:solidFill>
              </a:rPr>
              <a:t>  </a:t>
            </a:r>
            <a:r>
              <a:rPr lang="en-ID" b="1" dirty="0" err="1">
                <a:solidFill>
                  <a:schemeClr val="tx1"/>
                </a:solidFill>
              </a:rPr>
              <a:t>Pengertian</a:t>
            </a:r>
            <a:r>
              <a:rPr lang="en-ID" b="1" dirty="0">
                <a:solidFill>
                  <a:schemeClr val="tx1"/>
                </a:solidFill>
              </a:rPr>
              <a:t> Usaha Kecil</a:t>
            </a:r>
          </a:p>
          <a:p>
            <a:endParaRPr lang="en-ID" b="1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>
                <a:solidFill>
                  <a:schemeClr val="tx1"/>
                </a:solidFill>
              </a:rPr>
              <a:t>Usaha </a:t>
            </a:r>
            <a:r>
              <a:rPr lang="en-ID" sz="2400" dirty="0" err="1">
                <a:solidFill>
                  <a:schemeClr val="tx1"/>
                </a:solidFill>
              </a:rPr>
              <a:t>kecil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merupakan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bagian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dari</a:t>
            </a:r>
            <a:r>
              <a:rPr lang="en-ID" sz="2400" dirty="0">
                <a:solidFill>
                  <a:schemeClr val="tx1"/>
                </a:solidFill>
              </a:rPr>
              <a:t> sector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yang di </a:t>
            </a:r>
            <a:r>
              <a:rPr lang="en-ID" sz="2400" dirty="0" err="1">
                <a:solidFill>
                  <a:schemeClr val="tx1"/>
                </a:solidFill>
              </a:rPr>
              <a:t>miliki</a:t>
            </a:r>
            <a:r>
              <a:rPr lang="en-ID" sz="2400" dirty="0">
                <a:solidFill>
                  <a:schemeClr val="tx1"/>
                </a:solidFill>
              </a:rPr>
              <a:t> oleh </a:t>
            </a:r>
            <a:r>
              <a:rPr lang="en-ID" sz="2400" dirty="0" err="1">
                <a:solidFill>
                  <a:schemeClr val="tx1"/>
                </a:solidFill>
              </a:rPr>
              <a:t>perorangan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badan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dengan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skala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terbatas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segi</a:t>
            </a:r>
            <a:r>
              <a:rPr lang="en-ID" sz="2400" dirty="0">
                <a:solidFill>
                  <a:schemeClr val="tx1"/>
                </a:solidFill>
              </a:rPr>
              <a:t> modal asset dan </a:t>
            </a:r>
            <a:r>
              <a:rPr lang="en-ID" sz="2400" dirty="0" err="1">
                <a:solidFill>
                  <a:schemeClr val="tx1"/>
                </a:solidFill>
              </a:rPr>
              <a:t>jumlah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tenaga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kerja</a:t>
            </a:r>
            <a:endParaRPr lang="en-ID" sz="2400" dirty="0">
              <a:solidFill>
                <a:schemeClr val="tx1"/>
              </a:solidFill>
            </a:endParaRPr>
          </a:p>
          <a:p>
            <a:pPr algn="l"/>
            <a:endParaRPr lang="en-ID" sz="24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konteks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bisnis</a:t>
            </a:r>
            <a:r>
              <a:rPr lang="en-ID" sz="2400" dirty="0">
                <a:solidFill>
                  <a:schemeClr val="tx1"/>
                </a:solidFill>
              </a:rPr>
              <a:t> : </a:t>
            </a:r>
            <a:r>
              <a:rPr lang="en-ID" sz="2400" dirty="0" err="1">
                <a:solidFill>
                  <a:schemeClr val="tx1"/>
                </a:solidFill>
              </a:rPr>
              <a:t>Pengaturan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terhadap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kecil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penting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memberikan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perlindungan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mendorong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pertumbuhan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ekonomi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pemerataan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292998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2B21A96-4083-4BB9-8C3B-97EF93A40C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692696"/>
            <a:ext cx="7344816" cy="5112568"/>
          </a:xfrm>
        </p:spPr>
        <p:txBody>
          <a:bodyPr>
            <a:normAutofit/>
          </a:bodyPr>
          <a:lstStyle/>
          <a:p>
            <a:pPr algn="just"/>
            <a:r>
              <a:rPr lang="en-ID" b="1" dirty="0" err="1">
                <a:solidFill>
                  <a:schemeClr val="tx1"/>
                </a:solidFill>
              </a:rPr>
              <a:t>Karakteristik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usaha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kecil</a:t>
            </a:r>
            <a:endParaRPr lang="en-ID" b="1" dirty="0">
              <a:solidFill>
                <a:schemeClr val="tx1"/>
              </a:solidFill>
            </a:endParaRP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Skala </a:t>
            </a:r>
            <a:r>
              <a:rPr lang="en-ID" dirty="0" err="1">
                <a:solidFill>
                  <a:schemeClr val="tx1"/>
                </a:solidFill>
              </a:rPr>
              <a:t>produksi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pemasaran</a:t>
            </a:r>
            <a:r>
              <a:rPr lang="en-ID" dirty="0">
                <a:solidFill>
                  <a:schemeClr val="tx1"/>
                </a:solidFill>
              </a:rPr>
              <a:t>, dan </a:t>
            </a:r>
            <a:r>
              <a:rPr lang="en-ID" dirty="0" err="1">
                <a:solidFill>
                  <a:schemeClr val="tx1"/>
                </a:solidFill>
              </a:rPr>
              <a:t>organisasi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relatif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sederhana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Modal dan </a:t>
            </a:r>
            <a:r>
              <a:rPr lang="en-ID" dirty="0" err="1">
                <a:solidFill>
                  <a:schemeClr val="tx1"/>
                </a:solidFill>
              </a:rPr>
              <a:t>aset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biasanya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terbatas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Seringkali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apabila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tumbuh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menengah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besar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Hubungan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mitra</a:t>
            </a:r>
            <a:r>
              <a:rPr lang="en-ID" dirty="0">
                <a:solidFill>
                  <a:schemeClr val="tx1"/>
                </a:solidFill>
              </a:rPr>
              <a:t>/</a:t>
            </a:r>
            <a:r>
              <a:rPr lang="en-ID" dirty="0" err="1">
                <a:solidFill>
                  <a:schemeClr val="tx1"/>
                </a:solidFill>
              </a:rPr>
              <a:t>kemitraan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lebih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fleksibel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3576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272808" cy="5688632"/>
          </a:xfrm>
        </p:spPr>
        <p:txBody>
          <a:bodyPr>
            <a:normAutofit/>
          </a:bodyPr>
          <a:lstStyle/>
          <a:p>
            <a:pPr algn="just"/>
            <a:r>
              <a:rPr lang="en-US" sz="2200" dirty="0" err="1">
                <a:solidFill>
                  <a:schemeClr val="tx1"/>
                </a:solidFill>
              </a:rPr>
              <a:t>Kriteria</a:t>
            </a:r>
            <a:r>
              <a:rPr lang="en-US" sz="2200" dirty="0">
                <a:solidFill>
                  <a:schemeClr val="tx1"/>
                </a:solidFill>
              </a:rPr>
              <a:t> Usaha Kecil </a:t>
            </a:r>
            <a:r>
              <a:rPr lang="en-US" sz="2200" dirty="0" err="1">
                <a:solidFill>
                  <a:schemeClr val="tx1"/>
                </a:solidFill>
              </a:rPr>
              <a:t>adalah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sbb</a:t>
            </a:r>
            <a:r>
              <a:rPr lang="en-US" sz="2200" dirty="0">
                <a:solidFill>
                  <a:schemeClr val="tx1"/>
                </a:solidFill>
              </a:rPr>
              <a:t> :</a:t>
            </a:r>
          </a:p>
          <a:p>
            <a:pPr marL="361950" indent="-361950" algn="just"/>
            <a:r>
              <a:rPr lang="en-US" sz="2200" dirty="0">
                <a:solidFill>
                  <a:schemeClr val="tx1"/>
                </a:solidFill>
              </a:rPr>
              <a:t>1. </a:t>
            </a:r>
            <a:r>
              <a:rPr lang="en-US" sz="2200" dirty="0" err="1">
                <a:solidFill>
                  <a:schemeClr val="tx1"/>
                </a:solidFill>
              </a:rPr>
              <a:t>Memiliki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kekayaan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bersih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lebih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dari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b="1" dirty="0">
                <a:solidFill>
                  <a:schemeClr val="tx1"/>
                </a:solidFill>
              </a:rPr>
              <a:t>Lima </a:t>
            </a:r>
            <a:r>
              <a:rPr lang="en-US" sz="2200" b="1" dirty="0" err="1">
                <a:solidFill>
                  <a:schemeClr val="tx1"/>
                </a:solidFill>
              </a:rPr>
              <a:t>Puluh</a:t>
            </a:r>
            <a:r>
              <a:rPr lang="en-US" sz="2200" b="1" dirty="0">
                <a:solidFill>
                  <a:schemeClr val="tx1"/>
                </a:solidFill>
              </a:rPr>
              <a:t> Juta </a:t>
            </a:r>
            <a:r>
              <a:rPr lang="en-US" sz="2200" dirty="0" err="1">
                <a:solidFill>
                  <a:schemeClr val="tx1"/>
                </a:solidFill>
              </a:rPr>
              <a:t>sampai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dengan</a:t>
            </a:r>
            <a:r>
              <a:rPr lang="en-US" sz="2200" dirty="0">
                <a:solidFill>
                  <a:schemeClr val="tx1"/>
                </a:solidFill>
              </a:rPr>
              <a:t> paling </a:t>
            </a:r>
            <a:r>
              <a:rPr lang="en-US" sz="2200" dirty="0" err="1">
                <a:solidFill>
                  <a:schemeClr val="tx1"/>
                </a:solidFill>
              </a:rPr>
              <a:t>banyak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b="1" dirty="0">
                <a:solidFill>
                  <a:schemeClr val="tx1"/>
                </a:solidFill>
              </a:rPr>
              <a:t>Lima Ratus </a:t>
            </a:r>
            <a:r>
              <a:rPr lang="en-US" sz="2200" b="1" dirty="0" err="1">
                <a:solidFill>
                  <a:schemeClr val="tx1"/>
                </a:solidFill>
              </a:rPr>
              <a:t>juta</a:t>
            </a:r>
            <a:r>
              <a:rPr lang="en-US" sz="2200" b="1" dirty="0">
                <a:solidFill>
                  <a:schemeClr val="tx1"/>
                </a:solidFill>
              </a:rPr>
              <a:t> Rupiah </a:t>
            </a:r>
            <a:r>
              <a:rPr lang="en-US" sz="2200" dirty="0" err="1">
                <a:solidFill>
                  <a:schemeClr val="tx1"/>
                </a:solidFill>
              </a:rPr>
              <a:t>tidak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termasuk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tanah</a:t>
            </a:r>
            <a:r>
              <a:rPr lang="en-US" sz="2200" dirty="0">
                <a:solidFill>
                  <a:schemeClr val="tx1"/>
                </a:solidFill>
              </a:rPr>
              <a:t> dan </a:t>
            </a:r>
            <a:r>
              <a:rPr lang="en-US" sz="2200" dirty="0" err="1">
                <a:solidFill>
                  <a:schemeClr val="tx1"/>
                </a:solidFill>
              </a:rPr>
              <a:t>tempat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bangunan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tempat</a:t>
            </a:r>
            <a:r>
              <a:rPr lang="en-US" sz="2200" dirty="0">
                <a:solidFill>
                  <a:schemeClr val="tx1"/>
                </a:solidFill>
              </a:rPr>
              <a:t> Usaha.</a:t>
            </a:r>
          </a:p>
          <a:p>
            <a:pPr marL="361950" indent="-361950" algn="just"/>
            <a:r>
              <a:rPr lang="en-US" sz="2200" dirty="0">
                <a:solidFill>
                  <a:schemeClr val="tx1"/>
                </a:solidFill>
              </a:rPr>
              <a:t>2. </a:t>
            </a:r>
            <a:r>
              <a:rPr lang="en-US" sz="2200" dirty="0" err="1">
                <a:solidFill>
                  <a:schemeClr val="tx1"/>
                </a:solidFill>
              </a:rPr>
              <a:t>Memiliki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hasil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penjualan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tahunan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lebih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dari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Tiga</a:t>
            </a:r>
            <a:r>
              <a:rPr lang="en-US" sz="2200" b="1" dirty="0">
                <a:solidFill>
                  <a:schemeClr val="tx1"/>
                </a:solidFill>
              </a:rPr>
              <a:t> Ratus Juta Rupiah </a:t>
            </a:r>
            <a:r>
              <a:rPr lang="en-US" sz="2200" dirty="0" err="1">
                <a:solidFill>
                  <a:schemeClr val="tx1"/>
                </a:solidFill>
              </a:rPr>
              <a:t>sampai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dengan</a:t>
            </a:r>
            <a:r>
              <a:rPr lang="en-US" sz="2200" dirty="0">
                <a:solidFill>
                  <a:schemeClr val="tx1"/>
                </a:solidFill>
              </a:rPr>
              <a:t> paling </a:t>
            </a:r>
            <a:r>
              <a:rPr lang="en-US" sz="2200" dirty="0" err="1">
                <a:solidFill>
                  <a:schemeClr val="tx1"/>
                </a:solidFill>
              </a:rPr>
              <a:t>banyak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Dua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milyar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</a:p>
          <a:p>
            <a:pPr marL="361950" indent="-361950" algn="just"/>
            <a:endParaRPr lang="en-US" sz="2200" dirty="0">
              <a:solidFill>
                <a:schemeClr val="tx1"/>
              </a:solidFill>
            </a:endParaRPr>
          </a:p>
          <a:p>
            <a:pPr marL="361950" indent="-361950" algn="just"/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01887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66636E4-31B2-4731-A1EC-29FFAB3F71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344816" cy="4802088"/>
          </a:xfrm>
        </p:spPr>
        <p:txBody>
          <a:bodyPr/>
          <a:lstStyle/>
          <a:p>
            <a:r>
              <a:rPr lang="fi-FI" b="1" dirty="0">
                <a:solidFill>
                  <a:schemeClr val="tx1"/>
                </a:solidFill>
              </a:rPr>
              <a:t>Peran Usaha Kecil dalam Perekonomian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Menyerap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tenaga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kerja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Mengurangi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kemiskinan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Menghidupkan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ekonomi</a:t>
            </a:r>
            <a:r>
              <a:rPr lang="en-ID" dirty="0">
                <a:solidFill>
                  <a:schemeClr val="tx1"/>
                </a:solidFill>
              </a:rPr>
              <a:t> local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Mendorong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pemerataan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pendapatan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Membantu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pertumbuhan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industri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kreatif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ID" sz="2400" dirty="0">
              <a:solidFill>
                <a:schemeClr val="tx1"/>
              </a:solidFill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9981540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6074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Kemitraan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</a:rPr>
              <a:t>Kemitraan</a:t>
            </a:r>
            <a:r>
              <a:rPr lang="en-ID" sz="2400" dirty="0">
                <a:solidFill>
                  <a:schemeClr val="tx1"/>
                </a:solidFill>
              </a:rPr>
              <a:t> : </a:t>
            </a:r>
            <a:r>
              <a:rPr lang="en-ID" sz="2400" dirty="0" err="1">
                <a:solidFill>
                  <a:schemeClr val="tx1"/>
                </a:solidFill>
              </a:rPr>
              <a:t>hubungan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kerja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sama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antara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kecil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dengan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menengah</a:t>
            </a:r>
            <a:r>
              <a:rPr lang="en-ID" sz="2400" dirty="0">
                <a:solidFill>
                  <a:schemeClr val="tx1"/>
                </a:solidFill>
              </a:rPr>
              <a:t>/</a:t>
            </a:r>
            <a:r>
              <a:rPr lang="en-ID" sz="2400" dirty="0" err="1">
                <a:solidFill>
                  <a:schemeClr val="tx1"/>
                </a:solidFill>
              </a:rPr>
              <a:t>besar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saling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menguntungkan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saling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memperkuat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</a:rPr>
              <a:t>Tujuan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Kemitraan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Meningkatkan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kemampuan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daya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saing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kecil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Memperluas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akses</a:t>
            </a:r>
            <a:r>
              <a:rPr lang="en-ID" sz="2400" dirty="0">
                <a:solidFill>
                  <a:schemeClr val="tx1"/>
                </a:solidFill>
              </a:rPr>
              <a:t> modal, </a:t>
            </a:r>
            <a:r>
              <a:rPr lang="en-ID" sz="2400" dirty="0" err="1">
                <a:solidFill>
                  <a:schemeClr val="tx1"/>
                </a:solidFill>
              </a:rPr>
              <a:t>teknologi</a:t>
            </a:r>
            <a:r>
              <a:rPr lang="en-ID" sz="2400" dirty="0">
                <a:solidFill>
                  <a:schemeClr val="tx1"/>
                </a:solidFill>
              </a:rPr>
              <a:t>, dan pasar.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Membantu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kecil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berkembang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menjadi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menengah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Menciptakan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hubungan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bisnis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berkelanjutan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258914"/>
            <a:ext cx="7992888" cy="5976664"/>
          </a:xfrm>
        </p:spPr>
        <p:txBody>
          <a:bodyPr>
            <a:normAutofit/>
          </a:bodyPr>
          <a:lstStyle/>
          <a:p>
            <a:pPr algn="l"/>
            <a:endParaRPr lang="en-US" sz="2200" b="1" dirty="0">
              <a:solidFill>
                <a:schemeClr val="tx1"/>
              </a:solidFill>
            </a:endParaRPr>
          </a:p>
          <a:p>
            <a:pPr algn="l"/>
            <a:r>
              <a:rPr lang="en-ID" sz="2400" b="1" dirty="0" err="1">
                <a:solidFill>
                  <a:schemeClr val="tx1"/>
                </a:solidFill>
              </a:rPr>
              <a:t>Prinsip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Kemitraan</a:t>
            </a:r>
            <a:endParaRPr lang="en-US" sz="2400" b="1" dirty="0">
              <a:solidFill>
                <a:schemeClr val="tx1"/>
              </a:solidFill>
            </a:endParaRPr>
          </a:p>
          <a:p>
            <a:pPr marL="342900" indent="-3429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Kesetaraan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keadilan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  <a:endParaRPr lang="en-US" sz="2400" b="1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Saling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membutuhkan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  <a:endParaRPr lang="en-US" sz="2400" b="1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Saling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memperkuat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  <a:endParaRPr lang="en-US" sz="2400" b="1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Transparansi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kejelasan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ID" sz="2400" dirty="0">
              <a:solidFill>
                <a:schemeClr val="tx1"/>
              </a:solidFill>
            </a:endParaRPr>
          </a:p>
          <a:p>
            <a:pPr algn="l"/>
            <a:r>
              <a:rPr lang="fi-FI" sz="2400" b="1" dirty="0">
                <a:solidFill>
                  <a:schemeClr val="tx1"/>
                </a:solidFill>
              </a:rPr>
              <a:t>Manfaat Kemitraan bagi Usaha Kecil</a:t>
            </a:r>
          </a:p>
          <a:p>
            <a:pPr marL="342900" indent="-342900" algn="l">
              <a:buAutoNum type="arabicPeriod"/>
            </a:pPr>
            <a:r>
              <a:rPr lang="sv-SE" sz="2400" dirty="0">
                <a:solidFill>
                  <a:schemeClr val="tx1"/>
                </a:solidFill>
              </a:rPr>
              <a:t>Mendapat bimbingan, pelatihan, dan teknologi</a:t>
            </a:r>
            <a:endParaRPr lang="fi-FI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Akses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pembiayaan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lebih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mudah</a:t>
            </a:r>
            <a:endParaRPr lang="fi-FI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Jaminan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pemasaran</a:t>
            </a:r>
            <a:endParaRPr lang="fi-FI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Peningkatan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kualitas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produk</a:t>
            </a:r>
            <a:endParaRPr lang="fi-FI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Manajemen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lebih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profesional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5BD7397-3F11-46CB-9501-2CE7C24CBE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260648"/>
            <a:ext cx="7920880" cy="6048672"/>
          </a:xfrm>
        </p:spPr>
        <p:txBody>
          <a:bodyPr>
            <a:noAutofit/>
          </a:bodyPr>
          <a:lstStyle/>
          <a:p>
            <a:pPr algn="l"/>
            <a:r>
              <a:rPr lang="en-ID" sz="2000" b="1" dirty="0" err="1">
                <a:solidFill>
                  <a:schemeClr val="tx1"/>
                </a:solidFill>
              </a:rPr>
              <a:t>Bentuk-Bentuk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Kemitraan</a:t>
            </a:r>
            <a:r>
              <a:rPr lang="en-ID" sz="2000" b="1" dirty="0">
                <a:solidFill>
                  <a:schemeClr val="tx1"/>
                </a:solidFill>
              </a:rPr>
              <a:t> :</a:t>
            </a:r>
          </a:p>
          <a:p>
            <a:pPr marL="342900" indent="-342900" algn="l">
              <a:buAutoNum type="arabicPeriod"/>
            </a:pPr>
            <a:r>
              <a:rPr lang="en-ID" sz="2000" dirty="0">
                <a:solidFill>
                  <a:schemeClr val="tx1"/>
                </a:solidFill>
              </a:rPr>
              <a:t>Inti–Plasma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</a:rPr>
              <a:t>Perusahaan </a:t>
            </a:r>
            <a:r>
              <a:rPr lang="en-ID" sz="2000" dirty="0" err="1">
                <a:solidFill>
                  <a:schemeClr val="tx1"/>
                </a:solidFill>
              </a:rPr>
              <a:t>besar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membina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kelompok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usaha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kecil</a:t>
            </a:r>
            <a:r>
              <a:rPr lang="en-ID" sz="2000" dirty="0">
                <a:solidFill>
                  <a:schemeClr val="tx1"/>
                </a:solidFill>
              </a:rPr>
              <a:t> (</a:t>
            </a:r>
            <a:r>
              <a:rPr lang="en-ID" sz="2000" dirty="0" err="1">
                <a:solidFill>
                  <a:schemeClr val="tx1"/>
                </a:solidFill>
              </a:rPr>
              <a:t>umum</a:t>
            </a:r>
            <a:r>
              <a:rPr lang="en-ID" sz="2000" dirty="0">
                <a:solidFill>
                  <a:schemeClr val="tx1"/>
                </a:solidFill>
              </a:rPr>
              <a:t> di </a:t>
            </a:r>
            <a:r>
              <a:rPr lang="en-ID" sz="2000" dirty="0" err="1">
                <a:solidFill>
                  <a:schemeClr val="tx1"/>
                </a:solidFill>
              </a:rPr>
              <a:t>pertanian</a:t>
            </a:r>
            <a:r>
              <a:rPr lang="en-ID" sz="2000" dirty="0">
                <a:solidFill>
                  <a:schemeClr val="tx1"/>
                </a:solidFill>
              </a:rPr>
              <a:t>/</a:t>
            </a:r>
            <a:r>
              <a:rPr lang="en-ID" sz="2000" dirty="0" err="1">
                <a:solidFill>
                  <a:schemeClr val="tx1"/>
                </a:solidFill>
              </a:rPr>
              <a:t>perkebunan</a:t>
            </a:r>
            <a:r>
              <a:rPr lang="en-ID" sz="2000" dirty="0">
                <a:solidFill>
                  <a:schemeClr val="tx1"/>
                </a:solidFill>
              </a:rPr>
              <a:t>).</a:t>
            </a:r>
          </a:p>
          <a:p>
            <a:pPr algn="l"/>
            <a:r>
              <a:rPr lang="en-ID" sz="2000" dirty="0">
                <a:solidFill>
                  <a:schemeClr val="tx1"/>
                </a:solidFill>
              </a:rPr>
              <a:t>2. Perusahaan </a:t>
            </a:r>
            <a:r>
              <a:rPr lang="en-ID" sz="2000" dirty="0" err="1">
                <a:solidFill>
                  <a:schemeClr val="tx1"/>
                </a:solidFill>
              </a:rPr>
              <a:t>besar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membina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kelompok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usaha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kecil</a:t>
            </a:r>
            <a:r>
              <a:rPr lang="en-ID" sz="2000" dirty="0">
                <a:solidFill>
                  <a:schemeClr val="tx1"/>
                </a:solidFill>
              </a:rPr>
              <a:t> (</a:t>
            </a:r>
            <a:r>
              <a:rPr lang="en-ID" sz="2000" dirty="0" err="1">
                <a:solidFill>
                  <a:schemeClr val="tx1"/>
                </a:solidFill>
              </a:rPr>
              <a:t>umum</a:t>
            </a:r>
            <a:r>
              <a:rPr lang="en-ID" sz="2000" dirty="0">
                <a:solidFill>
                  <a:schemeClr val="tx1"/>
                </a:solidFill>
              </a:rPr>
              <a:t> di </a:t>
            </a:r>
            <a:r>
              <a:rPr lang="en-ID" sz="2000" dirty="0" err="1">
                <a:solidFill>
                  <a:schemeClr val="tx1"/>
                </a:solidFill>
              </a:rPr>
              <a:t>pertanian</a:t>
            </a:r>
            <a:r>
              <a:rPr lang="en-ID" sz="2000" dirty="0">
                <a:solidFill>
                  <a:schemeClr val="tx1"/>
                </a:solidFill>
              </a:rPr>
              <a:t>/</a:t>
            </a:r>
            <a:r>
              <a:rPr lang="en-ID" sz="2000" dirty="0" err="1">
                <a:solidFill>
                  <a:schemeClr val="tx1"/>
                </a:solidFill>
              </a:rPr>
              <a:t>perkebunan</a:t>
            </a:r>
            <a:r>
              <a:rPr lang="en-ID" sz="2000" dirty="0">
                <a:solidFill>
                  <a:schemeClr val="tx1"/>
                </a:solidFill>
              </a:rPr>
              <a:t>).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</a:rPr>
              <a:t>Usaha </a:t>
            </a:r>
            <a:r>
              <a:rPr lang="en-ID" sz="2000" dirty="0" err="1">
                <a:solidFill>
                  <a:schemeClr val="tx1"/>
                </a:solidFill>
              </a:rPr>
              <a:t>kecil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membuat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komponen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untuk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perusahaan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besar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ID" sz="2000" dirty="0">
                <a:solidFill>
                  <a:schemeClr val="tx1"/>
                </a:solidFill>
              </a:rPr>
              <a:t>3. </a:t>
            </a:r>
            <a:r>
              <a:rPr lang="en-ID" sz="2000" dirty="0" err="1">
                <a:solidFill>
                  <a:schemeClr val="tx1"/>
                </a:solidFill>
              </a:rPr>
              <a:t>Keagenan</a:t>
            </a:r>
            <a:r>
              <a:rPr lang="en-ID" sz="2000" dirty="0">
                <a:solidFill>
                  <a:schemeClr val="tx1"/>
                </a:solidFill>
              </a:rPr>
              <a:t> / Distributor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</a:rPr>
              <a:t>Usaha </a:t>
            </a:r>
            <a:r>
              <a:rPr lang="en-ID" sz="2000" dirty="0" err="1">
                <a:solidFill>
                  <a:schemeClr val="tx1"/>
                </a:solidFill>
              </a:rPr>
              <a:t>kecil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bertindak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sebagai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agen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atau</a:t>
            </a:r>
            <a:r>
              <a:rPr lang="en-ID" sz="2000" dirty="0">
                <a:solidFill>
                  <a:schemeClr val="tx1"/>
                </a:solidFill>
              </a:rPr>
              <a:t> distributor </a:t>
            </a:r>
            <a:r>
              <a:rPr lang="en-ID" sz="2000" dirty="0" err="1">
                <a:solidFill>
                  <a:schemeClr val="tx1"/>
                </a:solidFill>
              </a:rPr>
              <a:t>resmi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ID" sz="2000" dirty="0">
                <a:solidFill>
                  <a:schemeClr val="tx1"/>
                </a:solidFill>
              </a:rPr>
              <a:t>4. </a:t>
            </a:r>
            <a:r>
              <a:rPr lang="en-ID" sz="2000" dirty="0" err="1">
                <a:solidFill>
                  <a:schemeClr val="tx1"/>
                </a:solidFill>
              </a:rPr>
              <a:t>Waralaba</a:t>
            </a:r>
            <a:r>
              <a:rPr lang="en-ID" sz="2000" dirty="0">
                <a:solidFill>
                  <a:schemeClr val="tx1"/>
                </a:solidFill>
              </a:rPr>
              <a:t> (Franchise)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v-SE" sz="2000" dirty="0">
                <a:solidFill>
                  <a:schemeClr val="tx1"/>
                </a:solidFill>
              </a:rPr>
              <a:t>Usaha kecil mendapat hak menjalankan merek tertentu.</a:t>
            </a:r>
            <a:endParaRPr lang="en-ID" sz="2000" dirty="0">
              <a:solidFill>
                <a:schemeClr val="tx1"/>
              </a:solidFill>
            </a:endParaRPr>
          </a:p>
          <a:p>
            <a:pPr algn="l"/>
            <a:r>
              <a:rPr lang="en-ID" sz="2000" dirty="0">
                <a:solidFill>
                  <a:schemeClr val="tx1"/>
                </a:solidFill>
              </a:rPr>
              <a:t>5. KSO (</a:t>
            </a:r>
            <a:r>
              <a:rPr lang="en-ID" sz="2000" dirty="0" err="1">
                <a:solidFill>
                  <a:schemeClr val="tx1"/>
                </a:solidFill>
              </a:rPr>
              <a:t>Kerja</a:t>
            </a:r>
            <a:r>
              <a:rPr lang="en-ID" sz="2000" dirty="0">
                <a:solidFill>
                  <a:schemeClr val="tx1"/>
                </a:solidFill>
              </a:rPr>
              <a:t> Sama </a:t>
            </a:r>
            <a:r>
              <a:rPr lang="en-ID" sz="2000" dirty="0" err="1">
                <a:solidFill>
                  <a:schemeClr val="tx1"/>
                </a:solidFill>
              </a:rPr>
              <a:t>Operasional</a:t>
            </a:r>
            <a:r>
              <a:rPr lang="en-ID" sz="2000" dirty="0">
                <a:solidFill>
                  <a:schemeClr val="tx1"/>
                </a:solidFill>
              </a:rPr>
              <a:t>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fi-FI" sz="2000" dirty="0">
                <a:solidFill>
                  <a:schemeClr val="tx1"/>
                </a:solidFill>
              </a:rPr>
              <a:t>Dua pihak menjalankan operasi bisnis bersama.</a:t>
            </a:r>
            <a:endParaRPr lang="en-ID" sz="2000" dirty="0">
              <a:solidFill>
                <a:schemeClr val="tx1"/>
              </a:solidFill>
            </a:endParaRPr>
          </a:p>
          <a:p>
            <a:pPr algn="l"/>
            <a:r>
              <a:rPr lang="en-ID" sz="2000" dirty="0">
                <a:solidFill>
                  <a:schemeClr val="tx1"/>
                </a:solidFill>
              </a:rPr>
              <a:t>6. </a:t>
            </a:r>
            <a:r>
              <a:rPr lang="en-ID" sz="2000" dirty="0" err="1">
                <a:solidFill>
                  <a:schemeClr val="tx1"/>
                </a:solidFill>
              </a:rPr>
              <a:t>Bagi</a:t>
            </a:r>
            <a:r>
              <a:rPr lang="en-ID" sz="2000" dirty="0">
                <a:solidFill>
                  <a:schemeClr val="tx1"/>
                </a:solidFill>
              </a:rPr>
              <a:t> Hasil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dirty="0" err="1">
                <a:solidFill>
                  <a:schemeClr val="tx1"/>
                </a:solidFill>
              </a:rPr>
              <a:t>Pengusahaan</a:t>
            </a:r>
            <a:r>
              <a:rPr lang="en-ID" sz="2000" dirty="0">
                <a:solidFill>
                  <a:schemeClr val="tx1"/>
                </a:solidFill>
              </a:rPr>
              <a:t> modal </a:t>
            </a:r>
            <a:r>
              <a:rPr lang="en-ID" sz="2000" dirty="0" err="1">
                <a:solidFill>
                  <a:schemeClr val="tx1"/>
                </a:solidFill>
              </a:rPr>
              <a:t>bersama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dengan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pembagian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keuntungan</a:t>
            </a:r>
            <a:endParaRPr lang="en-ID" sz="2000" dirty="0">
              <a:solidFill>
                <a:schemeClr val="tx1"/>
              </a:solidFill>
            </a:endParaRPr>
          </a:p>
          <a:p>
            <a:pPr algn="l"/>
            <a:r>
              <a:rPr lang="en-ID" sz="2000" dirty="0">
                <a:solidFill>
                  <a:schemeClr val="tx1"/>
                </a:solidFill>
              </a:rPr>
              <a:t>7. </a:t>
            </a:r>
            <a:r>
              <a:rPr lang="en-ID" sz="2000" dirty="0" err="1">
                <a:solidFill>
                  <a:schemeClr val="tx1"/>
                </a:solidFill>
              </a:rPr>
              <a:t>Pemasaran</a:t>
            </a:r>
            <a:r>
              <a:rPr lang="en-ID" sz="2000" dirty="0">
                <a:solidFill>
                  <a:schemeClr val="tx1"/>
                </a:solidFill>
              </a:rPr>
              <a:t> Bersama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</a:rPr>
              <a:t>Usaha </a:t>
            </a:r>
            <a:r>
              <a:rPr lang="en-ID" sz="2000" dirty="0" err="1">
                <a:solidFill>
                  <a:schemeClr val="tx1"/>
                </a:solidFill>
              </a:rPr>
              <a:t>kecil</a:t>
            </a:r>
            <a:r>
              <a:rPr lang="en-ID" sz="2000" dirty="0">
                <a:solidFill>
                  <a:schemeClr val="tx1"/>
                </a:solidFill>
              </a:rPr>
              <a:t> dan </a:t>
            </a:r>
            <a:r>
              <a:rPr lang="en-ID" sz="2000" dirty="0" err="1">
                <a:solidFill>
                  <a:schemeClr val="tx1"/>
                </a:solidFill>
              </a:rPr>
              <a:t>besar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bekerja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sama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untuk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menjual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produk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algn="l"/>
            <a:br>
              <a:rPr lang="en-ID" sz="2000" dirty="0">
                <a:solidFill>
                  <a:schemeClr val="tx1"/>
                </a:solidFill>
              </a:rPr>
            </a:br>
            <a:endParaRPr lang="en-ID" sz="2000" dirty="0">
              <a:solidFill>
                <a:schemeClr val="tx1"/>
              </a:solidFill>
            </a:endParaRPr>
          </a:p>
          <a:p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352549149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6575</TotalTime>
  <Words>690</Words>
  <Application>Microsoft Office PowerPoint</Application>
  <PresentationFormat>On-screen Show (4:3)</PresentationFormat>
  <Paragraphs>121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591</cp:revision>
  <cp:lastPrinted>2017-08-29T02:54:51Z</cp:lastPrinted>
  <dcterms:created xsi:type="dcterms:W3CDTF">2010-04-18T12:06:30Z</dcterms:created>
  <dcterms:modified xsi:type="dcterms:W3CDTF">2025-11-28T15:42:57Z</dcterms:modified>
</cp:coreProperties>
</file>