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256" r:id="rId2"/>
    <p:sldId id="341" r:id="rId3"/>
    <p:sldId id="354" r:id="rId4"/>
    <p:sldId id="355" r:id="rId5"/>
    <p:sldId id="356" r:id="rId6"/>
    <p:sldId id="331" r:id="rId7"/>
    <p:sldId id="352" r:id="rId8"/>
    <p:sldId id="357" r:id="rId9"/>
    <p:sldId id="358" r:id="rId10"/>
    <p:sldId id="360" r:id="rId11"/>
    <p:sldId id="361" r:id="rId12"/>
    <p:sldId id="362" r:id="rId13"/>
    <p:sldId id="363" r:id="rId14"/>
    <p:sldId id="353" r:id="rId15"/>
  </p:sldIdLst>
  <p:sldSz cx="9144000" cy="6858000" type="screen4x3"/>
  <p:notesSz cx="7045325" cy="9345613"/>
  <p:custDataLst>
    <p:tags r:id="rId18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43" userDrawn="1">
          <p15:clr>
            <a:srgbClr val="A4A3A4"/>
          </p15:clr>
        </p15:guide>
        <p15:guide id="2" pos="221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userId="Ray" providerId="None"/>
      </p:ext>
    </p:extLst>
  </p:cmAuthor>
  <p:cmAuthor id="2" name="user" initials="u" lastIdx="1" clrIdx="1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603" autoAdjust="0"/>
    <p:restoredTop sz="94343" autoAdjust="0"/>
  </p:normalViewPr>
  <p:slideViewPr>
    <p:cSldViewPr>
      <p:cViewPr varScale="1">
        <p:scale>
          <a:sx n="70" d="100"/>
          <a:sy n="70" d="100"/>
        </p:scale>
        <p:origin x="1386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946" y="-96"/>
      </p:cViewPr>
      <p:guideLst>
        <p:guide orient="horz" pos="2943"/>
        <p:guide pos="221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gs" Target="tags/tag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1-04-30T14:37:44.232" idx="1">
    <p:pos x="10" y="10"/>
    <p:text/>
    <p:extLst>
      <p:ext uri="{C676402C-5697-4E1C-873F-D02D1690AC5C}">
        <p15:threadingInfo xmlns:p15="http://schemas.microsoft.com/office/powerpoint/2012/main" timeZoneBias="-420"/>
      </p:ext>
    </p:extLst>
  </p:cm>
</p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7450" y="701675"/>
            <a:ext cx="4670425" cy="3503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56" tIns="46278" rIns="92556" bIns="462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4533" y="4439167"/>
            <a:ext cx="5636260" cy="4205526"/>
          </a:xfrm>
          <a:prstGeom prst="rect">
            <a:avLst/>
          </a:prstGeom>
        </p:spPr>
        <p:txBody>
          <a:bodyPr vert="horz" lIns="92556" tIns="46278" rIns="92556" bIns="4627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7E5F97AF-CD45-40DE-9BCE-3C60148170F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4BD782C2-0B6B-41B6-B032-B4AAE7AFA99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1605E9BE-0D9A-4E76-8D6C-56DE4E94803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0" r:id="rId3"/>
    <p:sldLayoutId id="2147483652" r:id="rId4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6" Type="http://schemas.openxmlformats.org/officeDocument/2006/relationships/comments" Target="../comments/comment1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2571744"/>
            <a:ext cx="9144000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BENTUK-BENTUK KERJASAMA DALAM BISNIS DAN HAK KEKAYAAN INTELEKTUAL</a:t>
            </a:r>
          </a:p>
          <a:p>
            <a:pPr algn="ctr"/>
            <a:r>
              <a:rPr lang="id-ID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PERTEMUAN KE </a:t>
            </a:r>
            <a:r>
              <a:rPr lang="en-US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9</a:t>
            </a:r>
            <a:endParaRPr lang="en-US" sz="360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pic>
        <p:nvPicPr>
          <p:cNvPr id="5" name="Picture 4" descr="D:\!!!DATA RETNO_QAC\ARSIP Internal Memo\LOGO IM.png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9" t="15303" r="72530" b="16026"/>
          <a:stretch>
            <a:fillRect/>
          </a:stretch>
        </p:blipFill>
        <p:spPr bwMode="auto">
          <a:xfrm>
            <a:off x="7812360" y="60608"/>
            <a:ext cx="1276350" cy="128016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 thruBlk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64C068E1-7D6E-4E74-99B1-381DB244C6A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83568" y="764704"/>
            <a:ext cx="7560840" cy="5112568"/>
          </a:xfrm>
        </p:spPr>
        <p:txBody>
          <a:bodyPr/>
          <a:lstStyle/>
          <a:p>
            <a:r>
              <a:rPr lang="fi-FI" b="1" dirty="0">
                <a:solidFill>
                  <a:schemeClr val="tx1"/>
                </a:solidFill>
              </a:rPr>
              <a:t>Manfaat Kerja Sama Bisnis &amp; HKI</a:t>
            </a:r>
          </a:p>
          <a:p>
            <a:pPr marL="514350" indent="-514350" algn="l">
              <a:buAutoNum type="arabicPeriod"/>
            </a:pPr>
            <a:r>
              <a:rPr lang="en-ID" dirty="0" err="1">
                <a:solidFill>
                  <a:schemeClr val="tx1"/>
                </a:solidFill>
              </a:rPr>
              <a:t>Manfaat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Kerja</a:t>
            </a:r>
            <a:r>
              <a:rPr lang="en-ID" dirty="0">
                <a:solidFill>
                  <a:schemeClr val="tx1"/>
                </a:solidFill>
              </a:rPr>
              <a:t> Sama </a:t>
            </a:r>
            <a:r>
              <a:rPr lang="en-ID" dirty="0" err="1">
                <a:solidFill>
                  <a:schemeClr val="tx1"/>
                </a:solidFill>
              </a:rPr>
              <a:t>Bisnis</a:t>
            </a:r>
            <a:r>
              <a:rPr lang="fi-FI" dirty="0">
                <a:solidFill>
                  <a:schemeClr val="tx1"/>
                </a:solidFill>
              </a:rPr>
              <a:t>:</a:t>
            </a:r>
          </a:p>
          <a:p>
            <a:pPr marL="457200" indent="-457200" algn="l">
              <a:buFont typeface="Wingdings" panose="05000000000000000000" pitchFamily="2" charset="2"/>
              <a:buChar char="§"/>
            </a:pPr>
            <a:r>
              <a:rPr lang="en-ID" dirty="0" err="1">
                <a:solidFill>
                  <a:schemeClr val="tx1"/>
                </a:solidFill>
              </a:rPr>
              <a:t>Memperluas</a:t>
            </a:r>
            <a:r>
              <a:rPr lang="en-ID" dirty="0">
                <a:solidFill>
                  <a:schemeClr val="tx1"/>
                </a:solidFill>
              </a:rPr>
              <a:t> pasar dan </a:t>
            </a:r>
            <a:r>
              <a:rPr lang="en-ID" dirty="0" err="1">
                <a:solidFill>
                  <a:schemeClr val="tx1"/>
                </a:solidFill>
              </a:rPr>
              <a:t>jaringan</a:t>
            </a:r>
            <a:endParaRPr lang="en-ID" dirty="0">
              <a:solidFill>
                <a:schemeClr val="tx1"/>
              </a:solidFill>
            </a:endParaRPr>
          </a:p>
          <a:p>
            <a:pPr marL="457200" indent="-457200" algn="l">
              <a:buFont typeface="Wingdings" panose="05000000000000000000" pitchFamily="2" charset="2"/>
              <a:buChar char="§"/>
            </a:pPr>
            <a:r>
              <a:rPr lang="en-ID" dirty="0" err="1">
                <a:solidFill>
                  <a:schemeClr val="tx1"/>
                </a:solidFill>
              </a:rPr>
              <a:t>Menghemat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biaya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operasi</a:t>
            </a:r>
            <a:endParaRPr lang="en-ID" dirty="0">
              <a:solidFill>
                <a:schemeClr val="tx1"/>
              </a:solidFill>
            </a:endParaRPr>
          </a:p>
          <a:p>
            <a:pPr marL="457200" indent="-457200" algn="l">
              <a:buFont typeface="Wingdings" panose="05000000000000000000" pitchFamily="2" charset="2"/>
              <a:buChar char="§"/>
            </a:pPr>
            <a:r>
              <a:rPr lang="en-ID" dirty="0" err="1">
                <a:solidFill>
                  <a:schemeClr val="tx1"/>
                </a:solidFill>
              </a:rPr>
              <a:t>Mengakses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teknologi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atau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sumber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daya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baru</a:t>
            </a:r>
            <a:endParaRPr lang="en-ID" dirty="0">
              <a:solidFill>
                <a:schemeClr val="tx1"/>
              </a:solidFill>
            </a:endParaRPr>
          </a:p>
          <a:p>
            <a:pPr marL="457200" indent="-457200" algn="l">
              <a:buFont typeface="Wingdings" panose="05000000000000000000" pitchFamily="2" charset="2"/>
              <a:buChar char="§"/>
            </a:pPr>
            <a:r>
              <a:rPr lang="en-ID" dirty="0" err="1">
                <a:solidFill>
                  <a:schemeClr val="tx1"/>
                </a:solidFill>
              </a:rPr>
              <a:t>Meningkatkan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daya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saing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perusahaan</a:t>
            </a:r>
            <a:endParaRPr lang="en-ID" dirty="0">
              <a:solidFill>
                <a:schemeClr val="tx1"/>
              </a:solidFill>
            </a:endParaRPr>
          </a:p>
          <a:p>
            <a:pPr marL="457200" indent="-457200" algn="l">
              <a:buFont typeface="Wingdings" panose="05000000000000000000" pitchFamily="2" charset="2"/>
              <a:buChar char="§"/>
            </a:pPr>
            <a:r>
              <a:rPr lang="en-ID" dirty="0" err="1">
                <a:solidFill>
                  <a:schemeClr val="tx1"/>
                </a:solidFill>
              </a:rPr>
              <a:t>Berbagi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risiko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bisnis</a:t>
            </a:r>
            <a:endParaRPr lang="en-ID" dirty="0">
              <a:solidFill>
                <a:schemeClr val="tx1"/>
              </a:solidFill>
            </a:endParaRPr>
          </a:p>
          <a:p>
            <a:pPr marL="457200" indent="-457200" algn="l">
              <a:buFont typeface="Wingdings" panose="05000000000000000000" pitchFamily="2" charset="2"/>
              <a:buChar char="§"/>
            </a:pPr>
            <a:r>
              <a:rPr lang="en-ID" dirty="0" err="1">
                <a:solidFill>
                  <a:schemeClr val="tx1"/>
                </a:solidFill>
              </a:rPr>
              <a:t>Mempercepat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inovasi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produk</a:t>
            </a:r>
            <a:endParaRPr lang="fi-FI" dirty="0">
              <a:solidFill>
                <a:schemeClr val="tx1"/>
              </a:solidFill>
            </a:endParaRPr>
          </a:p>
          <a:p>
            <a:pPr algn="l"/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2169501671"/>
      </p:ext>
    </p:extLst>
  </p:cSld>
  <p:clrMapOvr>
    <a:masterClrMapping/>
  </p:clrMapOvr>
  <p:transition spd="slow">
    <p:fade thruBlk="1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B3881F0C-F474-48E2-8AE7-5D2CA85F4EF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99592" y="692696"/>
            <a:ext cx="7488832" cy="4946104"/>
          </a:xfrm>
        </p:spPr>
        <p:txBody>
          <a:bodyPr/>
          <a:lstStyle/>
          <a:p>
            <a:pPr algn="l"/>
            <a:r>
              <a:rPr lang="en-ID" b="1" dirty="0">
                <a:solidFill>
                  <a:schemeClr val="tx1"/>
                </a:solidFill>
              </a:rPr>
              <a:t>2</a:t>
            </a:r>
            <a:r>
              <a:rPr lang="en-ID" b="1" dirty="0"/>
              <a:t>. </a:t>
            </a:r>
            <a:r>
              <a:rPr lang="en-ID" b="1" dirty="0" err="1">
                <a:solidFill>
                  <a:schemeClr val="tx1"/>
                </a:solidFill>
              </a:rPr>
              <a:t>Manfaat</a:t>
            </a:r>
            <a:r>
              <a:rPr lang="en-ID" b="1" dirty="0">
                <a:solidFill>
                  <a:schemeClr val="tx1"/>
                </a:solidFill>
              </a:rPr>
              <a:t> HKI</a:t>
            </a:r>
          </a:p>
          <a:p>
            <a:pPr algn="l"/>
            <a:endParaRPr lang="en-ID" b="1" dirty="0">
              <a:solidFill>
                <a:schemeClr val="tx1"/>
              </a:solidFill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-ID" dirty="0" err="1">
                <a:solidFill>
                  <a:schemeClr val="tx1"/>
                </a:solidFill>
              </a:rPr>
              <a:t>Melindungi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karya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dari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penjiplakan</a:t>
            </a:r>
            <a:endParaRPr lang="en-ID" dirty="0">
              <a:solidFill>
                <a:schemeClr val="tx1"/>
              </a:solidFill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-ID" dirty="0" err="1">
                <a:solidFill>
                  <a:schemeClr val="tx1"/>
                </a:solidFill>
              </a:rPr>
              <a:t>Memberikan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hak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eksklusif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kepada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pemilik</a:t>
            </a:r>
            <a:endParaRPr lang="en-ID" dirty="0">
              <a:solidFill>
                <a:schemeClr val="tx1"/>
              </a:solidFill>
            </a:endParaRPr>
          </a:p>
          <a:p>
            <a:pPr marL="179388" indent="-179388" algn="l">
              <a:buFont typeface="Arial" panose="020B0604020202020204" pitchFamily="34" charset="0"/>
              <a:buChar char="•"/>
            </a:pPr>
            <a:r>
              <a:rPr lang="en-ID" dirty="0" err="1">
                <a:solidFill>
                  <a:schemeClr val="tx1"/>
                </a:solidFill>
              </a:rPr>
              <a:t>Menjadi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aset</a:t>
            </a:r>
            <a:r>
              <a:rPr lang="en-ID" dirty="0">
                <a:solidFill>
                  <a:schemeClr val="tx1"/>
                </a:solidFill>
              </a:rPr>
              <a:t> yang </a:t>
            </a:r>
            <a:r>
              <a:rPr lang="en-ID" dirty="0" err="1">
                <a:solidFill>
                  <a:schemeClr val="tx1"/>
                </a:solidFill>
              </a:rPr>
              <a:t>dapat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dikomersialisasi</a:t>
            </a:r>
            <a:r>
              <a:rPr lang="en-ID" dirty="0">
                <a:solidFill>
                  <a:schemeClr val="tx1"/>
                </a:solidFill>
              </a:rPr>
              <a:t> (</a:t>
            </a:r>
            <a:r>
              <a:rPr lang="en-ID" dirty="0" err="1">
                <a:solidFill>
                  <a:schemeClr val="tx1"/>
                </a:solidFill>
              </a:rPr>
              <a:t>melalui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lisensi</a:t>
            </a:r>
            <a:r>
              <a:rPr lang="en-ID" dirty="0">
                <a:solidFill>
                  <a:schemeClr val="tx1"/>
                </a:solidFill>
              </a:rPr>
              <a:t>, franchise, </a:t>
            </a:r>
            <a:r>
              <a:rPr lang="en-ID" dirty="0" err="1">
                <a:solidFill>
                  <a:schemeClr val="tx1"/>
                </a:solidFill>
              </a:rPr>
              <a:t>dll</a:t>
            </a:r>
            <a:r>
              <a:rPr lang="en-ID" dirty="0">
                <a:solidFill>
                  <a:schemeClr val="tx1"/>
                </a:solidFill>
              </a:rPr>
              <a:t>.)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ID" dirty="0" err="1">
                <a:solidFill>
                  <a:schemeClr val="tx1"/>
                </a:solidFill>
              </a:rPr>
              <a:t>Meningkatkan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nilai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perusahaan</a:t>
            </a:r>
            <a:endParaRPr lang="en-ID" dirty="0">
              <a:solidFill>
                <a:schemeClr val="tx1"/>
              </a:solidFill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-ID" dirty="0" err="1">
                <a:solidFill>
                  <a:schemeClr val="tx1"/>
                </a:solidFill>
              </a:rPr>
              <a:t>Mendorong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inovasi</a:t>
            </a:r>
            <a:endParaRPr lang="en-ID" dirty="0">
              <a:solidFill>
                <a:schemeClr val="tx1"/>
              </a:solidFill>
            </a:endParaRPr>
          </a:p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3658058322"/>
      </p:ext>
    </p:extLst>
  </p:cSld>
  <p:clrMapOvr>
    <a:masterClrMapping/>
  </p:clrMapOvr>
  <p:transition spd="slow">
    <p:fade thruBlk="1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939A4F4B-E26A-4600-AB3B-BF08A438C38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55576" y="836712"/>
            <a:ext cx="7704856" cy="4802088"/>
          </a:xfrm>
        </p:spPr>
        <p:txBody>
          <a:bodyPr/>
          <a:lstStyle/>
          <a:p>
            <a:r>
              <a:rPr lang="fi-FI" dirty="0">
                <a:solidFill>
                  <a:schemeClr val="tx1"/>
                </a:solidFill>
              </a:rPr>
              <a:t>Risiko Kerja Sama Bisnis &amp; HKI</a:t>
            </a:r>
          </a:p>
          <a:p>
            <a:pPr marL="514350" indent="-514350" algn="l">
              <a:buAutoNum type="arabicPeriod"/>
            </a:pPr>
            <a:r>
              <a:rPr lang="en-ID" dirty="0" err="1">
                <a:solidFill>
                  <a:schemeClr val="tx1"/>
                </a:solidFill>
              </a:rPr>
              <a:t>Risiko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Kerja</a:t>
            </a:r>
            <a:r>
              <a:rPr lang="en-ID" dirty="0">
                <a:solidFill>
                  <a:schemeClr val="tx1"/>
                </a:solidFill>
              </a:rPr>
              <a:t> Sama </a:t>
            </a:r>
            <a:r>
              <a:rPr lang="en-ID" dirty="0" err="1">
                <a:solidFill>
                  <a:schemeClr val="tx1"/>
                </a:solidFill>
              </a:rPr>
              <a:t>Bisnis</a:t>
            </a:r>
            <a:endParaRPr lang="en-ID" dirty="0">
              <a:solidFill>
                <a:schemeClr val="tx1"/>
              </a:solidFill>
            </a:endParaRPr>
          </a:p>
          <a:p>
            <a:pPr marL="514350" indent="-514350" algn="l">
              <a:buAutoNum type="arabicPeriod"/>
            </a:pPr>
            <a:r>
              <a:rPr lang="en-ID" dirty="0" err="1">
                <a:solidFill>
                  <a:schemeClr val="tx1"/>
                </a:solidFill>
              </a:rPr>
              <a:t>Konflik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kepentingan</a:t>
            </a:r>
            <a:endParaRPr lang="en-ID" dirty="0">
              <a:solidFill>
                <a:schemeClr val="tx1"/>
              </a:solidFill>
            </a:endParaRPr>
          </a:p>
          <a:p>
            <a:pPr marL="514350" indent="-514350" algn="l">
              <a:buAutoNum type="arabicPeriod"/>
            </a:pPr>
            <a:r>
              <a:rPr lang="en-ID" dirty="0" err="1">
                <a:solidFill>
                  <a:schemeClr val="tx1"/>
                </a:solidFill>
              </a:rPr>
              <a:t>Kebocoran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informasi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rahasia</a:t>
            </a:r>
            <a:endParaRPr lang="en-ID" dirty="0">
              <a:solidFill>
                <a:schemeClr val="tx1"/>
              </a:solidFill>
            </a:endParaRPr>
          </a:p>
          <a:p>
            <a:pPr marL="514350" indent="-514350" algn="l">
              <a:buAutoNum type="arabicPeriod"/>
            </a:pPr>
            <a:r>
              <a:rPr lang="en-ID" dirty="0" err="1">
                <a:solidFill>
                  <a:schemeClr val="tx1"/>
                </a:solidFill>
              </a:rPr>
              <a:t>Ketergantungan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berlebih</a:t>
            </a:r>
            <a:r>
              <a:rPr lang="en-ID" dirty="0">
                <a:solidFill>
                  <a:schemeClr val="tx1"/>
                </a:solidFill>
              </a:rPr>
              <a:t> pada </a:t>
            </a:r>
            <a:r>
              <a:rPr lang="en-ID" dirty="0" err="1">
                <a:solidFill>
                  <a:schemeClr val="tx1"/>
                </a:solidFill>
              </a:rPr>
              <a:t>mitra</a:t>
            </a:r>
            <a:endParaRPr lang="en-ID" dirty="0">
              <a:solidFill>
                <a:schemeClr val="tx1"/>
              </a:solidFill>
            </a:endParaRPr>
          </a:p>
          <a:p>
            <a:pPr marL="514350" indent="-514350" algn="l">
              <a:buAutoNum type="arabicPeriod"/>
            </a:pPr>
            <a:r>
              <a:rPr lang="en-ID" dirty="0" err="1">
                <a:solidFill>
                  <a:schemeClr val="tx1"/>
                </a:solidFill>
              </a:rPr>
              <a:t>Masalah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kualitas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atau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standar</a:t>
            </a:r>
            <a:r>
              <a:rPr lang="en-ID" dirty="0">
                <a:solidFill>
                  <a:schemeClr val="tx1"/>
                </a:solidFill>
              </a:rPr>
              <a:t> yang </a:t>
            </a:r>
            <a:r>
              <a:rPr lang="en-ID" dirty="0" err="1">
                <a:solidFill>
                  <a:schemeClr val="tx1"/>
                </a:solidFill>
              </a:rPr>
              <a:t>berbeda</a:t>
            </a:r>
            <a:endParaRPr lang="en-ID" dirty="0">
              <a:solidFill>
                <a:schemeClr val="tx1"/>
              </a:solidFill>
            </a:endParaRPr>
          </a:p>
          <a:p>
            <a:pPr marL="514350" indent="-514350" algn="l">
              <a:buAutoNum type="arabicPeriod"/>
            </a:pPr>
            <a:r>
              <a:rPr lang="en-ID" dirty="0" err="1">
                <a:solidFill>
                  <a:schemeClr val="tx1"/>
                </a:solidFill>
              </a:rPr>
              <a:t>Gagalnya</a:t>
            </a:r>
            <a:r>
              <a:rPr lang="en-ID" dirty="0">
                <a:solidFill>
                  <a:schemeClr val="tx1"/>
                </a:solidFill>
              </a:rPr>
              <a:t> salah </a:t>
            </a:r>
            <a:r>
              <a:rPr lang="en-ID" dirty="0" err="1">
                <a:solidFill>
                  <a:schemeClr val="tx1"/>
                </a:solidFill>
              </a:rPr>
              <a:t>satu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pihak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dalam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menjalankan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kewajiban</a:t>
            </a:r>
            <a:endParaRPr lang="en-ID" dirty="0">
              <a:solidFill>
                <a:schemeClr val="tx1"/>
              </a:solidFill>
            </a:endParaRPr>
          </a:p>
          <a:p>
            <a:pPr algn="l"/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3554858393"/>
      </p:ext>
    </p:extLst>
  </p:cSld>
  <p:clrMapOvr>
    <a:masterClrMapping/>
  </p:clrMapOvr>
  <p:transition spd="slow">
    <p:fade thruBlk="1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CD7B4739-AF92-4B3F-BCFE-E72F2E0E837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43608" y="836712"/>
            <a:ext cx="7344816" cy="4802088"/>
          </a:xfrm>
        </p:spPr>
        <p:txBody>
          <a:bodyPr>
            <a:normAutofit lnSpcReduction="10000"/>
          </a:bodyPr>
          <a:lstStyle/>
          <a:p>
            <a:r>
              <a:rPr lang="en-ID" b="1" dirty="0" err="1">
                <a:solidFill>
                  <a:schemeClr val="tx1"/>
                </a:solidFill>
              </a:rPr>
              <a:t>Risiko</a:t>
            </a:r>
            <a:r>
              <a:rPr lang="en-ID" b="1" dirty="0">
                <a:solidFill>
                  <a:schemeClr val="tx1"/>
                </a:solidFill>
              </a:rPr>
              <a:t> </a:t>
            </a:r>
            <a:r>
              <a:rPr lang="en-ID" b="1" dirty="0" err="1">
                <a:solidFill>
                  <a:schemeClr val="tx1"/>
                </a:solidFill>
              </a:rPr>
              <a:t>Terkait</a:t>
            </a:r>
            <a:r>
              <a:rPr lang="en-ID" b="1" dirty="0">
                <a:solidFill>
                  <a:schemeClr val="tx1"/>
                </a:solidFill>
              </a:rPr>
              <a:t> HKI</a:t>
            </a:r>
          </a:p>
          <a:p>
            <a:endParaRPr lang="en-ID" b="1" dirty="0">
              <a:solidFill>
                <a:schemeClr val="tx1"/>
              </a:solidFill>
            </a:endParaRPr>
          </a:p>
          <a:p>
            <a:pPr marL="514350" indent="-514350" algn="l">
              <a:buAutoNum type="arabicPeriod"/>
            </a:pPr>
            <a:r>
              <a:rPr lang="fi-FI" dirty="0">
                <a:solidFill>
                  <a:schemeClr val="tx1"/>
                </a:solidFill>
              </a:rPr>
              <a:t>Sengketa kepemilikan atas hasil inovasi</a:t>
            </a:r>
            <a:endParaRPr lang="en-ID" dirty="0">
              <a:solidFill>
                <a:schemeClr val="tx1"/>
              </a:solidFill>
            </a:endParaRPr>
          </a:p>
          <a:p>
            <a:pPr marL="514350" indent="-514350" algn="l">
              <a:buAutoNum type="arabicPeriod"/>
            </a:pPr>
            <a:r>
              <a:rPr lang="en-ID" dirty="0" err="1">
                <a:solidFill>
                  <a:schemeClr val="tx1"/>
                </a:solidFill>
              </a:rPr>
              <a:t>Penyalahgunaan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merek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atau</a:t>
            </a:r>
            <a:r>
              <a:rPr lang="en-ID" dirty="0">
                <a:solidFill>
                  <a:schemeClr val="tx1"/>
                </a:solidFill>
              </a:rPr>
              <a:t> paten</a:t>
            </a:r>
          </a:p>
          <a:p>
            <a:pPr marL="514350" indent="-514350" algn="l">
              <a:buAutoNum type="arabicPeriod"/>
            </a:pPr>
            <a:r>
              <a:rPr lang="en-ID" dirty="0" err="1">
                <a:solidFill>
                  <a:schemeClr val="tx1"/>
                </a:solidFill>
              </a:rPr>
              <a:t>Pelanggaran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rahasia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dagang</a:t>
            </a:r>
            <a:endParaRPr lang="en-ID" dirty="0">
              <a:solidFill>
                <a:schemeClr val="tx1"/>
              </a:solidFill>
            </a:endParaRPr>
          </a:p>
          <a:p>
            <a:pPr marL="514350" indent="-514350" algn="l">
              <a:buAutoNum type="arabicPeriod"/>
            </a:pPr>
            <a:r>
              <a:rPr lang="en-ID" dirty="0" err="1">
                <a:solidFill>
                  <a:schemeClr val="tx1"/>
                </a:solidFill>
              </a:rPr>
              <a:t>Kebocoran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teknologi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penting</a:t>
            </a:r>
            <a:endParaRPr lang="en-ID" dirty="0">
              <a:solidFill>
                <a:schemeClr val="tx1"/>
              </a:solidFill>
            </a:endParaRPr>
          </a:p>
          <a:p>
            <a:pPr marL="514350" indent="-514350" algn="l">
              <a:buAutoNum type="arabicPeriod"/>
            </a:pPr>
            <a:r>
              <a:rPr lang="nn-NO" dirty="0">
                <a:solidFill>
                  <a:schemeClr val="tx1"/>
                </a:solidFill>
              </a:rPr>
              <a:t>Sulitnya menegakkan hukum HKI di beberapa wilayah</a:t>
            </a:r>
          </a:p>
          <a:p>
            <a:pPr marL="514350" indent="-514350" algn="l">
              <a:buAutoNum type="arabicPeriod"/>
            </a:pPr>
            <a:r>
              <a:rPr lang="en-ID" dirty="0" err="1">
                <a:solidFill>
                  <a:schemeClr val="tx1"/>
                </a:solidFill>
              </a:rPr>
              <a:t>Biaya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pengurusan</a:t>
            </a:r>
            <a:r>
              <a:rPr lang="en-ID" dirty="0">
                <a:solidFill>
                  <a:schemeClr val="tx1"/>
                </a:solidFill>
              </a:rPr>
              <a:t> dan </a:t>
            </a:r>
            <a:r>
              <a:rPr lang="en-ID" dirty="0" err="1">
                <a:solidFill>
                  <a:schemeClr val="tx1"/>
                </a:solidFill>
              </a:rPr>
              <a:t>perlindungan</a:t>
            </a:r>
            <a:r>
              <a:rPr lang="en-ID" dirty="0">
                <a:solidFill>
                  <a:schemeClr val="tx1"/>
                </a:solidFill>
              </a:rPr>
              <a:t> HKI yang mahal</a:t>
            </a:r>
          </a:p>
          <a:p>
            <a:pPr marL="514350" indent="-514350" algn="l">
              <a:buAutoNum type="arabicPeriod"/>
            </a:pP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3280983321"/>
      </p:ext>
    </p:extLst>
  </p:cSld>
  <p:clrMapOvr>
    <a:masterClrMapping/>
  </p:clrMapOvr>
  <p:transition spd="slow">
    <p:fade thruBlk="1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755576" y="548680"/>
            <a:ext cx="7344816" cy="5544616"/>
          </a:xfrm>
        </p:spPr>
        <p:txBody>
          <a:bodyPr>
            <a:normAutofit lnSpcReduction="10000"/>
          </a:bodyPr>
          <a:lstStyle/>
          <a:p>
            <a:pPr algn="l"/>
            <a:r>
              <a:rPr lang="en-US" b="1" dirty="0" err="1">
                <a:solidFill>
                  <a:schemeClr val="tx1"/>
                </a:solidFill>
              </a:rPr>
              <a:t>Kesimpulan</a:t>
            </a:r>
            <a:r>
              <a:rPr lang="en-US" b="1" dirty="0">
                <a:solidFill>
                  <a:schemeClr val="tx1"/>
                </a:solidFill>
              </a:rPr>
              <a:t>:</a:t>
            </a:r>
          </a:p>
          <a:p>
            <a:pPr algn="l"/>
            <a:endParaRPr lang="en-US" dirty="0">
              <a:solidFill>
                <a:schemeClr val="tx1"/>
              </a:solidFill>
            </a:endParaRPr>
          </a:p>
          <a:p>
            <a:pPr marL="457200" indent="-457200" algn="l">
              <a:buFont typeface="Wingdings" panose="05000000000000000000" pitchFamily="2" charset="2"/>
              <a:buChar char="v"/>
            </a:pPr>
            <a:r>
              <a:rPr lang="sv-SE" dirty="0">
                <a:solidFill>
                  <a:schemeClr val="tx1"/>
                </a:solidFill>
              </a:rPr>
              <a:t>Bentuk-bentuk kerjasama dalam bisnis seperti kemitraan, joint venture, dan aliansi strategis dapat membuka peluang besar dalam pasar yang kompetitif.</a:t>
            </a:r>
          </a:p>
          <a:p>
            <a:pPr marL="457200" indent="-457200" algn="l">
              <a:buFont typeface="Wingdings" panose="05000000000000000000" pitchFamily="2" charset="2"/>
              <a:buChar char="v"/>
            </a:pPr>
            <a:r>
              <a:rPr lang="en-US" dirty="0" err="1">
                <a:solidFill>
                  <a:schemeClr val="tx1"/>
                </a:solidFill>
              </a:rPr>
              <a:t>Hak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Kekayaan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Intelektual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memberikan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perlindungan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hukum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terhadap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ciptaan</a:t>
            </a:r>
            <a:r>
              <a:rPr lang="en-US" dirty="0">
                <a:solidFill>
                  <a:schemeClr val="tx1"/>
                </a:solidFill>
              </a:rPr>
              <a:t>, yang </a:t>
            </a:r>
            <a:r>
              <a:rPr lang="en-US" dirty="0" err="1">
                <a:solidFill>
                  <a:schemeClr val="tx1"/>
                </a:solidFill>
              </a:rPr>
              <a:t>dapat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dimanfaatkan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dalam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kerjasama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bisnis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untuk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meningkatkan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keuntungan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bersama</a:t>
            </a:r>
            <a:r>
              <a:rPr lang="en-US" dirty="0">
                <a:solidFill>
                  <a:schemeClr val="tx1"/>
                </a:solidFill>
              </a:rPr>
              <a:t>.</a:t>
            </a:r>
          </a:p>
          <a:p>
            <a:pPr marL="457200" indent="-457200" algn="l">
              <a:buFont typeface="Wingdings" panose="05000000000000000000" pitchFamily="2" charset="2"/>
              <a:buChar char="v"/>
            </a:pPr>
            <a:r>
              <a:rPr lang="en-US" dirty="0" err="1">
                <a:solidFill>
                  <a:schemeClr val="tx1"/>
                </a:solidFill>
              </a:rPr>
              <a:t>Kerjasama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>
                <a:solidFill>
                  <a:schemeClr val="tx1"/>
                </a:solidFill>
              </a:rPr>
              <a:t>melibatkan</a:t>
            </a:r>
            <a:r>
              <a:rPr lang="en-US" dirty="0">
                <a:solidFill>
                  <a:schemeClr val="tx1"/>
                </a:solidFill>
              </a:rPr>
              <a:t> HKI </a:t>
            </a:r>
            <a:r>
              <a:rPr lang="en-US" dirty="0" err="1">
                <a:solidFill>
                  <a:schemeClr val="tx1"/>
                </a:solidFill>
              </a:rPr>
              <a:t>dapat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meliputi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lisensi</a:t>
            </a:r>
            <a:r>
              <a:rPr lang="en-US" dirty="0">
                <a:solidFill>
                  <a:schemeClr val="tx1"/>
                </a:solidFill>
              </a:rPr>
              <a:t>, transfer </a:t>
            </a:r>
            <a:r>
              <a:rPr lang="en-US" dirty="0" err="1">
                <a:solidFill>
                  <a:schemeClr val="tx1"/>
                </a:solidFill>
              </a:rPr>
              <a:t>teknologi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dan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pengembangan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26596314"/>
      </p:ext>
    </p:extLst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611560" y="404664"/>
            <a:ext cx="7344816" cy="5688632"/>
          </a:xfrm>
        </p:spPr>
        <p:txBody>
          <a:bodyPr>
            <a:normAutofit fontScale="85000" lnSpcReduction="20000"/>
          </a:bodyPr>
          <a:lstStyle/>
          <a:p>
            <a:r>
              <a:rPr lang="en-US" dirty="0"/>
              <a:t> </a:t>
            </a:r>
            <a:r>
              <a:rPr lang="en-US" b="1" dirty="0" err="1">
                <a:solidFill>
                  <a:schemeClr val="tx1"/>
                </a:solidFill>
              </a:rPr>
              <a:t>Pengertian</a:t>
            </a:r>
            <a:r>
              <a:rPr lang="en-US" b="1" dirty="0">
                <a:solidFill>
                  <a:schemeClr val="tx1"/>
                </a:solidFill>
              </a:rPr>
              <a:t> Kerjasama </a:t>
            </a:r>
            <a:r>
              <a:rPr lang="en-US" b="1" dirty="0" err="1">
                <a:solidFill>
                  <a:schemeClr val="tx1"/>
                </a:solidFill>
              </a:rPr>
              <a:t>Bisnis</a:t>
            </a:r>
            <a:r>
              <a:rPr lang="en-US" b="1" dirty="0">
                <a:solidFill>
                  <a:schemeClr val="tx1"/>
                </a:solidFill>
              </a:rPr>
              <a:t> dan HKI</a:t>
            </a:r>
          </a:p>
          <a:p>
            <a:endParaRPr lang="en-US" b="1" dirty="0">
              <a:solidFill>
                <a:schemeClr val="tx1"/>
              </a:solidFill>
            </a:endParaRPr>
          </a:p>
          <a:p>
            <a:pPr algn="just"/>
            <a:r>
              <a:rPr lang="en-ID" sz="3200" b="1" dirty="0" err="1">
                <a:solidFill>
                  <a:schemeClr val="tx1"/>
                </a:solidFill>
              </a:rPr>
              <a:t>Kerja</a:t>
            </a:r>
            <a:r>
              <a:rPr lang="en-ID" sz="3200" b="1" dirty="0">
                <a:solidFill>
                  <a:schemeClr val="tx1"/>
                </a:solidFill>
              </a:rPr>
              <a:t> </a:t>
            </a:r>
            <a:r>
              <a:rPr lang="en-ID" sz="3200" b="1" dirty="0" err="1">
                <a:solidFill>
                  <a:schemeClr val="tx1"/>
                </a:solidFill>
              </a:rPr>
              <a:t>sama</a:t>
            </a:r>
            <a:r>
              <a:rPr lang="en-ID" sz="3200" b="1" dirty="0">
                <a:solidFill>
                  <a:schemeClr val="tx1"/>
                </a:solidFill>
              </a:rPr>
              <a:t> </a:t>
            </a:r>
            <a:r>
              <a:rPr lang="en-ID" sz="3200" b="1" dirty="0" err="1">
                <a:solidFill>
                  <a:schemeClr val="tx1"/>
                </a:solidFill>
              </a:rPr>
              <a:t>bisnis</a:t>
            </a:r>
            <a:r>
              <a:rPr lang="en-ID" sz="3200" b="1" dirty="0">
                <a:solidFill>
                  <a:schemeClr val="tx1"/>
                </a:solidFill>
              </a:rPr>
              <a:t> : </a:t>
            </a:r>
          </a:p>
          <a:p>
            <a:pPr marL="457200" indent="-457200" algn="just">
              <a:buFont typeface="Wingdings" panose="05000000000000000000" pitchFamily="2" charset="2"/>
              <a:buChar char="Ø"/>
            </a:pPr>
            <a:r>
              <a:rPr lang="en-ID" sz="3200" dirty="0" err="1">
                <a:solidFill>
                  <a:schemeClr val="tx1"/>
                </a:solidFill>
              </a:rPr>
              <a:t>suatu</a:t>
            </a:r>
            <a:r>
              <a:rPr lang="en-ID" sz="3200" dirty="0">
                <a:solidFill>
                  <a:schemeClr val="tx1"/>
                </a:solidFill>
              </a:rPr>
              <a:t> </a:t>
            </a:r>
            <a:r>
              <a:rPr lang="en-ID" sz="3200" dirty="0" err="1">
                <a:solidFill>
                  <a:schemeClr val="tx1"/>
                </a:solidFill>
              </a:rPr>
              <a:t>bentuk</a:t>
            </a:r>
            <a:r>
              <a:rPr lang="en-ID" sz="3200" dirty="0">
                <a:solidFill>
                  <a:schemeClr val="tx1"/>
                </a:solidFill>
              </a:rPr>
              <a:t> </a:t>
            </a:r>
            <a:r>
              <a:rPr lang="en-ID" sz="3200" dirty="0" err="1">
                <a:solidFill>
                  <a:schemeClr val="tx1"/>
                </a:solidFill>
              </a:rPr>
              <a:t>hubungan</a:t>
            </a:r>
            <a:r>
              <a:rPr lang="en-ID" sz="3200" dirty="0">
                <a:solidFill>
                  <a:schemeClr val="tx1"/>
                </a:solidFill>
              </a:rPr>
              <a:t> </a:t>
            </a:r>
            <a:r>
              <a:rPr lang="en-ID" sz="3200" dirty="0" err="1">
                <a:solidFill>
                  <a:schemeClr val="tx1"/>
                </a:solidFill>
              </a:rPr>
              <a:t>antara</a:t>
            </a:r>
            <a:r>
              <a:rPr lang="en-ID" sz="3200" dirty="0">
                <a:solidFill>
                  <a:schemeClr val="tx1"/>
                </a:solidFill>
              </a:rPr>
              <a:t> </a:t>
            </a:r>
            <a:r>
              <a:rPr lang="en-ID" sz="3200" dirty="0" err="1">
                <a:solidFill>
                  <a:schemeClr val="tx1"/>
                </a:solidFill>
              </a:rPr>
              <a:t>dua</a:t>
            </a:r>
            <a:r>
              <a:rPr lang="en-ID" sz="3200" dirty="0">
                <a:solidFill>
                  <a:schemeClr val="tx1"/>
                </a:solidFill>
              </a:rPr>
              <a:t> </a:t>
            </a:r>
            <a:r>
              <a:rPr lang="en-ID" sz="3200" dirty="0" err="1">
                <a:solidFill>
                  <a:schemeClr val="tx1"/>
                </a:solidFill>
              </a:rPr>
              <a:t>pihak</a:t>
            </a:r>
            <a:r>
              <a:rPr lang="en-ID" sz="3200" dirty="0">
                <a:solidFill>
                  <a:schemeClr val="tx1"/>
                </a:solidFill>
              </a:rPr>
              <a:t> </a:t>
            </a:r>
            <a:r>
              <a:rPr lang="en-ID" sz="3200" dirty="0" err="1">
                <a:solidFill>
                  <a:schemeClr val="tx1"/>
                </a:solidFill>
              </a:rPr>
              <a:t>atau</a:t>
            </a:r>
            <a:r>
              <a:rPr lang="en-ID" sz="3200" dirty="0">
                <a:solidFill>
                  <a:schemeClr val="tx1"/>
                </a:solidFill>
              </a:rPr>
              <a:t> </a:t>
            </a:r>
            <a:r>
              <a:rPr lang="en-ID" sz="3200" dirty="0" err="1">
                <a:solidFill>
                  <a:schemeClr val="tx1"/>
                </a:solidFill>
              </a:rPr>
              <a:t>lebih</a:t>
            </a:r>
            <a:r>
              <a:rPr lang="en-ID" sz="3200" dirty="0">
                <a:solidFill>
                  <a:schemeClr val="tx1"/>
                </a:solidFill>
              </a:rPr>
              <a:t>—</a:t>
            </a:r>
            <a:r>
              <a:rPr lang="en-ID" sz="3200" dirty="0" err="1">
                <a:solidFill>
                  <a:schemeClr val="tx1"/>
                </a:solidFill>
              </a:rPr>
              <a:t>baik</a:t>
            </a:r>
            <a:r>
              <a:rPr lang="en-ID" sz="3200" dirty="0">
                <a:solidFill>
                  <a:schemeClr val="tx1"/>
                </a:solidFill>
              </a:rPr>
              <a:t> </a:t>
            </a:r>
            <a:r>
              <a:rPr lang="en-ID" sz="3200" dirty="0" err="1">
                <a:solidFill>
                  <a:schemeClr val="tx1"/>
                </a:solidFill>
              </a:rPr>
              <a:t>individu</a:t>
            </a:r>
            <a:r>
              <a:rPr lang="en-ID" sz="3200" dirty="0">
                <a:solidFill>
                  <a:schemeClr val="tx1"/>
                </a:solidFill>
              </a:rPr>
              <a:t>, </a:t>
            </a:r>
            <a:r>
              <a:rPr lang="en-ID" sz="3200" dirty="0" err="1">
                <a:solidFill>
                  <a:schemeClr val="tx1"/>
                </a:solidFill>
              </a:rPr>
              <a:t>perusahaan</a:t>
            </a:r>
            <a:r>
              <a:rPr lang="en-ID" sz="3200" dirty="0">
                <a:solidFill>
                  <a:schemeClr val="tx1"/>
                </a:solidFill>
              </a:rPr>
              <a:t>, </a:t>
            </a:r>
            <a:r>
              <a:rPr lang="en-ID" sz="3200" dirty="0" err="1">
                <a:solidFill>
                  <a:schemeClr val="tx1"/>
                </a:solidFill>
              </a:rPr>
              <a:t>maupun</a:t>
            </a:r>
            <a:r>
              <a:rPr lang="en-ID" sz="3200" dirty="0">
                <a:solidFill>
                  <a:schemeClr val="tx1"/>
                </a:solidFill>
              </a:rPr>
              <a:t> </a:t>
            </a:r>
            <a:r>
              <a:rPr lang="en-ID" sz="3200" dirty="0" err="1">
                <a:solidFill>
                  <a:schemeClr val="tx1"/>
                </a:solidFill>
              </a:rPr>
              <a:t>organisasi</a:t>
            </a:r>
            <a:r>
              <a:rPr lang="en-ID" sz="3200" dirty="0">
                <a:solidFill>
                  <a:schemeClr val="tx1"/>
                </a:solidFill>
              </a:rPr>
              <a:t>—yang </a:t>
            </a:r>
            <a:r>
              <a:rPr lang="en-ID" sz="3200" dirty="0" err="1">
                <a:solidFill>
                  <a:schemeClr val="tx1"/>
                </a:solidFill>
              </a:rPr>
              <a:t>sepakat</a:t>
            </a:r>
            <a:r>
              <a:rPr lang="en-ID" sz="3200" dirty="0">
                <a:solidFill>
                  <a:schemeClr val="tx1"/>
                </a:solidFill>
              </a:rPr>
              <a:t> </a:t>
            </a:r>
            <a:r>
              <a:rPr lang="en-ID" sz="3200" dirty="0" err="1">
                <a:solidFill>
                  <a:schemeClr val="tx1"/>
                </a:solidFill>
              </a:rPr>
              <a:t>untuk</a:t>
            </a:r>
            <a:r>
              <a:rPr lang="en-ID" sz="3200" dirty="0">
                <a:solidFill>
                  <a:schemeClr val="tx1"/>
                </a:solidFill>
              </a:rPr>
              <a:t> </a:t>
            </a:r>
            <a:r>
              <a:rPr lang="en-ID" sz="3200" dirty="0" err="1">
                <a:solidFill>
                  <a:schemeClr val="tx1"/>
                </a:solidFill>
              </a:rPr>
              <a:t>mencapai</a:t>
            </a:r>
            <a:r>
              <a:rPr lang="en-ID" sz="3200" dirty="0">
                <a:solidFill>
                  <a:schemeClr val="tx1"/>
                </a:solidFill>
              </a:rPr>
              <a:t> </a:t>
            </a:r>
            <a:r>
              <a:rPr lang="en-ID" sz="3200" dirty="0" err="1">
                <a:solidFill>
                  <a:schemeClr val="tx1"/>
                </a:solidFill>
              </a:rPr>
              <a:t>tujuan</a:t>
            </a:r>
            <a:r>
              <a:rPr lang="en-ID" sz="3200" dirty="0">
                <a:solidFill>
                  <a:schemeClr val="tx1"/>
                </a:solidFill>
              </a:rPr>
              <a:t> </a:t>
            </a:r>
            <a:r>
              <a:rPr lang="en-ID" sz="3200" dirty="0" err="1">
                <a:solidFill>
                  <a:schemeClr val="tx1"/>
                </a:solidFill>
              </a:rPr>
              <a:t>tertentu</a:t>
            </a:r>
            <a:r>
              <a:rPr lang="en-ID" sz="3200" dirty="0">
                <a:solidFill>
                  <a:schemeClr val="tx1"/>
                </a:solidFill>
              </a:rPr>
              <a:t> </a:t>
            </a:r>
            <a:r>
              <a:rPr lang="en-ID" sz="3200" dirty="0" err="1">
                <a:solidFill>
                  <a:schemeClr val="tx1"/>
                </a:solidFill>
              </a:rPr>
              <a:t>melalui</a:t>
            </a:r>
            <a:r>
              <a:rPr lang="en-ID" sz="3200" dirty="0">
                <a:solidFill>
                  <a:schemeClr val="tx1"/>
                </a:solidFill>
              </a:rPr>
              <a:t> </a:t>
            </a:r>
            <a:r>
              <a:rPr lang="en-ID" sz="3200" dirty="0" err="1">
                <a:solidFill>
                  <a:schemeClr val="tx1"/>
                </a:solidFill>
              </a:rPr>
              <a:t>pembagian</a:t>
            </a:r>
            <a:r>
              <a:rPr lang="en-ID" sz="3200" dirty="0">
                <a:solidFill>
                  <a:schemeClr val="tx1"/>
                </a:solidFill>
              </a:rPr>
              <a:t> </a:t>
            </a:r>
            <a:r>
              <a:rPr lang="en-ID" sz="3200" dirty="0" err="1">
                <a:solidFill>
                  <a:schemeClr val="tx1"/>
                </a:solidFill>
              </a:rPr>
              <a:t>sumber</a:t>
            </a:r>
            <a:r>
              <a:rPr lang="en-ID" sz="3200" dirty="0">
                <a:solidFill>
                  <a:schemeClr val="tx1"/>
                </a:solidFill>
              </a:rPr>
              <a:t> </a:t>
            </a:r>
            <a:r>
              <a:rPr lang="en-ID" sz="3200" dirty="0" err="1">
                <a:solidFill>
                  <a:schemeClr val="tx1"/>
                </a:solidFill>
              </a:rPr>
              <a:t>daya</a:t>
            </a:r>
            <a:r>
              <a:rPr lang="en-ID" sz="3200" dirty="0">
                <a:solidFill>
                  <a:schemeClr val="tx1"/>
                </a:solidFill>
              </a:rPr>
              <a:t>, </a:t>
            </a:r>
            <a:r>
              <a:rPr lang="en-ID" sz="3200" dirty="0" err="1">
                <a:solidFill>
                  <a:schemeClr val="tx1"/>
                </a:solidFill>
              </a:rPr>
              <a:t>risiko</a:t>
            </a:r>
            <a:r>
              <a:rPr lang="en-ID" sz="3200" dirty="0">
                <a:solidFill>
                  <a:schemeClr val="tx1"/>
                </a:solidFill>
              </a:rPr>
              <a:t>, dan </a:t>
            </a:r>
            <a:r>
              <a:rPr lang="en-ID" sz="3200" dirty="0" err="1">
                <a:solidFill>
                  <a:schemeClr val="tx1"/>
                </a:solidFill>
              </a:rPr>
              <a:t>keuntungan</a:t>
            </a:r>
            <a:r>
              <a:rPr lang="en-ID" sz="3200" dirty="0">
                <a:solidFill>
                  <a:schemeClr val="tx1"/>
                </a:solidFill>
              </a:rPr>
              <a:t>.</a:t>
            </a:r>
          </a:p>
          <a:p>
            <a:pPr marL="457200" indent="-457200" algn="just">
              <a:buFont typeface="Wingdings" panose="05000000000000000000" pitchFamily="2" charset="2"/>
              <a:buChar char="Ø"/>
            </a:pPr>
            <a:endParaRPr lang="en-ID" sz="3200" dirty="0">
              <a:solidFill>
                <a:schemeClr val="tx1"/>
              </a:solidFill>
            </a:endParaRPr>
          </a:p>
          <a:p>
            <a:pPr algn="just"/>
            <a:br>
              <a:rPr lang="en-ID" sz="3200" dirty="0">
                <a:solidFill>
                  <a:schemeClr val="tx1"/>
                </a:solidFill>
              </a:rPr>
            </a:br>
            <a:r>
              <a:rPr lang="en-ID" sz="3200" dirty="0" err="1">
                <a:solidFill>
                  <a:schemeClr val="tx1"/>
                </a:solidFill>
              </a:rPr>
              <a:t>Tujuan</a:t>
            </a:r>
            <a:r>
              <a:rPr lang="en-ID" sz="3200" dirty="0">
                <a:solidFill>
                  <a:schemeClr val="tx1"/>
                </a:solidFill>
              </a:rPr>
              <a:t> </a:t>
            </a:r>
            <a:r>
              <a:rPr lang="en-ID" sz="3200" dirty="0" err="1">
                <a:solidFill>
                  <a:schemeClr val="tx1"/>
                </a:solidFill>
              </a:rPr>
              <a:t>kerja</a:t>
            </a:r>
            <a:r>
              <a:rPr lang="en-ID" sz="3200" dirty="0">
                <a:solidFill>
                  <a:schemeClr val="tx1"/>
                </a:solidFill>
              </a:rPr>
              <a:t> </a:t>
            </a:r>
            <a:r>
              <a:rPr lang="en-ID" sz="3200" dirty="0" err="1">
                <a:solidFill>
                  <a:schemeClr val="tx1"/>
                </a:solidFill>
              </a:rPr>
              <a:t>sama</a:t>
            </a:r>
            <a:r>
              <a:rPr lang="en-ID" sz="3200" dirty="0">
                <a:solidFill>
                  <a:schemeClr val="tx1"/>
                </a:solidFill>
              </a:rPr>
              <a:t> </a:t>
            </a:r>
            <a:r>
              <a:rPr lang="en-ID" sz="3200" dirty="0" err="1">
                <a:solidFill>
                  <a:schemeClr val="tx1"/>
                </a:solidFill>
              </a:rPr>
              <a:t>dapat</a:t>
            </a:r>
            <a:r>
              <a:rPr lang="en-ID" sz="3200" dirty="0">
                <a:solidFill>
                  <a:schemeClr val="tx1"/>
                </a:solidFill>
              </a:rPr>
              <a:t> </a:t>
            </a:r>
            <a:r>
              <a:rPr lang="en-ID" sz="3200" dirty="0" err="1">
                <a:solidFill>
                  <a:schemeClr val="tx1"/>
                </a:solidFill>
              </a:rPr>
              <a:t>berupa</a:t>
            </a:r>
            <a:r>
              <a:rPr lang="en-ID" sz="3200" dirty="0">
                <a:solidFill>
                  <a:schemeClr val="tx1"/>
                </a:solidFill>
              </a:rPr>
              <a:t> </a:t>
            </a:r>
            <a:r>
              <a:rPr lang="en-ID" sz="3200" dirty="0" err="1">
                <a:solidFill>
                  <a:schemeClr val="tx1"/>
                </a:solidFill>
              </a:rPr>
              <a:t>peningkatan</a:t>
            </a:r>
            <a:r>
              <a:rPr lang="en-ID" sz="3200" dirty="0">
                <a:solidFill>
                  <a:schemeClr val="tx1"/>
                </a:solidFill>
              </a:rPr>
              <a:t> </a:t>
            </a:r>
            <a:r>
              <a:rPr lang="en-ID" sz="3200" dirty="0" err="1">
                <a:solidFill>
                  <a:schemeClr val="tx1"/>
                </a:solidFill>
              </a:rPr>
              <a:t>produksi</a:t>
            </a:r>
            <a:r>
              <a:rPr lang="en-ID" sz="3200" dirty="0">
                <a:solidFill>
                  <a:schemeClr val="tx1"/>
                </a:solidFill>
              </a:rPr>
              <a:t>, </a:t>
            </a:r>
            <a:r>
              <a:rPr lang="en-ID" sz="3200" dirty="0" err="1">
                <a:solidFill>
                  <a:schemeClr val="tx1"/>
                </a:solidFill>
              </a:rPr>
              <a:t>perluasan</a:t>
            </a:r>
            <a:r>
              <a:rPr lang="en-ID" sz="3200" dirty="0">
                <a:solidFill>
                  <a:schemeClr val="tx1"/>
                </a:solidFill>
              </a:rPr>
              <a:t> pasar, </a:t>
            </a:r>
            <a:r>
              <a:rPr lang="en-ID" sz="3200" dirty="0" err="1">
                <a:solidFill>
                  <a:schemeClr val="tx1"/>
                </a:solidFill>
              </a:rPr>
              <a:t>inovasi</a:t>
            </a:r>
            <a:r>
              <a:rPr lang="en-ID" sz="3200" dirty="0">
                <a:solidFill>
                  <a:schemeClr val="tx1"/>
                </a:solidFill>
              </a:rPr>
              <a:t> </a:t>
            </a:r>
            <a:r>
              <a:rPr lang="en-ID" sz="3200" dirty="0" err="1">
                <a:solidFill>
                  <a:schemeClr val="tx1"/>
                </a:solidFill>
              </a:rPr>
              <a:t>produk</a:t>
            </a:r>
            <a:r>
              <a:rPr lang="en-ID" sz="3200" dirty="0">
                <a:solidFill>
                  <a:schemeClr val="tx1"/>
                </a:solidFill>
              </a:rPr>
              <a:t>, </a:t>
            </a:r>
            <a:r>
              <a:rPr lang="en-ID" sz="3200" dirty="0" err="1">
                <a:solidFill>
                  <a:schemeClr val="tx1"/>
                </a:solidFill>
              </a:rPr>
              <a:t>hingga</a:t>
            </a:r>
            <a:r>
              <a:rPr lang="en-ID" sz="3200" dirty="0">
                <a:solidFill>
                  <a:schemeClr val="tx1"/>
                </a:solidFill>
              </a:rPr>
              <a:t> </a:t>
            </a:r>
            <a:r>
              <a:rPr lang="en-ID" sz="3200" dirty="0" err="1">
                <a:solidFill>
                  <a:schemeClr val="tx1"/>
                </a:solidFill>
              </a:rPr>
              <a:t>efisiensi</a:t>
            </a:r>
            <a:r>
              <a:rPr lang="en-ID" sz="3200" dirty="0">
                <a:solidFill>
                  <a:schemeClr val="tx1"/>
                </a:solidFill>
              </a:rPr>
              <a:t> </a:t>
            </a:r>
            <a:r>
              <a:rPr lang="en-ID" sz="3200" dirty="0" err="1">
                <a:solidFill>
                  <a:schemeClr val="tx1"/>
                </a:solidFill>
              </a:rPr>
              <a:t>operasional</a:t>
            </a:r>
            <a:r>
              <a:rPr lang="en-ID" sz="3200" dirty="0">
                <a:solidFill>
                  <a:schemeClr val="tx1"/>
                </a:solidFill>
              </a:rPr>
              <a:t>.</a:t>
            </a:r>
            <a:endParaRPr lang="en-US" sz="4400" dirty="0">
              <a:solidFill>
                <a:schemeClr val="tx1"/>
              </a:solidFill>
              <a:ea typeface="Open Sans" pitchFamily="34" charset="-122"/>
            </a:endParaRPr>
          </a:p>
          <a:p>
            <a:pPr algn="just"/>
            <a:r>
              <a:rPr lang="en-US" sz="6000" b="1" dirty="0">
                <a:solidFill>
                  <a:schemeClr val="tx1"/>
                </a:solidFill>
                <a:latin typeface="Crimson Pro Bold" pitchFamily="34" charset="0"/>
                <a:ea typeface="Crimson Pro Bold" pitchFamily="34" charset="-122"/>
                <a:cs typeface="Crimson Pro Bold" pitchFamily="34" charset="-120"/>
              </a:rPr>
              <a:t> </a:t>
            </a:r>
            <a:endParaRPr lang="en-US" sz="6000" dirty="0">
              <a:solidFill>
                <a:schemeClr val="tx1"/>
              </a:solidFill>
            </a:endParaRPr>
          </a:p>
          <a:p>
            <a:pPr algn="just"/>
            <a:endParaRPr lang="en-US" sz="2600" dirty="0"/>
          </a:p>
          <a:p>
            <a:pPr algn="just"/>
            <a:endParaRPr lang="en-US" sz="2600" dirty="0"/>
          </a:p>
          <a:p>
            <a:pPr algn="just"/>
            <a:endParaRPr lang="en-US" sz="2400" dirty="0"/>
          </a:p>
          <a:p>
            <a:pPr algn="just"/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728635593"/>
      </p:ext>
    </p:extLst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F79CFDEC-DD09-4AB5-82D1-0F58EEC98B8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83568" y="620688"/>
            <a:ext cx="7416824" cy="5018112"/>
          </a:xfrm>
        </p:spPr>
        <p:txBody>
          <a:bodyPr>
            <a:normAutofit lnSpcReduction="10000"/>
          </a:bodyPr>
          <a:lstStyle/>
          <a:p>
            <a:r>
              <a:rPr lang="nn-NO" b="1" dirty="0">
                <a:solidFill>
                  <a:schemeClr val="tx1"/>
                </a:solidFill>
              </a:rPr>
              <a:t>Pengertian HKI (Hak Kekayaan Intelektual)</a:t>
            </a:r>
          </a:p>
          <a:p>
            <a:endParaRPr lang="nn-NO" b="1" dirty="0">
              <a:solidFill>
                <a:schemeClr val="tx1"/>
              </a:solidFill>
            </a:endParaRPr>
          </a:p>
          <a:p>
            <a:pPr algn="l"/>
            <a:r>
              <a:rPr lang="en-ID" dirty="0" err="1">
                <a:solidFill>
                  <a:schemeClr val="tx1"/>
                </a:solidFill>
              </a:rPr>
              <a:t>Hak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Kekayaan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Intelektual</a:t>
            </a:r>
            <a:r>
              <a:rPr lang="en-ID" dirty="0">
                <a:solidFill>
                  <a:schemeClr val="tx1"/>
                </a:solidFill>
              </a:rPr>
              <a:t> (HKI) </a:t>
            </a:r>
          </a:p>
          <a:p>
            <a:pPr marL="457200" indent="-457200" algn="l">
              <a:buFont typeface="Wingdings" panose="05000000000000000000" pitchFamily="2" charset="2"/>
              <a:buChar char="Ø"/>
            </a:pPr>
            <a:r>
              <a:rPr lang="en-ID" dirty="0" err="1">
                <a:solidFill>
                  <a:schemeClr val="tx1"/>
                </a:solidFill>
              </a:rPr>
              <a:t>hak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hukum</a:t>
            </a:r>
            <a:r>
              <a:rPr lang="en-ID" dirty="0">
                <a:solidFill>
                  <a:schemeClr val="tx1"/>
                </a:solidFill>
              </a:rPr>
              <a:t> yang </a:t>
            </a:r>
            <a:r>
              <a:rPr lang="en-ID" dirty="0" err="1">
                <a:solidFill>
                  <a:schemeClr val="tx1"/>
                </a:solidFill>
              </a:rPr>
              <a:t>diberikan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kepada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seseorang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atau</a:t>
            </a:r>
            <a:r>
              <a:rPr lang="en-ID" dirty="0">
                <a:solidFill>
                  <a:schemeClr val="tx1"/>
                </a:solidFill>
              </a:rPr>
              <a:t> badan </a:t>
            </a:r>
            <a:r>
              <a:rPr lang="en-ID" dirty="0" err="1">
                <a:solidFill>
                  <a:schemeClr val="tx1"/>
                </a:solidFill>
              </a:rPr>
              <a:t>atas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hasil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ciptaannya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dalam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bidang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ilmu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pengetahuan</a:t>
            </a:r>
            <a:r>
              <a:rPr lang="en-ID" dirty="0">
                <a:solidFill>
                  <a:schemeClr val="tx1"/>
                </a:solidFill>
              </a:rPr>
              <a:t>, </a:t>
            </a:r>
            <a:r>
              <a:rPr lang="en-ID" dirty="0" err="1">
                <a:solidFill>
                  <a:schemeClr val="tx1"/>
                </a:solidFill>
              </a:rPr>
              <a:t>teknologi</a:t>
            </a:r>
            <a:r>
              <a:rPr lang="en-ID" dirty="0">
                <a:solidFill>
                  <a:schemeClr val="tx1"/>
                </a:solidFill>
              </a:rPr>
              <a:t>, </a:t>
            </a:r>
            <a:r>
              <a:rPr lang="en-ID" dirty="0" err="1">
                <a:solidFill>
                  <a:schemeClr val="tx1"/>
                </a:solidFill>
              </a:rPr>
              <a:t>seni</a:t>
            </a:r>
            <a:r>
              <a:rPr lang="en-ID" dirty="0">
                <a:solidFill>
                  <a:schemeClr val="tx1"/>
                </a:solidFill>
              </a:rPr>
              <a:t>, dan sastra.</a:t>
            </a:r>
          </a:p>
          <a:p>
            <a:pPr marL="457200" indent="-457200" algn="l">
              <a:buFont typeface="Wingdings" panose="05000000000000000000" pitchFamily="2" charset="2"/>
              <a:buChar char="Ø"/>
            </a:pPr>
            <a:endParaRPr lang="en-ID" dirty="0">
              <a:solidFill>
                <a:schemeClr val="tx1"/>
              </a:solidFill>
            </a:endParaRPr>
          </a:p>
          <a:p>
            <a:pPr marL="457200" indent="-457200" algn="l">
              <a:buFont typeface="Wingdings" panose="05000000000000000000" pitchFamily="2" charset="2"/>
              <a:buChar char="Ø"/>
            </a:pPr>
            <a:r>
              <a:rPr lang="en-ID" dirty="0">
                <a:solidFill>
                  <a:schemeClr val="tx1"/>
                </a:solidFill>
              </a:rPr>
              <a:t> HKI </a:t>
            </a:r>
            <a:r>
              <a:rPr lang="en-ID" dirty="0" err="1">
                <a:solidFill>
                  <a:schemeClr val="tx1"/>
                </a:solidFill>
              </a:rPr>
              <a:t>melindungi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karya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tersebut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dari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penggunaan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tanpa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izin</a:t>
            </a:r>
            <a:r>
              <a:rPr lang="en-ID" dirty="0">
                <a:solidFill>
                  <a:schemeClr val="tx1"/>
                </a:solidFill>
              </a:rPr>
              <a:t>, </a:t>
            </a:r>
            <a:r>
              <a:rPr lang="en-ID" dirty="0" err="1">
                <a:solidFill>
                  <a:schemeClr val="tx1"/>
                </a:solidFill>
              </a:rPr>
              <a:t>sehingga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pemilik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memiliki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hak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eksklusif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untuk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memanfaatkan</a:t>
            </a:r>
            <a:r>
              <a:rPr lang="en-ID" dirty="0">
                <a:solidFill>
                  <a:schemeClr val="tx1"/>
                </a:solidFill>
              </a:rPr>
              <a:t>, </a:t>
            </a:r>
            <a:r>
              <a:rPr lang="en-ID" dirty="0" err="1">
                <a:solidFill>
                  <a:schemeClr val="tx1"/>
                </a:solidFill>
              </a:rPr>
              <a:t>mengelola</a:t>
            </a:r>
            <a:r>
              <a:rPr lang="en-ID" dirty="0">
                <a:solidFill>
                  <a:schemeClr val="tx1"/>
                </a:solidFill>
              </a:rPr>
              <a:t>, </a:t>
            </a:r>
            <a:r>
              <a:rPr lang="en-ID" dirty="0" err="1">
                <a:solidFill>
                  <a:schemeClr val="tx1"/>
                </a:solidFill>
              </a:rPr>
              <a:t>atau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mengkomersialkannya</a:t>
            </a:r>
            <a:r>
              <a:rPr lang="en-ID" dirty="0">
                <a:solidFill>
                  <a:schemeClr val="tx1"/>
                </a:solidFill>
              </a:rPr>
              <a:t>.</a:t>
            </a:r>
            <a:endParaRPr lang="en-ID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67675075"/>
      </p:ext>
    </p:extLst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B9B799C4-EE20-4852-BFD9-04D47443541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55576" y="620688"/>
            <a:ext cx="7992888" cy="5472608"/>
          </a:xfrm>
        </p:spPr>
        <p:txBody>
          <a:bodyPr>
            <a:normAutofit fontScale="62500" lnSpcReduction="20000"/>
          </a:bodyPr>
          <a:lstStyle/>
          <a:p>
            <a:r>
              <a:rPr lang="en-ID" sz="4000" b="1" dirty="0" err="1">
                <a:solidFill>
                  <a:schemeClr val="tx1"/>
                </a:solidFill>
              </a:rPr>
              <a:t>Jenis-Jenis</a:t>
            </a:r>
            <a:r>
              <a:rPr lang="en-ID" sz="4000" b="1" dirty="0">
                <a:solidFill>
                  <a:schemeClr val="tx1"/>
                </a:solidFill>
              </a:rPr>
              <a:t> </a:t>
            </a:r>
            <a:r>
              <a:rPr lang="en-ID" sz="4000" b="1" dirty="0" err="1">
                <a:solidFill>
                  <a:schemeClr val="tx1"/>
                </a:solidFill>
              </a:rPr>
              <a:t>Kerja</a:t>
            </a:r>
            <a:r>
              <a:rPr lang="en-ID" sz="4000" b="1" dirty="0">
                <a:solidFill>
                  <a:schemeClr val="tx1"/>
                </a:solidFill>
              </a:rPr>
              <a:t> Sama </a:t>
            </a:r>
            <a:r>
              <a:rPr lang="en-ID" sz="4000" b="1" dirty="0" err="1">
                <a:solidFill>
                  <a:schemeClr val="tx1"/>
                </a:solidFill>
              </a:rPr>
              <a:t>Bisnis</a:t>
            </a:r>
            <a:endParaRPr lang="en-ID" sz="4000" b="1" dirty="0">
              <a:solidFill>
                <a:schemeClr val="tx1"/>
              </a:solidFill>
            </a:endParaRPr>
          </a:p>
          <a:p>
            <a:endParaRPr lang="en-ID" sz="3100" dirty="0">
              <a:solidFill>
                <a:schemeClr val="tx1"/>
              </a:solidFill>
            </a:endParaRPr>
          </a:p>
          <a:p>
            <a:pPr marL="514350" indent="-514350" algn="l">
              <a:buAutoNum type="arabicPeriod"/>
            </a:pPr>
            <a:r>
              <a:rPr lang="en-ID" sz="3400" b="1" dirty="0">
                <a:solidFill>
                  <a:schemeClr val="tx1"/>
                </a:solidFill>
              </a:rPr>
              <a:t>Joint Venture</a:t>
            </a:r>
            <a:br>
              <a:rPr lang="en-ID" sz="3400" dirty="0">
                <a:solidFill>
                  <a:schemeClr val="tx1"/>
                </a:solidFill>
              </a:rPr>
            </a:br>
            <a:r>
              <a:rPr lang="en-ID" sz="3400" dirty="0" err="1">
                <a:solidFill>
                  <a:schemeClr val="tx1"/>
                </a:solidFill>
              </a:rPr>
              <a:t>Kerja</a:t>
            </a:r>
            <a:r>
              <a:rPr lang="en-ID" sz="3400" dirty="0">
                <a:solidFill>
                  <a:schemeClr val="tx1"/>
                </a:solidFill>
              </a:rPr>
              <a:t> </a:t>
            </a:r>
            <a:r>
              <a:rPr lang="en-ID" sz="3400" dirty="0" err="1">
                <a:solidFill>
                  <a:schemeClr val="tx1"/>
                </a:solidFill>
              </a:rPr>
              <a:t>sama</a:t>
            </a:r>
            <a:r>
              <a:rPr lang="en-ID" sz="3400" dirty="0">
                <a:solidFill>
                  <a:schemeClr val="tx1"/>
                </a:solidFill>
              </a:rPr>
              <a:t> </a:t>
            </a:r>
            <a:r>
              <a:rPr lang="en-ID" sz="3400" dirty="0" err="1">
                <a:solidFill>
                  <a:schemeClr val="tx1"/>
                </a:solidFill>
              </a:rPr>
              <a:t>antara</a:t>
            </a:r>
            <a:r>
              <a:rPr lang="en-ID" sz="3400" dirty="0">
                <a:solidFill>
                  <a:schemeClr val="tx1"/>
                </a:solidFill>
              </a:rPr>
              <a:t> </a:t>
            </a:r>
            <a:r>
              <a:rPr lang="en-ID" sz="3400" dirty="0" err="1">
                <a:solidFill>
                  <a:schemeClr val="tx1"/>
                </a:solidFill>
              </a:rPr>
              <a:t>dua</a:t>
            </a:r>
            <a:r>
              <a:rPr lang="en-ID" sz="3400" dirty="0">
                <a:solidFill>
                  <a:schemeClr val="tx1"/>
                </a:solidFill>
              </a:rPr>
              <a:t> </a:t>
            </a:r>
            <a:r>
              <a:rPr lang="en-ID" sz="3400" dirty="0" err="1">
                <a:solidFill>
                  <a:schemeClr val="tx1"/>
                </a:solidFill>
              </a:rPr>
              <a:t>perusahaan</a:t>
            </a:r>
            <a:r>
              <a:rPr lang="en-ID" sz="3400" dirty="0">
                <a:solidFill>
                  <a:schemeClr val="tx1"/>
                </a:solidFill>
              </a:rPr>
              <a:t> </a:t>
            </a:r>
            <a:r>
              <a:rPr lang="en-ID" sz="3400" dirty="0" err="1">
                <a:solidFill>
                  <a:schemeClr val="tx1"/>
                </a:solidFill>
              </a:rPr>
              <a:t>atau</a:t>
            </a:r>
            <a:r>
              <a:rPr lang="en-ID" sz="3400" dirty="0">
                <a:solidFill>
                  <a:schemeClr val="tx1"/>
                </a:solidFill>
              </a:rPr>
              <a:t> </a:t>
            </a:r>
            <a:r>
              <a:rPr lang="en-ID" sz="3400" dirty="0" err="1">
                <a:solidFill>
                  <a:schemeClr val="tx1"/>
                </a:solidFill>
              </a:rPr>
              <a:t>lebih</a:t>
            </a:r>
            <a:r>
              <a:rPr lang="en-ID" sz="3400" dirty="0">
                <a:solidFill>
                  <a:schemeClr val="tx1"/>
                </a:solidFill>
              </a:rPr>
              <a:t> </a:t>
            </a:r>
            <a:r>
              <a:rPr lang="en-ID" sz="3400" dirty="0" err="1">
                <a:solidFill>
                  <a:schemeClr val="tx1"/>
                </a:solidFill>
              </a:rPr>
              <a:t>untuk</a:t>
            </a:r>
            <a:r>
              <a:rPr lang="en-ID" sz="3400" dirty="0">
                <a:solidFill>
                  <a:schemeClr val="tx1"/>
                </a:solidFill>
              </a:rPr>
              <a:t> </a:t>
            </a:r>
            <a:r>
              <a:rPr lang="en-ID" sz="3400" dirty="0" err="1">
                <a:solidFill>
                  <a:schemeClr val="tx1"/>
                </a:solidFill>
              </a:rPr>
              <a:t>membentuk</a:t>
            </a:r>
            <a:r>
              <a:rPr lang="en-ID" sz="3400" dirty="0">
                <a:solidFill>
                  <a:schemeClr val="tx1"/>
                </a:solidFill>
              </a:rPr>
              <a:t> </a:t>
            </a:r>
            <a:r>
              <a:rPr lang="en-ID" sz="3400" dirty="0" err="1">
                <a:solidFill>
                  <a:schemeClr val="tx1"/>
                </a:solidFill>
              </a:rPr>
              <a:t>perusahaan</a:t>
            </a:r>
            <a:r>
              <a:rPr lang="en-ID" sz="3400" dirty="0">
                <a:solidFill>
                  <a:schemeClr val="tx1"/>
                </a:solidFill>
              </a:rPr>
              <a:t> </a:t>
            </a:r>
            <a:r>
              <a:rPr lang="en-ID" sz="3400" dirty="0" err="1">
                <a:solidFill>
                  <a:schemeClr val="tx1"/>
                </a:solidFill>
              </a:rPr>
              <a:t>baru</a:t>
            </a:r>
            <a:r>
              <a:rPr lang="en-ID" sz="3400" dirty="0">
                <a:solidFill>
                  <a:schemeClr val="tx1"/>
                </a:solidFill>
              </a:rPr>
              <a:t> </a:t>
            </a:r>
            <a:r>
              <a:rPr lang="en-ID" sz="3400" dirty="0" err="1">
                <a:solidFill>
                  <a:schemeClr val="tx1"/>
                </a:solidFill>
              </a:rPr>
              <a:t>dengan</a:t>
            </a:r>
            <a:r>
              <a:rPr lang="en-ID" sz="3400" dirty="0">
                <a:solidFill>
                  <a:schemeClr val="tx1"/>
                </a:solidFill>
              </a:rPr>
              <a:t> modal dan </a:t>
            </a:r>
            <a:r>
              <a:rPr lang="en-ID" sz="3400" dirty="0" err="1">
                <a:solidFill>
                  <a:schemeClr val="tx1"/>
                </a:solidFill>
              </a:rPr>
              <a:t>tanggung</a:t>
            </a:r>
            <a:r>
              <a:rPr lang="en-ID" sz="3400" dirty="0">
                <a:solidFill>
                  <a:schemeClr val="tx1"/>
                </a:solidFill>
              </a:rPr>
              <a:t> </a:t>
            </a:r>
            <a:r>
              <a:rPr lang="en-ID" sz="3400" dirty="0" err="1">
                <a:solidFill>
                  <a:schemeClr val="tx1"/>
                </a:solidFill>
              </a:rPr>
              <a:t>jawab</a:t>
            </a:r>
            <a:r>
              <a:rPr lang="en-ID" sz="3400" dirty="0">
                <a:solidFill>
                  <a:schemeClr val="tx1"/>
                </a:solidFill>
              </a:rPr>
              <a:t> </a:t>
            </a:r>
            <a:r>
              <a:rPr lang="en-ID" sz="3400" dirty="0" err="1">
                <a:solidFill>
                  <a:schemeClr val="tx1"/>
                </a:solidFill>
              </a:rPr>
              <a:t>bersama</a:t>
            </a:r>
            <a:r>
              <a:rPr lang="en-ID" sz="3400" dirty="0">
                <a:solidFill>
                  <a:schemeClr val="tx1"/>
                </a:solidFill>
              </a:rPr>
              <a:t>.</a:t>
            </a:r>
          </a:p>
          <a:p>
            <a:pPr marL="514350" indent="-514350" algn="l">
              <a:buAutoNum type="arabicPeriod"/>
            </a:pPr>
            <a:r>
              <a:rPr lang="en-ID" sz="3400" b="1" dirty="0">
                <a:solidFill>
                  <a:schemeClr val="tx1"/>
                </a:solidFill>
              </a:rPr>
              <a:t>Strategic Alliance (</a:t>
            </a:r>
            <a:r>
              <a:rPr lang="en-ID" sz="3400" b="1" dirty="0" err="1">
                <a:solidFill>
                  <a:schemeClr val="tx1"/>
                </a:solidFill>
              </a:rPr>
              <a:t>Aliansi</a:t>
            </a:r>
            <a:r>
              <a:rPr lang="en-ID" sz="3400" b="1" dirty="0">
                <a:solidFill>
                  <a:schemeClr val="tx1"/>
                </a:solidFill>
              </a:rPr>
              <a:t> </a:t>
            </a:r>
            <a:r>
              <a:rPr lang="en-ID" sz="3400" b="1" dirty="0" err="1">
                <a:solidFill>
                  <a:schemeClr val="tx1"/>
                </a:solidFill>
              </a:rPr>
              <a:t>Strategis</a:t>
            </a:r>
            <a:r>
              <a:rPr lang="en-ID" sz="3400" b="1" dirty="0">
                <a:solidFill>
                  <a:schemeClr val="tx1"/>
                </a:solidFill>
              </a:rPr>
              <a:t>)</a:t>
            </a:r>
            <a:br>
              <a:rPr lang="en-ID" sz="3400" dirty="0">
                <a:solidFill>
                  <a:schemeClr val="tx1"/>
                </a:solidFill>
              </a:rPr>
            </a:br>
            <a:r>
              <a:rPr lang="en-ID" sz="3400" dirty="0" err="1">
                <a:solidFill>
                  <a:schemeClr val="tx1"/>
                </a:solidFill>
              </a:rPr>
              <a:t>Kerja</a:t>
            </a:r>
            <a:r>
              <a:rPr lang="en-ID" sz="3400" dirty="0">
                <a:solidFill>
                  <a:schemeClr val="tx1"/>
                </a:solidFill>
              </a:rPr>
              <a:t> </a:t>
            </a:r>
            <a:r>
              <a:rPr lang="en-ID" sz="3400" dirty="0" err="1">
                <a:solidFill>
                  <a:schemeClr val="tx1"/>
                </a:solidFill>
              </a:rPr>
              <a:t>sama</a:t>
            </a:r>
            <a:r>
              <a:rPr lang="en-ID" sz="3400" dirty="0">
                <a:solidFill>
                  <a:schemeClr val="tx1"/>
                </a:solidFill>
              </a:rPr>
              <a:t> </a:t>
            </a:r>
            <a:r>
              <a:rPr lang="en-ID" sz="3400" dirty="0" err="1">
                <a:solidFill>
                  <a:schemeClr val="tx1"/>
                </a:solidFill>
              </a:rPr>
              <a:t>tanpa</a:t>
            </a:r>
            <a:r>
              <a:rPr lang="en-ID" sz="3400" dirty="0">
                <a:solidFill>
                  <a:schemeClr val="tx1"/>
                </a:solidFill>
              </a:rPr>
              <a:t> </a:t>
            </a:r>
            <a:r>
              <a:rPr lang="en-ID" sz="3400" dirty="0" err="1">
                <a:solidFill>
                  <a:schemeClr val="tx1"/>
                </a:solidFill>
              </a:rPr>
              <a:t>membentuk</a:t>
            </a:r>
            <a:r>
              <a:rPr lang="en-ID" sz="3400" dirty="0">
                <a:solidFill>
                  <a:schemeClr val="tx1"/>
                </a:solidFill>
              </a:rPr>
              <a:t> </a:t>
            </a:r>
            <a:r>
              <a:rPr lang="en-ID" sz="3400" dirty="0" err="1">
                <a:solidFill>
                  <a:schemeClr val="tx1"/>
                </a:solidFill>
              </a:rPr>
              <a:t>entitas</a:t>
            </a:r>
            <a:r>
              <a:rPr lang="en-ID" sz="3400" dirty="0">
                <a:solidFill>
                  <a:schemeClr val="tx1"/>
                </a:solidFill>
              </a:rPr>
              <a:t> </a:t>
            </a:r>
            <a:r>
              <a:rPr lang="en-ID" sz="3400" dirty="0" err="1">
                <a:solidFill>
                  <a:schemeClr val="tx1"/>
                </a:solidFill>
              </a:rPr>
              <a:t>baru</a:t>
            </a:r>
            <a:r>
              <a:rPr lang="en-ID" sz="3400" dirty="0">
                <a:solidFill>
                  <a:schemeClr val="tx1"/>
                </a:solidFill>
              </a:rPr>
              <a:t>, </a:t>
            </a:r>
            <a:r>
              <a:rPr lang="en-ID" sz="3400" dirty="0" err="1">
                <a:solidFill>
                  <a:schemeClr val="tx1"/>
                </a:solidFill>
              </a:rPr>
              <a:t>biasanya</a:t>
            </a:r>
            <a:r>
              <a:rPr lang="en-ID" sz="3400" dirty="0">
                <a:solidFill>
                  <a:schemeClr val="tx1"/>
                </a:solidFill>
              </a:rPr>
              <a:t> </a:t>
            </a:r>
            <a:r>
              <a:rPr lang="en-ID" sz="3400" dirty="0" err="1">
                <a:solidFill>
                  <a:schemeClr val="tx1"/>
                </a:solidFill>
              </a:rPr>
              <a:t>untuk</a:t>
            </a:r>
            <a:r>
              <a:rPr lang="en-ID" sz="3400" dirty="0">
                <a:solidFill>
                  <a:schemeClr val="tx1"/>
                </a:solidFill>
              </a:rPr>
              <a:t> </a:t>
            </a:r>
            <a:r>
              <a:rPr lang="en-ID" sz="3400" dirty="0" err="1">
                <a:solidFill>
                  <a:schemeClr val="tx1"/>
                </a:solidFill>
              </a:rPr>
              <a:t>pengembangan</a:t>
            </a:r>
            <a:r>
              <a:rPr lang="en-ID" sz="3400" dirty="0">
                <a:solidFill>
                  <a:schemeClr val="tx1"/>
                </a:solidFill>
              </a:rPr>
              <a:t> </a:t>
            </a:r>
            <a:r>
              <a:rPr lang="en-ID" sz="3400" dirty="0" err="1">
                <a:solidFill>
                  <a:schemeClr val="tx1"/>
                </a:solidFill>
              </a:rPr>
              <a:t>produk</a:t>
            </a:r>
            <a:r>
              <a:rPr lang="en-ID" sz="3400" dirty="0">
                <a:solidFill>
                  <a:schemeClr val="tx1"/>
                </a:solidFill>
              </a:rPr>
              <a:t>, </a:t>
            </a:r>
            <a:r>
              <a:rPr lang="en-ID" sz="3400" dirty="0" err="1">
                <a:solidFill>
                  <a:schemeClr val="tx1"/>
                </a:solidFill>
              </a:rPr>
              <a:t>pemasaran</a:t>
            </a:r>
            <a:r>
              <a:rPr lang="en-ID" sz="3400" dirty="0">
                <a:solidFill>
                  <a:schemeClr val="tx1"/>
                </a:solidFill>
              </a:rPr>
              <a:t>, </a:t>
            </a:r>
            <a:r>
              <a:rPr lang="en-ID" sz="3400" dirty="0" err="1">
                <a:solidFill>
                  <a:schemeClr val="tx1"/>
                </a:solidFill>
              </a:rPr>
              <a:t>atau</a:t>
            </a:r>
            <a:r>
              <a:rPr lang="en-ID" sz="3400" dirty="0">
                <a:solidFill>
                  <a:schemeClr val="tx1"/>
                </a:solidFill>
              </a:rPr>
              <a:t> </a:t>
            </a:r>
            <a:r>
              <a:rPr lang="en-ID" sz="3400" dirty="0" err="1">
                <a:solidFill>
                  <a:schemeClr val="tx1"/>
                </a:solidFill>
              </a:rPr>
              <a:t>teknologi</a:t>
            </a:r>
            <a:r>
              <a:rPr lang="en-ID" sz="3400" dirty="0">
                <a:solidFill>
                  <a:schemeClr val="tx1"/>
                </a:solidFill>
              </a:rPr>
              <a:t>.</a:t>
            </a:r>
          </a:p>
          <a:p>
            <a:pPr marL="514350" indent="-514350" algn="l">
              <a:buAutoNum type="arabicPeriod"/>
            </a:pPr>
            <a:r>
              <a:rPr lang="en-ID" sz="3400" b="1" dirty="0">
                <a:solidFill>
                  <a:schemeClr val="tx1"/>
                </a:solidFill>
              </a:rPr>
              <a:t>Franchise (</a:t>
            </a:r>
            <a:r>
              <a:rPr lang="en-ID" sz="3400" b="1" dirty="0" err="1">
                <a:solidFill>
                  <a:schemeClr val="tx1"/>
                </a:solidFill>
              </a:rPr>
              <a:t>Waralaba</a:t>
            </a:r>
            <a:r>
              <a:rPr lang="en-ID" sz="3400" b="1" dirty="0">
                <a:solidFill>
                  <a:schemeClr val="tx1"/>
                </a:solidFill>
              </a:rPr>
              <a:t>)</a:t>
            </a:r>
            <a:br>
              <a:rPr lang="en-ID" sz="3400" dirty="0">
                <a:solidFill>
                  <a:schemeClr val="tx1"/>
                </a:solidFill>
              </a:rPr>
            </a:br>
            <a:r>
              <a:rPr lang="en-ID" sz="3400" dirty="0" err="1">
                <a:solidFill>
                  <a:schemeClr val="tx1"/>
                </a:solidFill>
              </a:rPr>
              <a:t>Kerja</a:t>
            </a:r>
            <a:r>
              <a:rPr lang="en-ID" sz="3400" dirty="0">
                <a:solidFill>
                  <a:schemeClr val="tx1"/>
                </a:solidFill>
              </a:rPr>
              <a:t> </a:t>
            </a:r>
            <a:r>
              <a:rPr lang="en-ID" sz="3400" dirty="0" err="1">
                <a:solidFill>
                  <a:schemeClr val="tx1"/>
                </a:solidFill>
              </a:rPr>
              <a:t>sama</a:t>
            </a:r>
            <a:r>
              <a:rPr lang="en-ID" sz="3400" dirty="0">
                <a:solidFill>
                  <a:schemeClr val="tx1"/>
                </a:solidFill>
              </a:rPr>
              <a:t> </a:t>
            </a:r>
            <a:r>
              <a:rPr lang="en-ID" sz="3400" dirty="0" err="1">
                <a:solidFill>
                  <a:schemeClr val="tx1"/>
                </a:solidFill>
              </a:rPr>
              <a:t>dimana</a:t>
            </a:r>
            <a:r>
              <a:rPr lang="en-ID" sz="3400" dirty="0">
                <a:solidFill>
                  <a:schemeClr val="tx1"/>
                </a:solidFill>
              </a:rPr>
              <a:t> </a:t>
            </a:r>
            <a:r>
              <a:rPr lang="en-ID" sz="3400" dirty="0" err="1">
                <a:solidFill>
                  <a:schemeClr val="tx1"/>
                </a:solidFill>
              </a:rPr>
              <a:t>pemilik</a:t>
            </a:r>
            <a:r>
              <a:rPr lang="en-ID" sz="3400" dirty="0">
                <a:solidFill>
                  <a:schemeClr val="tx1"/>
                </a:solidFill>
              </a:rPr>
              <a:t> </a:t>
            </a:r>
            <a:r>
              <a:rPr lang="en-ID" sz="3400" dirty="0" err="1">
                <a:solidFill>
                  <a:schemeClr val="tx1"/>
                </a:solidFill>
              </a:rPr>
              <a:t>merek</a:t>
            </a:r>
            <a:r>
              <a:rPr lang="en-ID" sz="3400" dirty="0">
                <a:solidFill>
                  <a:schemeClr val="tx1"/>
                </a:solidFill>
              </a:rPr>
              <a:t> </a:t>
            </a:r>
            <a:r>
              <a:rPr lang="en-ID" sz="3400" dirty="0" err="1">
                <a:solidFill>
                  <a:schemeClr val="tx1"/>
                </a:solidFill>
              </a:rPr>
              <a:t>memberikan</a:t>
            </a:r>
            <a:r>
              <a:rPr lang="en-ID" sz="3400" dirty="0">
                <a:solidFill>
                  <a:schemeClr val="tx1"/>
                </a:solidFill>
              </a:rPr>
              <a:t> </a:t>
            </a:r>
            <a:r>
              <a:rPr lang="en-ID" sz="3400" dirty="0" err="1">
                <a:solidFill>
                  <a:schemeClr val="tx1"/>
                </a:solidFill>
              </a:rPr>
              <a:t>hak</a:t>
            </a:r>
            <a:r>
              <a:rPr lang="en-ID" sz="3400" dirty="0">
                <a:solidFill>
                  <a:schemeClr val="tx1"/>
                </a:solidFill>
              </a:rPr>
              <a:t> </a:t>
            </a:r>
            <a:r>
              <a:rPr lang="en-ID" sz="3400" dirty="0" err="1">
                <a:solidFill>
                  <a:schemeClr val="tx1"/>
                </a:solidFill>
              </a:rPr>
              <a:t>kepada</a:t>
            </a:r>
            <a:r>
              <a:rPr lang="en-ID" sz="3400" dirty="0">
                <a:solidFill>
                  <a:schemeClr val="tx1"/>
                </a:solidFill>
              </a:rPr>
              <a:t> </a:t>
            </a:r>
            <a:r>
              <a:rPr lang="en-ID" sz="3400" dirty="0" err="1">
                <a:solidFill>
                  <a:schemeClr val="tx1"/>
                </a:solidFill>
              </a:rPr>
              <a:t>pihak</a:t>
            </a:r>
            <a:r>
              <a:rPr lang="en-ID" sz="3400" dirty="0">
                <a:solidFill>
                  <a:schemeClr val="tx1"/>
                </a:solidFill>
              </a:rPr>
              <a:t> lain </a:t>
            </a:r>
            <a:r>
              <a:rPr lang="en-ID" sz="3400" dirty="0" err="1">
                <a:solidFill>
                  <a:schemeClr val="tx1"/>
                </a:solidFill>
              </a:rPr>
              <a:t>untuk</a:t>
            </a:r>
            <a:r>
              <a:rPr lang="en-ID" sz="3400" dirty="0">
                <a:solidFill>
                  <a:schemeClr val="tx1"/>
                </a:solidFill>
              </a:rPr>
              <a:t> </a:t>
            </a:r>
            <a:r>
              <a:rPr lang="en-ID" sz="3400" dirty="0" err="1">
                <a:solidFill>
                  <a:schemeClr val="tx1"/>
                </a:solidFill>
              </a:rPr>
              <a:t>menjalankan</a:t>
            </a:r>
            <a:r>
              <a:rPr lang="en-ID" sz="3400" dirty="0">
                <a:solidFill>
                  <a:schemeClr val="tx1"/>
                </a:solidFill>
              </a:rPr>
              <a:t> </a:t>
            </a:r>
            <a:r>
              <a:rPr lang="en-ID" sz="3400" dirty="0" err="1">
                <a:solidFill>
                  <a:schemeClr val="tx1"/>
                </a:solidFill>
              </a:rPr>
              <a:t>usaha</a:t>
            </a:r>
            <a:r>
              <a:rPr lang="en-ID" sz="3400" dirty="0">
                <a:solidFill>
                  <a:schemeClr val="tx1"/>
                </a:solidFill>
              </a:rPr>
              <a:t> </a:t>
            </a:r>
            <a:r>
              <a:rPr lang="en-ID" sz="3400" dirty="0" err="1">
                <a:solidFill>
                  <a:schemeClr val="tx1"/>
                </a:solidFill>
              </a:rPr>
              <a:t>menggunakan</a:t>
            </a:r>
            <a:r>
              <a:rPr lang="en-ID" sz="3400" dirty="0">
                <a:solidFill>
                  <a:schemeClr val="tx1"/>
                </a:solidFill>
              </a:rPr>
              <a:t> </a:t>
            </a:r>
            <a:r>
              <a:rPr lang="en-ID" sz="3400" dirty="0" err="1">
                <a:solidFill>
                  <a:schemeClr val="tx1"/>
                </a:solidFill>
              </a:rPr>
              <a:t>merek</a:t>
            </a:r>
            <a:r>
              <a:rPr lang="en-ID" sz="3400" dirty="0">
                <a:solidFill>
                  <a:schemeClr val="tx1"/>
                </a:solidFill>
              </a:rPr>
              <a:t>, </a:t>
            </a:r>
            <a:r>
              <a:rPr lang="en-ID" sz="3400" dirty="0" err="1">
                <a:solidFill>
                  <a:schemeClr val="tx1"/>
                </a:solidFill>
              </a:rPr>
              <a:t>sistem</a:t>
            </a:r>
            <a:r>
              <a:rPr lang="en-ID" sz="3400" dirty="0">
                <a:solidFill>
                  <a:schemeClr val="tx1"/>
                </a:solidFill>
              </a:rPr>
              <a:t>, dan </a:t>
            </a:r>
            <a:r>
              <a:rPr lang="en-ID" sz="3400" dirty="0" err="1">
                <a:solidFill>
                  <a:schemeClr val="tx1"/>
                </a:solidFill>
              </a:rPr>
              <a:t>dukungan</a:t>
            </a:r>
            <a:r>
              <a:rPr lang="en-ID" sz="3400" dirty="0">
                <a:solidFill>
                  <a:schemeClr val="tx1"/>
                </a:solidFill>
              </a:rPr>
              <a:t> yang </a:t>
            </a:r>
            <a:r>
              <a:rPr lang="en-ID" sz="3400" dirty="0" err="1">
                <a:solidFill>
                  <a:schemeClr val="tx1"/>
                </a:solidFill>
              </a:rPr>
              <a:t>telah</a:t>
            </a:r>
            <a:r>
              <a:rPr lang="en-ID" sz="3400" dirty="0">
                <a:solidFill>
                  <a:schemeClr val="tx1"/>
                </a:solidFill>
              </a:rPr>
              <a:t> </a:t>
            </a:r>
            <a:r>
              <a:rPr lang="en-ID" sz="3400" dirty="0" err="1">
                <a:solidFill>
                  <a:schemeClr val="tx1"/>
                </a:solidFill>
              </a:rPr>
              <a:t>ditetapkan</a:t>
            </a:r>
            <a:r>
              <a:rPr lang="en-ID" sz="3400" dirty="0">
                <a:solidFill>
                  <a:schemeClr val="tx1"/>
                </a:solidFill>
              </a:rPr>
              <a:t>.</a:t>
            </a:r>
          </a:p>
          <a:p>
            <a:pPr marL="514350" indent="-514350" algn="l">
              <a:buAutoNum type="arabicPeriod"/>
            </a:pPr>
            <a:r>
              <a:rPr lang="en-ID" sz="3400" b="1" dirty="0" err="1">
                <a:solidFill>
                  <a:schemeClr val="tx1"/>
                </a:solidFill>
              </a:rPr>
              <a:t>Kemitraan</a:t>
            </a:r>
            <a:r>
              <a:rPr lang="en-ID" sz="3400" b="1" dirty="0">
                <a:solidFill>
                  <a:schemeClr val="tx1"/>
                </a:solidFill>
              </a:rPr>
              <a:t> (Partnership)</a:t>
            </a:r>
          </a:p>
          <a:p>
            <a:pPr marL="447675" algn="l"/>
            <a:r>
              <a:rPr lang="en-ID" sz="3400" dirty="0" err="1">
                <a:solidFill>
                  <a:schemeClr val="tx1"/>
                </a:solidFill>
              </a:rPr>
              <a:t>Kerja</a:t>
            </a:r>
            <a:r>
              <a:rPr lang="en-ID" sz="3400" dirty="0">
                <a:solidFill>
                  <a:schemeClr val="tx1"/>
                </a:solidFill>
              </a:rPr>
              <a:t> </a:t>
            </a:r>
            <a:r>
              <a:rPr lang="en-ID" sz="3400" dirty="0" err="1">
                <a:solidFill>
                  <a:schemeClr val="tx1"/>
                </a:solidFill>
              </a:rPr>
              <a:t>sama</a:t>
            </a:r>
            <a:r>
              <a:rPr lang="en-ID" sz="3400" dirty="0">
                <a:solidFill>
                  <a:schemeClr val="tx1"/>
                </a:solidFill>
              </a:rPr>
              <a:t> </a:t>
            </a:r>
            <a:r>
              <a:rPr lang="en-ID" sz="3400" dirty="0" err="1">
                <a:solidFill>
                  <a:schemeClr val="tx1"/>
                </a:solidFill>
              </a:rPr>
              <a:t>antara</a:t>
            </a:r>
            <a:r>
              <a:rPr lang="en-ID" sz="3400" dirty="0">
                <a:solidFill>
                  <a:schemeClr val="tx1"/>
                </a:solidFill>
              </a:rPr>
              <a:t> </a:t>
            </a:r>
            <a:r>
              <a:rPr lang="en-ID" sz="3400" dirty="0" err="1">
                <a:solidFill>
                  <a:schemeClr val="tx1"/>
                </a:solidFill>
              </a:rPr>
              <a:t>dua</a:t>
            </a:r>
            <a:r>
              <a:rPr lang="en-ID" sz="3400" dirty="0">
                <a:solidFill>
                  <a:schemeClr val="tx1"/>
                </a:solidFill>
              </a:rPr>
              <a:t> </a:t>
            </a:r>
            <a:r>
              <a:rPr lang="en-ID" sz="3400" dirty="0" err="1">
                <a:solidFill>
                  <a:schemeClr val="tx1"/>
                </a:solidFill>
              </a:rPr>
              <a:t>pihak</a:t>
            </a:r>
            <a:r>
              <a:rPr lang="en-ID" sz="3400" dirty="0">
                <a:solidFill>
                  <a:schemeClr val="tx1"/>
                </a:solidFill>
              </a:rPr>
              <a:t> </a:t>
            </a:r>
            <a:r>
              <a:rPr lang="en-ID" sz="3400" dirty="0" err="1">
                <a:solidFill>
                  <a:schemeClr val="tx1"/>
                </a:solidFill>
              </a:rPr>
              <a:t>untuk</a:t>
            </a:r>
            <a:r>
              <a:rPr lang="en-ID" sz="3400" dirty="0">
                <a:solidFill>
                  <a:schemeClr val="tx1"/>
                </a:solidFill>
              </a:rPr>
              <a:t> </a:t>
            </a:r>
            <a:r>
              <a:rPr lang="en-ID" sz="3400" dirty="0" err="1">
                <a:solidFill>
                  <a:schemeClr val="tx1"/>
                </a:solidFill>
              </a:rPr>
              <a:t>menjalankan</a:t>
            </a:r>
            <a:r>
              <a:rPr lang="en-ID" sz="3400" dirty="0">
                <a:solidFill>
                  <a:schemeClr val="tx1"/>
                </a:solidFill>
              </a:rPr>
              <a:t> </a:t>
            </a:r>
            <a:r>
              <a:rPr lang="en-ID" sz="3400" dirty="0" err="1">
                <a:solidFill>
                  <a:schemeClr val="tx1"/>
                </a:solidFill>
              </a:rPr>
              <a:t>usaha</a:t>
            </a:r>
            <a:r>
              <a:rPr lang="en-ID" sz="3400" dirty="0">
                <a:solidFill>
                  <a:schemeClr val="tx1"/>
                </a:solidFill>
              </a:rPr>
              <a:t> </a:t>
            </a:r>
            <a:r>
              <a:rPr lang="en-ID" sz="3400" dirty="0" err="1">
                <a:solidFill>
                  <a:schemeClr val="tx1"/>
                </a:solidFill>
              </a:rPr>
              <a:t>bersama</a:t>
            </a:r>
            <a:r>
              <a:rPr lang="en-ID" sz="3400" dirty="0">
                <a:solidFill>
                  <a:schemeClr val="tx1"/>
                </a:solidFill>
              </a:rPr>
              <a:t> </a:t>
            </a:r>
            <a:r>
              <a:rPr lang="en-ID" sz="3400" dirty="0" err="1">
                <a:solidFill>
                  <a:schemeClr val="tx1"/>
                </a:solidFill>
              </a:rPr>
              <a:t>dengan</a:t>
            </a:r>
            <a:r>
              <a:rPr lang="en-ID" sz="3400" dirty="0">
                <a:solidFill>
                  <a:schemeClr val="tx1"/>
                </a:solidFill>
              </a:rPr>
              <a:t> </a:t>
            </a:r>
            <a:r>
              <a:rPr lang="en-ID" sz="3400" dirty="0" err="1">
                <a:solidFill>
                  <a:schemeClr val="tx1"/>
                </a:solidFill>
              </a:rPr>
              <a:t>pembagian</a:t>
            </a:r>
            <a:r>
              <a:rPr lang="en-ID" sz="3400" dirty="0">
                <a:solidFill>
                  <a:schemeClr val="tx1"/>
                </a:solidFill>
              </a:rPr>
              <a:t> </a:t>
            </a:r>
            <a:r>
              <a:rPr lang="en-ID" sz="3400" dirty="0" err="1">
                <a:solidFill>
                  <a:schemeClr val="tx1"/>
                </a:solidFill>
              </a:rPr>
              <a:t>keuntungan</a:t>
            </a:r>
            <a:r>
              <a:rPr lang="en-ID" sz="3400" dirty="0">
                <a:solidFill>
                  <a:schemeClr val="tx1"/>
                </a:solidFill>
              </a:rPr>
              <a:t> dan </a:t>
            </a:r>
            <a:r>
              <a:rPr lang="en-ID" sz="3400" dirty="0" err="1">
                <a:solidFill>
                  <a:schemeClr val="tx1"/>
                </a:solidFill>
              </a:rPr>
              <a:t>tanggung</a:t>
            </a:r>
            <a:r>
              <a:rPr lang="en-ID" sz="3400" dirty="0">
                <a:solidFill>
                  <a:schemeClr val="tx1"/>
                </a:solidFill>
              </a:rPr>
              <a:t> </a:t>
            </a:r>
            <a:r>
              <a:rPr lang="en-ID" sz="3400" dirty="0" err="1">
                <a:solidFill>
                  <a:schemeClr val="tx1"/>
                </a:solidFill>
              </a:rPr>
              <a:t>jawab</a:t>
            </a:r>
            <a:r>
              <a:rPr lang="en-ID" sz="3400" dirty="0">
                <a:solidFill>
                  <a:schemeClr val="tx1"/>
                </a:solidFill>
              </a:rPr>
              <a:t>.</a:t>
            </a:r>
          </a:p>
          <a:p>
            <a:pPr marL="447675" indent="-447675" algn="l"/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1688446638"/>
      </p:ext>
    </p:extLst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A481D629-7206-40D4-B942-87F2C15470C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99592" y="548680"/>
            <a:ext cx="7488832" cy="5472608"/>
          </a:xfrm>
        </p:spPr>
        <p:txBody>
          <a:bodyPr>
            <a:normAutofit/>
          </a:bodyPr>
          <a:lstStyle/>
          <a:p>
            <a:pPr algn="l"/>
            <a:r>
              <a:rPr lang="en-ID" dirty="0">
                <a:solidFill>
                  <a:schemeClr val="tx1"/>
                </a:solidFill>
              </a:rPr>
              <a:t>5. </a:t>
            </a:r>
            <a:r>
              <a:rPr lang="en-ID" b="1" dirty="0">
                <a:solidFill>
                  <a:schemeClr val="tx1"/>
                </a:solidFill>
              </a:rPr>
              <a:t>Outsourcing</a:t>
            </a:r>
            <a:br>
              <a:rPr lang="en-ID" dirty="0">
                <a:solidFill>
                  <a:schemeClr val="tx1"/>
                </a:solidFill>
              </a:rPr>
            </a:br>
            <a:r>
              <a:rPr lang="en-ID" dirty="0" err="1">
                <a:solidFill>
                  <a:schemeClr val="tx1"/>
                </a:solidFill>
              </a:rPr>
              <a:t>Kerja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sama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ketika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perusahaan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menyerahkan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sebagian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kegiatan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operasional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kepada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pihak</a:t>
            </a:r>
            <a:r>
              <a:rPr lang="en-ID" dirty="0">
                <a:solidFill>
                  <a:schemeClr val="tx1"/>
                </a:solidFill>
              </a:rPr>
              <a:t> lain agar </a:t>
            </a:r>
            <a:r>
              <a:rPr lang="en-ID" dirty="0" err="1">
                <a:solidFill>
                  <a:schemeClr val="tx1"/>
                </a:solidFill>
              </a:rPr>
              <a:t>lebih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efisien</a:t>
            </a:r>
            <a:r>
              <a:rPr lang="en-ID" dirty="0">
                <a:solidFill>
                  <a:schemeClr val="tx1"/>
                </a:solidFill>
              </a:rPr>
              <a:t>.</a:t>
            </a:r>
          </a:p>
          <a:p>
            <a:pPr algn="l"/>
            <a:r>
              <a:rPr lang="en-ID" dirty="0">
                <a:solidFill>
                  <a:schemeClr val="tx1"/>
                </a:solidFill>
              </a:rPr>
              <a:t>6.</a:t>
            </a:r>
            <a:r>
              <a:rPr lang="en-ID" b="1" dirty="0">
                <a:solidFill>
                  <a:schemeClr val="tx1"/>
                </a:solidFill>
              </a:rPr>
              <a:t> </a:t>
            </a:r>
            <a:r>
              <a:rPr lang="en-ID" b="1" dirty="0" err="1">
                <a:solidFill>
                  <a:schemeClr val="tx1"/>
                </a:solidFill>
              </a:rPr>
              <a:t>Lisensi</a:t>
            </a:r>
            <a:r>
              <a:rPr lang="en-ID" b="1" dirty="0">
                <a:solidFill>
                  <a:schemeClr val="tx1"/>
                </a:solidFill>
              </a:rPr>
              <a:t> (Licensing)</a:t>
            </a:r>
            <a:br>
              <a:rPr lang="en-ID" dirty="0">
                <a:solidFill>
                  <a:schemeClr val="tx1"/>
                </a:solidFill>
              </a:rPr>
            </a:br>
            <a:r>
              <a:rPr lang="en-ID" dirty="0" err="1">
                <a:solidFill>
                  <a:schemeClr val="tx1"/>
                </a:solidFill>
              </a:rPr>
              <a:t>Pemberian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izin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kepada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pihak</a:t>
            </a:r>
            <a:r>
              <a:rPr lang="en-ID" dirty="0">
                <a:solidFill>
                  <a:schemeClr val="tx1"/>
                </a:solidFill>
              </a:rPr>
              <a:t> lain </a:t>
            </a:r>
            <a:r>
              <a:rPr lang="en-ID" dirty="0" err="1">
                <a:solidFill>
                  <a:schemeClr val="tx1"/>
                </a:solidFill>
              </a:rPr>
              <a:t>untuk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memproduksi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atau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menjual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produk</a:t>
            </a:r>
            <a:r>
              <a:rPr lang="en-ID" dirty="0">
                <a:solidFill>
                  <a:schemeClr val="tx1"/>
                </a:solidFill>
              </a:rPr>
              <a:t> yang </a:t>
            </a:r>
            <a:r>
              <a:rPr lang="en-ID" dirty="0" err="1">
                <a:solidFill>
                  <a:schemeClr val="tx1"/>
                </a:solidFill>
              </a:rPr>
              <a:t>menggunakan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teknologi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atau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merek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tertentu</a:t>
            </a:r>
            <a:r>
              <a:rPr lang="en-ID" dirty="0">
                <a:solidFill>
                  <a:schemeClr val="tx1"/>
                </a:solidFill>
              </a:rPr>
              <a:t> (</a:t>
            </a:r>
            <a:r>
              <a:rPr lang="en-ID" dirty="0" err="1">
                <a:solidFill>
                  <a:schemeClr val="tx1"/>
                </a:solidFill>
              </a:rPr>
              <a:t>berkaitan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erat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dengan</a:t>
            </a:r>
            <a:r>
              <a:rPr lang="en-ID" dirty="0">
                <a:solidFill>
                  <a:schemeClr val="tx1"/>
                </a:solidFill>
              </a:rPr>
              <a:t> HKI).</a:t>
            </a:r>
          </a:p>
          <a:p>
            <a:pPr algn="l"/>
            <a:r>
              <a:rPr lang="en-ID" dirty="0">
                <a:solidFill>
                  <a:schemeClr val="tx1"/>
                </a:solidFill>
              </a:rPr>
              <a:t>7. </a:t>
            </a:r>
            <a:r>
              <a:rPr lang="en-ID" b="1" dirty="0">
                <a:solidFill>
                  <a:schemeClr val="tx1"/>
                </a:solidFill>
              </a:rPr>
              <a:t>Distributor dan </a:t>
            </a:r>
            <a:r>
              <a:rPr lang="en-ID" b="1" dirty="0" err="1">
                <a:solidFill>
                  <a:schemeClr val="tx1"/>
                </a:solidFill>
              </a:rPr>
              <a:t>Agen</a:t>
            </a:r>
            <a:br>
              <a:rPr lang="en-ID" dirty="0">
                <a:solidFill>
                  <a:schemeClr val="tx1"/>
                </a:solidFill>
              </a:rPr>
            </a:br>
            <a:r>
              <a:rPr lang="en-ID" dirty="0" err="1">
                <a:solidFill>
                  <a:schemeClr val="tx1"/>
                </a:solidFill>
              </a:rPr>
              <a:t>Kerja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sama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untuk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pendistribusian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produk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ke</a:t>
            </a:r>
            <a:r>
              <a:rPr lang="en-ID" dirty="0">
                <a:solidFill>
                  <a:schemeClr val="tx1"/>
                </a:solidFill>
              </a:rPr>
              <a:t> pasar </a:t>
            </a:r>
            <a:r>
              <a:rPr lang="en-ID" dirty="0" err="1">
                <a:solidFill>
                  <a:schemeClr val="tx1"/>
                </a:solidFill>
              </a:rPr>
              <a:t>tertentu</a:t>
            </a:r>
            <a:r>
              <a:rPr lang="en-ID" dirty="0">
                <a:solidFill>
                  <a:schemeClr val="tx1"/>
                </a:solidFill>
              </a:rPr>
              <a:t>.</a:t>
            </a:r>
          </a:p>
          <a:p>
            <a:pPr algn="l"/>
            <a:endParaRPr lang="en-ID" dirty="0"/>
          </a:p>
          <a:p>
            <a:pPr algn="l"/>
            <a:endParaRPr lang="en-ID" dirty="0"/>
          </a:p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2133466755"/>
      </p:ext>
    </p:extLst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827584" y="332656"/>
            <a:ext cx="7632848" cy="5832648"/>
          </a:xfrm>
        </p:spPr>
        <p:txBody>
          <a:bodyPr>
            <a:normAutofit lnSpcReduction="10000"/>
          </a:bodyPr>
          <a:lstStyle/>
          <a:p>
            <a:pPr algn="l"/>
            <a:r>
              <a:rPr lang="en-US" sz="2400" b="1" dirty="0" err="1">
                <a:solidFill>
                  <a:schemeClr val="tx1"/>
                </a:solidFill>
              </a:rPr>
              <a:t>Jenis-Jenis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Hak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Kekayaan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Intelektual</a:t>
            </a:r>
            <a:endParaRPr lang="en-US" sz="2400" b="1" dirty="0">
              <a:solidFill>
                <a:schemeClr val="tx1"/>
              </a:solidFill>
            </a:endParaRPr>
          </a:p>
          <a:p>
            <a:pPr marL="463550" indent="-463550" algn="l">
              <a:buAutoNum type="arabicPeriod"/>
            </a:pPr>
            <a:r>
              <a:rPr lang="en-US" sz="2400" dirty="0" err="1">
                <a:solidFill>
                  <a:schemeClr val="tx1"/>
                </a:solidFill>
              </a:rPr>
              <a:t>Hak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Cipta</a:t>
            </a:r>
            <a:endParaRPr lang="en-US" sz="2400" dirty="0">
              <a:solidFill>
                <a:schemeClr val="tx1"/>
              </a:solidFill>
            </a:endParaRPr>
          </a:p>
          <a:p>
            <a:pPr marL="457200" indent="-457200" algn="l">
              <a:buFont typeface="Wingdings" panose="05000000000000000000" pitchFamily="2" charset="2"/>
              <a:buChar char="Ø"/>
            </a:pPr>
            <a:r>
              <a:rPr lang="en-US" sz="2400" dirty="0" err="1">
                <a:solidFill>
                  <a:schemeClr val="tx1"/>
                </a:solidFill>
              </a:rPr>
              <a:t>Perlindungan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terhadap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karya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seni</a:t>
            </a:r>
            <a:r>
              <a:rPr lang="en-US" sz="2400" dirty="0">
                <a:solidFill>
                  <a:schemeClr val="tx1"/>
                </a:solidFill>
              </a:rPr>
              <a:t>, </a:t>
            </a:r>
            <a:r>
              <a:rPr lang="en-US" sz="2400" dirty="0" err="1">
                <a:solidFill>
                  <a:schemeClr val="tx1"/>
                </a:solidFill>
              </a:rPr>
              <a:t>literatur</a:t>
            </a:r>
            <a:r>
              <a:rPr lang="en-US" sz="2400" dirty="0">
                <a:solidFill>
                  <a:schemeClr val="tx1"/>
                </a:solidFill>
              </a:rPr>
              <a:t>, </a:t>
            </a:r>
            <a:r>
              <a:rPr lang="en-US" sz="2400" dirty="0" err="1">
                <a:solidFill>
                  <a:schemeClr val="tx1"/>
                </a:solidFill>
              </a:rPr>
              <a:t>musik</a:t>
            </a:r>
            <a:r>
              <a:rPr lang="en-US" sz="2400" dirty="0">
                <a:solidFill>
                  <a:schemeClr val="tx1"/>
                </a:solidFill>
              </a:rPr>
              <a:t>, </a:t>
            </a:r>
            <a:r>
              <a:rPr lang="en-US" sz="2400" dirty="0" err="1">
                <a:solidFill>
                  <a:schemeClr val="tx1"/>
                </a:solidFill>
              </a:rPr>
              <a:t>dan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karya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orisinal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lainnya</a:t>
            </a:r>
            <a:r>
              <a:rPr lang="en-US" sz="2400" dirty="0">
                <a:solidFill>
                  <a:schemeClr val="tx1"/>
                </a:solidFill>
              </a:rPr>
              <a:t>.</a:t>
            </a:r>
          </a:p>
          <a:p>
            <a:pPr algn="l"/>
            <a:r>
              <a:rPr lang="en-US" sz="2400" b="1" dirty="0">
                <a:solidFill>
                  <a:schemeClr val="tx1"/>
                </a:solidFill>
                <a:ea typeface="Crimson Pro Bold" pitchFamily="34" charset="-122"/>
              </a:rPr>
              <a:t>2. </a:t>
            </a:r>
            <a:r>
              <a:rPr lang="en-US" sz="2400" b="1" dirty="0" err="1">
                <a:solidFill>
                  <a:schemeClr val="tx1"/>
                </a:solidFill>
                <a:ea typeface="Crimson Pro Bold" pitchFamily="34" charset="-122"/>
              </a:rPr>
              <a:t>Hak</a:t>
            </a:r>
            <a:r>
              <a:rPr lang="en-US" sz="2400" b="1" dirty="0">
                <a:solidFill>
                  <a:schemeClr val="tx1"/>
                </a:solidFill>
                <a:ea typeface="Crimson Pro Bold" pitchFamily="34" charset="-122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ea typeface="Crimson Pro Bold" pitchFamily="34" charset="-122"/>
              </a:rPr>
              <a:t>Kekayaan</a:t>
            </a:r>
            <a:r>
              <a:rPr lang="en-US" sz="2400" b="1" dirty="0">
                <a:solidFill>
                  <a:schemeClr val="tx1"/>
                </a:solidFill>
                <a:ea typeface="Crimson Pro Bold" pitchFamily="34" charset="-122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ea typeface="Crimson Pro Bold" pitchFamily="34" charset="-122"/>
              </a:rPr>
              <a:t>Industri</a:t>
            </a:r>
            <a:r>
              <a:rPr lang="en-US" sz="2400" b="1" dirty="0">
                <a:solidFill>
                  <a:schemeClr val="tx1"/>
                </a:solidFill>
                <a:ea typeface="Crimson Pro Bold" pitchFamily="34" charset="-122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ea typeface="Crimson Pro Bold" pitchFamily="34" charset="-122"/>
              </a:rPr>
              <a:t>terdiri</a:t>
            </a:r>
            <a:r>
              <a:rPr lang="en-US" sz="2400" b="1" dirty="0">
                <a:solidFill>
                  <a:schemeClr val="tx1"/>
                </a:solidFill>
                <a:ea typeface="Crimson Pro Bold" pitchFamily="34" charset="-122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ea typeface="Crimson Pro Bold" pitchFamily="34" charset="-122"/>
              </a:rPr>
              <a:t>dari</a:t>
            </a:r>
            <a:r>
              <a:rPr lang="en-US" sz="2400" b="1" dirty="0">
                <a:solidFill>
                  <a:schemeClr val="tx1"/>
                </a:solidFill>
                <a:ea typeface="Crimson Pro Bold" pitchFamily="34" charset="-122"/>
              </a:rPr>
              <a:t> :</a:t>
            </a:r>
          </a:p>
          <a:p>
            <a:pPr marL="571500" indent="-571500" algn="l">
              <a:buFont typeface="Wingdings" panose="05000000000000000000" pitchFamily="2" charset="2"/>
              <a:buChar char="§"/>
            </a:pPr>
            <a:r>
              <a:rPr lang="en-ID" sz="2400" b="1" dirty="0">
                <a:solidFill>
                  <a:schemeClr val="tx1"/>
                </a:solidFill>
              </a:rPr>
              <a:t>Paten</a:t>
            </a:r>
            <a:r>
              <a:rPr lang="en-ID" sz="2400" dirty="0">
                <a:solidFill>
                  <a:schemeClr val="tx1"/>
                </a:solidFill>
              </a:rPr>
              <a:t> – </a:t>
            </a:r>
            <a:r>
              <a:rPr lang="en-ID" sz="2400" dirty="0" err="1">
                <a:solidFill>
                  <a:schemeClr val="tx1"/>
                </a:solidFill>
              </a:rPr>
              <a:t>perlindungan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untuk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penemuan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teknologi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baru</a:t>
            </a:r>
            <a:endParaRPr lang="en-ID" sz="2400" dirty="0">
              <a:solidFill>
                <a:schemeClr val="tx1"/>
              </a:solidFill>
            </a:endParaRPr>
          </a:p>
          <a:p>
            <a:pPr marL="571500" indent="-571500" algn="l">
              <a:buFont typeface="Wingdings" panose="05000000000000000000" pitchFamily="2" charset="2"/>
              <a:buChar char="§"/>
            </a:pPr>
            <a:r>
              <a:rPr lang="en-ID" sz="2400" b="1" dirty="0" err="1">
                <a:solidFill>
                  <a:schemeClr val="tx1"/>
                </a:solidFill>
              </a:rPr>
              <a:t>Merek</a:t>
            </a:r>
            <a:r>
              <a:rPr lang="en-ID" sz="2400" dirty="0">
                <a:solidFill>
                  <a:schemeClr val="tx1"/>
                </a:solidFill>
              </a:rPr>
              <a:t> – </a:t>
            </a:r>
            <a:r>
              <a:rPr lang="en-ID" sz="2400" dirty="0" err="1">
                <a:solidFill>
                  <a:schemeClr val="tx1"/>
                </a:solidFill>
              </a:rPr>
              <a:t>melindungi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tanda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pembeda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seperti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nama</a:t>
            </a:r>
            <a:r>
              <a:rPr lang="en-ID" sz="2400" dirty="0">
                <a:solidFill>
                  <a:schemeClr val="tx1"/>
                </a:solidFill>
              </a:rPr>
              <a:t>, logo, slogan.</a:t>
            </a:r>
          </a:p>
          <a:p>
            <a:pPr marL="571500" indent="-571500" algn="l">
              <a:buFont typeface="Wingdings" panose="05000000000000000000" pitchFamily="2" charset="2"/>
              <a:buChar char="§"/>
            </a:pPr>
            <a:r>
              <a:rPr lang="sv-SE" sz="2400" b="1" dirty="0">
                <a:solidFill>
                  <a:schemeClr val="tx1"/>
                </a:solidFill>
              </a:rPr>
              <a:t>Desain Industri</a:t>
            </a:r>
            <a:r>
              <a:rPr lang="sv-SE" sz="2400" dirty="0">
                <a:solidFill>
                  <a:schemeClr val="tx1"/>
                </a:solidFill>
              </a:rPr>
              <a:t> – perlindungan bentuk/estetika produk.</a:t>
            </a:r>
            <a:endParaRPr lang="en-ID" sz="2400" dirty="0">
              <a:solidFill>
                <a:schemeClr val="tx1"/>
              </a:solidFill>
            </a:endParaRPr>
          </a:p>
          <a:p>
            <a:pPr marL="571500" indent="-571500" algn="l">
              <a:buFont typeface="Wingdings" panose="05000000000000000000" pitchFamily="2" charset="2"/>
              <a:buChar char="§"/>
            </a:pPr>
            <a:r>
              <a:rPr lang="en-ID" sz="2400" b="1" dirty="0" err="1">
                <a:solidFill>
                  <a:schemeClr val="tx1"/>
                </a:solidFill>
              </a:rPr>
              <a:t>Rahasia</a:t>
            </a:r>
            <a:r>
              <a:rPr lang="en-ID" sz="2400" b="1" dirty="0">
                <a:solidFill>
                  <a:schemeClr val="tx1"/>
                </a:solidFill>
              </a:rPr>
              <a:t> </a:t>
            </a:r>
            <a:r>
              <a:rPr lang="en-ID" sz="2400" b="1" dirty="0" err="1">
                <a:solidFill>
                  <a:schemeClr val="tx1"/>
                </a:solidFill>
              </a:rPr>
              <a:t>Dagang</a:t>
            </a:r>
            <a:r>
              <a:rPr lang="en-ID" sz="2400" dirty="0">
                <a:solidFill>
                  <a:schemeClr val="tx1"/>
                </a:solidFill>
              </a:rPr>
              <a:t> – </a:t>
            </a:r>
            <a:r>
              <a:rPr lang="en-ID" sz="2400" dirty="0" err="1">
                <a:solidFill>
                  <a:schemeClr val="tx1"/>
                </a:solidFill>
              </a:rPr>
              <a:t>informasi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bernilai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ekonomi</a:t>
            </a:r>
            <a:r>
              <a:rPr lang="en-ID" sz="2400" dirty="0">
                <a:solidFill>
                  <a:schemeClr val="tx1"/>
                </a:solidFill>
              </a:rPr>
              <a:t> (</a:t>
            </a:r>
            <a:r>
              <a:rPr lang="en-ID" sz="2400" dirty="0" err="1">
                <a:solidFill>
                  <a:schemeClr val="tx1"/>
                </a:solidFill>
              </a:rPr>
              <a:t>resep</a:t>
            </a:r>
            <a:r>
              <a:rPr lang="en-ID" sz="2400" dirty="0">
                <a:solidFill>
                  <a:schemeClr val="tx1"/>
                </a:solidFill>
              </a:rPr>
              <a:t>, formula, </a:t>
            </a:r>
            <a:r>
              <a:rPr lang="en-ID" sz="2400" dirty="0" err="1">
                <a:solidFill>
                  <a:schemeClr val="tx1"/>
                </a:solidFill>
              </a:rPr>
              <a:t>teknik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produksi</a:t>
            </a:r>
            <a:r>
              <a:rPr lang="en-ID" sz="2400" dirty="0">
                <a:solidFill>
                  <a:schemeClr val="tx1"/>
                </a:solidFill>
              </a:rPr>
              <a:t>).</a:t>
            </a:r>
          </a:p>
          <a:p>
            <a:pPr marL="571500" indent="-571500" algn="l">
              <a:buFont typeface="Wingdings" panose="05000000000000000000" pitchFamily="2" charset="2"/>
              <a:buChar char="§"/>
            </a:pPr>
            <a:r>
              <a:rPr lang="en-ID" sz="2400" b="1" dirty="0" err="1">
                <a:solidFill>
                  <a:schemeClr val="tx1"/>
                </a:solidFill>
              </a:rPr>
              <a:t>Indikasi</a:t>
            </a:r>
            <a:r>
              <a:rPr lang="en-ID" sz="2400" b="1" dirty="0">
                <a:solidFill>
                  <a:schemeClr val="tx1"/>
                </a:solidFill>
              </a:rPr>
              <a:t> </a:t>
            </a:r>
            <a:r>
              <a:rPr lang="en-ID" sz="2400" b="1" dirty="0" err="1">
                <a:solidFill>
                  <a:schemeClr val="tx1"/>
                </a:solidFill>
              </a:rPr>
              <a:t>Geografis</a:t>
            </a:r>
            <a:r>
              <a:rPr lang="en-ID" sz="2400" dirty="0">
                <a:solidFill>
                  <a:schemeClr val="tx1"/>
                </a:solidFill>
              </a:rPr>
              <a:t> – </a:t>
            </a:r>
            <a:r>
              <a:rPr lang="en-ID" sz="2400" dirty="0" err="1">
                <a:solidFill>
                  <a:schemeClr val="tx1"/>
                </a:solidFill>
              </a:rPr>
              <a:t>tanda</a:t>
            </a:r>
            <a:r>
              <a:rPr lang="en-ID" sz="2400" dirty="0">
                <a:solidFill>
                  <a:schemeClr val="tx1"/>
                </a:solidFill>
              </a:rPr>
              <a:t> yang </a:t>
            </a:r>
            <a:r>
              <a:rPr lang="en-ID" sz="2400" dirty="0" err="1">
                <a:solidFill>
                  <a:schemeClr val="tx1"/>
                </a:solidFill>
              </a:rPr>
              <a:t>menunjukkan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asal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produk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karena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faktor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geografis</a:t>
            </a:r>
            <a:r>
              <a:rPr lang="en-ID" sz="2400" dirty="0">
                <a:solidFill>
                  <a:schemeClr val="tx1"/>
                </a:solidFill>
              </a:rPr>
              <a:t> (</a:t>
            </a:r>
            <a:r>
              <a:rPr lang="en-ID" sz="2400" dirty="0" err="1">
                <a:solidFill>
                  <a:schemeClr val="tx1"/>
                </a:solidFill>
              </a:rPr>
              <a:t>misal</a:t>
            </a:r>
            <a:r>
              <a:rPr lang="en-ID" sz="2400" dirty="0">
                <a:solidFill>
                  <a:schemeClr val="tx1"/>
                </a:solidFill>
              </a:rPr>
              <a:t> Kopi </a:t>
            </a:r>
            <a:r>
              <a:rPr lang="en-ID" sz="2400" dirty="0" err="1">
                <a:solidFill>
                  <a:schemeClr val="tx1"/>
                </a:solidFill>
              </a:rPr>
              <a:t>Gayo</a:t>
            </a:r>
            <a:r>
              <a:rPr lang="en-ID" sz="2400" dirty="0">
                <a:solidFill>
                  <a:schemeClr val="tx1"/>
                </a:solidFill>
              </a:rPr>
              <a:t>).</a:t>
            </a:r>
          </a:p>
          <a:p>
            <a:pPr marL="571500" indent="-571500" algn="l">
              <a:buFont typeface="Wingdings" panose="05000000000000000000" pitchFamily="2" charset="2"/>
              <a:buChar char="§"/>
            </a:pPr>
            <a:r>
              <a:rPr lang="nn-NO" sz="2400" b="1" dirty="0">
                <a:solidFill>
                  <a:schemeClr val="tx1"/>
                </a:solidFill>
              </a:rPr>
              <a:t>Desain Tata Letak Sirkuit Terpadu (DTLST)</a:t>
            </a:r>
            <a:r>
              <a:rPr lang="nn-NO" sz="2400" dirty="0">
                <a:solidFill>
                  <a:schemeClr val="tx1"/>
                </a:solidFill>
              </a:rPr>
              <a:t>.</a:t>
            </a:r>
          </a:p>
          <a:p>
            <a:pPr algn="l"/>
            <a:endParaRPr lang="en-ID" sz="2600" dirty="0">
              <a:solidFill>
                <a:schemeClr val="tx1"/>
              </a:solidFill>
            </a:endParaRPr>
          </a:p>
          <a:p>
            <a:pPr marL="571500" indent="-571500" algn="l">
              <a:buFont typeface="Wingdings" panose="05000000000000000000" pitchFamily="2" charset="2"/>
              <a:buChar char="§"/>
            </a:pPr>
            <a:endParaRPr lang="en-US" sz="4200" dirty="0">
              <a:solidFill>
                <a:schemeClr val="tx1"/>
              </a:solidFill>
            </a:endParaRPr>
          </a:p>
          <a:p>
            <a:pPr algn="l"/>
            <a:endParaRPr lang="en-US" dirty="0">
              <a:solidFill>
                <a:schemeClr val="tx1"/>
              </a:solidFill>
              <a:latin typeface="Inter" pitchFamily="34" charset="0"/>
              <a:ea typeface="Inter" pitchFamily="34" charset="-122"/>
              <a:cs typeface="Inter" pitchFamily="34" charset="-120"/>
            </a:endParaRPr>
          </a:p>
          <a:p>
            <a:pPr algn="l"/>
            <a:endParaRPr lang="en-US" dirty="0">
              <a:solidFill>
                <a:schemeClr val="tx1"/>
              </a:solidFill>
            </a:endParaRPr>
          </a:p>
          <a:p>
            <a:pPr algn="l"/>
            <a:endParaRPr lang="en-US" dirty="0">
              <a:solidFill>
                <a:schemeClr val="tx1"/>
              </a:solidFill>
            </a:endParaRPr>
          </a:p>
          <a:p>
            <a:pPr algn="l"/>
            <a:endParaRPr lang="en-US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5136150"/>
      </p:ext>
    </p:extLst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683568" y="476672"/>
            <a:ext cx="7848872" cy="5688632"/>
          </a:xfrm>
        </p:spPr>
        <p:txBody>
          <a:bodyPr>
            <a:noAutofit/>
          </a:bodyPr>
          <a:lstStyle/>
          <a:p>
            <a:pPr algn="l"/>
            <a:r>
              <a:rPr lang="en-ID" sz="2400" b="1" dirty="0" err="1">
                <a:solidFill>
                  <a:schemeClr val="tx1"/>
                </a:solidFill>
              </a:rPr>
              <a:t>Hubungan</a:t>
            </a:r>
            <a:r>
              <a:rPr lang="en-ID" sz="2400" b="1" dirty="0">
                <a:solidFill>
                  <a:schemeClr val="tx1"/>
                </a:solidFill>
              </a:rPr>
              <a:t> </a:t>
            </a:r>
            <a:r>
              <a:rPr lang="en-ID" sz="2400" b="1" dirty="0" err="1">
                <a:solidFill>
                  <a:schemeClr val="tx1"/>
                </a:solidFill>
              </a:rPr>
              <a:t>Kerja</a:t>
            </a:r>
            <a:r>
              <a:rPr lang="en-ID" sz="2400" b="1" dirty="0">
                <a:solidFill>
                  <a:schemeClr val="tx1"/>
                </a:solidFill>
              </a:rPr>
              <a:t> Sama </a:t>
            </a:r>
            <a:r>
              <a:rPr lang="en-ID" sz="2400" b="1" dirty="0" err="1">
                <a:solidFill>
                  <a:schemeClr val="tx1"/>
                </a:solidFill>
              </a:rPr>
              <a:t>Bisnis</a:t>
            </a:r>
            <a:r>
              <a:rPr lang="en-ID" sz="2400" b="1" dirty="0">
                <a:solidFill>
                  <a:schemeClr val="tx1"/>
                </a:solidFill>
              </a:rPr>
              <a:t> </a:t>
            </a:r>
            <a:r>
              <a:rPr lang="en-ID" sz="2400" b="1" dirty="0" err="1">
                <a:solidFill>
                  <a:schemeClr val="tx1"/>
                </a:solidFill>
              </a:rPr>
              <a:t>dengan</a:t>
            </a:r>
            <a:r>
              <a:rPr lang="en-ID" sz="2400" b="1" dirty="0">
                <a:solidFill>
                  <a:schemeClr val="tx1"/>
                </a:solidFill>
              </a:rPr>
              <a:t> HKI</a:t>
            </a:r>
          </a:p>
          <a:p>
            <a:pPr marL="342900" indent="-342900" algn="l">
              <a:buAutoNum type="arabicPeriod"/>
            </a:pPr>
            <a:r>
              <a:rPr lang="en-ID" sz="2000" b="1" dirty="0" err="1">
                <a:solidFill>
                  <a:schemeClr val="tx1"/>
                </a:solidFill>
              </a:rPr>
              <a:t>Sebagai</a:t>
            </a:r>
            <a:r>
              <a:rPr lang="en-ID" sz="2000" b="1" dirty="0">
                <a:solidFill>
                  <a:schemeClr val="tx1"/>
                </a:solidFill>
              </a:rPr>
              <a:t> </a:t>
            </a:r>
            <a:r>
              <a:rPr lang="en-ID" sz="2000" b="1" dirty="0" err="1">
                <a:solidFill>
                  <a:schemeClr val="tx1"/>
                </a:solidFill>
              </a:rPr>
              <a:t>Aset</a:t>
            </a:r>
            <a:r>
              <a:rPr lang="en-ID" sz="2000" b="1" dirty="0">
                <a:solidFill>
                  <a:schemeClr val="tx1"/>
                </a:solidFill>
              </a:rPr>
              <a:t> </a:t>
            </a:r>
            <a:r>
              <a:rPr lang="en-ID" sz="2000" b="1" dirty="0" err="1">
                <a:solidFill>
                  <a:schemeClr val="tx1"/>
                </a:solidFill>
              </a:rPr>
              <a:t>dalam</a:t>
            </a:r>
            <a:r>
              <a:rPr lang="en-ID" sz="2000" b="1" dirty="0">
                <a:solidFill>
                  <a:schemeClr val="tx1"/>
                </a:solidFill>
              </a:rPr>
              <a:t> </a:t>
            </a:r>
            <a:r>
              <a:rPr lang="en-ID" sz="2000" b="1" dirty="0" err="1">
                <a:solidFill>
                  <a:schemeClr val="tx1"/>
                </a:solidFill>
              </a:rPr>
              <a:t>Kerja</a:t>
            </a:r>
            <a:r>
              <a:rPr lang="en-ID" sz="2000" b="1" dirty="0">
                <a:solidFill>
                  <a:schemeClr val="tx1"/>
                </a:solidFill>
              </a:rPr>
              <a:t> Sama</a:t>
            </a:r>
            <a:br>
              <a:rPr lang="en-ID" sz="2000" dirty="0">
                <a:solidFill>
                  <a:schemeClr val="tx1"/>
                </a:solidFill>
              </a:rPr>
            </a:br>
            <a:r>
              <a:rPr lang="en-ID" sz="2000" dirty="0">
                <a:solidFill>
                  <a:schemeClr val="tx1"/>
                </a:solidFill>
              </a:rPr>
              <a:t>HKI </a:t>
            </a:r>
            <a:r>
              <a:rPr lang="en-ID" sz="2000" dirty="0" err="1">
                <a:solidFill>
                  <a:schemeClr val="tx1"/>
                </a:solidFill>
              </a:rPr>
              <a:t>seperti</a:t>
            </a:r>
            <a:r>
              <a:rPr lang="en-ID" sz="2000" dirty="0">
                <a:solidFill>
                  <a:schemeClr val="tx1"/>
                </a:solidFill>
              </a:rPr>
              <a:t> paten, </a:t>
            </a:r>
            <a:r>
              <a:rPr lang="en-ID" sz="2000" dirty="0" err="1">
                <a:solidFill>
                  <a:schemeClr val="tx1"/>
                </a:solidFill>
              </a:rPr>
              <a:t>merek</a:t>
            </a:r>
            <a:r>
              <a:rPr lang="en-ID" sz="2000" dirty="0">
                <a:solidFill>
                  <a:schemeClr val="tx1"/>
                </a:solidFill>
              </a:rPr>
              <a:t>, </a:t>
            </a:r>
            <a:r>
              <a:rPr lang="en-ID" sz="2000" dirty="0" err="1">
                <a:solidFill>
                  <a:schemeClr val="tx1"/>
                </a:solidFill>
              </a:rPr>
              <a:t>atau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rahasia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dagang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sering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menjadi</a:t>
            </a:r>
            <a:r>
              <a:rPr lang="en-ID" sz="2000" dirty="0">
                <a:solidFill>
                  <a:schemeClr val="tx1"/>
                </a:solidFill>
              </a:rPr>
              <a:t> modal </a:t>
            </a:r>
            <a:r>
              <a:rPr lang="en-ID" sz="2000" dirty="0" err="1">
                <a:solidFill>
                  <a:schemeClr val="tx1"/>
                </a:solidFill>
              </a:rPr>
              <a:t>utama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dalam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kerja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sama</a:t>
            </a:r>
            <a:r>
              <a:rPr lang="en-ID" sz="2000" dirty="0">
                <a:solidFill>
                  <a:schemeClr val="tx1"/>
                </a:solidFill>
              </a:rPr>
              <a:t>, </a:t>
            </a:r>
            <a:r>
              <a:rPr lang="en-ID" sz="2000" dirty="0" err="1">
                <a:solidFill>
                  <a:schemeClr val="tx1"/>
                </a:solidFill>
              </a:rPr>
              <a:t>khususnya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lisensi</a:t>
            </a:r>
            <a:r>
              <a:rPr lang="en-ID" sz="2000" dirty="0">
                <a:solidFill>
                  <a:schemeClr val="tx1"/>
                </a:solidFill>
              </a:rPr>
              <a:t>, franchise, dan joint venture.</a:t>
            </a:r>
            <a:endParaRPr lang="en-ID" sz="2000" b="1" dirty="0">
              <a:solidFill>
                <a:schemeClr val="tx1"/>
              </a:solidFill>
            </a:endParaRPr>
          </a:p>
          <a:p>
            <a:pPr marL="268288" indent="-268288" algn="l">
              <a:buAutoNum type="arabicPeriod"/>
            </a:pPr>
            <a:r>
              <a:rPr lang="en-ID" sz="2000" b="1" dirty="0" err="1">
                <a:solidFill>
                  <a:schemeClr val="tx1"/>
                </a:solidFill>
              </a:rPr>
              <a:t>Melindungi</a:t>
            </a:r>
            <a:r>
              <a:rPr lang="en-ID" sz="2000" b="1" dirty="0">
                <a:solidFill>
                  <a:schemeClr val="tx1"/>
                </a:solidFill>
              </a:rPr>
              <a:t> </a:t>
            </a:r>
            <a:r>
              <a:rPr lang="en-ID" sz="2000" b="1" dirty="0" err="1">
                <a:solidFill>
                  <a:schemeClr val="tx1"/>
                </a:solidFill>
              </a:rPr>
              <a:t>Inovasi</a:t>
            </a:r>
            <a:r>
              <a:rPr lang="en-ID" sz="2000" b="1" dirty="0">
                <a:solidFill>
                  <a:schemeClr val="tx1"/>
                </a:solidFill>
              </a:rPr>
              <a:t> </a:t>
            </a:r>
            <a:r>
              <a:rPr lang="en-ID" sz="2000" b="1" dirty="0" err="1">
                <a:solidFill>
                  <a:schemeClr val="tx1"/>
                </a:solidFill>
              </a:rPr>
              <a:t>dalam</a:t>
            </a:r>
            <a:r>
              <a:rPr lang="en-ID" sz="2000" b="1" dirty="0">
                <a:solidFill>
                  <a:schemeClr val="tx1"/>
                </a:solidFill>
              </a:rPr>
              <a:t> </a:t>
            </a:r>
            <a:r>
              <a:rPr lang="en-ID" sz="2000" b="1" dirty="0" err="1">
                <a:solidFill>
                  <a:schemeClr val="tx1"/>
                </a:solidFill>
              </a:rPr>
              <a:t>Kolaborasi</a:t>
            </a:r>
            <a:br>
              <a:rPr lang="en-ID" sz="2000" dirty="0">
                <a:solidFill>
                  <a:schemeClr val="tx1"/>
                </a:solidFill>
              </a:rPr>
            </a:br>
            <a:r>
              <a:rPr lang="en-ID" sz="2000" dirty="0" err="1">
                <a:solidFill>
                  <a:schemeClr val="tx1"/>
                </a:solidFill>
              </a:rPr>
              <a:t>Saat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perusahaan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bekerja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sama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untuk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mengembangkan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teknologi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baru</a:t>
            </a:r>
            <a:r>
              <a:rPr lang="en-ID" sz="2000" dirty="0">
                <a:solidFill>
                  <a:schemeClr val="tx1"/>
                </a:solidFill>
              </a:rPr>
              <a:t>, HKI </a:t>
            </a:r>
            <a:r>
              <a:rPr lang="en-ID" sz="2000" dirty="0" err="1">
                <a:solidFill>
                  <a:schemeClr val="tx1"/>
                </a:solidFill>
              </a:rPr>
              <a:t>memastikan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kontribusi</a:t>
            </a:r>
            <a:r>
              <a:rPr lang="en-ID" sz="2000" dirty="0">
                <a:solidFill>
                  <a:schemeClr val="tx1"/>
                </a:solidFill>
              </a:rPr>
              <a:t> masing-masing </a:t>
            </a:r>
            <a:r>
              <a:rPr lang="en-ID" sz="2000" dirty="0" err="1">
                <a:solidFill>
                  <a:schemeClr val="tx1"/>
                </a:solidFill>
              </a:rPr>
              <a:t>pihak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terlindungi</a:t>
            </a:r>
            <a:r>
              <a:rPr lang="en-ID" sz="2000" dirty="0">
                <a:solidFill>
                  <a:schemeClr val="tx1"/>
                </a:solidFill>
              </a:rPr>
              <a:t>.</a:t>
            </a:r>
          </a:p>
          <a:p>
            <a:pPr marL="268288" indent="-268288" algn="l">
              <a:buAutoNum type="arabicPeriod"/>
            </a:pPr>
            <a:r>
              <a:rPr lang="en-ID" sz="2000" b="1" dirty="0" err="1">
                <a:solidFill>
                  <a:schemeClr val="tx1"/>
                </a:solidFill>
              </a:rPr>
              <a:t>Mencegah</a:t>
            </a:r>
            <a:r>
              <a:rPr lang="en-ID" sz="2000" b="1" dirty="0">
                <a:solidFill>
                  <a:schemeClr val="tx1"/>
                </a:solidFill>
              </a:rPr>
              <a:t> </a:t>
            </a:r>
            <a:r>
              <a:rPr lang="en-ID" sz="2000" b="1" dirty="0" err="1">
                <a:solidFill>
                  <a:schemeClr val="tx1"/>
                </a:solidFill>
              </a:rPr>
              <a:t>Konflik</a:t>
            </a:r>
            <a:br>
              <a:rPr lang="en-ID" sz="2000" dirty="0">
                <a:solidFill>
                  <a:schemeClr val="tx1"/>
                </a:solidFill>
              </a:rPr>
            </a:br>
            <a:r>
              <a:rPr lang="en-ID" sz="2000" dirty="0" err="1">
                <a:solidFill>
                  <a:schemeClr val="tx1"/>
                </a:solidFill>
              </a:rPr>
              <a:t>Pengaturan</a:t>
            </a:r>
            <a:r>
              <a:rPr lang="en-ID" sz="2000" dirty="0">
                <a:solidFill>
                  <a:schemeClr val="tx1"/>
                </a:solidFill>
              </a:rPr>
              <a:t> HKI </a:t>
            </a:r>
            <a:r>
              <a:rPr lang="en-ID" sz="2000" dirty="0" err="1">
                <a:solidFill>
                  <a:schemeClr val="tx1"/>
                </a:solidFill>
              </a:rPr>
              <a:t>dalam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kontrak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membantu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mencegah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penyalahgunaan</a:t>
            </a:r>
            <a:r>
              <a:rPr lang="en-ID" sz="2000" dirty="0">
                <a:solidFill>
                  <a:schemeClr val="tx1"/>
                </a:solidFill>
              </a:rPr>
              <a:t>, </a:t>
            </a:r>
            <a:r>
              <a:rPr lang="en-ID" sz="2000" dirty="0" err="1">
                <a:solidFill>
                  <a:schemeClr val="tx1"/>
                </a:solidFill>
              </a:rPr>
              <a:t>pencurian</a:t>
            </a:r>
            <a:r>
              <a:rPr lang="en-ID" sz="2000" dirty="0">
                <a:solidFill>
                  <a:schemeClr val="tx1"/>
                </a:solidFill>
              </a:rPr>
              <a:t> ide, </a:t>
            </a:r>
            <a:r>
              <a:rPr lang="en-ID" sz="2000" dirty="0" err="1">
                <a:solidFill>
                  <a:schemeClr val="tx1"/>
                </a:solidFill>
              </a:rPr>
              <a:t>atau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sengketa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kepemilikan</a:t>
            </a:r>
            <a:r>
              <a:rPr lang="en-ID" sz="2000" dirty="0">
                <a:solidFill>
                  <a:schemeClr val="tx1"/>
                </a:solidFill>
              </a:rPr>
              <a:t>.</a:t>
            </a:r>
          </a:p>
          <a:p>
            <a:pPr marL="268288" indent="-268288" algn="l">
              <a:buAutoNum type="arabicPeriod"/>
            </a:pPr>
            <a:r>
              <a:rPr lang="en-ID" sz="2000" b="1" dirty="0" err="1">
                <a:solidFill>
                  <a:schemeClr val="tx1"/>
                </a:solidFill>
              </a:rPr>
              <a:t>Meningkatkan</a:t>
            </a:r>
            <a:r>
              <a:rPr lang="en-ID" sz="2000" b="1" dirty="0">
                <a:solidFill>
                  <a:schemeClr val="tx1"/>
                </a:solidFill>
              </a:rPr>
              <a:t> Nilai Perusahaan</a:t>
            </a:r>
            <a:br>
              <a:rPr lang="en-ID" sz="2000" dirty="0">
                <a:solidFill>
                  <a:schemeClr val="tx1"/>
                </a:solidFill>
              </a:rPr>
            </a:br>
            <a:r>
              <a:rPr lang="en-ID" sz="2000" dirty="0">
                <a:solidFill>
                  <a:schemeClr val="tx1"/>
                </a:solidFill>
              </a:rPr>
              <a:t>HKI yang </a:t>
            </a:r>
            <a:r>
              <a:rPr lang="en-ID" sz="2000" dirty="0" err="1">
                <a:solidFill>
                  <a:schemeClr val="tx1"/>
                </a:solidFill>
              </a:rPr>
              <a:t>jelas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dapat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meningkatkan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daya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tawar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dalam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negosiasi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kerja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sama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bisnis</a:t>
            </a:r>
            <a:r>
              <a:rPr lang="en-ID" sz="2000" dirty="0">
                <a:solidFill>
                  <a:schemeClr val="tx1"/>
                </a:solidFill>
              </a:rPr>
              <a:t>.</a:t>
            </a:r>
          </a:p>
          <a:p>
            <a:pPr marL="268288" indent="-268288" algn="l">
              <a:buAutoNum type="arabicPeriod"/>
            </a:pPr>
            <a:r>
              <a:rPr lang="sv-SE" sz="2000" b="1" dirty="0">
                <a:solidFill>
                  <a:schemeClr val="tx1"/>
                </a:solidFill>
              </a:rPr>
              <a:t>Menentukan Skema Pembagian Keuntungan</a:t>
            </a:r>
            <a:br>
              <a:rPr lang="sv-SE" sz="2000" dirty="0">
                <a:solidFill>
                  <a:schemeClr val="tx1"/>
                </a:solidFill>
              </a:rPr>
            </a:br>
            <a:r>
              <a:rPr lang="sv-SE" sz="2000" dirty="0">
                <a:solidFill>
                  <a:schemeClr val="tx1"/>
                </a:solidFill>
              </a:rPr>
              <a:t>Dalam kerja sama berbasis teknologi atau konten, pembagian royalti sangat bergantung pada kepemilikan HKI.</a:t>
            </a:r>
            <a:endParaRPr lang="en-US" sz="20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02823067"/>
      </p:ext>
    </p:extLst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B12BCAE5-4C59-479B-B508-3E31B35A55A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39552" y="692696"/>
            <a:ext cx="8136904" cy="5328592"/>
          </a:xfrm>
        </p:spPr>
        <p:txBody>
          <a:bodyPr>
            <a:normAutofit fontScale="92500"/>
          </a:bodyPr>
          <a:lstStyle/>
          <a:p>
            <a:r>
              <a:rPr lang="en-ID" b="1" dirty="0" err="1">
                <a:solidFill>
                  <a:schemeClr val="tx1"/>
                </a:solidFill>
              </a:rPr>
              <a:t>Kontrak</a:t>
            </a:r>
            <a:r>
              <a:rPr lang="en-ID" b="1" dirty="0">
                <a:solidFill>
                  <a:schemeClr val="tx1"/>
                </a:solidFill>
              </a:rPr>
              <a:t> </a:t>
            </a:r>
            <a:r>
              <a:rPr lang="en-ID" b="1" dirty="0" err="1">
                <a:solidFill>
                  <a:schemeClr val="tx1"/>
                </a:solidFill>
              </a:rPr>
              <a:t>dalam</a:t>
            </a:r>
            <a:r>
              <a:rPr lang="en-ID" b="1" dirty="0">
                <a:solidFill>
                  <a:schemeClr val="tx1"/>
                </a:solidFill>
              </a:rPr>
              <a:t> </a:t>
            </a:r>
            <a:r>
              <a:rPr lang="en-ID" b="1" dirty="0" err="1">
                <a:solidFill>
                  <a:schemeClr val="tx1"/>
                </a:solidFill>
              </a:rPr>
              <a:t>Kerja</a:t>
            </a:r>
            <a:r>
              <a:rPr lang="en-ID" b="1" dirty="0">
                <a:solidFill>
                  <a:schemeClr val="tx1"/>
                </a:solidFill>
              </a:rPr>
              <a:t> Sama </a:t>
            </a:r>
            <a:r>
              <a:rPr lang="en-ID" b="1" dirty="0" err="1">
                <a:solidFill>
                  <a:schemeClr val="tx1"/>
                </a:solidFill>
              </a:rPr>
              <a:t>Bisnis</a:t>
            </a:r>
            <a:r>
              <a:rPr lang="en-ID" b="1" dirty="0">
                <a:solidFill>
                  <a:schemeClr val="tx1"/>
                </a:solidFill>
              </a:rPr>
              <a:t> &amp; HKI</a:t>
            </a:r>
          </a:p>
          <a:p>
            <a:endParaRPr lang="en-ID" dirty="0">
              <a:solidFill>
                <a:schemeClr val="tx1"/>
              </a:solidFill>
            </a:endParaRPr>
          </a:p>
          <a:p>
            <a:pPr algn="l"/>
            <a:r>
              <a:rPr lang="en-ID" dirty="0" err="1">
                <a:solidFill>
                  <a:schemeClr val="tx1"/>
                </a:solidFill>
              </a:rPr>
              <a:t>Kontrak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adalah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perjanjian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tertulis</a:t>
            </a:r>
            <a:r>
              <a:rPr lang="en-ID" dirty="0">
                <a:solidFill>
                  <a:schemeClr val="tx1"/>
                </a:solidFill>
              </a:rPr>
              <a:t> yang </a:t>
            </a:r>
            <a:r>
              <a:rPr lang="en-ID" dirty="0" err="1">
                <a:solidFill>
                  <a:schemeClr val="tx1"/>
                </a:solidFill>
              </a:rPr>
              <a:t>mengatur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hak</a:t>
            </a:r>
            <a:r>
              <a:rPr lang="en-ID" dirty="0">
                <a:solidFill>
                  <a:schemeClr val="tx1"/>
                </a:solidFill>
              </a:rPr>
              <a:t> dan </a:t>
            </a:r>
            <a:r>
              <a:rPr lang="en-ID" dirty="0" err="1">
                <a:solidFill>
                  <a:schemeClr val="tx1"/>
                </a:solidFill>
              </a:rPr>
              <a:t>kewajiban</a:t>
            </a:r>
            <a:r>
              <a:rPr lang="en-ID" dirty="0">
                <a:solidFill>
                  <a:schemeClr val="tx1"/>
                </a:solidFill>
              </a:rPr>
              <a:t> para </a:t>
            </a:r>
            <a:r>
              <a:rPr lang="en-ID" dirty="0" err="1">
                <a:solidFill>
                  <a:schemeClr val="tx1"/>
                </a:solidFill>
              </a:rPr>
              <a:t>pihak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dalam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kerja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sama</a:t>
            </a:r>
            <a:r>
              <a:rPr lang="en-ID" dirty="0">
                <a:solidFill>
                  <a:schemeClr val="tx1"/>
                </a:solidFill>
              </a:rPr>
              <a:t>.</a:t>
            </a:r>
          </a:p>
          <a:p>
            <a:pPr algn="l"/>
            <a:endParaRPr lang="en-ID" dirty="0">
              <a:solidFill>
                <a:schemeClr val="tx1"/>
              </a:solidFill>
            </a:endParaRPr>
          </a:p>
          <a:p>
            <a:pPr algn="l"/>
            <a:r>
              <a:rPr lang="fi-FI" dirty="0">
                <a:solidFill>
                  <a:schemeClr val="tx1"/>
                </a:solidFill>
              </a:rPr>
              <a:t>Bagian penting dalam kontrak kerja sama dan HKI antara lain:</a:t>
            </a:r>
          </a:p>
          <a:p>
            <a:pPr algn="l"/>
            <a:r>
              <a:rPr lang="pt-BR" b="1" dirty="0">
                <a:solidFill>
                  <a:schemeClr val="tx1"/>
                </a:solidFill>
              </a:rPr>
              <a:t>1. Identitas para pihak</a:t>
            </a:r>
          </a:p>
          <a:p>
            <a:pPr algn="l"/>
            <a:r>
              <a:rPr lang="pt-BR" dirty="0">
                <a:solidFill>
                  <a:schemeClr val="tx1"/>
                </a:solidFill>
              </a:rPr>
              <a:t>Nama dan data legal pihak yang bekerja sama.</a:t>
            </a:r>
          </a:p>
          <a:p>
            <a:pPr algn="l"/>
            <a:r>
              <a:rPr lang="pt-BR" dirty="0">
                <a:solidFill>
                  <a:schemeClr val="tx1"/>
                </a:solidFill>
              </a:rPr>
              <a:t>2.</a:t>
            </a:r>
            <a:r>
              <a:rPr lang="en-ID" b="1" dirty="0">
                <a:solidFill>
                  <a:schemeClr val="tx1"/>
                </a:solidFill>
              </a:rPr>
              <a:t> </a:t>
            </a:r>
            <a:r>
              <a:rPr lang="en-ID" b="1" dirty="0" err="1">
                <a:solidFill>
                  <a:schemeClr val="tx1"/>
                </a:solidFill>
              </a:rPr>
              <a:t>Objek</a:t>
            </a:r>
            <a:r>
              <a:rPr lang="en-ID" b="1" dirty="0">
                <a:solidFill>
                  <a:schemeClr val="tx1"/>
                </a:solidFill>
              </a:rPr>
              <a:t> </a:t>
            </a:r>
            <a:r>
              <a:rPr lang="en-ID" b="1" dirty="0" err="1">
                <a:solidFill>
                  <a:schemeClr val="tx1"/>
                </a:solidFill>
              </a:rPr>
              <a:t>kerja</a:t>
            </a:r>
            <a:r>
              <a:rPr lang="en-ID" b="1" dirty="0">
                <a:solidFill>
                  <a:schemeClr val="tx1"/>
                </a:solidFill>
              </a:rPr>
              <a:t> </a:t>
            </a:r>
            <a:r>
              <a:rPr lang="en-ID" b="1" dirty="0" err="1">
                <a:solidFill>
                  <a:schemeClr val="tx1"/>
                </a:solidFill>
              </a:rPr>
              <a:t>sama</a:t>
            </a:r>
            <a:endParaRPr lang="en-ID" b="1" dirty="0">
              <a:solidFill>
                <a:schemeClr val="tx1"/>
              </a:solidFill>
            </a:endParaRPr>
          </a:p>
          <a:p>
            <a:pPr algn="l"/>
            <a:r>
              <a:rPr lang="en-ID" dirty="0" err="1">
                <a:solidFill>
                  <a:schemeClr val="tx1"/>
                </a:solidFill>
              </a:rPr>
              <a:t>Jenis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usaha</a:t>
            </a:r>
            <a:r>
              <a:rPr lang="en-ID" dirty="0">
                <a:solidFill>
                  <a:schemeClr val="tx1"/>
                </a:solidFill>
              </a:rPr>
              <a:t>, </a:t>
            </a:r>
            <a:r>
              <a:rPr lang="en-ID" dirty="0" err="1">
                <a:solidFill>
                  <a:schemeClr val="tx1"/>
                </a:solidFill>
              </a:rPr>
              <a:t>teknologi</a:t>
            </a:r>
            <a:r>
              <a:rPr lang="en-ID" dirty="0">
                <a:solidFill>
                  <a:schemeClr val="tx1"/>
                </a:solidFill>
              </a:rPr>
              <a:t>, </a:t>
            </a:r>
            <a:r>
              <a:rPr lang="en-ID" dirty="0" err="1">
                <a:solidFill>
                  <a:schemeClr val="tx1"/>
                </a:solidFill>
              </a:rPr>
              <a:t>merek</a:t>
            </a:r>
            <a:r>
              <a:rPr lang="en-ID" dirty="0">
                <a:solidFill>
                  <a:schemeClr val="tx1"/>
                </a:solidFill>
              </a:rPr>
              <a:t>, </a:t>
            </a:r>
            <a:r>
              <a:rPr lang="en-ID" dirty="0" err="1">
                <a:solidFill>
                  <a:schemeClr val="tx1"/>
                </a:solidFill>
              </a:rPr>
              <a:t>atau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karya</a:t>
            </a:r>
            <a:r>
              <a:rPr lang="en-ID" dirty="0">
                <a:solidFill>
                  <a:schemeClr val="tx1"/>
                </a:solidFill>
              </a:rPr>
              <a:t> yang </a:t>
            </a:r>
            <a:r>
              <a:rPr lang="en-ID" dirty="0" err="1">
                <a:solidFill>
                  <a:schemeClr val="tx1"/>
                </a:solidFill>
              </a:rPr>
              <a:t>dilibatkan</a:t>
            </a:r>
            <a:r>
              <a:rPr lang="en-ID" dirty="0">
                <a:solidFill>
                  <a:schemeClr val="tx1"/>
                </a:solidFill>
              </a:rPr>
              <a:t>.</a:t>
            </a:r>
          </a:p>
          <a:p>
            <a:pPr algn="l"/>
            <a:endParaRPr lang="pt-BR" dirty="0">
              <a:solidFill>
                <a:schemeClr val="tx1"/>
              </a:solidFill>
            </a:endParaRPr>
          </a:p>
          <a:p>
            <a:pPr algn="l"/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4126998152"/>
      </p:ext>
    </p:extLst>
  </p:cSld>
  <p:clrMapOvr>
    <a:masterClrMapping/>
  </p:clrMapOvr>
  <p:transition spd="slow"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4AEB8478-EE6E-459C-9091-ED983FC6712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71600" y="764704"/>
            <a:ext cx="7632848" cy="5184576"/>
          </a:xfrm>
        </p:spPr>
        <p:txBody>
          <a:bodyPr>
            <a:normAutofit fontScale="77500" lnSpcReduction="20000"/>
          </a:bodyPr>
          <a:lstStyle/>
          <a:p>
            <a:pPr algn="l"/>
            <a:r>
              <a:rPr lang="en-ID" b="1" dirty="0"/>
              <a:t>3. </a:t>
            </a:r>
            <a:r>
              <a:rPr lang="en-ID" sz="2600" b="1" dirty="0" err="1">
                <a:solidFill>
                  <a:schemeClr val="tx1"/>
                </a:solidFill>
              </a:rPr>
              <a:t>Ketentuan</a:t>
            </a:r>
            <a:r>
              <a:rPr lang="en-ID" sz="2600" b="1" dirty="0">
                <a:solidFill>
                  <a:schemeClr val="tx1"/>
                </a:solidFill>
              </a:rPr>
              <a:t> HKI</a:t>
            </a:r>
          </a:p>
          <a:p>
            <a:endParaRPr lang="en-ID" sz="600" b="1" dirty="0">
              <a:solidFill>
                <a:schemeClr val="tx1"/>
              </a:solidFill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-ID" sz="2600" dirty="0" err="1">
                <a:solidFill>
                  <a:schemeClr val="tx1"/>
                </a:solidFill>
              </a:rPr>
              <a:t>Kepemilikan</a:t>
            </a:r>
            <a:r>
              <a:rPr lang="en-ID" sz="2600" dirty="0">
                <a:solidFill>
                  <a:schemeClr val="tx1"/>
                </a:solidFill>
              </a:rPr>
              <a:t> HKI </a:t>
            </a:r>
            <a:r>
              <a:rPr lang="en-ID" sz="2600" dirty="0" err="1">
                <a:solidFill>
                  <a:schemeClr val="tx1"/>
                </a:solidFill>
              </a:rPr>
              <a:t>sebelum</a:t>
            </a:r>
            <a:r>
              <a:rPr lang="en-ID" sz="2600" dirty="0">
                <a:solidFill>
                  <a:schemeClr val="tx1"/>
                </a:solidFill>
              </a:rPr>
              <a:t> </a:t>
            </a:r>
            <a:r>
              <a:rPr lang="en-ID" sz="2600" dirty="0" err="1">
                <a:solidFill>
                  <a:schemeClr val="tx1"/>
                </a:solidFill>
              </a:rPr>
              <a:t>kerja</a:t>
            </a:r>
            <a:r>
              <a:rPr lang="en-ID" sz="2600" dirty="0">
                <a:solidFill>
                  <a:schemeClr val="tx1"/>
                </a:solidFill>
              </a:rPr>
              <a:t> </a:t>
            </a:r>
            <a:r>
              <a:rPr lang="en-ID" sz="2600" dirty="0" err="1">
                <a:solidFill>
                  <a:schemeClr val="tx1"/>
                </a:solidFill>
              </a:rPr>
              <a:t>sama</a:t>
            </a:r>
            <a:endParaRPr lang="en-ID" sz="2600" dirty="0">
              <a:solidFill>
                <a:schemeClr val="tx1"/>
              </a:solidFill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-ID" sz="2600" dirty="0" err="1">
                <a:solidFill>
                  <a:schemeClr val="tx1"/>
                </a:solidFill>
              </a:rPr>
              <a:t>Kepemilikan</a:t>
            </a:r>
            <a:r>
              <a:rPr lang="en-ID" sz="2600" dirty="0">
                <a:solidFill>
                  <a:schemeClr val="tx1"/>
                </a:solidFill>
              </a:rPr>
              <a:t> HKI </a:t>
            </a:r>
            <a:r>
              <a:rPr lang="en-ID" sz="2600" dirty="0" err="1">
                <a:solidFill>
                  <a:schemeClr val="tx1"/>
                </a:solidFill>
              </a:rPr>
              <a:t>hasil</a:t>
            </a:r>
            <a:r>
              <a:rPr lang="en-ID" sz="2600" dirty="0">
                <a:solidFill>
                  <a:schemeClr val="tx1"/>
                </a:solidFill>
              </a:rPr>
              <a:t> </a:t>
            </a:r>
            <a:r>
              <a:rPr lang="en-ID" sz="2600" dirty="0" err="1">
                <a:solidFill>
                  <a:schemeClr val="tx1"/>
                </a:solidFill>
              </a:rPr>
              <a:t>kerja</a:t>
            </a:r>
            <a:r>
              <a:rPr lang="en-ID" sz="2600" dirty="0">
                <a:solidFill>
                  <a:schemeClr val="tx1"/>
                </a:solidFill>
              </a:rPr>
              <a:t> </a:t>
            </a:r>
            <a:r>
              <a:rPr lang="en-ID" sz="2600" dirty="0" err="1">
                <a:solidFill>
                  <a:schemeClr val="tx1"/>
                </a:solidFill>
              </a:rPr>
              <a:t>sama</a:t>
            </a:r>
            <a:endParaRPr lang="en-ID" sz="2600" dirty="0">
              <a:solidFill>
                <a:schemeClr val="tx1"/>
              </a:solidFill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-ID" sz="2600" dirty="0" err="1">
                <a:solidFill>
                  <a:schemeClr val="tx1"/>
                </a:solidFill>
              </a:rPr>
              <a:t>Izin</a:t>
            </a:r>
            <a:r>
              <a:rPr lang="en-ID" sz="2600" dirty="0">
                <a:solidFill>
                  <a:schemeClr val="tx1"/>
                </a:solidFill>
              </a:rPr>
              <a:t> </a:t>
            </a:r>
            <a:r>
              <a:rPr lang="en-ID" sz="2600" dirty="0" err="1">
                <a:solidFill>
                  <a:schemeClr val="tx1"/>
                </a:solidFill>
              </a:rPr>
              <a:t>penggunaan</a:t>
            </a:r>
            <a:r>
              <a:rPr lang="en-ID" sz="2600" dirty="0">
                <a:solidFill>
                  <a:schemeClr val="tx1"/>
                </a:solidFill>
              </a:rPr>
              <a:t> (</a:t>
            </a:r>
            <a:r>
              <a:rPr lang="en-ID" sz="2600" dirty="0" err="1">
                <a:solidFill>
                  <a:schemeClr val="tx1"/>
                </a:solidFill>
              </a:rPr>
              <a:t>lisensi</a:t>
            </a:r>
            <a:r>
              <a:rPr lang="en-ID" sz="2600" dirty="0">
                <a:solidFill>
                  <a:schemeClr val="tx1"/>
                </a:solidFill>
              </a:rPr>
              <a:t>, franchise)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ID" sz="2600" dirty="0" err="1">
                <a:solidFill>
                  <a:schemeClr val="tx1"/>
                </a:solidFill>
              </a:rPr>
              <a:t>Larangan</a:t>
            </a:r>
            <a:r>
              <a:rPr lang="en-ID" sz="2600" dirty="0">
                <a:solidFill>
                  <a:schemeClr val="tx1"/>
                </a:solidFill>
              </a:rPr>
              <a:t> </a:t>
            </a:r>
            <a:r>
              <a:rPr lang="en-ID" sz="2600" dirty="0" err="1">
                <a:solidFill>
                  <a:schemeClr val="tx1"/>
                </a:solidFill>
              </a:rPr>
              <a:t>pengungkapan</a:t>
            </a:r>
            <a:r>
              <a:rPr lang="en-ID" sz="2600" dirty="0">
                <a:solidFill>
                  <a:schemeClr val="tx1"/>
                </a:solidFill>
              </a:rPr>
              <a:t> </a:t>
            </a:r>
            <a:r>
              <a:rPr lang="en-ID" sz="2600" dirty="0" err="1">
                <a:solidFill>
                  <a:schemeClr val="tx1"/>
                </a:solidFill>
              </a:rPr>
              <a:t>rahasia</a:t>
            </a:r>
            <a:r>
              <a:rPr lang="en-ID" sz="2600" dirty="0">
                <a:solidFill>
                  <a:schemeClr val="tx1"/>
                </a:solidFill>
              </a:rPr>
              <a:t> </a:t>
            </a:r>
            <a:r>
              <a:rPr lang="en-ID" sz="2600" dirty="0" err="1">
                <a:solidFill>
                  <a:schemeClr val="tx1"/>
                </a:solidFill>
              </a:rPr>
              <a:t>dagang</a:t>
            </a:r>
            <a:endParaRPr lang="en-ID" sz="2600" dirty="0">
              <a:solidFill>
                <a:schemeClr val="tx1"/>
              </a:solidFill>
            </a:endParaRPr>
          </a:p>
          <a:p>
            <a:pPr algn="l"/>
            <a:endParaRPr lang="en-ID" sz="1200" dirty="0">
              <a:solidFill>
                <a:schemeClr val="tx1"/>
              </a:solidFill>
            </a:endParaRPr>
          </a:p>
          <a:p>
            <a:pPr algn="l">
              <a:buFont typeface="Arial" panose="020B0604020202020204" pitchFamily="34" charset="0"/>
              <a:buChar char="•"/>
            </a:pPr>
            <a:endParaRPr lang="en-ID" sz="600" dirty="0">
              <a:solidFill>
                <a:schemeClr val="tx1"/>
              </a:solidFill>
            </a:endParaRPr>
          </a:p>
          <a:p>
            <a:pPr algn="l"/>
            <a:r>
              <a:rPr lang="en-ID" sz="2600" b="1" dirty="0">
                <a:solidFill>
                  <a:schemeClr val="tx1"/>
                </a:solidFill>
              </a:rPr>
              <a:t>4. </a:t>
            </a:r>
            <a:r>
              <a:rPr lang="en-ID" sz="2600" b="1" dirty="0" err="1">
                <a:solidFill>
                  <a:schemeClr val="tx1"/>
                </a:solidFill>
              </a:rPr>
              <a:t>Pembagian</a:t>
            </a:r>
            <a:r>
              <a:rPr lang="en-ID" sz="2600" b="1" dirty="0">
                <a:solidFill>
                  <a:schemeClr val="tx1"/>
                </a:solidFill>
              </a:rPr>
              <a:t> </a:t>
            </a:r>
            <a:r>
              <a:rPr lang="en-ID" sz="2600" b="1" dirty="0" err="1">
                <a:solidFill>
                  <a:schemeClr val="tx1"/>
                </a:solidFill>
              </a:rPr>
              <a:t>keuntungan</a:t>
            </a:r>
            <a:endParaRPr lang="en-ID" sz="2600" b="1" dirty="0">
              <a:solidFill>
                <a:schemeClr val="tx1"/>
              </a:solidFill>
            </a:endParaRPr>
          </a:p>
          <a:p>
            <a:pPr algn="l"/>
            <a:r>
              <a:rPr lang="en-ID" sz="2600" dirty="0" err="1">
                <a:solidFill>
                  <a:schemeClr val="tx1"/>
                </a:solidFill>
              </a:rPr>
              <a:t>Besaran</a:t>
            </a:r>
            <a:r>
              <a:rPr lang="en-ID" sz="2600" dirty="0">
                <a:solidFill>
                  <a:schemeClr val="tx1"/>
                </a:solidFill>
              </a:rPr>
              <a:t> </a:t>
            </a:r>
            <a:r>
              <a:rPr lang="en-ID" sz="2600" dirty="0" err="1">
                <a:solidFill>
                  <a:schemeClr val="tx1"/>
                </a:solidFill>
              </a:rPr>
              <a:t>royalti</a:t>
            </a:r>
            <a:r>
              <a:rPr lang="en-ID" sz="2600" dirty="0">
                <a:solidFill>
                  <a:schemeClr val="tx1"/>
                </a:solidFill>
              </a:rPr>
              <a:t>, fee, </a:t>
            </a:r>
            <a:r>
              <a:rPr lang="en-ID" sz="2600" dirty="0" err="1">
                <a:solidFill>
                  <a:schemeClr val="tx1"/>
                </a:solidFill>
              </a:rPr>
              <a:t>bagi</a:t>
            </a:r>
            <a:r>
              <a:rPr lang="en-ID" sz="2600" dirty="0">
                <a:solidFill>
                  <a:schemeClr val="tx1"/>
                </a:solidFill>
              </a:rPr>
              <a:t> </a:t>
            </a:r>
            <a:r>
              <a:rPr lang="en-ID" sz="2600" dirty="0" err="1">
                <a:solidFill>
                  <a:schemeClr val="tx1"/>
                </a:solidFill>
              </a:rPr>
              <a:t>hasil</a:t>
            </a:r>
            <a:r>
              <a:rPr lang="en-ID" sz="2600" dirty="0">
                <a:solidFill>
                  <a:schemeClr val="tx1"/>
                </a:solidFill>
              </a:rPr>
              <a:t>.</a:t>
            </a:r>
          </a:p>
          <a:p>
            <a:pPr algn="l"/>
            <a:endParaRPr lang="en-ID" sz="1000" dirty="0">
              <a:solidFill>
                <a:schemeClr val="tx1"/>
              </a:solidFill>
            </a:endParaRPr>
          </a:p>
          <a:p>
            <a:pPr algn="l"/>
            <a:r>
              <a:rPr lang="en-ID" sz="2600" b="1" dirty="0">
                <a:solidFill>
                  <a:schemeClr val="tx1"/>
                </a:solidFill>
              </a:rPr>
              <a:t>5. </a:t>
            </a:r>
            <a:r>
              <a:rPr lang="sv-SE" sz="2600" b="1" dirty="0">
                <a:solidFill>
                  <a:schemeClr val="tx1"/>
                </a:solidFill>
              </a:rPr>
              <a:t>Tanggung jawab dan risiko</a:t>
            </a:r>
          </a:p>
          <a:p>
            <a:pPr algn="l"/>
            <a:r>
              <a:rPr lang="sv-SE" sz="2600" dirty="0">
                <a:solidFill>
                  <a:schemeClr val="tx1"/>
                </a:solidFill>
              </a:rPr>
              <a:t>Masing-masing pihak harus memahami batas kewajibannya.</a:t>
            </a:r>
          </a:p>
          <a:p>
            <a:pPr algn="l"/>
            <a:endParaRPr lang="sv-SE" sz="1000" dirty="0">
              <a:solidFill>
                <a:schemeClr val="tx1"/>
              </a:solidFill>
            </a:endParaRPr>
          </a:p>
          <a:p>
            <a:pPr algn="l"/>
            <a:r>
              <a:rPr lang="en-ID" sz="2600" b="1" dirty="0">
                <a:solidFill>
                  <a:schemeClr val="tx1"/>
                </a:solidFill>
              </a:rPr>
              <a:t>6. </a:t>
            </a:r>
            <a:r>
              <a:rPr lang="en-ID" sz="2600" b="1" dirty="0" err="1">
                <a:solidFill>
                  <a:schemeClr val="tx1"/>
                </a:solidFill>
              </a:rPr>
              <a:t>Durasi</a:t>
            </a:r>
            <a:r>
              <a:rPr lang="en-ID" sz="2600" b="1" dirty="0">
                <a:solidFill>
                  <a:schemeClr val="tx1"/>
                </a:solidFill>
              </a:rPr>
              <a:t> </a:t>
            </a:r>
            <a:r>
              <a:rPr lang="en-ID" sz="2600" b="1" dirty="0" err="1">
                <a:solidFill>
                  <a:schemeClr val="tx1"/>
                </a:solidFill>
              </a:rPr>
              <a:t>perjanjian</a:t>
            </a:r>
            <a:endParaRPr lang="en-ID" sz="2600" b="1" dirty="0">
              <a:solidFill>
                <a:schemeClr val="tx1"/>
              </a:solidFill>
            </a:endParaRPr>
          </a:p>
          <a:p>
            <a:pPr algn="l"/>
            <a:r>
              <a:rPr lang="en-ID" sz="2600" dirty="0" err="1">
                <a:solidFill>
                  <a:schemeClr val="tx1"/>
                </a:solidFill>
              </a:rPr>
              <a:t>Jangka</a:t>
            </a:r>
            <a:r>
              <a:rPr lang="en-ID" sz="2600" dirty="0">
                <a:solidFill>
                  <a:schemeClr val="tx1"/>
                </a:solidFill>
              </a:rPr>
              <a:t> </a:t>
            </a:r>
            <a:r>
              <a:rPr lang="en-ID" sz="2600" dirty="0" err="1">
                <a:solidFill>
                  <a:schemeClr val="tx1"/>
                </a:solidFill>
              </a:rPr>
              <a:t>waktu</a:t>
            </a:r>
            <a:r>
              <a:rPr lang="en-ID" sz="2600" dirty="0">
                <a:solidFill>
                  <a:schemeClr val="tx1"/>
                </a:solidFill>
              </a:rPr>
              <a:t> </a:t>
            </a:r>
            <a:r>
              <a:rPr lang="en-ID" sz="2600" dirty="0" err="1">
                <a:solidFill>
                  <a:schemeClr val="tx1"/>
                </a:solidFill>
              </a:rPr>
              <a:t>kontrak</a:t>
            </a:r>
            <a:r>
              <a:rPr lang="en-ID" sz="2600" dirty="0">
                <a:solidFill>
                  <a:schemeClr val="tx1"/>
                </a:solidFill>
              </a:rPr>
              <a:t> dan </a:t>
            </a:r>
            <a:r>
              <a:rPr lang="en-ID" sz="2600" dirty="0" err="1">
                <a:solidFill>
                  <a:schemeClr val="tx1"/>
                </a:solidFill>
              </a:rPr>
              <a:t>ketentuan</a:t>
            </a:r>
            <a:r>
              <a:rPr lang="en-ID" sz="2600" dirty="0">
                <a:solidFill>
                  <a:schemeClr val="tx1"/>
                </a:solidFill>
              </a:rPr>
              <a:t> </a:t>
            </a:r>
            <a:r>
              <a:rPr lang="en-ID" sz="2600" dirty="0" err="1">
                <a:solidFill>
                  <a:schemeClr val="tx1"/>
                </a:solidFill>
              </a:rPr>
              <a:t>perpanjangan</a:t>
            </a:r>
            <a:r>
              <a:rPr lang="en-ID" sz="2600" dirty="0">
                <a:solidFill>
                  <a:schemeClr val="tx1"/>
                </a:solidFill>
              </a:rPr>
              <a:t>.</a:t>
            </a:r>
          </a:p>
          <a:p>
            <a:pPr algn="l"/>
            <a:endParaRPr lang="en-ID" sz="1000" dirty="0">
              <a:solidFill>
                <a:schemeClr val="tx1"/>
              </a:solidFill>
            </a:endParaRPr>
          </a:p>
          <a:p>
            <a:pPr algn="l"/>
            <a:r>
              <a:rPr lang="en-ID" sz="2600" b="1" dirty="0">
                <a:solidFill>
                  <a:schemeClr val="tx1"/>
                </a:solidFill>
              </a:rPr>
              <a:t>7. </a:t>
            </a:r>
            <a:r>
              <a:rPr lang="en-ID" sz="2600" b="1" dirty="0" err="1">
                <a:solidFill>
                  <a:schemeClr val="tx1"/>
                </a:solidFill>
              </a:rPr>
              <a:t>Penyelesaian</a:t>
            </a:r>
            <a:r>
              <a:rPr lang="en-ID" sz="2600" b="1" dirty="0">
                <a:solidFill>
                  <a:schemeClr val="tx1"/>
                </a:solidFill>
              </a:rPr>
              <a:t> </a:t>
            </a:r>
            <a:r>
              <a:rPr lang="en-ID" sz="2600" b="1" dirty="0" err="1">
                <a:solidFill>
                  <a:schemeClr val="tx1"/>
                </a:solidFill>
              </a:rPr>
              <a:t>sengketa</a:t>
            </a:r>
            <a:endParaRPr lang="en-ID" sz="2600" b="1" dirty="0">
              <a:solidFill>
                <a:schemeClr val="tx1"/>
              </a:solidFill>
            </a:endParaRPr>
          </a:p>
          <a:p>
            <a:pPr algn="l"/>
            <a:r>
              <a:rPr lang="en-ID" sz="2600" dirty="0" err="1">
                <a:solidFill>
                  <a:schemeClr val="tx1"/>
                </a:solidFill>
              </a:rPr>
              <a:t>Mekanisme</a:t>
            </a:r>
            <a:r>
              <a:rPr lang="en-ID" sz="2600" dirty="0">
                <a:solidFill>
                  <a:schemeClr val="tx1"/>
                </a:solidFill>
              </a:rPr>
              <a:t> </a:t>
            </a:r>
            <a:r>
              <a:rPr lang="en-ID" sz="2600" dirty="0" err="1">
                <a:solidFill>
                  <a:schemeClr val="tx1"/>
                </a:solidFill>
              </a:rPr>
              <a:t>jika</a:t>
            </a:r>
            <a:r>
              <a:rPr lang="en-ID" sz="2600" dirty="0">
                <a:solidFill>
                  <a:schemeClr val="tx1"/>
                </a:solidFill>
              </a:rPr>
              <a:t> </a:t>
            </a:r>
            <a:r>
              <a:rPr lang="en-ID" sz="2600" dirty="0" err="1">
                <a:solidFill>
                  <a:schemeClr val="tx1"/>
                </a:solidFill>
              </a:rPr>
              <a:t>terjadi</a:t>
            </a:r>
            <a:r>
              <a:rPr lang="en-ID" sz="2600" dirty="0">
                <a:solidFill>
                  <a:schemeClr val="tx1"/>
                </a:solidFill>
              </a:rPr>
              <a:t> </a:t>
            </a:r>
            <a:r>
              <a:rPr lang="en-ID" sz="2600" dirty="0" err="1">
                <a:solidFill>
                  <a:schemeClr val="tx1"/>
                </a:solidFill>
              </a:rPr>
              <a:t>perselisihan</a:t>
            </a:r>
            <a:r>
              <a:rPr lang="en-ID" sz="2600" dirty="0">
                <a:solidFill>
                  <a:schemeClr val="tx1"/>
                </a:solidFill>
              </a:rPr>
              <a:t> (</a:t>
            </a:r>
            <a:r>
              <a:rPr lang="en-ID" sz="2600" dirty="0" err="1">
                <a:solidFill>
                  <a:schemeClr val="tx1"/>
                </a:solidFill>
              </a:rPr>
              <a:t>mediasi</a:t>
            </a:r>
            <a:r>
              <a:rPr lang="en-ID" sz="2600" dirty="0">
                <a:solidFill>
                  <a:schemeClr val="tx1"/>
                </a:solidFill>
              </a:rPr>
              <a:t>, </a:t>
            </a:r>
            <a:r>
              <a:rPr lang="en-ID" sz="2600" dirty="0" err="1">
                <a:solidFill>
                  <a:schemeClr val="tx1"/>
                </a:solidFill>
              </a:rPr>
              <a:t>arbitrase</a:t>
            </a:r>
            <a:r>
              <a:rPr lang="en-ID" sz="2600" dirty="0">
                <a:solidFill>
                  <a:schemeClr val="tx1"/>
                </a:solidFill>
              </a:rPr>
              <a:t>, </a:t>
            </a:r>
            <a:r>
              <a:rPr lang="en-ID" sz="2600" dirty="0" err="1">
                <a:solidFill>
                  <a:schemeClr val="tx1"/>
                </a:solidFill>
              </a:rPr>
              <a:t>pengadilan</a:t>
            </a:r>
            <a:r>
              <a:rPr lang="en-ID" sz="2600" dirty="0">
                <a:solidFill>
                  <a:schemeClr val="tx1"/>
                </a:solidFill>
              </a:rPr>
              <a:t>)</a:t>
            </a:r>
          </a:p>
          <a:p>
            <a:pPr algn="l"/>
            <a:endParaRPr lang="en-ID" dirty="0"/>
          </a:p>
          <a:p>
            <a:pPr algn="l"/>
            <a:endParaRPr lang="en-ID" dirty="0"/>
          </a:p>
          <a:p>
            <a:pPr algn="l"/>
            <a:endParaRPr lang="sv-SE" dirty="0"/>
          </a:p>
          <a:p>
            <a:pPr algn="l"/>
            <a:endParaRPr lang="sv-SE" dirty="0"/>
          </a:p>
          <a:p>
            <a:pPr algn="l"/>
            <a:endParaRPr lang="en-ID" dirty="0"/>
          </a:p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1583497696"/>
      </p:ext>
    </p:extLst>
  </p:cSld>
  <p:clrMapOvr>
    <a:masterClrMapping/>
  </p:clrMapOvr>
  <p:transition spd="slow">
    <p:fade thruBlk="1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6649</TotalTime>
  <Words>829</Words>
  <Application>Microsoft Office PowerPoint</Application>
  <PresentationFormat>On-screen Show (4:3)</PresentationFormat>
  <Paragraphs>115</Paragraphs>
  <Slides>14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2" baseType="lpstr">
      <vt:lpstr>Arial</vt:lpstr>
      <vt:lpstr>Calibri</vt:lpstr>
      <vt:lpstr>Cambria</vt:lpstr>
      <vt:lpstr>Crimson Pro Bold</vt:lpstr>
      <vt:lpstr>Inter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IBI Darmajaya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mypc</cp:lastModifiedBy>
  <cp:revision>614</cp:revision>
  <cp:lastPrinted>2017-08-29T02:54:51Z</cp:lastPrinted>
  <dcterms:created xsi:type="dcterms:W3CDTF">2010-04-18T12:06:30Z</dcterms:created>
  <dcterms:modified xsi:type="dcterms:W3CDTF">2025-12-07T14:51:00Z</dcterms:modified>
</cp:coreProperties>
</file>