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57" r:id="rId3"/>
    <p:sldId id="358" r:id="rId4"/>
    <p:sldId id="341" r:id="rId5"/>
    <p:sldId id="331" r:id="rId6"/>
    <p:sldId id="352" r:id="rId7"/>
    <p:sldId id="354" r:id="rId8"/>
    <p:sldId id="355" r:id="rId9"/>
    <p:sldId id="360" r:id="rId10"/>
    <p:sldId id="361" r:id="rId11"/>
    <p:sldId id="362" r:id="rId12"/>
    <p:sldId id="356" r:id="rId13"/>
    <p:sldId id="353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3" autoAdjust="0"/>
    <p:restoredTop sz="94343" autoAdjust="0"/>
  </p:normalViewPr>
  <p:slideViewPr>
    <p:cSldViewPr>
      <p:cViewPr varScale="1">
        <p:scale>
          <a:sx n="54" d="100"/>
          <a:sy n="54" d="100"/>
        </p:scale>
        <p:origin x="90" y="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PERSAINGAN TIDAK SEHAT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0F45E8-A2FF-4EE6-A2CA-50626AAD1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632848" cy="5472608"/>
          </a:xfrm>
        </p:spPr>
        <p:txBody>
          <a:bodyPr>
            <a:normAutofit lnSpcReduction="1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Contoh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Praktik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Persaingan</a:t>
            </a:r>
            <a:r>
              <a:rPr lang="en-ID" b="1" dirty="0">
                <a:solidFill>
                  <a:schemeClr val="tx1"/>
                </a:solidFill>
              </a:rPr>
              <a:t> Usaha </a:t>
            </a:r>
            <a:r>
              <a:rPr lang="en-ID" b="1" dirty="0" err="1">
                <a:solidFill>
                  <a:schemeClr val="tx1"/>
                </a:solidFill>
              </a:rPr>
              <a:t>Tidak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Sehat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dalam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Kehidupan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Nyata</a:t>
            </a:r>
            <a:endParaRPr lang="en-ID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Sektor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Ritel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Harga banting </a:t>
            </a:r>
            <a:r>
              <a:rPr lang="en-ID" sz="2400" dirty="0" err="1">
                <a:solidFill>
                  <a:schemeClr val="tx1"/>
                </a:solidFill>
              </a:rPr>
              <a:t>ekstrem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ritel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besar</a:t>
            </a:r>
            <a:r>
              <a:rPr lang="en-ID" sz="2400" dirty="0">
                <a:solidFill>
                  <a:schemeClr val="tx1"/>
                </a:solidFill>
              </a:rPr>
              <a:t> agar toko </a:t>
            </a:r>
            <a:r>
              <a:rPr lang="en-ID" sz="2400" dirty="0" err="1">
                <a:solidFill>
                  <a:schemeClr val="tx1"/>
                </a:solidFill>
              </a:rPr>
              <a:t>kecil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bangkrut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2. </a:t>
            </a:r>
            <a:r>
              <a:rPr lang="en-ID" sz="2400" dirty="0" err="1">
                <a:solidFill>
                  <a:schemeClr val="tx1"/>
                </a:solidFill>
              </a:rPr>
              <a:t>Sektor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Transportasi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Operator </a:t>
            </a:r>
            <a:r>
              <a:rPr lang="en-ID" sz="2400" dirty="0" err="1">
                <a:solidFill>
                  <a:schemeClr val="tx1"/>
                </a:solidFill>
              </a:rPr>
              <a:t>besar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menurunkan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tarif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setengah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harga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selama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beberapa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bulan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menyingkirkan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pesaing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baru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3. </a:t>
            </a:r>
            <a:r>
              <a:rPr lang="en-ID" sz="2400" dirty="0" err="1">
                <a:solidFill>
                  <a:schemeClr val="tx1"/>
                </a:solidFill>
              </a:rPr>
              <a:t>Sektor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Teknologi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Aplikasi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besar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melarang</a:t>
            </a:r>
            <a:r>
              <a:rPr lang="en-ID" sz="2400" dirty="0">
                <a:solidFill>
                  <a:schemeClr val="tx1"/>
                </a:solidFill>
              </a:rPr>
              <a:t> developer </a:t>
            </a:r>
            <a:r>
              <a:rPr lang="en-ID" sz="2400" dirty="0" err="1">
                <a:solidFill>
                  <a:schemeClr val="tx1"/>
                </a:solidFill>
              </a:rPr>
              <a:t>menggunakan</a:t>
            </a:r>
            <a:r>
              <a:rPr lang="en-ID" sz="2400" dirty="0">
                <a:solidFill>
                  <a:schemeClr val="tx1"/>
                </a:solidFill>
              </a:rPr>
              <a:t> platform lain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4. </a:t>
            </a:r>
            <a:r>
              <a:rPr lang="en-ID" sz="2400" dirty="0" err="1">
                <a:solidFill>
                  <a:schemeClr val="tx1"/>
                </a:solidFill>
              </a:rPr>
              <a:t>Sektor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Pangan</a:t>
            </a:r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Kartel daging, gula, atau bahan pokok untuk menaikkan harga.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40104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2DF556-8469-4CED-94AA-4700E5EDF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7632848" cy="4946104"/>
          </a:xfrm>
        </p:spPr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Tujuan</a:t>
            </a:r>
            <a:r>
              <a:rPr lang="en-ID" b="1" dirty="0">
                <a:solidFill>
                  <a:schemeClr val="tx1"/>
                </a:solidFill>
              </a:rPr>
              <a:t> Hukum </a:t>
            </a:r>
            <a:r>
              <a:rPr lang="en-ID" b="1" dirty="0" err="1">
                <a:solidFill>
                  <a:schemeClr val="tx1"/>
                </a:solidFill>
              </a:rPr>
              <a:t>Persaingan</a:t>
            </a:r>
            <a:r>
              <a:rPr lang="en-ID" b="1" dirty="0">
                <a:solidFill>
                  <a:schemeClr val="tx1"/>
                </a:solidFill>
              </a:rPr>
              <a:t> Usaha</a:t>
            </a:r>
          </a:p>
          <a:p>
            <a:endParaRPr lang="en-ID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Melindungi konsumen dari harga yang tidak wajar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Menumbuhkan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iklim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sehat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efisien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Menjamin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kesempatan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berusaha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Mendorong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inovasi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kualitas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efisiensi</a:t>
            </a:r>
            <a:r>
              <a:rPr lang="en-ID" dirty="0">
                <a:solidFill>
                  <a:schemeClr val="tx1"/>
                </a:solidFill>
              </a:rPr>
              <a:t> pasar</a:t>
            </a:r>
          </a:p>
        </p:txBody>
      </p:sp>
    </p:spTree>
    <p:extLst>
      <p:ext uri="{BB962C8B-B14F-4D97-AF65-F5344CB8AC3E}">
        <p14:creationId xmlns:p14="http://schemas.microsoft.com/office/powerpoint/2010/main" val="35150647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632848" cy="5472608"/>
          </a:xfrm>
        </p:spPr>
        <p:txBody>
          <a:bodyPr>
            <a:normAutofit fontScale="70000" lnSpcReduction="20000"/>
          </a:bodyPr>
          <a:lstStyle/>
          <a:p>
            <a:r>
              <a:rPr lang="en-US" sz="3400" b="1" dirty="0" err="1">
                <a:solidFill>
                  <a:schemeClr val="tx1"/>
                </a:solidFill>
              </a:rPr>
              <a:t>Upaya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Penanggulangan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Persaingan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Tidak</a:t>
            </a:r>
            <a:r>
              <a:rPr lang="en-US" sz="3400" b="1" dirty="0">
                <a:solidFill>
                  <a:schemeClr val="tx1"/>
                </a:solidFill>
              </a:rPr>
              <a:t> </a:t>
            </a:r>
            <a:r>
              <a:rPr lang="en-US" sz="3400" b="1" dirty="0" err="1">
                <a:solidFill>
                  <a:schemeClr val="tx1"/>
                </a:solidFill>
              </a:rPr>
              <a:t>Sehat</a:t>
            </a:r>
            <a:endParaRPr lang="en-US" sz="34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3100" dirty="0" err="1">
                <a:solidFill>
                  <a:schemeClr val="tx1"/>
                </a:solidFill>
              </a:rPr>
              <a:t>Regulasi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Pemerintah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tegas</a:t>
            </a:r>
            <a:r>
              <a:rPr lang="en-US" sz="3100" dirty="0">
                <a:solidFill>
                  <a:schemeClr val="tx1"/>
                </a:solidFill>
              </a:rPr>
              <a:t> dan </a:t>
            </a:r>
            <a:r>
              <a:rPr lang="en-US" sz="3100" dirty="0" err="1">
                <a:solidFill>
                  <a:schemeClr val="tx1"/>
                </a:solidFill>
              </a:rPr>
              <a:t>transfaran</a:t>
            </a:r>
            <a:endParaRPr lang="en-US" sz="31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3100" dirty="0" err="1">
                <a:solidFill>
                  <a:schemeClr val="tx1"/>
                </a:solidFill>
              </a:rPr>
              <a:t>Pengawasan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aktif</a:t>
            </a:r>
            <a:r>
              <a:rPr lang="en-US" sz="3100" dirty="0">
                <a:solidFill>
                  <a:schemeClr val="tx1"/>
                </a:solidFill>
              </a:rPr>
              <a:t> oleh KPPU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chemeClr val="tx1"/>
                </a:solidFill>
              </a:rPr>
              <a:t>KPPU </a:t>
            </a:r>
            <a:r>
              <a:rPr lang="en-US" sz="3100" dirty="0" err="1">
                <a:solidFill>
                  <a:schemeClr val="tx1"/>
                </a:solidFill>
              </a:rPr>
              <a:t>melakukan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penyelidikan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terhadap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pelaku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usaha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diduga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melanggar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hukum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persaingan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100" dirty="0">
                <a:solidFill>
                  <a:schemeClr val="tx1"/>
                </a:solidFill>
              </a:rPr>
              <a:t>KPPU </a:t>
            </a:r>
            <a:r>
              <a:rPr lang="en-US" sz="3100" dirty="0" err="1">
                <a:solidFill>
                  <a:schemeClr val="tx1"/>
                </a:solidFill>
              </a:rPr>
              <a:t>memberikan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sanksi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administratif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kepada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perusahaan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terlibat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dalam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praktik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monopoli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kartel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3100" dirty="0">
                <a:solidFill>
                  <a:schemeClr val="tx1"/>
                </a:solidFill>
              </a:rPr>
              <a:t>2. </a:t>
            </a:r>
            <a:r>
              <a:rPr lang="en-US" sz="3100" dirty="0" err="1">
                <a:solidFill>
                  <a:schemeClr val="tx1"/>
                </a:solidFill>
              </a:rPr>
              <a:t>Penegakan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Hukum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Tegas</a:t>
            </a:r>
            <a:endParaRPr lang="en-US" sz="31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100" dirty="0" err="1">
                <a:solidFill>
                  <a:schemeClr val="tx1"/>
                </a:solidFill>
              </a:rPr>
              <a:t>Pemerintah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melalui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lembaga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pengawas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seperti</a:t>
            </a:r>
            <a:r>
              <a:rPr lang="en-US" sz="3100" dirty="0">
                <a:solidFill>
                  <a:schemeClr val="tx1"/>
                </a:solidFill>
              </a:rPr>
              <a:t> KPPU </a:t>
            </a:r>
            <a:r>
              <a:rPr lang="en-US" sz="3100" dirty="0" err="1">
                <a:solidFill>
                  <a:schemeClr val="tx1"/>
                </a:solidFill>
              </a:rPr>
              <a:t>harus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memastikan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hukum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ditegakkan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dengan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konsisten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untuk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mencegah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persaingan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tidak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sehat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3100" dirty="0">
                <a:solidFill>
                  <a:schemeClr val="tx1"/>
                </a:solidFill>
              </a:rPr>
              <a:t>3. </a:t>
            </a:r>
            <a:r>
              <a:rPr lang="fi-FI" sz="3100" dirty="0">
                <a:solidFill>
                  <a:schemeClr val="tx1"/>
                </a:solidFill>
              </a:rPr>
              <a:t>Edukasi kepada Konsumen dan Pelaku Usaha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sz="3100" dirty="0">
                <a:solidFill>
                  <a:schemeClr val="tx1"/>
                </a:solidFill>
              </a:rPr>
              <a:t>Edukasi tentang hak konsumen dan kewajiban pelaku usaha untuk menjalankan praktik bisnis yang fair dan menghindari monopoli atau kartel.</a:t>
            </a:r>
            <a:endParaRPr lang="en-US" sz="31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212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344816" cy="554461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Kesimpulan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Perlunya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Pengawasan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Ketat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kecil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menuntut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ketat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monopoli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kartel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persaingan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Pentingnya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Kepatuhan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terhadap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mematuhi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adil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kompetitif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Masyarakat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mengutamakan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persaingan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A594E67-C742-4AE0-91D1-F9226B82B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560840" cy="4946104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Definisi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Persaingan</a:t>
            </a:r>
            <a:r>
              <a:rPr lang="en-ID" b="1" dirty="0">
                <a:solidFill>
                  <a:schemeClr val="tx1"/>
                </a:solidFill>
              </a:rPr>
              <a:t> Usaha </a:t>
            </a:r>
            <a:r>
              <a:rPr lang="en-ID" b="1" dirty="0" err="1">
                <a:solidFill>
                  <a:schemeClr val="tx1"/>
                </a:solidFill>
              </a:rPr>
              <a:t>Tidak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Sehat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Menurut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>
                <a:solidFill>
                  <a:schemeClr val="tx1"/>
                </a:solidFill>
              </a:rPr>
              <a:t>UU No. 5 </a:t>
            </a:r>
            <a:r>
              <a:rPr lang="en-ID" b="1" dirty="0" err="1">
                <a:solidFill>
                  <a:schemeClr val="tx1"/>
                </a:solidFill>
              </a:rPr>
              <a:t>Tahun</a:t>
            </a:r>
            <a:r>
              <a:rPr lang="en-ID" b="1" dirty="0">
                <a:solidFill>
                  <a:schemeClr val="tx1"/>
                </a:solidFill>
              </a:rPr>
              <a:t> 1999 </a:t>
            </a:r>
            <a:r>
              <a:rPr lang="en-ID" b="1" dirty="0" err="1">
                <a:solidFill>
                  <a:schemeClr val="tx1"/>
                </a:solidFill>
              </a:rPr>
              <a:t>tentang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Larangan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Praktek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Monopoli</a:t>
            </a:r>
            <a:r>
              <a:rPr lang="en-ID" b="1" dirty="0">
                <a:solidFill>
                  <a:schemeClr val="tx1"/>
                </a:solidFill>
              </a:rPr>
              <a:t> dan </a:t>
            </a:r>
            <a:r>
              <a:rPr lang="en-ID" b="1" dirty="0" err="1">
                <a:solidFill>
                  <a:schemeClr val="tx1"/>
                </a:solidFill>
              </a:rPr>
              <a:t>Persaingan</a:t>
            </a:r>
            <a:r>
              <a:rPr lang="en-ID" b="1" dirty="0">
                <a:solidFill>
                  <a:schemeClr val="tx1"/>
                </a:solidFill>
              </a:rPr>
              <a:t> Usaha </a:t>
            </a:r>
            <a:r>
              <a:rPr lang="en-ID" b="1" dirty="0" err="1">
                <a:solidFill>
                  <a:schemeClr val="tx1"/>
                </a:solidFill>
              </a:rPr>
              <a:t>Tidak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Sehat</a:t>
            </a:r>
            <a:endParaRPr lang="en-ID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persaingan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menjalankan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kegiatan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pemasaran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barang</a:t>
            </a:r>
            <a:r>
              <a:rPr lang="en-ID" dirty="0">
                <a:solidFill>
                  <a:schemeClr val="tx1"/>
                </a:solidFill>
              </a:rPr>
              <a:t>/</a:t>
            </a:r>
            <a:r>
              <a:rPr lang="en-ID" dirty="0" err="1">
                <a:solidFill>
                  <a:schemeClr val="tx1"/>
                </a:solidFill>
              </a:rPr>
              <a:t>jasa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curang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bertentangan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perundang-undangan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menghambat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persaingan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sehingga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mengakibatkan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mengakibatkan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praktek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monopoli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persaingan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sehat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14054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F3D7CBF-9D3B-40EA-8ECB-F09ADAC080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980728"/>
            <a:ext cx="7704856" cy="4658072"/>
          </a:xfrm>
        </p:spPr>
        <p:txBody>
          <a:bodyPr/>
          <a:lstStyle/>
          <a:p>
            <a:pPr algn="l"/>
            <a:r>
              <a:rPr lang="en-ID" b="1" dirty="0" err="1">
                <a:solidFill>
                  <a:schemeClr val="tx1"/>
                </a:solidFill>
              </a:rPr>
              <a:t>Persaingan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usaha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tidak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sehat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terjadi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ketika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pelaku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usaha</a:t>
            </a:r>
            <a:r>
              <a:rPr lang="en-ID" b="1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menggunakan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cara-cara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curang</a:t>
            </a:r>
            <a:r>
              <a:rPr lang="en-ID" dirty="0">
                <a:solidFill>
                  <a:schemeClr val="tx1"/>
                </a:solidFill>
              </a:rPr>
              <a:t>,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merugikan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pesaing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merugikan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</a:t>
            </a:r>
            <a:r>
              <a:rPr lang="en-ID" dirty="0">
                <a:solidFill>
                  <a:schemeClr val="tx1"/>
                </a:solidFill>
              </a:rPr>
              <a:t>,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menghalangi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lain </a:t>
            </a:r>
            <a:r>
              <a:rPr lang="en-ID" dirty="0" err="1">
                <a:solidFill>
                  <a:schemeClr val="tx1"/>
                </a:solidFill>
              </a:rPr>
              <a:t>masuk</a:t>
            </a:r>
            <a:r>
              <a:rPr lang="en-ID" dirty="0">
                <a:solidFill>
                  <a:schemeClr val="tx1"/>
                </a:solidFill>
              </a:rPr>
              <a:t> pasar,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menciptakan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dominasi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wajar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40892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nn-NO" sz="2600" b="1" dirty="0">
                <a:solidFill>
                  <a:schemeClr val="tx1"/>
                </a:solidFill>
              </a:rPr>
              <a:t>Sumber Hukum Persaingan Usaha Tidak Sehat</a:t>
            </a:r>
          </a:p>
          <a:p>
            <a:pPr marL="514350" indent="-514350" algn="l">
              <a:buAutoNum type="alphaUcPeriod"/>
            </a:pPr>
            <a:r>
              <a:rPr lang="en-US" sz="2400" dirty="0" err="1">
                <a:solidFill>
                  <a:schemeClr val="tx1"/>
                </a:solidFill>
              </a:rPr>
              <a:t>Sumber</a:t>
            </a:r>
            <a:r>
              <a:rPr lang="en-US" sz="2400" dirty="0">
                <a:solidFill>
                  <a:schemeClr val="tx1"/>
                </a:solidFill>
              </a:rPr>
              <a:t> Hukum Utama</a:t>
            </a:r>
          </a:p>
          <a:p>
            <a:pPr marL="806450" indent="-806450" algn="l"/>
            <a:r>
              <a:rPr lang="en-US" sz="2400" dirty="0">
                <a:solidFill>
                  <a:schemeClr val="tx1"/>
                </a:solidFill>
              </a:rPr>
              <a:t>      1. </a:t>
            </a:r>
            <a:r>
              <a:rPr lang="en-ID" sz="2400" b="1" dirty="0" err="1">
                <a:solidFill>
                  <a:schemeClr val="tx1"/>
                </a:solidFill>
              </a:rPr>
              <a:t>Undang-Undang</a:t>
            </a:r>
            <a:r>
              <a:rPr lang="en-ID" sz="2400" b="1" dirty="0">
                <a:solidFill>
                  <a:schemeClr val="tx1"/>
                </a:solidFill>
              </a:rPr>
              <a:t> No. 5 </a:t>
            </a:r>
            <a:r>
              <a:rPr lang="en-ID" sz="2400" b="1" dirty="0" err="1">
                <a:solidFill>
                  <a:schemeClr val="tx1"/>
                </a:solidFill>
              </a:rPr>
              <a:t>Tahun</a:t>
            </a:r>
            <a:r>
              <a:rPr lang="en-ID" sz="2400" b="1" dirty="0">
                <a:solidFill>
                  <a:schemeClr val="tx1"/>
                </a:solidFill>
              </a:rPr>
              <a:t> 1999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tentang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i="1" dirty="0" err="1">
                <a:solidFill>
                  <a:schemeClr val="tx1"/>
                </a:solidFill>
              </a:rPr>
              <a:t>Larangan</a:t>
            </a:r>
            <a:r>
              <a:rPr lang="en-ID" sz="2400" i="1" dirty="0">
                <a:solidFill>
                  <a:schemeClr val="tx1"/>
                </a:solidFill>
              </a:rPr>
              <a:t> </a:t>
            </a:r>
            <a:r>
              <a:rPr lang="en-ID" sz="2400" i="1" dirty="0" err="1">
                <a:solidFill>
                  <a:schemeClr val="tx1"/>
                </a:solidFill>
              </a:rPr>
              <a:t>Praktik</a:t>
            </a:r>
            <a:r>
              <a:rPr lang="en-ID" sz="2400" i="1" dirty="0">
                <a:solidFill>
                  <a:schemeClr val="tx1"/>
                </a:solidFill>
              </a:rPr>
              <a:t> </a:t>
            </a:r>
            <a:r>
              <a:rPr lang="en-ID" sz="2400" i="1" dirty="0" err="1">
                <a:solidFill>
                  <a:schemeClr val="tx1"/>
                </a:solidFill>
              </a:rPr>
              <a:t>Monopoli</a:t>
            </a:r>
            <a:r>
              <a:rPr lang="en-ID" sz="2400" i="1" dirty="0">
                <a:solidFill>
                  <a:schemeClr val="tx1"/>
                </a:solidFill>
              </a:rPr>
              <a:t> dan </a:t>
            </a:r>
            <a:r>
              <a:rPr lang="en-ID" sz="2400" i="1" dirty="0" err="1">
                <a:solidFill>
                  <a:schemeClr val="tx1"/>
                </a:solidFill>
              </a:rPr>
              <a:t>Persaingan</a:t>
            </a:r>
            <a:r>
              <a:rPr lang="en-ID" sz="2400" i="1" dirty="0">
                <a:solidFill>
                  <a:schemeClr val="tx1"/>
                </a:solidFill>
              </a:rPr>
              <a:t> Usaha </a:t>
            </a:r>
            <a:r>
              <a:rPr lang="en-ID" sz="2400" i="1" dirty="0" err="1">
                <a:solidFill>
                  <a:schemeClr val="tx1"/>
                </a:solidFill>
              </a:rPr>
              <a:t>Tidak</a:t>
            </a:r>
            <a:r>
              <a:rPr lang="en-ID" sz="2400" i="1" dirty="0">
                <a:solidFill>
                  <a:schemeClr val="tx1"/>
                </a:solidFill>
              </a:rPr>
              <a:t> </a:t>
            </a:r>
            <a:r>
              <a:rPr lang="en-ID" sz="2400" i="1" dirty="0" err="1">
                <a:solidFill>
                  <a:schemeClr val="tx1"/>
                </a:solidFill>
              </a:rPr>
              <a:t>Sehat</a:t>
            </a:r>
            <a:br>
              <a:rPr lang="en-ID" sz="2400" dirty="0">
                <a:solidFill>
                  <a:schemeClr val="tx1"/>
                </a:solidFill>
              </a:rPr>
            </a:br>
            <a:r>
              <a:rPr lang="en-ID" sz="2400" dirty="0">
                <a:solidFill>
                  <a:schemeClr val="tx1"/>
                </a:solidFill>
              </a:rPr>
              <a:t>– UU </a:t>
            </a:r>
            <a:r>
              <a:rPr lang="en-ID" sz="2400" dirty="0" err="1">
                <a:solidFill>
                  <a:schemeClr val="tx1"/>
                </a:solidFill>
              </a:rPr>
              <a:t>utama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mengatur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tindakan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monopoli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kartel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integrasi</a:t>
            </a:r>
            <a:r>
              <a:rPr lang="en-ID" sz="2400" dirty="0">
                <a:solidFill>
                  <a:schemeClr val="tx1"/>
                </a:solidFill>
              </a:rPr>
              <a:t> horizontal/</a:t>
            </a:r>
            <a:r>
              <a:rPr lang="en-ID" sz="2400" dirty="0" err="1">
                <a:solidFill>
                  <a:schemeClr val="tx1"/>
                </a:solidFill>
              </a:rPr>
              <a:t>vertikal</a:t>
            </a:r>
            <a:r>
              <a:rPr lang="en-ID" sz="2400" dirty="0">
                <a:solidFill>
                  <a:schemeClr val="tx1"/>
                </a:solidFill>
              </a:rPr>
              <a:t>,</a:t>
            </a:r>
          </a:p>
          <a:p>
            <a:pPr marL="806450" indent="-806450" algn="l"/>
            <a:r>
              <a:rPr lang="en-ID" sz="2400" dirty="0">
                <a:solidFill>
                  <a:schemeClr val="tx1"/>
                </a:solidFill>
              </a:rPr>
              <a:t>         2. </a:t>
            </a:r>
            <a:r>
              <a:rPr lang="fi-FI" sz="2400" dirty="0">
                <a:solidFill>
                  <a:schemeClr val="tx1"/>
                </a:solidFill>
              </a:rPr>
              <a:t>Peraturan Komisi Pengawas Persaingan Usaha (KPPU)</a:t>
            </a:r>
            <a:endParaRPr lang="en-ID" sz="2400" dirty="0">
              <a:solidFill>
                <a:schemeClr val="tx1"/>
              </a:solidFill>
            </a:endParaRPr>
          </a:p>
          <a:p>
            <a:pPr marL="806450" indent="-806450" algn="l"/>
            <a:r>
              <a:rPr lang="en-ID" sz="2400" dirty="0">
                <a:solidFill>
                  <a:schemeClr val="tx1"/>
                </a:solidFill>
              </a:rPr>
              <a:t>         3. Keputusan KPPU</a:t>
            </a:r>
          </a:p>
          <a:p>
            <a:pPr marL="806450" indent="-806450" algn="l"/>
            <a:r>
              <a:rPr lang="en-ID" sz="2400" dirty="0">
                <a:solidFill>
                  <a:schemeClr val="tx1"/>
                </a:solidFill>
              </a:rPr>
              <a:t>B. </a:t>
            </a:r>
            <a:r>
              <a:rPr lang="en-ID" sz="2400" dirty="0" err="1">
                <a:solidFill>
                  <a:schemeClr val="tx1"/>
                </a:solidFill>
              </a:rPr>
              <a:t>Sumber</a:t>
            </a:r>
            <a:r>
              <a:rPr lang="en-ID" sz="2400" dirty="0">
                <a:solidFill>
                  <a:schemeClr val="tx1"/>
                </a:solidFill>
              </a:rPr>
              <a:t> Hukum </a:t>
            </a:r>
            <a:r>
              <a:rPr lang="en-ID" sz="2400" dirty="0" err="1">
                <a:solidFill>
                  <a:schemeClr val="tx1"/>
                </a:solidFill>
              </a:rPr>
              <a:t>Tambahan</a:t>
            </a:r>
            <a:endParaRPr lang="en-ID" sz="2400" dirty="0">
              <a:solidFill>
                <a:schemeClr val="tx1"/>
              </a:solidFill>
            </a:endParaRPr>
          </a:p>
          <a:p>
            <a:pPr marL="358775" indent="-358775" algn="l">
              <a:tabLst>
                <a:tab pos="358775" algn="l"/>
              </a:tabLst>
            </a:pPr>
            <a:r>
              <a:rPr lang="en-ID" sz="2400" dirty="0">
                <a:solidFill>
                  <a:schemeClr val="tx1"/>
                </a:solidFill>
              </a:rPr>
              <a:t>    1. </a:t>
            </a:r>
            <a:r>
              <a:rPr lang="en-ID" sz="2400" b="1" dirty="0" err="1">
                <a:solidFill>
                  <a:schemeClr val="tx1"/>
                </a:solidFill>
              </a:rPr>
              <a:t>Peraturan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Pemerintah</a:t>
            </a:r>
            <a:r>
              <a:rPr lang="en-ID" sz="2400" b="1" dirty="0">
                <a:solidFill>
                  <a:schemeClr val="tx1"/>
                </a:solidFill>
              </a:rPr>
              <a:t> (PP)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berkaitan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persaingan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pelindungan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endParaRPr lang="en-ID" sz="2400" dirty="0">
              <a:solidFill>
                <a:schemeClr val="tx1"/>
              </a:solidFill>
            </a:endParaRPr>
          </a:p>
          <a:p>
            <a:pPr marL="806450" indent="-806450" algn="l"/>
            <a:r>
              <a:rPr lang="en-US" sz="2400" dirty="0">
                <a:solidFill>
                  <a:schemeClr val="tx1"/>
                </a:solidFill>
              </a:rPr>
              <a:t>  2. </a:t>
            </a:r>
            <a:r>
              <a:rPr lang="en-ID" sz="2400" b="1" dirty="0">
                <a:solidFill>
                  <a:schemeClr val="tx1"/>
                </a:solidFill>
              </a:rPr>
              <a:t>Hukum </a:t>
            </a:r>
            <a:r>
              <a:rPr lang="en-ID" sz="2400" b="1" dirty="0" err="1">
                <a:solidFill>
                  <a:schemeClr val="tx1"/>
                </a:solidFill>
              </a:rPr>
              <a:t>Internasional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terkait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persaingan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misalnya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prinsip</a:t>
            </a:r>
            <a:r>
              <a:rPr lang="en-ID" sz="2400" dirty="0">
                <a:solidFill>
                  <a:schemeClr val="tx1"/>
                </a:solidFill>
              </a:rPr>
              <a:t> OECD, WTO)</a:t>
            </a:r>
          </a:p>
          <a:p>
            <a:pPr marL="806450" indent="-806450" algn="l"/>
            <a:r>
              <a:rPr lang="en-ID" sz="2400" dirty="0">
                <a:solidFill>
                  <a:schemeClr val="tx1"/>
                </a:solidFill>
              </a:rPr>
              <a:t>    3.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Yurisprudensi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keputusan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pengadilan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terhadap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sengketa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persaingan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endParaRPr lang="en-ID" sz="2400" dirty="0">
              <a:solidFill>
                <a:schemeClr val="tx1"/>
              </a:solidFill>
            </a:endParaRPr>
          </a:p>
          <a:p>
            <a:pPr marL="806450" indent="-806450" algn="l"/>
            <a:r>
              <a:rPr lang="en-ID" sz="2400" dirty="0">
                <a:solidFill>
                  <a:schemeClr val="tx1"/>
                </a:solidFill>
              </a:rPr>
              <a:t>    4. </a:t>
            </a:r>
            <a:r>
              <a:rPr lang="en-ID" sz="2400" b="1" dirty="0" err="1">
                <a:solidFill>
                  <a:schemeClr val="tx1"/>
                </a:solidFill>
              </a:rPr>
              <a:t>Doktrin</a:t>
            </a:r>
            <a:r>
              <a:rPr lang="en-ID" sz="2400" b="1" dirty="0">
                <a:solidFill>
                  <a:schemeClr val="tx1"/>
                </a:solidFill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</a:rPr>
              <a:t>literatur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akademis</a:t>
            </a:r>
            <a:endParaRPr lang="en-US" sz="2400" b="1" dirty="0">
              <a:solidFill>
                <a:schemeClr val="tx1"/>
              </a:solidFill>
            </a:endParaRPr>
          </a:p>
          <a:p>
            <a:pPr marL="806450" indent="-806450" algn="l"/>
            <a:endParaRPr lang="en-US" sz="2600" dirty="0"/>
          </a:p>
          <a:p>
            <a:pPr marL="806450" indent="-806450" algn="just"/>
            <a:endParaRPr lang="en-US" sz="26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200800" cy="5688632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Bentuk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Persaingan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Tidak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Sehat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persaingan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Indonesia: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Monopoli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di mana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menguasai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pilihan</a:t>
            </a:r>
            <a:r>
              <a:rPr lang="en-US" dirty="0">
                <a:solidFill>
                  <a:schemeClr val="tx1"/>
                </a:solidFill>
              </a:rPr>
              <a:t> lain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dikendalikan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menguasai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seluruh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pesaing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488832" cy="55446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2</a:t>
            </a:r>
            <a:r>
              <a:rPr lang="en-US" sz="2400" dirty="0"/>
              <a:t>. </a:t>
            </a:r>
            <a:r>
              <a:rPr lang="en-US" sz="2400" dirty="0" err="1">
                <a:solidFill>
                  <a:schemeClr val="tx1"/>
                </a:solidFill>
              </a:rPr>
              <a:t>Kartel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Kesepakatan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produksi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mengurangi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menghindari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persaingan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Beberapa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sepakat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menentukan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bersama-sama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sehingga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wajar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3. Predatory Pricing (</a:t>
            </a:r>
            <a:r>
              <a:rPr lang="en-US" sz="2400" dirty="0" err="1">
                <a:solidFill>
                  <a:schemeClr val="tx1"/>
                </a:solidFill>
              </a:rPr>
              <a:t>Penetapan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Pemangsa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Praktik</a:t>
            </a:r>
            <a:r>
              <a:rPr lang="en-US" sz="2400" dirty="0">
                <a:solidFill>
                  <a:schemeClr val="tx1"/>
                </a:solidFill>
              </a:rPr>
              <a:t> di mana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menjual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sangat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rendah</a:t>
            </a:r>
            <a:r>
              <a:rPr lang="en-US" sz="2400" dirty="0">
                <a:solidFill>
                  <a:schemeClr val="tx1"/>
                </a:solidFill>
              </a:rPr>
              <a:t> (di </a:t>
            </a:r>
            <a:r>
              <a:rPr lang="en-US" sz="2400" dirty="0" err="1">
                <a:solidFill>
                  <a:schemeClr val="tx1"/>
                </a:solidFill>
              </a:rPr>
              <a:t>bawah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produksi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menghilangkan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pesaing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kemudian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menaikkan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setelah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pesaing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pasar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Contoh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Sebuah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menjual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sangat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murah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awal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pesaing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lalu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menaikkan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setelah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menguasai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pasar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272808" cy="5472608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dirty="0"/>
              <a:t>. </a:t>
            </a:r>
            <a:r>
              <a:rPr lang="en-US" dirty="0" err="1">
                <a:solidFill>
                  <a:schemeClr val="tx1"/>
                </a:solidFill>
              </a:rPr>
              <a:t>Penipuan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Menyesatkan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iklan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kenyataan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menarik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lain di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mengiklankan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klaim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palsu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manfaat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kenyataan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5. Dumping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domestik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menghilangkan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pesaing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: Perusahaan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mengalahkan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016824" cy="480208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Dampak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Persaingan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Tidak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Sehat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Kerugian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bagi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kompetisi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adil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Kerugian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bagi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persaingan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menghambat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inovasi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efisien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Pengaruh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pada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Pelaku</a:t>
            </a:r>
            <a:r>
              <a:rPr lang="en-US" b="1" dirty="0">
                <a:solidFill>
                  <a:schemeClr val="tx1"/>
                </a:solidFill>
              </a:rPr>
              <a:t> Usaha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mengikuti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persaingan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menghadapi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reputasi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8AA6164-F104-47E7-A928-7498ECDA4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7016824" cy="4946104"/>
          </a:xfrm>
        </p:spPr>
        <p:txBody>
          <a:bodyPr>
            <a:no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Kecurangan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dalam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Persaingan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Pembohongan</a:t>
            </a:r>
            <a:r>
              <a:rPr lang="en-ID" sz="2400" dirty="0">
                <a:solidFill>
                  <a:schemeClr val="tx1"/>
                </a:solidFill>
              </a:rPr>
              <a:t> public</a:t>
            </a:r>
          </a:p>
          <a:p>
            <a:pPr marL="514350" indent="-51435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Menyebarkan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informasi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palsu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merusak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reputasi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pesaing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2. </a:t>
            </a:r>
            <a:r>
              <a:rPr lang="en-ID" sz="2400" dirty="0" err="1">
                <a:solidFill>
                  <a:schemeClr val="tx1"/>
                </a:solidFill>
              </a:rPr>
              <a:t>Imitasi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produk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merek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secara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wajar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Meniru kemasan atau brand pesaing untuk menyesatkan konsumen.</a:t>
            </a:r>
            <a:endParaRPr lang="en-ID" sz="2400" dirty="0">
              <a:solidFill>
                <a:schemeClr val="tx1"/>
              </a:solidFill>
            </a:endParaRPr>
          </a:p>
          <a:p>
            <a:pPr marL="268288" indent="-268288" algn="l"/>
            <a:r>
              <a:rPr lang="en-ID" sz="2400" dirty="0">
                <a:solidFill>
                  <a:schemeClr val="tx1"/>
                </a:solidFill>
              </a:rPr>
              <a:t>3. </a:t>
            </a:r>
            <a:r>
              <a:rPr lang="en-ID" sz="2400" dirty="0" err="1">
                <a:solidFill>
                  <a:schemeClr val="tx1"/>
                </a:solidFill>
              </a:rPr>
              <a:t>Persaingan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cara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menipu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kualitas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spesifikasi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harga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Misalnya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manipulasi</a:t>
            </a:r>
            <a:r>
              <a:rPr lang="en-ID" sz="2400" dirty="0">
                <a:solidFill>
                  <a:schemeClr val="tx1"/>
                </a:solidFill>
              </a:rPr>
              <a:t> volume, </a:t>
            </a:r>
            <a:r>
              <a:rPr lang="en-ID" sz="2400" dirty="0" err="1">
                <a:solidFill>
                  <a:schemeClr val="tx1"/>
                </a:solidFill>
              </a:rPr>
              <a:t>kandungan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informasi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produk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684442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6867</TotalTime>
  <Words>861</Words>
  <Application>Microsoft Office PowerPoint</Application>
  <PresentationFormat>On-screen Show (4:3)</PresentationFormat>
  <Paragraphs>90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</vt:lpstr>
      <vt:lpstr>Inter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624</cp:revision>
  <cp:lastPrinted>2017-08-29T02:54:51Z</cp:lastPrinted>
  <dcterms:created xsi:type="dcterms:W3CDTF">2010-04-18T12:06:30Z</dcterms:created>
  <dcterms:modified xsi:type="dcterms:W3CDTF">2025-11-30T17:04:37Z</dcterms:modified>
</cp:coreProperties>
</file>