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wav" ContentType="audio/wav"/>
  <Default Extension="jpg" ContentType="image/jp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71" r:id="rId5"/>
    <p:sldId id="272" r:id="rId6"/>
    <p:sldId id="273" r:id="rId7"/>
    <p:sldId id="274" r:id="rId8"/>
    <p:sldId id="287" r:id="rId9"/>
    <p:sldId id="277" r:id="rId10"/>
    <p:sldId id="288" r:id="rId11"/>
    <p:sldId id="289" r:id="rId12"/>
    <p:sldId id="290" r:id="rId13"/>
    <p:sldId id="270" r:id="rId14"/>
  </p:sldIdLst>
  <p:sldSz cx="9144000" cy="6858000" type="screen4x3"/>
  <p:notesSz cx="9144000" cy="6858000"/>
  <p:defaultTextStyle>
    <a:defPPr>
      <a:defRPr lang="id-ID"/>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16" y="-96"/>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audio" Target="../media/audio1.wav"/><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object 11"/>
          <p:cNvSpPr/>
          <p:nvPr/>
        </p:nvSpPr>
        <p:spPr>
          <a:xfrm>
            <a:off x="0" y="0"/>
            <a:ext cx="9144000" cy="6858000"/>
          </a:xfrm>
          <a:prstGeom prst="rect">
            <a:avLst/>
          </a:prstGeom>
          <a:blipFill>
            <a:blip r:embed="rId2" cstate="print"/>
            <a:stretch>
              <a:fillRect/>
            </a:stretch>
          </a:blipFill>
        </p:spPr>
        <p:txBody>
          <a:bodyPr wrap="square" lIns="0" tIns="0" rIns="0" bIns="0" rtlCol="0">
            <a:noAutofit/>
          </a:bodyPr>
          <a:lstStyle/>
          <a:p>
            <a:endParaRPr/>
          </a:p>
        </p:txBody>
      </p:sp>
      <p:sp>
        <p:nvSpPr>
          <p:cNvPr id="12" name="object 12"/>
          <p:cNvSpPr/>
          <p:nvPr/>
        </p:nvSpPr>
        <p:spPr>
          <a:xfrm>
            <a:off x="7715250" y="142875"/>
            <a:ext cx="1244600" cy="1244600"/>
          </a:xfrm>
          <a:prstGeom prst="rect">
            <a:avLst/>
          </a:prstGeom>
          <a:blipFill>
            <a:blip r:embed="rId3" cstate="print"/>
            <a:stretch>
              <a:fillRect/>
            </a:stretch>
          </a:blipFill>
        </p:spPr>
        <p:txBody>
          <a:bodyPr wrap="square" lIns="0" tIns="0" rIns="0" bIns="0" rtlCol="0">
            <a:noAutofit/>
          </a:bodyPr>
          <a:lstStyle/>
          <a:p>
            <a:endParaRPr/>
          </a:p>
        </p:txBody>
      </p:sp>
      <p:sp>
        <p:nvSpPr>
          <p:cNvPr id="10" name="object 10"/>
          <p:cNvSpPr txBox="1"/>
          <p:nvPr/>
        </p:nvSpPr>
        <p:spPr>
          <a:xfrm>
            <a:off x="2468880" y="2098419"/>
            <a:ext cx="4541520" cy="533717"/>
          </a:xfrm>
          <a:prstGeom prst="rect">
            <a:avLst/>
          </a:prstGeom>
        </p:spPr>
        <p:txBody>
          <a:bodyPr wrap="square" lIns="0" tIns="0" rIns="0" bIns="0" rtlCol="0">
            <a:noAutofit/>
          </a:bodyPr>
          <a:lstStyle/>
          <a:p>
            <a:pPr marL="12700">
              <a:lnSpc>
                <a:spcPts val="4200"/>
              </a:lnSpc>
              <a:spcBef>
                <a:spcPts val="210"/>
              </a:spcBef>
            </a:pPr>
            <a:r>
              <a:rPr sz="4000" b="1" spc="-94" dirty="0" err="1" smtClean="0">
                <a:solidFill>
                  <a:srgbClr val="FF0000"/>
                </a:solidFill>
                <a:latin typeface="Cambria"/>
                <a:cs typeface="Cambria"/>
              </a:rPr>
              <a:t>P</a:t>
            </a:r>
            <a:r>
              <a:rPr sz="4000" b="1" spc="0" dirty="0" err="1" smtClean="0">
                <a:solidFill>
                  <a:srgbClr val="FF0000"/>
                </a:solidFill>
                <a:latin typeface="Cambria"/>
                <a:cs typeface="Cambria"/>
              </a:rPr>
              <a:t>er</a:t>
            </a:r>
            <a:r>
              <a:rPr sz="4000" b="1" spc="-75" dirty="0" err="1" smtClean="0">
                <a:solidFill>
                  <a:srgbClr val="FF0000"/>
                </a:solidFill>
                <a:latin typeface="Cambria"/>
                <a:cs typeface="Cambria"/>
              </a:rPr>
              <a:t>t</a:t>
            </a:r>
            <a:r>
              <a:rPr sz="4000" b="1" spc="0" dirty="0" err="1" smtClean="0">
                <a:solidFill>
                  <a:srgbClr val="FF0000"/>
                </a:solidFill>
                <a:latin typeface="Cambria"/>
                <a:cs typeface="Cambria"/>
              </a:rPr>
              <a:t>em</a:t>
            </a:r>
            <a:r>
              <a:rPr sz="4000" b="1" spc="-14" dirty="0" err="1" smtClean="0">
                <a:solidFill>
                  <a:srgbClr val="FF0000"/>
                </a:solidFill>
                <a:latin typeface="Cambria"/>
                <a:cs typeface="Cambria"/>
              </a:rPr>
              <a:t>u</a:t>
            </a:r>
            <a:r>
              <a:rPr sz="4000" b="1" spc="0" dirty="0" err="1" smtClean="0">
                <a:solidFill>
                  <a:srgbClr val="FF0000"/>
                </a:solidFill>
                <a:latin typeface="Cambria"/>
                <a:cs typeface="Cambria"/>
              </a:rPr>
              <a:t>an</a:t>
            </a:r>
            <a:r>
              <a:rPr sz="4000" b="1" spc="29" dirty="0" smtClean="0">
                <a:solidFill>
                  <a:srgbClr val="FF0000"/>
                </a:solidFill>
                <a:latin typeface="Cambria"/>
                <a:cs typeface="Cambria"/>
              </a:rPr>
              <a:t> </a:t>
            </a:r>
            <a:r>
              <a:rPr sz="4000" b="1" dirty="0" smtClean="0">
                <a:solidFill>
                  <a:srgbClr val="FF0000"/>
                </a:solidFill>
                <a:latin typeface="Cambria"/>
                <a:cs typeface="Cambria"/>
              </a:rPr>
              <a:t>13</a:t>
            </a:r>
            <a:r>
              <a:rPr sz="4000" b="1" spc="0" dirty="0" smtClean="0">
                <a:solidFill>
                  <a:srgbClr val="FF0000"/>
                </a:solidFill>
                <a:latin typeface="Cambria"/>
                <a:cs typeface="Cambria"/>
              </a:rPr>
              <a:t> </a:t>
            </a:r>
            <a:r>
              <a:rPr sz="4000" b="1" spc="0" dirty="0" smtClean="0">
                <a:solidFill>
                  <a:srgbClr val="FF0000"/>
                </a:solidFill>
                <a:latin typeface="Cambria"/>
                <a:cs typeface="Cambria"/>
              </a:rPr>
              <a:t>&amp;</a:t>
            </a:r>
            <a:r>
              <a:rPr sz="4000" b="1" spc="-9" dirty="0" smtClean="0">
                <a:solidFill>
                  <a:srgbClr val="FF0000"/>
                </a:solidFill>
                <a:latin typeface="Cambria"/>
                <a:cs typeface="Cambria"/>
              </a:rPr>
              <a:t> </a:t>
            </a:r>
            <a:r>
              <a:rPr sz="4000" b="1" spc="-9" dirty="0" smtClean="0">
                <a:solidFill>
                  <a:srgbClr val="FF0000"/>
                </a:solidFill>
                <a:latin typeface="Cambria"/>
                <a:cs typeface="Cambria"/>
              </a:rPr>
              <a:t>14</a:t>
            </a:r>
            <a:endParaRPr sz="4000" dirty="0">
              <a:latin typeface="Cambria"/>
              <a:cs typeface="Cambria"/>
            </a:endParaRPr>
          </a:p>
        </p:txBody>
      </p:sp>
      <p:sp>
        <p:nvSpPr>
          <p:cNvPr id="9" name="object 9"/>
          <p:cNvSpPr txBox="1"/>
          <p:nvPr/>
        </p:nvSpPr>
        <p:spPr>
          <a:xfrm>
            <a:off x="476884" y="3318258"/>
            <a:ext cx="1614666" cy="533400"/>
          </a:xfrm>
          <a:prstGeom prst="rect">
            <a:avLst/>
          </a:prstGeom>
        </p:spPr>
        <p:txBody>
          <a:bodyPr wrap="square" lIns="0" tIns="0" rIns="0" bIns="0" rtlCol="0">
            <a:noAutofit/>
          </a:bodyPr>
          <a:lstStyle/>
          <a:p>
            <a:pPr marL="12700">
              <a:lnSpc>
                <a:spcPts val="4200"/>
              </a:lnSpc>
              <a:spcBef>
                <a:spcPts val="210"/>
              </a:spcBef>
            </a:pPr>
            <a:endParaRPr sz="4000" dirty="0">
              <a:latin typeface="Cambria"/>
              <a:cs typeface="Cambria"/>
            </a:endParaRPr>
          </a:p>
        </p:txBody>
      </p:sp>
      <p:sp>
        <p:nvSpPr>
          <p:cNvPr id="5" name="object 5"/>
          <p:cNvSpPr txBox="1"/>
          <p:nvPr/>
        </p:nvSpPr>
        <p:spPr>
          <a:xfrm>
            <a:off x="6633209" y="5384483"/>
            <a:ext cx="2337580" cy="330517"/>
          </a:xfrm>
          <a:prstGeom prst="rect">
            <a:avLst/>
          </a:prstGeom>
        </p:spPr>
        <p:txBody>
          <a:bodyPr wrap="square" lIns="0" tIns="0" rIns="0" bIns="0" rtlCol="0">
            <a:noAutofit/>
          </a:bodyPr>
          <a:lstStyle/>
          <a:p>
            <a:pPr marL="12700">
              <a:lnSpc>
                <a:spcPts val="2555"/>
              </a:lnSpc>
              <a:spcBef>
                <a:spcPts val="127"/>
              </a:spcBef>
            </a:pPr>
            <a:r>
              <a:rPr sz="2400" b="1" spc="0" dirty="0" smtClean="0">
                <a:solidFill>
                  <a:srgbClr val="FF0000"/>
                </a:solidFill>
                <a:latin typeface="Arial"/>
                <a:cs typeface="Arial"/>
              </a:rPr>
              <a:t>S</a:t>
            </a:r>
            <a:r>
              <a:rPr sz="2400" b="1" spc="-9" dirty="0" smtClean="0">
                <a:solidFill>
                  <a:srgbClr val="FF0000"/>
                </a:solidFill>
                <a:latin typeface="Arial"/>
                <a:cs typeface="Arial"/>
              </a:rPr>
              <a:t>u</a:t>
            </a:r>
            <a:r>
              <a:rPr sz="2400" b="1" spc="0" dirty="0" smtClean="0">
                <a:solidFill>
                  <a:srgbClr val="FF0000"/>
                </a:solidFill>
                <a:latin typeface="Arial"/>
                <a:cs typeface="Arial"/>
              </a:rPr>
              <a:t>s</a:t>
            </a:r>
            <a:r>
              <a:rPr sz="2400" b="1" spc="4" dirty="0" smtClean="0">
                <a:solidFill>
                  <a:srgbClr val="FF0000"/>
                </a:solidFill>
                <a:latin typeface="Arial"/>
                <a:cs typeface="Arial"/>
              </a:rPr>
              <a:t>a</a:t>
            </a:r>
            <a:r>
              <a:rPr sz="2400" b="1" spc="-4" dirty="0" smtClean="0">
                <a:solidFill>
                  <a:srgbClr val="FF0000"/>
                </a:solidFill>
                <a:latin typeface="Arial"/>
                <a:cs typeface="Arial"/>
              </a:rPr>
              <a:t>n</a:t>
            </a:r>
            <a:r>
              <a:rPr sz="2400" b="1" spc="0" dirty="0" smtClean="0">
                <a:solidFill>
                  <a:srgbClr val="FF0000"/>
                </a:solidFill>
                <a:latin typeface="Arial"/>
                <a:cs typeface="Arial"/>
              </a:rPr>
              <a:t>t</a:t>
            </a:r>
            <a:r>
              <a:rPr sz="2400" b="1" spc="-4" dirty="0" smtClean="0">
                <a:solidFill>
                  <a:srgbClr val="FF0000"/>
                </a:solidFill>
                <a:latin typeface="Arial"/>
                <a:cs typeface="Arial"/>
              </a:rPr>
              <a:t>i,</a:t>
            </a:r>
            <a:r>
              <a:rPr sz="2400" b="1" spc="0" dirty="0" smtClean="0">
                <a:solidFill>
                  <a:srgbClr val="FF0000"/>
                </a:solidFill>
                <a:latin typeface="Arial"/>
                <a:cs typeface="Arial"/>
              </a:rPr>
              <a:t>SE</a:t>
            </a:r>
            <a:r>
              <a:rPr sz="2400" b="1" spc="-9" dirty="0" smtClean="0">
                <a:solidFill>
                  <a:srgbClr val="FF0000"/>
                </a:solidFill>
                <a:latin typeface="Arial"/>
                <a:cs typeface="Arial"/>
              </a:rPr>
              <a:t>.</a:t>
            </a:r>
            <a:r>
              <a:rPr sz="2400" b="1" spc="-4" dirty="0" smtClean="0">
                <a:solidFill>
                  <a:srgbClr val="FF0000"/>
                </a:solidFill>
                <a:latin typeface="Arial"/>
                <a:cs typeface="Arial"/>
              </a:rPr>
              <a:t>,</a:t>
            </a:r>
            <a:r>
              <a:rPr sz="2400" b="1" spc="0" dirty="0" smtClean="0">
                <a:solidFill>
                  <a:srgbClr val="FF0000"/>
                </a:solidFill>
                <a:latin typeface="Arial"/>
                <a:cs typeface="Arial"/>
              </a:rPr>
              <a:t>MM</a:t>
            </a:r>
            <a:endParaRPr sz="2400" dirty="0">
              <a:latin typeface="Arial"/>
              <a:cs typeface="Arial"/>
            </a:endParaRPr>
          </a:p>
        </p:txBody>
      </p:sp>
      <p:sp>
        <p:nvSpPr>
          <p:cNvPr id="4" name="object 4"/>
          <p:cNvSpPr txBox="1"/>
          <p:nvPr/>
        </p:nvSpPr>
        <p:spPr>
          <a:xfrm>
            <a:off x="3865245" y="6433502"/>
            <a:ext cx="826016" cy="177799"/>
          </a:xfrm>
          <a:prstGeom prst="rect">
            <a:avLst/>
          </a:prstGeom>
        </p:spPr>
        <p:txBody>
          <a:bodyPr wrap="square" lIns="0" tIns="0" rIns="0" bIns="0" rtlCol="0">
            <a:noAutofit/>
          </a:bodyPr>
          <a:lstStyle/>
          <a:p>
            <a:pPr marL="12700">
              <a:lnSpc>
                <a:spcPts val="1320"/>
              </a:lnSpc>
              <a:spcBef>
                <a:spcPts val="66"/>
              </a:spcBef>
            </a:pPr>
            <a:r>
              <a:rPr sz="1800" spc="-4" baseline="2275" dirty="0" smtClean="0">
                <a:solidFill>
                  <a:srgbClr val="888888"/>
                </a:solidFill>
                <a:latin typeface="Calibri"/>
                <a:cs typeface="Calibri"/>
              </a:rPr>
              <a:t>M</a:t>
            </a:r>
            <a:r>
              <a:rPr sz="1800" spc="0" baseline="2275" dirty="0" smtClean="0">
                <a:solidFill>
                  <a:srgbClr val="888888"/>
                </a:solidFill>
                <a:latin typeface="Calibri"/>
                <a:cs typeface="Calibri"/>
              </a:rPr>
              <a:t>.</a:t>
            </a:r>
            <a:r>
              <a:rPr sz="1800" spc="-25" baseline="2275" dirty="0" smtClean="0">
                <a:solidFill>
                  <a:srgbClr val="888888"/>
                </a:solidFill>
                <a:latin typeface="Calibri"/>
                <a:cs typeface="Calibri"/>
              </a:rPr>
              <a:t>K</a:t>
            </a:r>
            <a:r>
              <a:rPr sz="1800" spc="0" baseline="2275" dirty="0" smtClean="0">
                <a:solidFill>
                  <a:srgbClr val="888888"/>
                </a:solidFill>
                <a:latin typeface="Calibri"/>
                <a:cs typeface="Calibri"/>
              </a:rPr>
              <a:t>e</a:t>
            </a:r>
            <a:r>
              <a:rPr sz="1800" spc="9" baseline="2275" dirty="0" smtClean="0">
                <a:solidFill>
                  <a:srgbClr val="888888"/>
                </a:solidFill>
                <a:latin typeface="Calibri"/>
                <a:cs typeface="Calibri"/>
              </a:rPr>
              <a:t>u</a:t>
            </a:r>
            <a:r>
              <a:rPr sz="1800" spc="4" baseline="2275" dirty="0" smtClean="0">
                <a:solidFill>
                  <a:srgbClr val="888888"/>
                </a:solidFill>
                <a:latin typeface="Calibri"/>
                <a:cs typeface="Calibri"/>
              </a:rPr>
              <a:t>a</a:t>
            </a:r>
            <a:r>
              <a:rPr sz="1800" spc="9" baseline="2275" dirty="0" smtClean="0">
                <a:solidFill>
                  <a:srgbClr val="888888"/>
                </a:solidFill>
                <a:latin typeface="Calibri"/>
                <a:cs typeface="Calibri"/>
              </a:rPr>
              <a:t>n</a:t>
            </a:r>
            <a:r>
              <a:rPr sz="1800" spc="-25" baseline="2275" dirty="0" smtClean="0">
                <a:solidFill>
                  <a:srgbClr val="888888"/>
                </a:solidFill>
                <a:latin typeface="Calibri"/>
                <a:cs typeface="Calibri"/>
              </a:rPr>
              <a:t>g</a:t>
            </a:r>
            <a:r>
              <a:rPr sz="1800" spc="4" baseline="2275" dirty="0" smtClean="0">
                <a:solidFill>
                  <a:srgbClr val="888888"/>
                </a:solidFill>
                <a:latin typeface="Calibri"/>
                <a:cs typeface="Calibri"/>
              </a:rPr>
              <a:t>a</a:t>
            </a:r>
            <a:r>
              <a:rPr sz="1800" spc="0" baseline="2275" dirty="0" smtClean="0">
                <a:solidFill>
                  <a:srgbClr val="888888"/>
                </a:solidFill>
                <a:latin typeface="Calibri"/>
                <a:cs typeface="Calibri"/>
              </a:rPr>
              <a:t>n</a:t>
            </a:r>
            <a:endParaRPr sz="1200">
              <a:latin typeface="Calibri"/>
              <a:cs typeface="Calibri"/>
            </a:endParaRPr>
          </a:p>
        </p:txBody>
      </p:sp>
      <p:sp>
        <p:nvSpPr>
          <p:cNvPr id="3" name="object 3"/>
          <p:cNvSpPr txBox="1"/>
          <p:nvPr/>
        </p:nvSpPr>
        <p:spPr>
          <a:xfrm>
            <a:off x="536257" y="6465252"/>
            <a:ext cx="775640" cy="177800"/>
          </a:xfrm>
          <a:prstGeom prst="rect">
            <a:avLst/>
          </a:prstGeom>
        </p:spPr>
        <p:txBody>
          <a:bodyPr wrap="square" lIns="0" tIns="0" rIns="0" bIns="0" rtlCol="0">
            <a:noAutofit/>
          </a:bodyPr>
          <a:lstStyle/>
          <a:p>
            <a:pPr marL="12700">
              <a:lnSpc>
                <a:spcPts val="1320"/>
              </a:lnSpc>
              <a:spcBef>
                <a:spcPts val="66"/>
              </a:spcBef>
            </a:pPr>
            <a:r>
              <a:rPr sz="1800" spc="-9" baseline="2275" dirty="0" smtClean="0">
                <a:solidFill>
                  <a:srgbClr val="888888"/>
                </a:solidFill>
                <a:latin typeface="Calibri"/>
                <a:cs typeface="Calibri"/>
              </a:rPr>
              <a:t>13</a:t>
            </a:r>
            <a:r>
              <a:rPr sz="1800" spc="0" baseline="2275" dirty="0" smtClean="0">
                <a:solidFill>
                  <a:srgbClr val="888888"/>
                </a:solidFill>
                <a:latin typeface="Calibri"/>
                <a:cs typeface="Calibri"/>
              </a:rPr>
              <a:t>/</a:t>
            </a:r>
            <a:r>
              <a:rPr sz="1800" spc="-9" baseline="2275" dirty="0" smtClean="0">
                <a:solidFill>
                  <a:srgbClr val="888888"/>
                </a:solidFill>
                <a:latin typeface="Calibri"/>
                <a:cs typeface="Calibri"/>
              </a:rPr>
              <a:t>08</a:t>
            </a:r>
            <a:r>
              <a:rPr sz="1800" spc="0" baseline="2275" dirty="0" smtClean="0">
                <a:solidFill>
                  <a:srgbClr val="888888"/>
                </a:solidFill>
                <a:latin typeface="Calibri"/>
                <a:cs typeface="Calibri"/>
              </a:rPr>
              <a:t>/</a:t>
            </a:r>
            <a:r>
              <a:rPr sz="1800" spc="-9" baseline="2275" dirty="0" smtClean="0">
                <a:solidFill>
                  <a:srgbClr val="888888"/>
                </a:solidFill>
                <a:latin typeface="Calibri"/>
                <a:cs typeface="Calibri"/>
              </a:rPr>
              <a:t>202</a:t>
            </a:r>
            <a:r>
              <a:rPr sz="1800" spc="0" baseline="2275" dirty="0" smtClean="0">
                <a:solidFill>
                  <a:srgbClr val="888888"/>
                </a:solidFill>
                <a:latin typeface="Calibri"/>
                <a:cs typeface="Calibri"/>
              </a:rPr>
              <a:t>0</a:t>
            </a:r>
            <a:endParaRPr sz="1200">
              <a:latin typeface="Calibri"/>
              <a:cs typeface="Calibri"/>
            </a:endParaRPr>
          </a:p>
        </p:txBody>
      </p:sp>
      <p:sp>
        <p:nvSpPr>
          <p:cNvPr id="2" name="object 2"/>
          <p:cNvSpPr txBox="1"/>
          <p:nvPr/>
        </p:nvSpPr>
        <p:spPr>
          <a:xfrm>
            <a:off x="8509000" y="6465252"/>
            <a:ext cx="125501" cy="177800"/>
          </a:xfrm>
          <a:prstGeom prst="rect">
            <a:avLst/>
          </a:prstGeom>
        </p:spPr>
        <p:txBody>
          <a:bodyPr wrap="square" lIns="0" tIns="0" rIns="0" bIns="0" rtlCol="0">
            <a:noAutofit/>
          </a:bodyPr>
          <a:lstStyle/>
          <a:p>
            <a:pPr marL="12700">
              <a:lnSpc>
                <a:spcPts val="1320"/>
              </a:lnSpc>
              <a:spcBef>
                <a:spcPts val="66"/>
              </a:spcBef>
            </a:pPr>
            <a:r>
              <a:rPr sz="1800" spc="0" baseline="2275" dirty="0" smtClean="0">
                <a:solidFill>
                  <a:srgbClr val="888888"/>
                </a:solidFill>
                <a:latin typeface="Calibri"/>
                <a:cs typeface="Calibri"/>
              </a:rPr>
              <a:t>1</a:t>
            </a:r>
            <a:endParaRPr sz="1200">
              <a:latin typeface="Calibri"/>
              <a:cs typeface="Calibri"/>
            </a:endParaRPr>
          </a:p>
        </p:txBody>
      </p:sp>
      <p:sp>
        <p:nvSpPr>
          <p:cNvPr id="13" name="TextBox 12"/>
          <p:cNvSpPr txBox="1"/>
          <p:nvPr/>
        </p:nvSpPr>
        <p:spPr>
          <a:xfrm>
            <a:off x="924077" y="3124200"/>
            <a:ext cx="7710424" cy="1569660"/>
          </a:xfrm>
          <a:prstGeom prst="rect">
            <a:avLst/>
          </a:prstGeom>
          <a:noFill/>
        </p:spPr>
        <p:txBody>
          <a:bodyPr wrap="square" rtlCol="0">
            <a:spAutoFit/>
          </a:bodyPr>
          <a:lstStyle/>
          <a:p>
            <a:pPr algn="ctr"/>
            <a:r>
              <a:rPr lang="id-ID" sz="4800" b="1" dirty="0" smtClean="0">
                <a:solidFill>
                  <a:srgbClr val="FF0000"/>
                </a:solidFill>
              </a:rPr>
              <a:t>KINERJA PERUSAHAAN, ARUS KAS DAN PAJAK (PART 3)</a:t>
            </a:r>
            <a:endParaRPr lang="id-ID" sz="4800" b="1" dirty="0">
              <a:solidFill>
                <a:srgbClr val="FF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3771265" y="6433502"/>
            <a:ext cx="861576" cy="177799"/>
          </a:xfrm>
          <a:prstGeom prst="rect">
            <a:avLst/>
          </a:prstGeom>
        </p:spPr>
        <p:txBody>
          <a:bodyPr wrap="square" lIns="0" tIns="0" rIns="0" bIns="0" rtlCol="0">
            <a:noAutofit/>
          </a:bodyPr>
          <a:lstStyle/>
          <a:p>
            <a:pPr marL="12700">
              <a:lnSpc>
                <a:spcPts val="1320"/>
              </a:lnSpc>
              <a:spcBef>
                <a:spcPts val="66"/>
              </a:spcBef>
            </a:pPr>
            <a:r>
              <a:rPr sz="1800" spc="-4" baseline="2275" dirty="0" smtClean="0">
                <a:solidFill>
                  <a:srgbClr val="888888"/>
                </a:solidFill>
                <a:latin typeface="Calibri"/>
                <a:cs typeface="Calibri"/>
              </a:rPr>
              <a:t>M</a:t>
            </a:r>
            <a:r>
              <a:rPr sz="1800" spc="0" baseline="2275" dirty="0" smtClean="0">
                <a:solidFill>
                  <a:srgbClr val="888888"/>
                </a:solidFill>
                <a:latin typeface="Calibri"/>
                <a:cs typeface="Calibri"/>
              </a:rPr>
              <a:t>.</a:t>
            </a:r>
            <a:r>
              <a:rPr sz="1800" spc="4" baseline="2275" dirty="0" smtClean="0">
                <a:solidFill>
                  <a:srgbClr val="888888"/>
                </a:solidFill>
                <a:latin typeface="Calibri"/>
                <a:cs typeface="Calibri"/>
              </a:rPr>
              <a:t> </a:t>
            </a:r>
            <a:r>
              <a:rPr sz="1800" spc="-25" baseline="2275" dirty="0" smtClean="0">
                <a:solidFill>
                  <a:srgbClr val="888888"/>
                </a:solidFill>
                <a:latin typeface="Calibri"/>
                <a:cs typeface="Calibri"/>
              </a:rPr>
              <a:t>K</a:t>
            </a:r>
            <a:r>
              <a:rPr sz="1800" spc="0" baseline="2275" dirty="0" smtClean="0">
                <a:solidFill>
                  <a:srgbClr val="888888"/>
                </a:solidFill>
                <a:latin typeface="Calibri"/>
                <a:cs typeface="Calibri"/>
              </a:rPr>
              <a:t>e</a:t>
            </a:r>
            <a:r>
              <a:rPr sz="1800" spc="9" baseline="2275" dirty="0" smtClean="0">
                <a:solidFill>
                  <a:srgbClr val="888888"/>
                </a:solidFill>
                <a:latin typeface="Calibri"/>
                <a:cs typeface="Calibri"/>
              </a:rPr>
              <a:t>u</a:t>
            </a:r>
            <a:r>
              <a:rPr sz="1800" spc="4" baseline="2275" dirty="0" smtClean="0">
                <a:solidFill>
                  <a:srgbClr val="888888"/>
                </a:solidFill>
                <a:latin typeface="Calibri"/>
                <a:cs typeface="Calibri"/>
              </a:rPr>
              <a:t>a</a:t>
            </a:r>
            <a:r>
              <a:rPr sz="1800" spc="9" baseline="2275" dirty="0" smtClean="0">
                <a:solidFill>
                  <a:srgbClr val="888888"/>
                </a:solidFill>
                <a:latin typeface="Calibri"/>
                <a:cs typeface="Calibri"/>
              </a:rPr>
              <a:t>n</a:t>
            </a:r>
            <a:r>
              <a:rPr sz="1800" spc="-25" baseline="2275" dirty="0" smtClean="0">
                <a:solidFill>
                  <a:srgbClr val="888888"/>
                </a:solidFill>
                <a:latin typeface="Calibri"/>
                <a:cs typeface="Calibri"/>
              </a:rPr>
              <a:t>g</a:t>
            </a:r>
            <a:r>
              <a:rPr sz="1800" spc="4" baseline="2275" dirty="0" smtClean="0">
                <a:solidFill>
                  <a:srgbClr val="888888"/>
                </a:solidFill>
                <a:latin typeface="Calibri"/>
                <a:cs typeface="Calibri"/>
              </a:rPr>
              <a:t>a</a:t>
            </a:r>
            <a:r>
              <a:rPr sz="1800" spc="0" baseline="2275" dirty="0" smtClean="0">
                <a:solidFill>
                  <a:srgbClr val="888888"/>
                </a:solidFill>
                <a:latin typeface="Calibri"/>
                <a:cs typeface="Calibri"/>
              </a:rPr>
              <a:t>n</a:t>
            </a:r>
            <a:endParaRPr sz="1200">
              <a:latin typeface="Calibri"/>
              <a:cs typeface="Calibri"/>
            </a:endParaRPr>
          </a:p>
        </p:txBody>
      </p:sp>
      <p:sp>
        <p:nvSpPr>
          <p:cNvPr id="3" name="object 3"/>
          <p:cNvSpPr txBox="1"/>
          <p:nvPr/>
        </p:nvSpPr>
        <p:spPr>
          <a:xfrm>
            <a:off x="536257" y="6449377"/>
            <a:ext cx="775640" cy="177799"/>
          </a:xfrm>
          <a:prstGeom prst="rect">
            <a:avLst/>
          </a:prstGeom>
        </p:spPr>
        <p:txBody>
          <a:bodyPr wrap="square" lIns="0" tIns="0" rIns="0" bIns="0" rtlCol="0">
            <a:noAutofit/>
          </a:bodyPr>
          <a:lstStyle/>
          <a:p>
            <a:pPr marL="12700">
              <a:lnSpc>
                <a:spcPts val="1320"/>
              </a:lnSpc>
              <a:spcBef>
                <a:spcPts val="66"/>
              </a:spcBef>
            </a:pPr>
            <a:r>
              <a:rPr sz="1800" spc="-9" baseline="2275" dirty="0" smtClean="0">
                <a:solidFill>
                  <a:srgbClr val="888888"/>
                </a:solidFill>
                <a:latin typeface="Calibri"/>
                <a:cs typeface="Calibri"/>
              </a:rPr>
              <a:t>13</a:t>
            </a:r>
            <a:r>
              <a:rPr sz="1800" spc="0" baseline="2275" dirty="0" smtClean="0">
                <a:solidFill>
                  <a:srgbClr val="888888"/>
                </a:solidFill>
                <a:latin typeface="Calibri"/>
                <a:cs typeface="Calibri"/>
              </a:rPr>
              <a:t>/</a:t>
            </a:r>
            <a:r>
              <a:rPr sz="1800" spc="-9" baseline="2275" dirty="0" smtClean="0">
                <a:solidFill>
                  <a:srgbClr val="888888"/>
                </a:solidFill>
                <a:latin typeface="Calibri"/>
                <a:cs typeface="Calibri"/>
              </a:rPr>
              <a:t>08</a:t>
            </a:r>
            <a:r>
              <a:rPr sz="1800" spc="0" baseline="2275" dirty="0" smtClean="0">
                <a:solidFill>
                  <a:srgbClr val="888888"/>
                </a:solidFill>
                <a:latin typeface="Calibri"/>
                <a:cs typeface="Calibri"/>
              </a:rPr>
              <a:t>/</a:t>
            </a:r>
            <a:r>
              <a:rPr sz="1800" spc="-9" baseline="2275" dirty="0" smtClean="0">
                <a:solidFill>
                  <a:srgbClr val="888888"/>
                </a:solidFill>
                <a:latin typeface="Calibri"/>
                <a:cs typeface="Calibri"/>
              </a:rPr>
              <a:t>202</a:t>
            </a:r>
            <a:r>
              <a:rPr sz="1800" spc="0" baseline="2275" dirty="0" smtClean="0">
                <a:solidFill>
                  <a:srgbClr val="888888"/>
                </a:solidFill>
                <a:latin typeface="Calibri"/>
                <a:cs typeface="Calibri"/>
              </a:rPr>
              <a:t>0</a:t>
            </a:r>
            <a:endParaRPr sz="1200">
              <a:latin typeface="Calibri"/>
              <a:cs typeface="Calibri"/>
            </a:endParaRPr>
          </a:p>
        </p:txBody>
      </p:sp>
      <p:sp>
        <p:nvSpPr>
          <p:cNvPr id="2" name="object 2"/>
          <p:cNvSpPr txBox="1"/>
          <p:nvPr/>
        </p:nvSpPr>
        <p:spPr>
          <a:xfrm>
            <a:off x="8509000" y="6449377"/>
            <a:ext cx="254000" cy="193675"/>
          </a:xfrm>
          <a:prstGeom prst="rect">
            <a:avLst/>
          </a:prstGeom>
        </p:spPr>
        <p:txBody>
          <a:bodyPr wrap="square" lIns="0" tIns="0" rIns="0" bIns="0" rtlCol="0">
            <a:noAutofit/>
          </a:bodyPr>
          <a:lstStyle/>
          <a:p>
            <a:pPr marL="12700">
              <a:lnSpc>
                <a:spcPts val="1320"/>
              </a:lnSpc>
              <a:spcBef>
                <a:spcPts val="66"/>
              </a:spcBef>
            </a:pPr>
            <a:r>
              <a:rPr sz="1200" dirty="0" smtClean="0">
                <a:latin typeface="Calibri"/>
                <a:cs typeface="Calibri"/>
              </a:rPr>
              <a:t>10</a:t>
            </a:r>
            <a:endParaRPr sz="1200" dirty="0">
              <a:latin typeface="Calibri"/>
              <a:cs typeface="Calibri"/>
            </a:endParaRPr>
          </a:p>
        </p:txBody>
      </p:sp>
      <p:sp>
        <p:nvSpPr>
          <p:cNvPr id="6" name="Rectangle 3"/>
          <p:cNvSpPr txBox="1">
            <a:spLocks noChangeArrowheads="1"/>
          </p:cNvSpPr>
          <p:nvPr/>
        </p:nvSpPr>
        <p:spPr>
          <a:xfrm>
            <a:off x="457200" y="914400"/>
            <a:ext cx="8229600" cy="485775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itchFamily="2" charset="2"/>
              <a:buNone/>
              <a:defRPr/>
            </a:pPr>
            <a:r>
              <a:rPr lang="en-US" sz="4000" b="1" dirty="0" smtClean="0">
                <a:latin typeface="Trebuchet MS" pitchFamily="34" charset="0"/>
              </a:rPr>
              <a:t>EVA </a:t>
            </a:r>
          </a:p>
          <a:p>
            <a:pPr algn="just">
              <a:defRPr/>
            </a:pPr>
            <a:r>
              <a:rPr lang="en-US" sz="2400" dirty="0" err="1" smtClean="0"/>
              <a:t>Perbedaan</a:t>
            </a:r>
            <a:r>
              <a:rPr lang="en-US" sz="2400" dirty="0" smtClean="0"/>
              <a:t> </a:t>
            </a:r>
            <a:r>
              <a:rPr lang="en-US" sz="2400" dirty="0" err="1" smtClean="0"/>
              <a:t>pokok</a:t>
            </a:r>
            <a:r>
              <a:rPr lang="en-US" sz="2400" dirty="0" smtClean="0"/>
              <a:t> </a:t>
            </a:r>
            <a:r>
              <a:rPr lang="en-US" sz="2400" dirty="0" err="1" smtClean="0"/>
              <a:t>antara</a:t>
            </a:r>
            <a:r>
              <a:rPr lang="en-US" sz="2400" dirty="0" smtClean="0"/>
              <a:t> EVA </a:t>
            </a:r>
            <a:r>
              <a:rPr lang="en-US" sz="2400" dirty="0" err="1" smtClean="0"/>
              <a:t>dan</a:t>
            </a:r>
            <a:r>
              <a:rPr lang="en-US" sz="2400" dirty="0" smtClean="0"/>
              <a:t> </a:t>
            </a:r>
            <a:r>
              <a:rPr lang="en-US" sz="2400" dirty="0" err="1" smtClean="0"/>
              <a:t>pengukuran</a:t>
            </a:r>
            <a:r>
              <a:rPr lang="en-US" sz="2400" dirty="0" smtClean="0"/>
              <a:t> </a:t>
            </a:r>
            <a:r>
              <a:rPr lang="en-US" sz="2400" dirty="0" err="1" smtClean="0"/>
              <a:t>laba</a:t>
            </a:r>
            <a:r>
              <a:rPr lang="en-US" sz="2400" dirty="0" smtClean="0"/>
              <a:t> </a:t>
            </a:r>
            <a:r>
              <a:rPr lang="en-US" sz="2400" dirty="0" err="1" smtClean="0"/>
              <a:t>konvensional</a:t>
            </a:r>
            <a:r>
              <a:rPr lang="en-US" sz="2400" dirty="0" smtClean="0"/>
              <a:t>,</a:t>
            </a:r>
            <a:r>
              <a:rPr lang="id-ID" sz="2400" dirty="0" smtClean="0"/>
              <a:t> </a:t>
            </a:r>
            <a:r>
              <a:rPr lang="en-US" sz="2400" dirty="0" err="1" smtClean="0"/>
              <a:t>adalah</a:t>
            </a:r>
            <a:r>
              <a:rPr lang="en-US" sz="2400" dirty="0" smtClean="0"/>
              <a:t> EVA </a:t>
            </a:r>
            <a:r>
              <a:rPr lang="en-US" sz="2400" dirty="0" err="1" smtClean="0"/>
              <a:t>merupakan</a:t>
            </a:r>
            <a:r>
              <a:rPr lang="en-US" sz="2400" dirty="0" smtClean="0"/>
              <a:t> </a:t>
            </a:r>
            <a:r>
              <a:rPr lang="en-US" sz="2400" dirty="0" err="1" smtClean="0"/>
              <a:t>laba</a:t>
            </a:r>
            <a:r>
              <a:rPr lang="en-US" sz="2400" dirty="0" smtClean="0"/>
              <a:t> “</a:t>
            </a:r>
            <a:r>
              <a:rPr lang="en-US" sz="2400" dirty="0" err="1" smtClean="0"/>
              <a:t>ekonomis</a:t>
            </a:r>
            <a:r>
              <a:rPr lang="en-US" sz="2400" dirty="0" smtClean="0"/>
              <a:t>” </a:t>
            </a:r>
            <a:r>
              <a:rPr lang="en-US" sz="2400" dirty="0" err="1" smtClean="0"/>
              <a:t>kebalikan</a:t>
            </a:r>
            <a:r>
              <a:rPr lang="en-US" sz="2400" dirty="0" smtClean="0"/>
              <a:t> </a:t>
            </a:r>
            <a:r>
              <a:rPr lang="en-US" sz="2400" dirty="0" err="1" smtClean="0"/>
              <a:t>dari</a:t>
            </a:r>
            <a:r>
              <a:rPr lang="en-US" sz="2400" dirty="0" smtClean="0"/>
              <a:t> </a:t>
            </a:r>
            <a:r>
              <a:rPr lang="en-US" sz="2400" dirty="0" err="1" smtClean="0"/>
              <a:t>laba</a:t>
            </a:r>
            <a:r>
              <a:rPr lang="en-US" sz="2400" dirty="0" smtClean="0"/>
              <a:t> “</a:t>
            </a:r>
            <a:r>
              <a:rPr lang="en-US" sz="2400" dirty="0" err="1" smtClean="0"/>
              <a:t>akunting</a:t>
            </a:r>
            <a:r>
              <a:rPr lang="en-US" sz="2400" dirty="0" smtClean="0"/>
              <a:t>”.</a:t>
            </a:r>
          </a:p>
          <a:p>
            <a:pPr algn="just">
              <a:defRPr/>
            </a:pPr>
            <a:r>
              <a:rPr lang="en-US" sz="2400" dirty="0" smtClean="0"/>
              <a:t>Hal </a:t>
            </a:r>
            <a:r>
              <a:rPr lang="en-US" sz="2400" dirty="0" err="1" smtClean="0"/>
              <a:t>ini</a:t>
            </a:r>
            <a:r>
              <a:rPr lang="en-US" sz="2400" dirty="0" smtClean="0"/>
              <a:t> </a:t>
            </a:r>
            <a:r>
              <a:rPr lang="en-US" sz="2400" dirty="0" err="1" smtClean="0"/>
              <a:t>dapat</a:t>
            </a:r>
            <a:r>
              <a:rPr lang="en-US" sz="2400" dirty="0" smtClean="0"/>
              <a:t> </a:t>
            </a:r>
            <a:r>
              <a:rPr lang="en-US" sz="2400" dirty="0" err="1" smtClean="0"/>
              <a:t>dikemukakan</a:t>
            </a:r>
            <a:r>
              <a:rPr lang="en-US" sz="2400" dirty="0" smtClean="0"/>
              <a:t> </a:t>
            </a:r>
            <a:r>
              <a:rPr lang="en-US" sz="2400" dirty="0" err="1" smtClean="0"/>
              <a:t>bahwa</a:t>
            </a:r>
            <a:r>
              <a:rPr lang="en-US" sz="2400" dirty="0" smtClean="0"/>
              <a:t> </a:t>
            </a:r>
            <a:r>
              <a:rPr lang="en-US" sz="2400" dirty="0" err="1" smtClean="0"/>
              <a:t>suatu</a:t>
            </a:r>
            <a:r>
              <a:rPr lang="en-US" sz="2400" dirty="0" smtClean="0"/>
              <a:t> </a:t>
            </a:r>
            <a:r>
              <a:rPr lang="en-US" sz="2400" dirty="0" err="1" smtClean="0"/>
              <a:t>bisnis</a:t>
            </a:r>
            <a:r>
              <a:rPr lang="en-US" sz="2400" dirty="0" smtClean="0"/>
              <a:t> yang, </a:t>
            </a:r>
            <a:r>
              <a:rPr lang="en-US" sz="2400" dirty="0" err="1" smtClean="0"/>
              <a:t>penghasilan</a:t>
            </a:r>
            <a:r>
              <a:rPr lang="en-US" sz="2400" dirty="0" smtClean="0"/>
              <a:t> </a:t>
            </a:r>
            <a:r>
              <a:rPr lang="en-US" sz="2400" dirty="0" err="1" smtClean="0"/>
              <a:t>harus</a:t>
            </a:r>
            <a:r>
              <a:rPr lang="en-US" sz="2400" dirty="0" smtClean="0"/>
              <a:t> </a:t>
            </a:r>
            <a:r>
              <a:rPr lang="en-US" sz="2400" dirty="0" err="1" smtClean="0"/>
              <a:t>mencukupi</a:t>
            </a:r>
            <a:r>
              <a:rPr lang="en-US" sz="2400" dirty="0" smtClean="0"/>
              <a:t> </a:t>
            </a:r>
            <a:r>
              <a:rPr lang="en-US" sz="2400" dirty="0" err="1" smtClean="0"/>
              <a:t>tidak</a:t>
            </a:r>
            <a:r>
              <a:rPr lang="en-US" sz="2400" dirty="0" smtClean="0"/>
              <a:t> </a:t>
            </a:r>
            <a:r>
              <a:rPr lang="en-US" sz="2400" dirty="0" err="1" smtClean="0"/>
              <a:t>hanya</a:t>
            </a:r>
            <a:r>
              <a:rPr lang="en-US" sz="2400" dirty="0" smtClean="0"/>
              <a:t> </a:t>
            </a:r>
            <a:r>
              <a:rPr lang="en-US" sz="2400" dirty="0" err="1" smtClean="0"/>
              <a:t>biaya</a:t>
            </a:r>
            <a:r>
              <a:rPr lang="en-US" sz="2400" dirty="0" smtClean="0"/>
              <a:t> </a:t>
            </a:r>
            <a:r>
              <a:rPr lang="en-US" sz="2400" dirty="0" err="1" smtClean="0"/>
              <a:t>operasi</a:t>
            </a:r>
            <a:r>
              <a:rPr lang="en-US" sz="2400" dirty="0" smtClean="0"/>
              <a:t> </a:t>
            </a:r>
            <a:r>
              <a:rPr lang="en-US" sz="2400" dirty="0" err="1" smtClean="0"/>
              <a:t>tetapi</a:t>
            </a:r>
            <a:r>
              <a:rPr lang="en-US" sz="2400" dirty="0" smtClean="0"/>
              <a:t> juga </a:t>
            </a:r>
            <a:r>
              <a:rPr lang="en-US" sz="2400" dirty="0" err="1" smtClean="0"/>
              <a:t>biaya</a:t>
            </a:r>
            <a:r>
              <a:rPr lang="en-US" sz="2400" dirty="0" smtClean="0"/>
              <a:t> modal. </a:t>
            </a:r>
            <a:r>
              <a:rPr lang="en-US" sz="2400" dirty="0" err="1" smtClean="0"/>
              <a:t>Tanpa</a:t>
            </a:r>
            <a:r>
              <a:rPr lang="en-US" sz="2400" dirty="0" smtClean="0"/>
              <a:t> </a:t>
            </a:r>
            <a:r>
              <a:rPr lang="en-US" sz="2400" dirty="0" err="1" smtClean="0"/>
              <a:t>prospek</a:t>
            </a:r>
            <a:r>
              <a:rPr lang="en-US" sz="2400" dirty="0" smtClean="0"/>
              <a:t> </a:t>
            </a:r>
            <a:r>
              <a:rPr lang="en-US" sz="2400" dirty="0" err="1" smtClean="0"/>
              <a:t>laba</a:t>
            </a:r>
            <a:r>
              <a:rPr lang="en-US" sz="2400" dirty="0" smtClean="0"/>
              <a:t> </a:t>
            </a:r>
            <a:r>
              <a:rPr lang="en-US" sz="2400" dirty="0" err="1" smtClean="0"/>
              <a:t>ekonomis</a:t>
            </a:r>
            <a:r>
              <a:rPr lang="en-US" sz="2400" dirty="0" smtClean="0"/>
              <a:t> </a:t>
            </a:r>
            <a:r>
              <a:rPr lang="en-US" sz="2400" dirty="0" err="1" smtClean="0"/>
              <a:t>tidak</a:t>
            </a:r>
            <a:r>
              <a:rPr lang="en-US" sz="2400" dirty="0" smtClean="0"/>
              <a:t> </a:t>
            </a:r>
            <a:r>
              <a:rPr lang="en-US" sz="2400" dirty="0" err="1" smtClean="0"/>
              <a:t>akan</a:t>
            </a:r>
            <a:r>
              <a:rPr lang="en-US" sz="2400" dirty="0" smtClean="0"/>
              <a:t> </a:t>
            </a:r>
            <a:r>
              <a:rPr lang="en-US" sz="2400" dirty="0" err="1" smtClean="0"/>
              <a:t>ada</a:t>
            </a:r>
            <a:r>
              <a:rPr lang="en-US" sz="2400" dirty="0" smtClean="0"/>
              <a:t> </a:t>
            </a:r>
            <a:r>
              <a:rPr lang="en-US" sz="2400" dirty="0" err="1" smtClean="0"/>
              <a:t>penciptaan</a:t>
            </a:r>
            <a:r>
              <a:rPr lang="en-US" sz="2400" dirty="0" smtClean="0"/>
              <a:t> </a:t>
            </a:r>
            <a:r>
              <a:rPr lang="en-US" sz="2400" dirty="0" err="1" smtClean="0"/>
              <a:t>kekayaan</a:t>
            </a:r>
            <a:r>
              <a:rPr lang="en-US" sz="2400" dirty="0" smtClean="0"/>
              <a:t> </a:t>
            </a:r>
            <a:r>
              <a:rPr lang="en-US" sz="2400" dirty="0" err="1" smtClean="0"/>
              <a:t>bagi</a:t>
            </a:r>
            <a:r>
              <a:rPr lang="en-US" sz="2400" dirty="0" smtClean="0"/>
              <a:t> investor.</a:t>
            </a:r>
          </a:p>
          <a:p>
            <a:pPr algn="just">
              <a:defRPr/>
            </a:pPr>
            <a:r>
              <a:rPr lang="en-US" sz="2400" dirty="0" err="1" smtClean="0"/>
              <a:t>Laba</a:t>
            </a:r>
            <a:r>
              <a:rPr lang="en-US" sz="2400" dirty="0" smtClean="0"/>
              <a:t> </a:t>
            </a:r>
            <a:r>
              <a:rPr lang="en-US" sz="2400" dirty="0" err="1" smtClean="0"/>
              <a:t>ekonomis</a:t>
            </a:r>
            <a:r>
              <a:rPr lang="en-US" sz="2400" dirty="0" smtClean="0"/>
              <a:t> </a:t>
            </a:r>
            <a:r>
              <a:rPr lang="en-US" sz="2400" dirty="0" err="1" smtClean="0"/>
              <a:t>menegaskan</a:t>
            </a:r>
            <a:r>
              <a:rPr lang="en-US" sz="2400" dirty="0" smtClean="0"/>
              <a:t> </a:t>
            </a:r>
            <a:r>
              <a:rPr lang="en-US" sz="2400" dirty="0" err="1" smtClean="0"/>
              <a:t>hubungan</a:t>
            </a:r>
            <a:r>
              <a:rPr lang="en-US" sz="2400" dirty="0" smtClean="0"/>
              <a:t> EVA </a:t>
            </a:r>
            <a:r>
              <a:rPr lang="en-US" sz="2400" dirty="0" err="1" smtClean="0"/>
              <a:t>terhadap</a:t>
            </a:r>
            <a:r>
              <a:rPr lang="en-US" sz="2400" dirty="0" smtClean="0"/>
              <a:t> </a:t>
            </a:r>
            <a:r>
              <a:rPr lang="en-US" sz="2400" dirty="0" err="1" smtClean="0"/>
              <a:t>kekayaan</a:t>
            </a:r>
            <a:r>
              <a:rPr lang="en-US" sz="2400" dirty="0" smtClean="0"/>
              <a:t> </a:t>
            </a:r>
            <a:r>
              <a:rPr lang="en-US" sz="2400" dirty="0" err="1" smtClean="0"/>
              <a:t>pemegang</a:t>
            </a:r>
            <a:r>
              <a:rPr lang="en-US" sz="2400" dirty="0" smtClean="0"/>
              <a:t> </a:t>
            </a:r>
            <a:r>
              <a:rPr lang="en-US" sz="2400" dirty="0" err="1" smtClean="0"/>
              <a:t>saham</a:t>
            </a:r>
            <a:r>
              <a:rPr lang="en-US" sz="2400" dirty="0" smtClean="0"/>
              <a:t>, </a:t>
            </a:r>
            <a:r>
              <a:rPr lang="en-US" sz="2400" dirty="0" err="1" smtClean="0"/>
              <a:t>kondisi</a:t>
            </a:r>
            <a:r>
              <a:rPr lang="en-US" sz="2400" dirty="0" smtClean="0"/>
              <a:t> </a:t>
            </a:r>
            <a:r>
              <a:rPr lang="en-US" sz="2400" dirty="0" err="1" smtClean="0"/>
              <a:t>akhir</a:t>
            </a:r>
            <a:r>
              <a:rPr lang="en-US" sz="2400" dirty="0" smtClean="0"/>
              <a:t> yang </a:t>
            </a:r>
            <a:r>
              <a:rPr lang="en-US" sz="2400" dirty="0" err="1" smtClean="0"/>
              <a:t>dibutuhkan</a:t>
            </a:r>
            <a:r>
              <a:rPr lang="en-US" sz="2400" dirty="0" smtClean="0"/>
              <a:t> </a:t>
            </a:r>
            <a:r>
              <a:rPr lang="en-US" sz="2400" dirty="0" err="1" smtClean="0"/>
              <a:t>dari</a:t>
            </a:r>
            <a:r>
              <a:rPr lang="en-US" sz="2400" dirty="0" smtClean="0"/>
              <a:t> </a:t>
            </a:r>
            <a:r>
              <a:rPr lang="en-US" sz="2400" dirty="0" err="1" smtClean="0"/>
              <a:t>tolak</a:t>
            </a:r>
            <a:r>
              <a:rPr lang="en-US" sz="2400" dirty="0" smtClean="0"/>
              <a:t> </a:t>
            </a:r>
            <a:r>
              <a:rPr lang="en-US" sz="2400" dirty="0" err="1" smtClean="0"/>
              <a:t>ukur</a:t>
            </a:r>
            <a:r>
              <a:rPr lang="en-US" sz="2400" dirty="0" smtClean="0"/>
              <a:t> </a:t>
            </a:r>
            <a:r>
              <a:rPr lang="en-US" sz="2400" dirty="0" err="1" smtClean="0"/>
              <a:t>berdasarkan</a:t>
            </a:r>
            <a:r>
              <a:rPr lang="en-US" sz="2400" dirty="0" smtClean="0"/>
              <a:t> </a:t>
            </a:r>
            <a:r>
              <a:rPr lang="en-US" sz="2400" dirty="0" err="1" smtClean="0"/>
              <a:t>nilai</a:t>
            </a:r>
            <a:endParaRPr lang="en-US" sz="2400" dirty="0" smtClean="0"/>
          </a:p>
        </p:txBody>
      </p:sp>
    </p:spTree>
    <p:extLst>
      <p:ext uri="{BB962C8B-B14F-4D97-AF65-F5344CB8AC3E}">
        <p14:creationId xmlns:p14="http://schemas.microsoft.com/office/powerpoint/2010/main" val="267551847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3771265" y="6433502"/>
            <a:ext cx="861576" cy="177799"/>
          </a:xfrm>
          <a:prstGeom prst="rect">
            <a:avLst/>
          </a:prstGeom>
        </p:spPr>
        <p:txBody>
          <a:bodyPr wrap="square" lIns="0" tIns="0" rIns="0" bIns="0" rtlCol="0">
            <a:noAutofit/>
          </a:bodyPr>
          <a:lstStyle/>
          <a:p>
            <a:pPr marL="12700">
              <a:lnSpc>
                <a:spcPts val="1320"/>
              </a:lnSpc>
              <a:spcBef>
                <a:spcPts val="66"/>
              </a:spcBef>
            </a:pPr>
            <a:r>
              <a:rPr sz="1800" spc="-4" baseline="2275" dirty="0" smtClean="0">
                <a:solidFill>
                  <a:srgbClr val="888888"/>
                </a:solidFill>
                <a:latin typeface="Calibri"/>
                <a:cs typeface="Calibri"/>
              </a:rPr>
              <a:t>M</a:t>
            </a:r>
            <a:r>
              <a:rPr sz="1800" spc="0" baseline="2275" dirty="0" smtClean="0">
                <a:solidFill>
                  <a:srgbClr val="888888"/>
                </a:solidFill>
                <a:latin typeface="Calibri"/>
                <a:cs typeface="Calibri"/>
              </a:rPr>
              <a:t>.</a:t>
            </a:r>
            <a:r>
              <a:rPr sz="1800" spc="4" baseline="2275" dirty="0" smtClean="0">
                <a:solidFill>
                  <a:srgbClr val="888888"/>
                </a:solidFill>
                <a:latin typeface="Calibri"/>
                <a:cs typeface="Calibri"/>
              </a:rPr>
              <a:t> </a:t>
            </a:r>
            <a:r>
              <a:rPr sz="1800" spc="-25" baseline="2275" dirty="0" smtClean="0">
                <a:solidFill>
                  <a:srgbClr val="888888"/>
                </a:solidFill>
                <a:latin typeface="Calibri"/>
                <a:cs typeface="Calibri"/>
              </a:rPr>
              <a:t>K</a:t>
            </a:r>
            <a:r>
              <a:rPr sz="1800" spc="0" baseline="2275" dirty="0" smtClean="0">
                <a:solidFill>
                  <a:srgbClr val="888888"/>
                </a:solidFill>
                <a:latin typeface="Calibri"/>
                <a:cs typeface="Calibri"/>
              </a:rPr>
              <a:t>e</a:t>
            </a:r>
            <a:r>
              <a:rPr sz="1800" spc="9" baseline="2275" dirty="0" smtClean="0">
                <a:solidFill>
                  <a:srgbClr val="888888"/>
                </a:solidFill>
                <a:latin typeface="Calibri"/>
                <a:cs typeface="Calibri"/>
              </a:rPr>
              <a:t>u</a:t>
            </a:r>
            <a:r>
              <a:rPr sz="1800" spc="4" baseline="2275" dirty="0" smtClean="0">
                <a:solidFill>
                  <a:srgbClr val="888888"/>
                </a:solidFill>
                <a:latin typeface="Calibri"/>
                <a:cs typeface="Calibri"/>
              </a:rPr>
              <a:t>a</a:t>
            </a:r>
            <a:r>
              <a:rPr sz="1800" spc="9" baseline="2275" dirty="0" smtClean="0">
                <a:solidFill>
                  <a:srgbClr val="888888"/>
                </a:solidFill>
                <a:latin typeface="Calibri"/>
                <a:cs typeface="Calibri"/>
              </a:rPr>
              <a:t>n</a:t>
            </a:r>
            <a:r>
              <a:rPr sz="1800" spc="-25" baseline="2275" dirty="0" smtClean="0">
                <a:solidFill>
                  <a:srgbClr val="888888"/>
                </a:solidFill>
                <a:latin typeface="Calibri"/>
                <a:cs typeface="Calibri"/>
              </a:rPr>
              <a:t>g</a:t>
            </a:r>
            <a:r>
              <a:rPr sz="1800" spc="4" baseline="2275" dirty="0" smtClean="0">
                <a:solidFill>
                  <a:srgbClr val="888888"/>
                </a:solidFill>
                <a:latin typeface="Calibri"/>
                <a:cs typeface="Calibri"/>
              </a:rPr>
              <a:t>a</a:t>
            </a:r>
            <a:r>
              <a:rPr sz="1800" spc="0" baseline="2275" dirty="0" smtClean="0">
                <a:solidFill>
                  <a:srgbClr val="888888"/>
                </a:solidFill>
                <a:latin typeface="Calibri"/>
                <a:cs typeface="Calibri"/>
              </a:rPr>
              <a:t>n</a:t>
            </a:r>
            <a:endParaRPr sz="1200">
              <a:latin typeface="Calibri"/>
              <a:cs typeface="Calibri"/>
            </a:endParaRPr>
          </a:p>
        </p:txBody>
      </p:sp>
      <p:sp>
        <p:nvSpPr>
          <p:cNvPr id="3" name="object 3"/>
          <p:cNvSpPr txBox="1"/>
          <p:nvPr/>
        </p:nvSpPr>
        <p:spPr>
          <a:xfrm>
            <a:off x="536257" y="6449377"/>
            <a:ext cx="775640" cy="177799"/>
          </a:xfrm>
          <a:prstGeom prst="rect">
            <a:avLst/>
          </a:prstGeom>
        </p:spPr>
        <p:txBody>
          <a:bodyPr wrap="square" lIns="0" tIns="0" rIns="0" bIns="0" rtlCol="0">
            <a:noAutofit/>
          </a:bodyPr>
          <a:lstStyle/>
          <a:p>
            <a:pPr marL="12700">
              <a:lnSpc>
                <a:spcPts val="1320"/>
              </a:lnSpc>
              <a:spcBef>
                <a:spcPts val="66"/>
              </a:spcBef>
            </a:pPr>
            <a:r>
              <a:rPr sz="1800" spc="-9" baseline="2275" dirty="0" smtClean="0">
                <a:solidFill>
                  <a:srgbClr val="888888"/>
                </a:solidFill>
                <a:latin typeface="Calibri"/>
                <a:cs typeface="Calibri"/>
              </a:rPr>
              <a:t>13</a:t>
            </a:r>
            <a:r>
              <a:rPr sz="1800" spc="0" baseline="2275" dirty="0" smtClean="0">
                <a:solidFill>
                  <a:srgbClr val="888888"/>
                </a:solidFill>
                <a:latin typeface="Calibri"/>
                <a:cs typeface="Calibri"/>
              </a:rPr>
              <a:t>/</a:t>
            </a:r>
            <a:r>
              <a:rPr sz="1800" spc="-9" baseline="2275" dirty="0" smtClean="0">
                <a:solidFill>
                  <a:srgbClr val="888888"/>
                </a:solidFill>
                <a:latin typeface="Calibri"/>
                <a:cs typeface="Calibri"/>
              </a:rPr>
              <a:t>08</a:t>
            </a:r>
            <a:r>
              <a:rPr sz="1800" spc="0" baseline="2275" dirty="0" smtClean="0">
                <a:solidFill>
                  <a:srgbClr val="888888"/>
                </a:solidFill>
                <a:latin typeface="Calibri"/>
                <a:cs typeface="Calibri"/>
              </a:rPr>
              <a:t>/</a:t>
            </a:r>
            <a:r>
              <a:rPr sz="1800" spc="-9" baseline="2275" dirty="0" smtClean="0">
                <a:solidFill>
                  <a:srgbClr val="888888"/>
                </a:solidFill>
                <a:latin typeface="Calibri"/>
                <a:cs typeface="Calibri"/>
              </a:rPr>
              <a:t>202</a:t>
            </a:r>
            <a:r>
              <a:rPr sz="1800" spc="0" baseline="2275" dirty="0" smtClean="0">
                <a:solidFill>
                  <a:srgbClr val="888888"/>
                </a:solidFill>
                <a:latin typeface="Calibri"/>
                <a:cs typeface="Calibri"/>
              </a:rPr>
              <a:t>0</a:t>
            </a:r>
            <a:endParaRPr sz="1200">
              <a:latin typeface="Calibri"/>
              <a:cs typeface="Calibri"/>
            </a:endParaRPr>
          </a:p>
        </p:txBody>
      </p:sp>
      <p:sp>
        <p:nvSpPr>
          <p:cNvPr id="2" name="object 2"/>
          <p:cNvSpPr txBox="1"/>
          <p:nvPr/>
        </p:nvSpPr>
        <p:spPr>
          <a:xfrm>
            <a:off x="8509000" y="6449377"/>
            <a:ext cx="254000" cy="193675"/>
          </a:xfrm>
          <a:prstGeom prst="rect">
            <a:avLst/>
          </a:prstGeom>
        </p:spPr>
        <p:txBody>
          <a:bodyPr wrap="square" lIns="0" tIns="0" rIns="0" bIns="0" rtlCol="0">
            <a:noAutofit/>
          </a:bodyPr>
          <a:lstStyle/>
          <a:p>
            <a:pPr marL="12700">
              <a:lnSpc>
                <a:spcPts val="1320"/>
              </a:lnSpc>
              <a:spcBef>
                <a:spcPts val="66"/>
              </a:spcBef>
            </a:pPr>
            <a:r>
              <a:rPr sz="1200" dirty="0" smtClean="0">
                <a:latin typeface="Calibri"/>
                <a:cs typeface="Calibri"/>
              </a:rPr>
              <a:t>11</a:t>
            </a:r>
            <a:endParaRPr sz="1200" dirty="0">
              <a:latin typeface="Calibri"/>
              <a:cs typeface="Calibri"/>
            </a:endParaRPr>
          </a:p>
        </p:txBody>
      </p:sp>
      <p:sp>
        <p:nvSpPr>
          <p:cNvPr id="7" name="Rectangle 3"/>
          <p:cNvSpPr txBox="1">
            <a:spLocks noChangeArrowheads="1"/>
          </p:cNvSpPr>
          <p:nvPr/>
        </p:nvSpPr>
        <p:spPr>
          <a:xfrm>
            <a:off x="518041" y="1371600"/>
            <a:ext cx="8229600" cy="4868862"/>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gn="just">
              <a:defRPr/>
            </a:pPr>
            <a:r>
              <a:rPr lang="en-US" sz="2400" dirty="0" err="1" smtClean="0"/>
              <a:t>Pada</a:t>
            </a:r>
            <a:r>
              <a:rPr lang="en-US" sz="2400" dirty="0" smtClean="0"/>
              <a:t> </a:t>
            </a:r>
            <a:r>
              <a:rPr lang="en-US" sz="2400" dirty="0" err="1" smtClean="0"/>
              <a:t>evaluasi</a:t>
            </a:r>
            <a:r>
              <a:rPr lang="en-US" sz="2400" dirty="0" smtClean="0"/>
              <a:t> </a:t>
            </a:r>
            <a:r>
              <a:rPr lang="en-US" sz="2400" dirty="0" err="1" smtClean="0"/>
              <a:t>perusahaan</a:t>
            </a:r>
            <a:r>
              <a:rPr lang="en-US" sz="2400" dirty="0" smtClean="0"/>
              <a:t> </a:t>
            </a:r>
            <a:r>
              <a:rPr lang="en-US" sz="2400" dirty="0" err="1" smtClean="0"/>
              <a:t>perlu</a:t>
            </a:r>
            <a:r>
              <a:rPr lang="en-US" sz="2400" dirty="0" smtClean="0"/>
              <a:t> </a:t>
            </a:r>
            <a:r>
              <a:rPr lang="en-US" sz="2400" dirty="0" err="1" smtClean="0"/>
              <a:t>diprediksi</a:t>
            </a:r>
            <a:r>
              <a:rPr lang="en-US" sz="2400" dirty="0" smtClean="0"/>
              <a:t> </a:t>
            </a:r>
            <a:r>
              <a:rPr lang="en-US" sz="2400" dirty="0" err="1" smtClean="0"/>
              <a:t>suatu</a:t>
            </a:r>
            <a:r>
              <a:rPr lang="id-ID" sz="2400" dirty="0"/>
              <a:t> </a:t>
            </a:r>
            <a:r>
              <a:rPr lang="en-US" sz="2400" dirty="0" err="1" smtClean="0"/>
              <a:t>kemungkinan</a:t>
            </a:r>
            <a:r>
              <a:rPr lang="en-US" sz="2400" dirty="0" smtClean="0"/>
              <a:t>  </a:t>
            </a:r>
            <a:r>
              <a:rPr lang="en-US" sz="2400" dirty="0" err="1" smtClean="0"/>
              <a:t>keadaan</a:t>
            </a:r>
            <a:r>
              <a:rPr lang="en-US" sz="2400" dirty="0" smtClean="0"/>
              <a:t> </a:t>
            </a:r>
            <a:r>
              <a:rPr lang="en-US" sz="2400" dirty="0" err="1" smtClean="0"/>
              <a:t>keuangan</a:t>
            </a:r>
            <a:r>
              <a:rPr lang="en-US" sz="2400" dirty="0" smtClean="0"/>
              <a:t> yang </a:t>
            </a:r>
            <a:r>
              <a:rPr lang="en-US" sz="2400" dirty="0" err="1" smtClean="0"/>
              <a:t>memburuk</a:t>
            </a:r>
            <a:r>
              <a:rPr lang="en-US" sz="2400" dirty="0" smtClean="0"/>
              <a:t> </a:t>
            </a:r>
            <a:r>
              <a:rPr lang="en-US" sz="2400" dirty="0" err="1" smtClean="0"/>
              <a:t>dimasa</a:t>
            </a:r>
            <a:r>
              <a:rPr lang="en-US" sz="2400" dirty="0" smtClean="0"/>
              <a:t> </a:t>
            </a:r>
            <a:r>
              <a:rPr lang="id-ID" sz="2400" dirty="0" smtClean="0"/>
              <a:t> </a:t>
            </a:r>
            <a:r>
              <a:rPr lang="en-US" sz="2400" dirty="0" smtClean="0"/>
              <a:t>yang </a:t>
            </a:r>
            <a:r>
              <a:rPr lang="en-US" sz="2400" dirty="0" err="1" smtClean="0"/>
              <a:t>akan</a:t>
            </a:r>
            <a:r>
              <a:rPr lang="en-US" sz="2400" dirty="0" smtClean="0"/>
              <a:t> </a:t>
            </a:r>
            <a:r>
              <a:rPr lang="en-US" sz="2400" dirty="0" err="1" smtClean="0"/>
              <a:t>datang</a:t>
            </a:r>
            <a:r>
              <a:rPr lang="en-US" sz="2400" dirty="0" smtClean="0"/>
              <a:t> (</a:t>
            </a:r>
            <a:r>
              <a:rPr lang="en-US" sz="2400" dirty="0" err="1" smtClean="0"/>
              <a:t>mengalami</a:t>
            </a:r>
            <a:r>
              <a:rPr lang="en-US" sz="2400" dirty="0" smtClean="0"/>
              <a:t> </a:t>
            </a:r>
            <a:r>
              <a:rPr lang="en-US" sz="2400" dirty="0" err="1" smtClean="0"/>
              <a:t>kebangkrutan</a:t>
            </a:r>
            <a:r>
              <a:rPr lang="en-US" sz="2400" dirty="0" smtClean="0"/>
              <a:t>)</a:t>
            </a:r>
          </a:p>
          <a:p>
            <a:pPr algn="just">
              <a:defRPr/>
            </a:pPr>
            <a:r>
              <a:rPr lang="en-US" sz="2400" dirty="0" smtClean="0"/>
              <a:t>Salah </a:t>
            </a:r>
            <a:r>
              <a:rPr lang="en-US" sz="2400" dirty="0" err="1" smtClean="0"/>
              <a:t>satu</a:t>
            </a:r>
            <a:r>
              <a:rPr lang="en-US" sz="2400" dirty="0" smtClean="0"/>
              <a:t> model </a:t>
            </a:r>
            <a:r>
              <a:rPr lang="en-US" sz="2400" dirty="0" err="1" smtClean="0"/>
              <a:t>dikenal</a:t>
            </a:r>
            <a:r>
              <a:rPr lang="en-US" sz="2400" dirty="0" smtClean="0"/>
              <a:t> </a:t>
            </a:r>
            <a:r>
              <a:rPr lang="en-US" sz="2400" dirty="0" err="1" smtClean="0"/>
              <a:t>dengan</a:t>
            </a:r>
            <a:r>
              <a:rPr lang="en-US" sz="2400" dirty="0" smtClean="0"/>
              <a:t> </a:t>
            </a:r>
            <a:endParaRPr lang="id-ID" sz="2400" dirty="0" smtClean="0"/>
          </a:p>
          <a:p>
            <a:pPr marL="0" indent="0" algn="just">
              <a:buNone/>
              <a:defRPr/>
            </a:pPr>
            <a:r>
              <a:rPr lang="id-ID" sz="2400" b="1" dirty="0" smtClean="0"/>
              <a:t>	</a:t>
            </a:r>
            <a:r>
              <a:rPr lang="en-US" sz="2400" b="1" dirty="0" smtClean="0"/>
              <a:t>Altman’s Bankruptcy </a:t>
            </a:r>
            <a:r>
              <a:rPr lang="en-US" sz="2400" b="1" dirty="0" err="1" smtClean="0"/>
              <a:t>Pridiction</a:t>
            </a:r>
            <a:r>
              <a:rPr lang="en-US" sz="2400" b="1" dirty="0" smtClean="0"/>
              <a:t> Mode (Z-score)</a:t>
            </a:r>
            <a:endParaRPr lang="en-US" sz="2400" dirty="0" smtClean="0"/>
          </a:p>
          <a:p>
            <a:pPr algn="just">
              <a:buFont typeface="Wingdings" pitchFamily="2" charset="2"/>
              <a:buNone/>
              <a:defRPr/>
            </a:pPr>
            <a:r>
              <a:rPr lang="en-US" sz="2400" dirty="0" smtClean="0"/>
              <a:t>     </a:t>
            </a:r>
            <a:r>
              <a:rPr lang="id-ID" sz="2400" dirty="0" smtClean="0"/>
              <a:t>		</a:t>
            </a:r>
            <a:r>
              <a:rPr lang="en-US" sz="2400" b="1" dirty="0" smtClean="0"/>
              <a:t>Z=.717(</a:t>
            </a:r>
            <a:r>
              <a:rPr lang="en-US" sz="2400" b="1" i="1" dirty="0" smtClean="0"/>
              <a:t>X</a:t>
            </a:r>
            <a:r>
              <a:rPr lang="en-US" sz="1400" b="1" dirty="0" smtClean="0"/>
              <a:t>1</a:t>
            </a:r>
            <a:r>
              <a:rPr lang="en-US" sz="2400" b="1" dirty="0" smtClean="0"/>
              <a:t>)+.847(</a:t>
            </a:r>
            <a:r>
              <a:rPr lang="en-US" sz="2400" b="1" i="1" dirty="0" smtClean="0"/>
              <a:t>X</a:t>
            </a:r>
            <a:r>
              <a:rPr lang="en-US" sz="1400" b="1" dirty="0" smtClean="0"/>
              <a:t>2</a:t>
            </a:r>
            <a:r>
              <a:rPr lang="en-US" sz="2400" b="1" dirty="0" smtClean="0"/>
              <a:t>)+3.11(</a:t>
            </a:r>
            <a:r>
              <a:rPr lang="en-US" sz="2400" b="1" i="1" dirty="0" smtClean="0"/>
              <a:t>X</a:t>
            </a:r>
            <a:r>
              <a:rPr lang="en-US" sz="1400" b="1" i="1" dirty="0" smtClean="0"/>
              <a:t>3</a:t>
            </a:r>
            <a:r>
              <a:rPr lang="en-US" sz="2400" b="1" i="1" dirty="0" smtClean="0"/>
              <a:t>)+.420</a:t>
            </a:r>
            <a:r>
              <a:rPr lang="en-US" sz="2400" b="1" dirty="0" smtClean="0"/>
              <a:t>(</a:t>
            </a:r>
            <a:r>
              <a:rPr lang="en-US" sz="2400" b="1" i="1" dirty="0" smtClean="0"/>
              <a:t>X</a:t>
            </a:r>
            <a:r>
              <a:rPr lang="en-US" sz="1400" b="1" i="1" dirty="0" smtClean="0"/>
              <a:t>4</a:t>
            </a:r>
            <a:r>
              <a:rPr lang="en-US" sz="2400" b="1" dirty="0" smtClean="0"/>
              <a:t>)+.998(</a:t>
            </a:r>
            <a:r>
              <a:rPr lang="en-US" sz="2400" b="1" i="1" dirty="0" smtClean="0"/>
              <a:t>X</a:t>
            </a:r>
            <a:r>
              <a:rPr lang="en-US" sz="1400" b="1" dirty="0" smtClean="0"/>
              <a:t>5</a:t>
            </a:r>
            <a:r>
              <a:rPr lang="en-US" sz="2400" b="1" dirty="0" smtClean="0"/>
              <a:t>)</a:t>
            </a:r>
            <a:endParaRPr lang="en-US" sz="2400" dirty="0" smtClean="0"/>
          </a:p>
          <a:p>
            <a:pPr algn="just">
              <a:buFont typeface="Wingdings" pitchFamily="2" charset="2"/>
              <a:buNone/>
              <a:defRPr/>
            </a:pPr>
            <a:r>
              <a:rPr lang="en-US" sz="2400" i="1" dirty="0" smtClean="0"/>
              <a:t>X</a:t>
            </a:r>
            <a:r>
              <a:rPr lang="en-US" sz="1400" dirty="0" smtClean="0"/>
              <a:t>1 </a:t>
            </a:r>
            <a:r>
              <a:rPr lang="en-US" sz="2400" dirty="0" smtClean="0"/>
              <a:t>= Net Working Capital/Total Assets</a:t>
            </a:r>
          </a:p>
          <a:p>
            <a:pPr algn="just">
              <a:buFont typeface="Wingdings" pitchFamily="2" charset="2"/>
              <a:buNone/>
              <a:defRPr/>
            </a:pPr>
            <a:r>
              <a:rPr lang="en-US" sz="2400" i="1" dirty="0" smtClean="0"/>
              <a:t>X</a:t>
            </a:r>
            <a:r>
              <a:rPr lang="en-US" sz="1400" i="1" dirty="0" smtClean="0"/>
              <a:t>2</a:t>
            </a:r>
            <a:r>
              <a:rPr lang="en-US" sz="2400" i="1" dirty="0" smtClean="0"/>
              <a:t>= Retained earnings/Total Assets</a:t>
            </a:r>
          </a:p>
          <a:p>
            <a:pPr algn="just">
              <a:buFont typeface="Wingdings" pitchFamily="2" charset="2"/>
              <a:buNone/>
              <a:defRPr/>
            </a:pPr>
            <a:r>
              <a:rPr lang="en-US" sz="2400" i="1" dirty="0" smtClean="0"/>
              <a:t>X</a:t>
            </a:r>
            <a:r>
              <a:rPr lang="en-US" sz="1400" i="1" dirty="0" smtClean="0"/>
              <a:t>3</a:t>
            </a:r>
            <a:r>
              <a:rPr lang="en-US" sz="2400" dirty="0" smtClean="0"/>
              <a:t>= EBIT/Total Assets</a:t>
            </a:r>
          </a:p>
          <a:p>
            <a:pPr algn="just">
              <a:buFont typeface="Wingdings" pitchFamily="2" charset="2"/>
              <a:buNone/>
              <a:defRPr/>
            </a:pPr>
            <a:r>
              <a:rPr lang="en-US" sz="2400" i="1" dirty="0" smtClean="0"/>
              <a:t>X</a:t>
            </a:r>
            <a:r>
              <a:rPr lang="en-US" sz="1400" dirty="0" smtClean="0"/>
              <a:t>4</a:t>
            </a:r>
            <a:r>
              <a:rPr lang="en-US" sz="2400" dirty="0" smtClean="0"/>
              <a:t>= Shareholders’ equity/Total Liabilities</a:t>
            </a:r>
          </a:p>
          <a:p>
            <a:pPr algn="just">
              <a:buFont typeface="Wingdings" pitchFamily="2" charset="2"/>
              <a:buNone/>
              <a:defRPr/>
            </a:pPr>
            <a:r>
              <a:rPr lang="en-US" sz="2400" i="1" dirty="0" smtClean="0"/>
              <a:t>X</a:t>
            </a:r>
            <a:r>
              <a:rPr lang="en-US" sz="1400" dirty="0" smtClean="0"/>
              <a:t>5</a:t>
            </a:r>
            <a:r>
              <a:rPr lang="en-US" sz="2400" dirty="0" smtClean="0"/>
              <a:t>= Sales/Total Assets</a:t>
            </a:r>
            <a:endParaRPr lang="en-US" sz="2400" i="1" dirty="0" smtClean="0"/>
          </a:p>
        </p:txBody>
      </p:sp>
      <p:sp>
        <p:nvSpPr>
          <p:cNvPr id="8" name="object 12"/>
          <p:cNvSpPr txBox="1"/>
          <p:nvPr/>
        </p:nvSpPr>
        <p:spPr>
          <a:xfrm>
            <a:off x="307340" y="409322"/>
            <a:ext cx="8145458" cy="650170"/>
          </a:xfrm>
          <a:prstGeom prst="rect">
            <a:avLst/>
          </a:prstGeom>
        </p:spPr>
        <p:txBody>
          <a:bodyPr wrap="square" lIns="0" tIns="0" rIns="0" bIns="0" rtlCol="0">
            <a:noAutofit/>
          </a:bodyPr>
          <a:lstStyle/>
          <a:p>
            <a:pPr marL="12700" marR="49133" algn="ctr">
              <a:lnSpc>
                <a:spcPts val="4175"/>
              </a:lnSpc>
              <a:spcBef>
                <a:spcPts val="208"/>
              </a:spcBef>
            </a:pPr>
            <a:r>
              <a:rPr lang="id-ID" sz="4800" dirty="0" smtClean="0">
                <a:solidFill>
                  <a:srgbClr val="FF0000"/>
                </a:solidFill>
                <a:latin typeface="Arial Black" pitchFamily="34" charset="0"/>
              </a:rPr>
              <a:t>Prediksi Keuangan</a:t>
            </a:r>
            <a:endParaRPr lang="id-ID" sz="4800" dirty="0">
              <a:solidFill>
                <a:srgbClr val="FF0000"/>
              </a:solidFill>
              <a:cs typeface="Calibri"/>
            </a:endParaRPr>
          </a:p>
        </p:txBody>
      </p:sp>
    </p:spTree>
    <p:extLst>
      <p:ext uri="{BB962C8B-B14F-4D97-AF65-F5344CB8AC3E}">
        <p14:creationId xmlns:p14="http://schemas.microsoft.com/office/powerpoint/2010/main" val="398475372"/>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3771265" y="6433502"/>
            <a:ext cx="861576" cy="177799"/>
          </a:xfrm>
          <a:prstGeom prst="rect">
            <a:avLst/>
          </a:prstGeom>
        </p:spPr>
        <p:txBody>
          <a:bodyPr wrap="square" lIns="0" tIns="0" rIns="0" bIns="0" rtlCol="0">
            <a:noAutofit/>
          </a:bodyPr>
          <a:lstStyle/>
          <a:p>
            <a:pPr marL="12700">
              <a:lnSpc>
                <a:spcPts val="1320"/>
              </a:lnSpc>
              <a:spcBef>
                <a:spcPts val="66"/>
              </a:spcBef>
            </a:pPr>
            <a:r>
              <a:rPr sz="1800" spc="-4" baseline="2275" dirty="0" smtClean="0">
                <a:solidFill>
                  <a:srgbClr val="888888"/>
                </a:solidFill>
                <a:latin typeface="Calibri"/>
                <a:cs typeface="Calibri"/>
              </a:rPr>
              <a:t>M</a:t>
            </a:r>
            <a:r>
              <a:rPr sz="1800" spc="0" baseline="2275" dirty="0" smtClean="0">
                <a:solidFill>
                  <a:srgbClr val="888888"/>
                </a:solidFill>
                <a:latin typeface="Calibri"/>
                <a:cs typeface="Calibri"/>
              </a:rPr>
              <a:t>.</a:t>
            </a:r>
            <a:r>
              <a:rPr sz="1800" spc="4" baseline="2275" dirty="0" smtClean="0">
                <a:solidFill>
                  <a:srgbClr val="888888"/>
                </a:solidFill>
                <a:latin typeface="Calibri"/>
                <a:cs typeface="Calibri"/>
              </a:rPr>
              <a:t> </a:t>
            </a:r>
            <a:r>
              <a:rPr sz="1800" spc="-25" baseline="2275" dirty="0" smtClean="0">
                <a:solidFill>
                  <a:srgbClr val="888888"/>
                </a:solidFill>
                <a:latin typeface="Calibri"/>
                <a:cs typeface="Calibri"/>
              </a:rPr>
              <a:t>K</a:t>
            </a:r>
            <a:r>
              <a:rPr sz="1800" spc="0" baseline="2275" dirty="0" smtClean="0">
                <a:solidFill>
                  <a:srgbClr val="888888"/>
                </a:solidFill>
                <a:latin typeface="Calibri"/>
                <a:cs typeface="Calibri"/>
              </a:rPr>
              <a:t>e</a:t>
            </a:r>
            <a:r>
              <a:rPr sz="1800" spc="9" baseline="2275" dirty="0" smtClean="0">
                <a:solidFill>
                  <a:srgbClr val="888888"/>
                </a:solidFill>
                <a:latin typeface="Calibri"/>
                <a:cs typeface="Calibri"/>
              </a:rPr>
              <a:t>u</a:t>
            </a:r>
            <a:r>
              <a:rPr sz="1800" spc="4" baseline="2275" dirty="0" smtClean="0">
                <a:solidFill>
                  <a:srgbClr val="888888"/>
                </a:solidFill>
                <a:latin typeface="Calibri"/>
                <a:cs typeface="Calibri"/>
              </a:rPr>
              <a:t>a</a:t>
            </a:r>
            <a:r>
              <a:rPr sz="1800" spc="9" baseline="2275" dirty="0" smtClean="0">
                <a:solidFill>
                  <a:srgbClr val="888888"/>
                </a:solidFill>
                <a:latin typeface="Calibri"/>
                <a:cs typeface="Calibri"/>
              </a:rPr>
              <a:t>n</a:t>
            </a:r>
            <a:r>
              <a:rPr sz="1800" spc="-25" baseline="2275" dirty="0" smtClean="0">
                <a:solidFill>
                  <a:srgbClr val="888888"/>
                </a:solidFill>
                <a:latin typeface="Calibri"/>
                <a:cs typeface="Calibri"/>
              </a:rPr>
              <a:t>g</a:t>
            </a:r>
            <a:r>
              <a:rPr sz="1800" spc="4" baseline="2275" dirty="0" smtClean="0">
                <a:solidFill>
                  <a:srgbClr val="888888"/>
                </a:solidFill>
                <a:latin typeface="Calibri"/>
                <a:cs typeface="Calibri"/>
              </a:rPr>
              <a:t>a</a:t>
            </a:r>
            <a:r>
              <a:rPr sz="1800" spc="0" baseline="2275" dirty="0" smtClean="0">
                <a:solidFill>
                  <a:srgbClr val="888888"/>
                </a:solidFill>
                <a:latin typeface="Calibri"/>
                <a:cs typeface="Calibri"/>
              </a:rPr>
              <a:t>n</a:t>
            </a:r>
            <a:endParaRPr sz="1200">
              <a:latin typeface="Calibri"/>
              <a:cs typeface="Calibri"/>
            </a:endParaRPr>
          </a:p>
        </p:txBody>
      </p:sp>
      <p:sp>
        <p:nvSpPr>
          <p:cNvPr id="3" name="object 3"/>
          <p:cNvSpPr txBox="1"/>
          <p:nvPr/>
        </p:nvSpPr>
        <p:spPr>
          <a:xfrm>
            <a:off x="536257" y="6449377"/>
            <a:ext cx="775640" cy="177799"/>
          </a:xfrm>
          <a:prstGeom prst="rect">
            <a:avLst/>
          </a:prstGeom>
        </p:spPr>
        <p:txBody>
          <a:bodyPr wrap="square" lIns="0" tIns="0" rIns="0" bIns="0" rtlCol="0">
            <a:noAutofit/>
          </a:bodyPr>
          <a:lstStyle/>
          <a:p>
            <a:pPr marL="12700">
              <a:lnSpc>
                <a:spcPts val="1320"/>
              </a:lnSpc>
              <a:spcBef>
                <a:spcPts val="66"/>
              </a:spcBef>
            </a:pPr>
            <a:r>
              <a:rPr sz="1800" spc="-9" baseline="2275" dirty="0" smtClean="0">
                <a:solidFill>
                  <a:srgbClr val="888888"/>
                </a:solidFill>
                <a:latin typeface="Calibri"/>
                <a:cs typeface="Calibri"/>
              </a:rPr>
              <a:t>13</a:t>
            </a:r>
            <a:r>
              <a:rPr sz="1800" spc="0" baseline="2275" dirty="0" smtClean="0">
                <a:solidFill>
                  <a:srgbClr val="888888"/>
                </a:solidFill>
                <a:latin typeface="Calibri"/>
                <a:cs typeface="Calibri"/>
              </a:rPr>
              <a:t>/</a:t>
            </a:r>
            <a:r>
              <a:rPr sz="1800" spc="-9" baseline="2275" dirty="0" smtClean="0">
                <a:solidFill>
                  <a:srgbClr val="888888"/>
                </a:solidFill>
                <a:latin typeface="Calibri"/>
                <a:cs typeface="Calibri"/>
              </a:rPr>
              <a:t>08</a:t>
            </a:r>
            <a:r>
              <a:rPr sz="1800" spc="0" baseline="2275" dirty="0" smtClean="0">
                <a:solidFill>
                  <a:srgbClr val="888888"/>
                </a:solidFill>
                <a:latin typeface="Calibri"/>
                <a:cs typeface="Calibri"/>
              </a:rPr>
              <a:t>/</a:t>
            </a:r>
            <a:r>
              <a:rPr sz="1800" spc="-9" baseline="2275" dirty="0" smtClean="0">
                <a:solidFill>
                  <a:srgbClr val="888888"/>
                </a:solidFill>
                <a:latin typeface="Calibri"/>
                <a:cs typeface="Calibri"/>
              </a:rPr>
              <a:t>202</a:t>
            </a:r>
            <a:r>
              <a:rPr sz="1800" spc="0" baseline="2275" dirty="0" smtClean="0">
                <a:solidFill>
                  <a:srgbClr val="888888"/>
                </a:solidFill>
                <a:latin typeface="Calibri"/>
                <a:cs typeface="Calibri"/>
              </a:rPr>
              <a:t>0</a:t>
            </a:r>
            <a:endParaRPr sz="1200">
              <a:latin typeface="Calibri"/>
              <a:cs typeface="Calibri"/>
            </a:endParaRPr>
          </a:p>
        </p:txBody>
      </p:sp>
      <p:sp>
        <p:nvSpPr>
          <p:cNvPr id="2" name="object 2"/>
          <p:cNvSpPr txBox="1"/>
          <p:nvPr/>
        </p:nvSpPr>
        <p:spPr>
          <a:xfrm>
            <a:off x="8509000" y="6449377"/>
            <a:ext cx="254000" cy="193675"/>
          </a:xfrm>
          <a:prstGeom prst="rect">
            <a:avLst/>
          </a:prstGeom>
        </p:spPr>
        <p:txBody>
          <a:bodyPr wrap="square" lIns="0" tIns="0" rIns="0" bIns="0" rtlCol="0">
            <a:noAutofit/>
          </a:bodyPr>
          <a:lstStyle/>
          <a:p>
            <a:pPr marL="12700">
              <a:lnSpc>
                <a:spcPts val="1320"/>
              </a:lnSpc>
              <a:spcBef>
                <a:spcPts val="66"/>
              </a:spcBef>
            </a:pPr>
            <a:r>
              <a:rPr sz="1200" dirty="0" smtClean="0">
                <a:latin typeface="Calibri"/>
                <a:cs typeface="Calibri"/>
              </a:rPr>
              <a:t>12</a:t>
            </a:r>
            <a:endParaRPr sz="1200" dirty="0">
              <a:latin typeface="Calibri"/>
              <a:cs typeface="Calibri"/>
            </a:endParaRPr>
          </a:p>
        </p:txBody>
      </p:sp>
      <p:sp>
        <p:nvSpPr>
          <p:cNvPr id="9" name="Rectangle 3"/>
          <p:cNvSpPr txBox="1">
            <a:spLocks noChangeArrowheads="1"/>
          </p:cNvSpPr>
          <p:nvPr/>
        </p:nvSpPr>
        <p:spPr>
          <a:xfrm>
            <a:off x="457200" y="1600200"/>
            <a:ext cx="8229600" cy="4525963"/>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itchFamily="2" charset="2"/>
              <a:buNone/>
              <a:defRPr/>
            </a:pPr>
            <a:r>
              <a:rPr lang="en-US" sz="4000" dirty="0" smtClean="0">
                <a:latin typeface="Trebuchet MS" pitchFamily="34" charset="0"/>
              </a:rPr>
              <a:t>Z-score </a:t>
            </a:r>
          </a:p>
          <a:p>
            <a:pPr>
              <a:buFont typeface="Wingdings" pitchFamily="2" charset="2"/>
              <a:buNone/>
              <a:defRPr/>
            </a:pPr>
            <a:r>
              <a:rPr lang="en-US" sz="2400" b="1" dirty="0" err="1" smtClean="0">
                <a:latin typeface="Trebuchet MS" pitchFamily="34" charset="0"/>
              </a:rPr>
              <a:t>Apabila</a:t>
            </a:r>
            <a:r>
              <a:rPr lang="en-US" sz="2400" b="1" dirty="0" smtClean="0">
                <a:latin typeface="Trebuchet MS" pitchFamily="34" charset="0"/>
              </a:rPr>
              <a:t> Z &lt; 1.20 </a:t>
            </a:r>
            <a:r>
              <a:rPr lang="en-US" sz="2400" b="1" dirty="0" err="1" smtClean="0">
                <a:latin typeface="Trebuchet MS" pitchFamily="34" charset="0"/>
              </a:rPr>
              <a:t>malka</a:t>
            </a:r>
            <a:r>
              <a:rPr lang="en-US" sz="2400" b="1" dirty="0" smtClean="0">
                <a:latin typeface="Trebuchet MS" pitchFamily="34" charset="0"/>
              </a:rPr>
              <a:t> </a:t>
            </a:r>
            <a:r>
              <a:rPr lang="en-US" sz="2400" b="1" dirty="0" err="1" smtClean="0">
                <a:latin typeface="Trebuchet MS" pitchFamily="34" charset="0"/>
              </a:rPr>
              <a:t>perusahan</a:t>
            </a:r>
            <a:r>
              <a:rPr lang="en-US" sz="2400" b="1" dirty="0" smtClean="0">
                <a:latin typeface="Trebuchet MS" pitchFamily="34" charset="0"/>
              </a:rPr>
              <a:t> </a:t>
            </a:r>
            <a:r>
              <a:rPr lang="en-US" sz="2400" b="1" dirty="0" err="1" smtClean="0">
                <a:latin typeface="Trebuchet MS" pitchFamily="34" charset="0"/>
              </a:rPr>
              <a:t>akan</a:t>
            </a:r>
            <a:r>
              <a:rPr lang="en-US" sz="2400" b="1" dirty="0" smtClean="0">
                <a:latin typeface="Trebuchet MS" pitchFamily="34" charset="0"/>
              </a:rPr>
              <a:t> </a:t>
            </a:r>
            <a:r>
              <a:rPr lang="en-US" sz="2400" b="1" dirty="0" err="1" smtClean="0">
                <a:latin typeface="Trebuchet MS" pitchFamily="34" charset="0"/>
              </a:rPr>
              <a:t>bangkrut</a:t>
            </a:r>
            <a:endParaRPr lang="en-US" sz="2400" b="1" dirty="0" smtClean="0">
              <a:latin typeface="Trebuchet MS" pitchFamily="34" charset="0"/>
            </a:endParaRPr>
          </a:p>
          <a:p>
            <a:pPr>
              <a:buFont typeface="Wingdings" pitchFamily="2" charset="2"/>
              <a:buNone/>
              <a:defRPr/>
            </a:pPr>
            <a:r>
              <a:rPr lang="en-US" sz="2400" b="1" dirty="0" smtClean="0">
                <a:latin typeface="Trebuchet MS" pitchFamily="34" charset="0"/>
              </a:rPr>
              <a:t>            Z </a:t>
            </a:r>
            <a:r>
              <a:rPr lang="en-US" sz="2400" b="1" dirty="0" err="1" smtClean="0">
                <a:latin typeface="Trebuchet MS" pitchFamily="34" charset="0"/>
              </a:rPr>
              <a:t>antara</a:t>
            </a:r>
            <a:r>
              <a:rPr lang="en-US" sz="2400" b="1" dirty="0" smtClean="0">
                <a:latin typeface="Trebuchet MS" pitchFamily="34" charset="0"/>
              </a:rPr>
              <a:t> 1.20 </a:t>
            </a:r>
            <a:r>
              <a:rPr lang="en-US" sz="2400" b="1" dirty="0" err="1" smtClean="0">
                <a:latin typeface="Trebuchet MS" pitchFamily="34" charset="0"/>
              </a:rPr>
              <a:t>dan</a:t>
            </a:r>
            <a:r>
              <a:rPr lang="en-US" sz="2400" b="1" dirty="0" smtClean="0">
                <a:latin typeface="Trebuchet MS" pitchFamily="34" charset="0"/>
              </a:rPr>
              <a:t> 2.90 </a:t>
            </a:r>
            <a:r>
              <a:rPr lang="en-US" sz="2400" b="1" dirty="0" err="1" smtClean="0">
                <a:latin typeface="Trebuchet MS" pitchFamily="34" charset="0"/>
              </a:rPr>
              <a:t>merupakan</a:t>
            </a:r>
            <a:r>
              <a:rPr lang="en-US" sz="2400" b="1" dirty="0" smtClean="0">
                <a:latin typeface="Trebuchet MS" pitchFamily="34" charset="0"/>
              </a:rPr>
              <a:t> </a:t>
            </a:r>
            <a:r>
              <a:rPr lang="en-US" sz="2400" b="1" i="1" dirty="0" smtClean="0">
                <a:latin typeface="Trebuchet MS" pitchFamily="34" charset="0"/>
              </a:rPr>
              <a:t>gray area</a:t>
            </a:r>
          </a:p>
        </p:txBody>
      </p:sp>
    </p:spTree>
    <p:extLst>
      <p:ext uri="{BB962C8B-B14F-4D97-AF65-F5344CB8AC3E}">
        <p14:creationId xmlns:p14="http://schemas.microsoft.com/office/powerpoint/2010/main" val="143548100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object 7"/>
          <p:cNvSpPr/>
          <p:nvPr/>
        </p:nvSpPr>
        <p:spPr>
          <a:xfrm>
            <a:off x="0" y="0"/>
            <a:ext cx="9144000" cy="6858000"/>
          </a:xfrm>
          <a:prstGeom prst="rect">
            <a:avLst/>
          </a:prstGeom>
          <a:blipFill>
            <a:blip r:embed="rId2" cstate="print"/>
            <a:stretch>
              <a:fillRect/>
            </a:stretch>
          </a:blipFill>
        </p:spPr>
        <p:txBody>
          <a:bodyPr wrap="square" lIns="0" tIns="0" rIns="0" bIns="0" rtlCol="0">
            <a:noAutofit/>
          </a:bodyPr>
          <a:lstStyle/>
          <a:p>
            <a:endParaRPr/>
          </a:p>
        </p:txBody>
      </p:sp>
      <p:sp>
        <p:nvSpPr>
          <p:cNvPr id="6" name="object 6"/>
          <p:cNvSpPr txBox="1"/>
          <p:nvPr/>
        </p:nvSpPr>
        <p:spPr>
          <a:xfrm>
            <a:off x="2490470" y="3150445"/>
            <a:ext cx="2410414" cy="533400"/>
          </a:xfrm>
          <a:prstGeom prst="rect">
            <a:avLst/>
          </a:prstGeom>
        </p:spPr>
        <p:txBody>
          <a:bodyPr wrap="square" lIns="0" tIns="0" rIns="0" bIns="0" rtlCol="0">
            <a:noAutofit/>
          </a:bodyPr>
          <a:lstStyle/>
          <a:p>
            <a:pPr marL="12700">
              <a:lnSpc>
                <a:spcPts val="4200"/>
              </a:lnSpc>
              <a:spcBef>
                <a:spcPts val="210"/>
              </a:spcBef>
            </a:pPr>
            <a:r>
              <a:rPr sz="6000" spc="9" baseline="3064" dirty="0" smtClean="0">
                <a:solidFill>
                  <a:srgbClr val="FF0000"/>
                </a:solidFill>
                <a:latin typeface="Kristen ITC"/>
                <a:cs typeface="Kristen ITC"/>
              </a:rPr>
              <a:t>T</a:t>
            </a:r>
            <a:r>
              <a:rPr sz="6000" spc="14" baseline="3064" dirty="0" smtClean="0">
                <a:solidFill>
                  <a:srgbClr val="FF0000"/>
                </a:solidFill>
                <a:latin typeface="Kristen ITC"/>
                <a:cs typeface="Kristen ITC"/>
              </a:rPr>
              <a:t>E</a:t>
            </a:r>
            <a:r>
              <a:rPr sz="6000" spc="9" baseline="3064" dirty="0" smtClean="0">
                <a:solidFill>
                  <a:srgbClr val="FF0000"/>
                </a:solidFill>
                <a:latin typeface="Kristen ITC"/>
                <a:cs typeface="Kristen ITC"/>
              </a:rPr>
              <a:t>R</a:t>
            </a:r>
            <a:r>
              <a:rPr sz="6000" spc="0" baseline="3064" dirty="0" smtClean="0">
                <a:solidFill>
                  <a:srgbClr val="FF0000"/>
                </a:solidFill>
                <a:latin typeface="Kristen ITC"/>
                <a:cs typeface="Kristen ITC"/>
              </a:rPr>
              <a:t>IMA</a:t>
            </a:r>
            <a:endParaRPr sz="4000" dirty="0">
              <a:latin typeface="Kristen ITC"/>
              <a:cs typeface="Kristen ITC"/>
            </a:endParaRPr>
          </a:p>
        </p:txBody>
      </p:sp>
      <p:sp>
        <p:nvSpPr>
          <p:cNvPr id="5" name="object 5"/>
          <p:cNvSpPr txBox="1"/>
          <p:nvPr/>
        </p:nvSpPr>
        <p:spPr>
          <a:xfrm>
            <a:off x="4947158" y="3150445"/>
            <a:ext cx="1932348" cy="533400"/>
          </a:xfrm>
          <a:prstGeom prst="rect">
            <a:avLst/>
          </a:prstGeom>
        </p:spPr>
        <p:txBody>
          <a:bodyPr wrap="square" lIns="0" tIns="0" rIns="0" bIns="0" rtlCol="0">
            <a:noAutofit/>
          </a:bodyPr>
          <a:lstStyle/>
          <a:p>
            <a:pPr marL="12700">
              <a:lnSpc>
                <a:spcPts val="4200"/>
              </a:lnSpc>
              <a:spcBef>
                <a:spcPts val="210"/>
              </a:spcBef>
            </a:pPr>
            <a:r>
              <a:rPr sz="6000" spc="9" baseline="3064" dirty="0" smtClean="0">
                <a:solidFill>
                  <a:srgbClr val="FF0000"/>
                </a:solidFill>
                <a:latin typeface="Kristen ITC"/>
                <a:cs typeface="Kristen ITC"/>
              </a:rPr>
              <a:t>K</a:t>
            </a:r>
            <a:r>
              <a:rPr sz="6000" spc="14" baseline="3064" dirty="0" smtClean="0">
                <a:solidFill>
                  <a:srgbClr val="FF0000"/>
                </a:solidFill>
                <a:latin typeface="Kristen ITC"/>
                <a:cs typeface="Kristen ITC"/>
              </a:rPr>
              <a:t>A</a:t>
            </a:r>
            <a:r>
              <a:rPr sz="6000" spc="19" baseline="3064" dirty="0" smtClean="0">
                <a:solidFill>
                  <a:srgbClr val="FF0000"/>
                </a:solidFill>
                <a:latin typeface="Kristen ITC"/>
                <a:cs typeface="Kristen ITC"/>
              </a:rPr>
              <a:t>S</a:t>
            </a:r>
            <a:r>
              <a:rPr sz="6000" spc="0" baseline="3064" dirty="0" smtClean="0">
                <a:solidFill>
                  <a:srgbClr val="FF0000"/>
                </a:solidFill>
                <a:latin typeface="Kristen ITC"/>
                <a:cs typeface="Kristen ITC"/>
              </a:rPr>
              <a:t>IH</a:t>
            </a:r>
            <a:endParaRPr sz="4000">
              <a:latin typeface="Kristen ITC"/>
              <a:cs typeface="Kristen ITC"/>
            </a:endParaRPr>
          </a:p>
        </p:txBody>
      </p:sp>
      <p:sp>
        <p:nvSpPr>
          <p:cNvPr id="4" name="object 4"/>
          <p:cNvSpPr txBox="1"/>
          <p:nvPr/>
        </p:nvSpPr>
        <p:spPr>
          <a:xfrm>
            <a:off x="8432800" y="6403340"/>
            <a:ext cx="200609" cy="177799"/>
          </a:xfrm>
          <a:prstGeom prst="rect">
            <a:avLst/>
          </a:prstGeom>
        </p:spPr>
        <p:txBody>
          <a:bodyPr wrap="square" lIns="0" tIns="0" rIns="0" bIns="0" rtlCol="0">
            <a:noAutofit/>
          </a:bodyPr>
          <a:lstStyle/>
          <a:p>
            <a:pPr marL="12700">
              <a:lnSpc>
                <a:spcPts val="1320"/>
              </a:lnSpc>
              <a:spcBef>
                <a:spcPts val="66"/>
              </a:spcBef>
            </a:pPr>
            <a:r>
              <a:rPr spc="-9" baseline="2275" dirty="0" smtClean="0">
                <a:solidFill>
                  <a:srgbClr val="888888"/>
                </a:solidFill>
                <a:latin typeface="Calibri"/>
                <a:cs typeface="Calibri"/>
              </a:rPr>
              <a:t>13</a:t>
            </a:r>
            <a:endParaRPr sz="1200" dirty="0">
              <a:latin typeface="Calibri"/>
              <a:cs typeface="Calibri"/>
            </a:endParaRPr>
          </a:p>
        </p:txBody>
      </p:sp>
      <p:sp>
        <p:nvSpPr>
          <p:cNvPr id="3" name="object 3"/>
          <p:cNvSpPr txBox="1"/>
          <p:nvPr/>
        </p:nvSpPr>
        <p:spPr>
          <a:xfrm>
            <a:off x="3999865" y="6449377"/>
            <a:ext cx="861576" cy="177799"/>
          </a:xfrm>
          <a:prstGeom prst="rect">
            <a:avLst/>
          </a:prstGeom>
        </p:spPr>
        <p:txBody>
          <a:bodyPr wrap="square" lIns="0" tIns="0" rIns="0" bIns="0" rtlCol="0">
            <a:noAutofit/>
          </a:bodyPr>
          <a:lstStyle/>
          <a:p>
            <a:pPr marL="12700">
              <a:lnSpc>
                <a:spcPts val="1320"/>
              </a:lnSpc>
              <a:spcBef>
                <a:spcPts val="66"/>
              </a:spcBef>
            </a:pPr>
            <a:r>
              <a:rPr sz="1800" spc="-4" baseline="2275" dirty="0" smtClean="0">
                <a:solidFill>
                  <a:srgbClr val="888888"/>
                </a:solidFill>
                <a:latin typeface="Calibri"/>
                <a:cs typeface="Calibri"/>
              </a:rPr>
              <a:t>M</a:t>
            </a:r>
            <a:r>
              <a:rPr sz="1800" spc="0" baseline="2275" dirty="0" smtClean="0">
                <a:solidFill>
                  <a:srgbClr val="888888"/>
                </a:solidFill>
                <a:latin typeface="Calibri"/>
                <a:cs typeface="Calibri"/>
              </a:rPr>
              <a:t>.</a:t>
            </a:r>
            <a:r>
              <a:rPr sz="1800" spc="4" baseline="2275" dirty="0" smtClean="0">
                <a:solidFill>
                  <a:srgbClr val="888888"/>
                </a:solidFill>
                <a:latin typeface="Calibri"/>
                <a:cs typeface="Calibri"/>
              </a:rPr>
              <a:t> </a:t>
            </a:r>
            <a:r>
              <a:rPr sz="1800" spc="-25" baseline="2275" dirty="0" smtClean="0">
                <a:solidFill>
                  <a:srgbClr val="888888"/>
                </a:solidFill>
                <a:latin typeface="Calibri"/>
                <a:cs typeface="Calibri"/>
              </a:rPr>
              <a:t>K</a:t>
            </a:r>
            <a:r>
              <a:rPr sz="1800" spc="0" baseline="2275" dirty="0" smtClean="0">
                <a:solidFill>
                  <a:srgbClr val="888888"/>
                </a:solidFill>
                <a:latin typeface="Calibri"/>
                <a:cs typeface="Calibri"/>
              </a:rPr>
              <a:t>e</a:t>
            </a:r>
            <a:r>
              <a:rPr sz="1800" spc="9" baseline="2275" dirty="0" smtClean="0">
                <a:solidFill>
                  <a:srgbClr val="888888"/>
                </a:solidFill>
                <a:latin typeface="Calibri"/>
                <a:cs typeface="Calibri"/>
              </a:rPr>
              <a:t>u</a:t>
            </a:r>
            <a:r>
              <a:rPr sz="1800" spc="4" baseline="2275" dirty="0" smtClean="0">
                <a:solidFill>
                  <a:srgbClr val="888888"/>
                </a:solidFill>
                <a:latin typeface="Calibri"/>
                <a:cs typeface="Calibri"/>
              </a:rPr>
              <a:t>a</a:t>
            </a:r>
            <a:r>
              <a:rPr sz="1800" spc="9" baseline="2275" dirty="0" smtClean="0">
                <a:solidFill>
                  <a:srgbClr val="888888"/>
                </a:solidFill>
                <a:latin typeface="Calibri"/>
                <a:cs typeface="Calibri"/>
              </a:rPr>
              <a:t>n</a:t>
            </a:r>
            <a:r>
              <a:rPr sz="1800" spc="-25" baseline="2275" dirty="0" smtClean="0">
                <a:solidFill>
                  <a:srgbClr val="888888"/>
                </a:solidFill>
                <a:latin typeface="Calibri"/>
                <a:cs typeface="Calibri"/>
              </a:rPr>
              <a:t>g</a:t>
            </a:r>
            <a:r>
              <a:rPr sz="1800" spc="4" baseline="2275" dirty="0" smtClean="0">
                <a:solidFill>
                  <a:srgbClr val="888888"/>
                </a:solidFill>
                <a:latin typeface="Calibri"/>
                <a:cs typeface="Calibri"/>
              </a:rPr>
              <a:t>a</a:t>
            </a:r>
            <a:r>
              <a:rPr sz="1800" spc="0" baseline="2275" dirty="0" smtClean="0">
                <a:solidFill>
                  <a:srgbClr val="888888"/>
                </a:solidFill>
                <a:latin typeface="Calibri"/>
                <a:cs typeface="Calibri"/>
              </a:rPr>
              <a:t>n</a:t>
            </a:r>
            <a:endParaRPr sz="1200">
              <a:latin typeface="Calibri"/>
              <a:cs typeface="Calibri"/>
            </a:endParaRPr>
          </a:p>
        </p:txBody>
      </p:sp>
      <p:sp>
        <p:nvSpPr>
          <p:cNvPr id="2" name="object 2"/>
          <p:cNvSpPr txBox="1"/>
          <p:nvPr/>
        </p:nvSpPr>
        <p:spPr>
          <a:xfrm>
            <a:off x="536257" y="6465252"/>
            <a:ext cx="775640" cy="177800"/>
          </a:xfrm>
          <a:prstGeom prst="rect">
            <a:avLst/>
          </a:prstGeom>
        </p:spPr>
        <p:txBody>
          <a:bodyPr wrap="square" lIns="0" tIns="0" rIns="0" bIns="0" rtlCol="0">
            <a:noAutofit/>
          </a:bodyPr>
          <a:lstStyle/>
          <a:p>
            <a:pPr marL="12700">
              <a:lnSpc>
                <a:spcPts val="1320"/>
              </a:lnSpc>
              <a:spcBef>
                <a:spcPts val="66"/>
              </a:spcBef>
            </a:pPr>
            <a:r>
              <a:rPr sz="1800" spc="-9" baseline="2275" dirty="0" smtClean="0">
                <a:solidFill>
                  <a:srgbClr val="888888"/>
                </a:solidFill>
                <a:latin typeface="Calibri"/>
                <a:cs typeface="Calibri"/>
              </a:rPr>
              <a:t>13</a:t>
            </a:r>
            <a:r>
              <a:rPr sz="1800" spc="0" baseline="2275" dirty="0" smtClean="0">
                <a:solidFill>
                  <a:srgbClr val="888888"/>
                </a:solidFill>
                <a:latin typeface="Calibri"/>
                <a:cs typeface="Calibri"/>
              </a:rPr>
              <a:t>/</a:t>
            </a:r>
            <a:r>
              <a:rPr sz="1800" spc="-9" baseline="2275" dirty="0" smtClean="0">
                <a:solidFill>
                  <a:srgbClr val="888888"/>
                </a:solidFill>
                <a:latin typeface="Calibri"/>
                <a:cs typeface="Calibri"/>
              </a:rPr>
              <a:t>08</a:t>
            </a:r>
            <a:r>
              <a:rPr sz="1800" spc="0" baseline="2275" dirty="0" smtClean="0">
                <a:solidFill>
                  <a:srgbClr val="888888"/>
                </a:solidFill>
                <a:latin typeface="Calibri"/>
                <a:cs typeface="Calibri"/>
              </a:rPr>
              <a:t>/</a:t>
            </a:r>
            <a:r>
              <a:rPr sz="1800" spc="-9" baseline="2275" dirty="0" smtClean="0">
                <a:solidFill>
                  <a:srgbClr val="888888"/>
                </a:solidFill>
                <a:latin typeface="Calibri"/>
                <a:cs typeface="Calibri"/>
              </a:rPr>
              <a:t>202</a:t>
            </a:r>
            <a:r>
              <a:rPr sz="1800" spc="0" baseline="2275" dirty="0" smtClean="0">
                <a:solidFill>
                  <a:srgbClr val="888888"/>
                </a:solidFill>
                <a:latin typeface="Calibri"/>
                <a:cs typeface="Calibri"/>
              </a:rPr>
              <a:t>0</a:t>
            </a:r>
            <a:endParaRPr sz="1200">
              <a:latin typeface="Calibri"/>
              <a:cs typeface="Calibri"/>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 name="object 26"/>
          <p:cNvSpPr txBox="1"/>
          <p:nvPr/>
        </p:nvSpPr>
        <p:spPr>
          <a:xfrm>
            <a:off x="8521700" y="6192139"/>
            <a:ext cx="617220" cy="641730"/>
          </a:xfrm>
          <a:prstGeom prst="rect">
            <a:avLst/>
          </a:prstGeom>
        </p:spPr>
        <p:txBody>
          <a:bodyPr wrap="square" lIns="0" tIns="0" rIns="0" bIns="0" rtlCol="0">
            <a:noAutofit/>
          </a:bodyPr>
          <a:lstStyle/>
          <a:p>
            <a:pPr>
              <a:lnSpc>
                <a:spcPts val="1000"/>
              </a:lnSpc>
            </a:pPr>
            <a:endParaRPr sz="1000"/>
          </a:p>
          <a:p>
            <a:pPr>
              <a:lnSpc>
                <a:spcPct val="101725"/>
              </a:lnSpc>
              <a:spcBef>
                <a:spcPts val="1007"/>
              </a:spcBef>
            </a:pPr>
            <a:r>
              <a:rPr sz="1200" spc="0" dirty="0" smtClean="0">
                <a:solidFill>
                  <a:srgbClr val="888888"/>
                </a:solidFill>
                <a:latin typeface="Calibri"/>
                <a:cs typeface="Calibri"/>
              </a:rPr>
              <a:t>2</a:t>
            </a:r>
            <a:endParaRPr sz="1200">
              <a:latin typeface="Calibri"/>
              <a:cs typeface="Calibri"/>
            </a:endParaRPr>
          </a:p>
        </p:txBody>
      </p:sp>
      <p:sp>
        <p:nvSpPr>
          <p:cNvPr id="9" name="object 9"/>
          <p:cNvSpPr txBox="1"/>
          <p:nvPr/>
        </p:nvSpPr>
        <p:spPr>
          <a:xfrm>
            <a:off x="536257" y="1059492"/>
            <a:ext cx="7737293" cy="4960308"/>
          </a:xfrm>
          <a:prstGeom prst="rect">
            <a:avLst/>
          </a:prstGeom>
        </p:spPr>
        <p:txBody>
          <a:bodyPr wrap="square" lIns="0" tIns="0" rIns="0" bIns="0" rtlCol="0">
            <a:noAutofit/>
          </a:bodyPr>
          <a:lstStyle/>
          <a:p>
            <a:pPr marL="12700" marR="26730">
              <a:lnSpc>
                <a:spcPts val="1939"/>
              </a:lnSpc>
              <a:spcBef>
                <a:spcPts val="97"/>
              </a:spcBef>
            </a:pPr>
            <a:endParaRPr sz="1800" dirty="0">
              <a:latin typeface="Times New Roman" panose="02020603050405020304" pitchFamily="18" charset="0"/>
              <a:cs typeface="Times New Roman" panose="02020603050405020304" pitchFamily="18" charset="0"/>
            </a:endParaRPr>
          </a:p>
        </p:txBody>
      </p:sp>
      <p:sp>
        <p:nvSpPr>
          <p:cNvPr id="6" name="object 6"/>
          <p:cNvSpPr txBox="1"/>
          <p:nvPr/>
        </p:nvSpPr>
        <p:spPr>
          <a:xfrm>
            <a:off x="3847465" y="6449377"/>
            <a:ext cx="861576" cy="177799"/>
          </a:xfrm>
          <a:prstGeom prst="rect">
            <a:avLst/>
          </a:prstGeom>
        </p:spPr>
        <p:txBody>
          <a:bodyPr wrap="square" lIns="0" tIns="0" rIns="0" bIns="0" rtlCol="0">
            <a:noAutofit/>
          </a:bodyPr>
          <a:lstStyle/>
          <a:p>
            <a:pPr marL="12700">
              <a:lnSpc>
                <a:spcPts val="1320"/>
              </a:lnSpc>
              <a:spcBef>
                <a:spcPts val="66"/>
              </a:spcBef>
            </a:pPr>
            <a:r>
              <a:rPr sz="1800" spc="-4" baseline="2275" dirty="0" smtClean="0">
                <a:solidFill>
                  <a:srgbClr val="888888"/>
                </a:solidFill>
                <a:latin typeface="Calibri"/>
                <a:cs typeface="Calibri"/>
              </a:rPr>
              <a:t>M</a:t>
            </a:r>
            <a:r>
              <a:rPr sz="1800" spc="0" baseline="2275" dirty="0" smtClean="0">
                <a:solidFill>
                  <a:srgbClr val="888888"/>
                </a:solidFill>
                <a:latin typeface="Calibri"/>
                <a:cs typeface="Calibri"/>
              </a:rPr>
              <a:t>.</a:t>
            </a:r>
            <a:r>
              <a:rPr sz="1800" spc="4" baseline="2275" dirty="0" smtClean="0">
                <a:solidFill>
                  <a:srgbClr val="888888"/>
                </a:solidFill>
                <a:latin typeface="Calibri"/>
                <a:cs typeface="Calibri"/>
              </a:rPr>
              <a:t> </a:t>
            </a:r>
            <a:r>
              <a:rPr sz="1800" spc="-25" baseline="2275" dirty="0" smtClean="0">
                <a:solidFill>
                  <a:srgbClr val="888888"/>
                </a:solidFill>
                <a:latin typeface="Calibri"/>
                <a:cs typeface="Calibri"/>
              </a:rPr>
              <a:t>K</a:t>
            </a:r>
            <a:r>
              <a:rPr sz="1800" spc="0" baseline="2275" dirty="0" smtClean="0">
                <a:solidFill>
                  <a:srgbClr val="888888"/>
                </a:solidFill>
                <a:latin typeface="Calibri"/>
                <a:cs typeface="Calibri"/>
              </a:rPr>
              <a:t>e</a:t>
            </a:r>
            <a:r>
              <a:rPr sz="1800" spc="9" baseline="2275" dirty="0" smtClean="0">
                <a:solidFill>
                  <a:srgbClr val="888888"/>
                </a:solidFill>
                <a:latin typeface="Calibri"/>
                <a:cs typeface="Calibri"/>
              </a:rPr>
              <a:t>u</a:t>
            </a:r>
            <a:r>
              <a:rPr sz="1800" spc="4" baseline="2275" dirty="0" smtClean="0">
                <a:solidFill>
                  <a:srgbClr val="888888"/>
                </a:solidFill>
                <a:latin typeface="Calibri"/>
                <a:cs typeface="Calibri"/>
              </a:rPr>
              <a:t>a</a:t>
            </a:r>
            <a:r>
              <a:rPr sz="1800" spc="9" baseline="2275" dirty="0" smtClean="0">
                <a:solidFill>
                  <a:srgbClr val="888888"/>
                </a:solidFill>
                <a:latin typeface="Calibri"/>
                <a:cs typeface="Calibri"/>
              </a:rPr>
              <a:t>n</a:t>
            </a:r>
            <a:r>
              <a:rPr sz="1800" spc="-25" baseline="2275" dirty="0" smtClean="0">
                <a:solidFill>
                  <a:srgbClr val="888888"/>
                </a:solidFill>
                <a:latin typeface="Calibri"/>
                <a:cs typeface="Calibri"/>
              </a:rPr>
              <a:t>g</a:t>
            </a:r>
            <a:r>
              <a:rPr sz="1800" spc="4" baseline="2275" dirty="0" smtClean="0">
                <a:solidFill>
                  <a:srgbClr val="888888"/>
                </a:solidFill>
                <a:latin typeface="Calibri"/>
                <a:cs typeface="Calibri"/>
              </a:rPr>
              <a:t>a</a:t>
            </a:r>
            <a:r>
              <a:rPr sz="1800" spc="0" baseline="2275" dirty="0" smtClean="0">
                <a:solidFill>
                  <a:srgbClr val="888888"/>
                </a:solidFill>
                <a:latin typeface="Calibri"/>
                <a:cs typeface="Calibri"/>
              </a:rPr>
              <a:t>n</a:t>
            </a:r>
            <a:endParaRPr sz="1200">
              <a:latin typeface="Calibri"/>
              <a:cs typeface="Calibri"/>
            </a:endParaRPr>
          </a:p>
        </p:txBody>
      </p:sp>
      <p:sp>
        <p:nvSpPr>
          <p:cNvPr id="5" name="object 5"/>
          <p:cNvSpPr txBox="1"/>
          <p:nvPr/>
        </p:nvSpPr>
        <p:spPr>
          <a:xfrm>
            <a:off x="536257" y="6465252"/>
            <a:ext cx="775640" cy="177800"/>
          </a:xfrm>
          <a:prstGeom prst="rect">
            <a:avLst/>
          </a:prstGeom>
        </p:spPr>
        <p:txBody>
          <a:bodyPr wrap="square" lIns="0" tIns="0" rIns="0" bIns="0" rtlCol="0">
            <a:noAutofit/>
          </a:bodyPr>
          <a:lstStyle/>
          <a:p>
            <a:pPr marL="12700">
              <a:lnSpc>
                <a:spcPts val="1320"/>
              </a:lnSpc>
              <a:spcBef>
                <a:spcPts val="66"/>
              </a:spcBef>
            </a:pPr>
            <a:r>
              <a:rPr sz="1800" spc="-9" baseline="2275" dirty="0" smtClean="0">
                <a:solidFill>
                  <a:srgbClr val="888888"/>
                </a:solidFill>
                <a:latin typeface="Calibri"/>
                <a:cs typeface="Calibri"/>
              </a:rPr>
              <a:t>13</a:t>
            </a:r>
            <a:r>
              <a:rPr sz="1800" spc="0" baseline="2275" dirty="0" smtClean="0">
                <a:solidFill>
                  <a:srgbClr val="888888"/>
                </a:solidFill>
                <a:latin typeface="Calibri"/>
                <a:cs typeface="Calibri"/>
              </a:rPr>
              <a:t>/</a:t>
            </a:r>
            <a:r>
              <a:rPr sz="1800" spc="-9" baseline="2275" dirty="0" smtClean="0">
                <a:solidFill>
                  <a:srgbClr val="888888"/>
                </a:solidFill>
                <a:latin typeface="Calibri"/>
                <a:cs typeface="Calibri"/>
              </a:rPr>
              <a:t>08</a:t>
            </a:r>
            <a:r>
              <a:rPr sz="1800" spc="0" baseline="2275" dirty="0" smtClean="0">
                <a:solidFill>
                  <a:srgbClr val="888888"/>
                </a:solidFill>
                <a:latin typeface="Calibri"/>
                <a:cs typeface="Calibri"/>
              </a:rPr>
              <a:t>/</a:t>
            </a:r>
            <a:r>
              <a:rPr sz="1800" spc="-9" baseline="2275" dirty="0" smtClean="0">
                <a:solidFill>
                  <a:srgbClr val="888888"/>
                </a:solidFill>
                <a:latin typeface="Calibri"/>
                <a:cs typeface="Calibri"/>
              </a:rPr>
              <a:t>202</a:t>
            </a:r>
            <a:r>
              <a:rPr sz="1800" spc="0" baseline="2275" dirty="0" smtClean="0">
                <a:solidFill>
                  <a:srgbClr val="888888"/>
                </a:solidFill>
                <a:latin typeface="Calibri"/>
                <a:cs typeface="Calibri"/>
              </a:rPr>
              <a:t>0</a:t>
            </a:r>
            <a:endParaRPr sz="1200">
              <a:latin typeface="Calibri"/>
              <a:cs typeface="Calibri"/>
            </a:endParaRPr>
          </a:p>
        </p:txBody>
      </p:sp>
      <p:sp>
        <p:nvSpPr>
          <p:cNvPr id="8" name="Rectangle 3"/>
          <p:cNvSpPr txBox="1">
            <a:spLocks noChangeArrowheads="1"/>
          </p:cNvSpPr>
          <p:nvPr/>
        </p:nvSpPr>
        <p:spPr>
          <a:xfrm>
            <a:off x="908974" y="1447800"/>
            <a:ext cx="7543824" cy="4114800"/>
          </a:xfrm>
          <a:prstGeom prst="rect">
            <a:avLst/>
          </a:prstGeom>
          <a:solidFill>
            <a:srgbClr val="FFCCFF"/>
          </a:solidFill>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marL="0" indent="0" algn="ctr">
              <a:spcBef>
                <a:spcPts val="1200"/>
              </a:spcBef>
              <a:buNone/>
            </a:pPr>
            <a:endParaRPr lang="id-ID" sz="4000" dirty="0" smtClean="0">
              <a:latin typeface="BatangChe" panose="02030609000101010101" pitchFamily="49" charset="-127"/>
              <a:ea typeface="BatangChe" panose="02030609000101010101" pitchFamily="49" charset="-127"/>
            </a:endParaRPr>
          </a:p>
          <a:p>
            <a:pPr marL="0" indent="0" algn="ctr">
              <a:spcBef>
                <a:spcPts val="1200"/>
              </a:spcBef>
              <a:buNone/>
            </a:pPr>
            <a:r>
              <a:rPr lang="id-ID" sz="4000" dirty="0" smtClean="0">
                <a:latin typeface="Baskerville Old Face" panose="02020602080505020303" pitchFamily="18" charset="0"/>
                <a:ea typeface="BatangChe" panose="02030609000101010101" pitchFamily="49" charset="-127"/>
              </a:rPr>
              <a:t>ECONOMY VALUE ADDED (EVA),BASED MANAGEMENT VALUE (BMV), MARKET VALUE ADDED (MVA) DAN PREDIKSI KEUANGAN</a:t>
            </a:r>
            <a:endParaRPr lang="en-US" sz="4000" dirty="0" smtClean="0">
              <a:latin typeface="Baskerville Old Face" panose="02020602080505020303" pitchFamily="18" charset="0"/>
              <a:ea typeface="BatangChe" panose="02030609000101010101" pitchFamily="49" charset="-127"/>
            </a:endParaRPr>
          </a:p>
          <a:p>
            <a:pPr>
              <a:spcBef>
                <a:spcPts val="1200"/>
              </a:spcBef>
            </a:pPr>
            <a:endParaRPr lang="en-US" sz="2400"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object 12"/>
          <p:cNvSpPr txBox="1"/>
          <p:nvPr/>
        </p:nvSpPr>
        <p:spPr>
          <a:xfrm>
            <a:off x="307340" y="409321"/>
            <a:ext cx="8145458" cy="581279"/>
          </a:xfrm>
          <a:prstGeom prst="rect">
            <a:avLst/>
          </a:prstGeom>
        </p:spPr>
        <p:txBody>
          <a:bodyPr wrap="square" lIns="0" tIns="0" rIns="0" bIns="0" rtlCol="0">
            <a:noAutofit/>
          </a:bodyPr>
          <a:lstStyle/>
          <a:p>
            <a:pPr marL="12700" marR="49133" algn="ctr">
              <a:lnSpc>
                <a:spcPts val="4175"/>
              </a:lnSpc>
              <a:spcBef>
                <a:spcPts val="208"/>
              </a:spcBef>
            </a:pPr>
            <a:r>
              <a:rPr lang="id-ID" sz="4000" b="1" dirty="0" smtClean="0">
                <a:solidFill>
                  <a:srgbClr val="FF0000"/>
                </a:solidFill>
                <a:latin typeface="Times New Roman" panose="02020603050405020304" pitchFamily="18" charset="0"/>
                <a:cs typeface="Times New Roman" panose="02020603050405020304" pitchFamily="18" charset="0"/>
              </a:rPr>
              <a:t>Economic Value Added (EVA) dan Based Management Value (BMV)</a:t>
            </a:r>
            <a:endParaRPr sz="4000" dirty="0">
              <a:latin typeface="Times New Roman" panose="02020603050405020304" pitchFamily="18" charset="0"/>
              <a:cs typeface="Times New Roman" panose="02020603050405020304" pitchFamily="18" charset="0"/>
            </a:endParaRPr>
          </a:p>
        </p:txBody>
      </p:sp>
      <p:sp>
        <p:nvSpPr>
          <p:cNvPr id="9" name="object 9"/>
          <p:cNvSpPr txBox="1"/>
          <p:nvPr/>
        </p:nvSpPr>
        <p:spPr>
          <a:xfrm>
            <a:off x="536257" y="1600200"/>
            <a:ext cx="8101737" cy="4572000"/>
          </a:xfrm>
          <a:prstGeom prst="rect">
            <a:avLst/>
          </a:prstGeom>
        </p:spPr>
        <p:txBody>
          <a:bodyPr wrap="square" lIns="0" tIns="0" rIns="0" bIns="0" rtlCol="0">
            <a:noAutofit/>
          </a:bodyPr>
          <a:lstStyle/>
          <a:p>
            <a:pPr marL="12700" marR="6213" algn="just">
              <a:lnSpc>
                <a:spcPts val="1960"/>
              </a:lnSpc>
              <a:spcBef>
                <a:spcPts val="98"/>
              </a:spcBef>
            </a:pPr>
            <a:endParaRPr sz="1800" dirty="0" smtClean="0">
              <a:latin typeface="Cambria"/>
              <a:cs typeface="Cambria"/>
            </a:endParaRPr>
          </a:p>
          <a:p>
            <a:pPr marL="12700" marR="6213" algn="just">
              <a:lnSpc>
                <a:spcPts val="1960"/>
              </a:lnSpc>
              <a:spcBef>
                <a:spcPts val="98"/>
              </a:spcBef>
            </a:pPr>
            <a:endParaRPr sz="1800" dirty="0" smtClean="0">
              <a:latin typeface="Cambria"/>
              <a:cs typeface="Cambria"/>
            </a:endParaRPr>
          </a:p>
          <a:p>
            <a:pPr marL="12700" marR="6213" algn="just">
              <a:lnSpc>
                <a:spcPts val="1960"/>
              </a:lnSpc>
              <a:spcBef>
                <a:spcPts val="98"/>
              </a:spcBef>
            </a:pPr>
            <a:r>
              <a:rPr sz="1800" dirty="0" smtClean="0">
                <a:latin typeface="Cambria"/>
                <a:cs typeface="Cambria"/>
              </a:rPr>
              <a:t> </a:t>
            </a:r>
            <a:endParaRPr sz="1800" dirty="0">
              <a:latin typeface="Cambria"/>
              <a:cs typeface="Cambria"/>
            </a:endParaRPr>
          </a:p>
        </p:txBody>
      </p:sp>
      <p:sp>
        <p:nvSpPr>
          <p:cNvPr id="4" name="object 4"/>
          <p:cNvSpPr txBox="1"/>
          <p:nvPr/>
        </p:nvSpPr>
        <p:spPr>
          <a:xfrm>
            <a:off x="3771265" y="6433502"/>
            <a:ext cx="861576" cy="177799"/>
          </a:xfrm>
          <a:prstGeom prst="rect">
            <a:avLst/>
          </a:prstGeom>
        </p:spPr>
        <p:txBody>
          <a:bodyPr wrap="square" lIns="0" tIns="0" rIns="0" bIns="0" rtlCol="0">
            <a:noAutofit/>
          </a:bodyPr>
          <a:lstStyle/>
          <a:p>
            <a:pPr marL="12700">
              <a:lnSpc>
                <a:spcPts val="1320"/>
              </a:lnSpc>
              <a:spcBef>
                <a:spcPts val="66"/>
              </a:spcBef>
            </a:pPr>
            <a:r>
              <a:rPr sz="1800" spc="-4" baseline="2275" dirty="0" smtClean="0">
                <a:solidFill>
                  <a:srgbClr val="888888"/>
                </a:solidFill>
                <a:latin typeface="Calibri"/>
                <a:cs typeface="Calibri"/>
              </a:rPr>
              <a:t>M</a:t>
            </a:r>
            <a:r>
              <a:rPr sz="1800" spc="0" baseline="2275" dirty="0" smtClean="0">
                <a:solidFill>
                  <a:srgbClr val="888888"/>
                </a:solidFill>
                <a:latin typeface="Calibri"/>
                <a:cs typeface="Calibri"/>
              </a:rPr>
              <a:t>.</a:t>
            </a:r>
            <a:r>
              <a:rPr sz="1800" spc="4" baseline="2275" dirty="0" smtClean="0">
                <a:solidFill>
                  <a:srgbClr val="888888"/>
                </a:solidFill>
                <a:latin typeface="Calibri"/>
                <a:cs typeface="Calibri"/>
              </a:rPr>
              <a:t> </a:t>
            </a:r>
            <a:r>
              <a:rPr sz="1800" spc="-25" baseline="2275" dirty="0" smtClean="0">
                <a:solidFill>
                  <a:srgbClr val="888888"/>
                </a:solidFill>
                <a:latin typeface="Calibri"/>
                <a:cs typeface="Calibri"/>
              </a:rPr>
              <a:t>K</a:t>
            </a:r>
            <a:r>
              <a:rPr sz="1800" spc="0" baseline="2275" dirty="0" smtClean="0">
                <a:solidFill>
                  <a:srgbClr val="888888"/>
                </a:solidFill>
                <a:latin typeface="Calibri"/>
                <a:cs typeface="Calibri"/>
              </a:rPr>
              <a:t>e</a:t>
            </a:r>
            <a:r>
              <a:rPr sz="1800" spc="9" baseline="2275" dirty="0" smtClean="0">
                <a:solidFill>
                  <a:srgbClr val="888888"/>
                </a:solidFill>
                <a:latin typeface="Calibri"/>
                <a:cs typeface="Calibri"/>
              </a:rPr>
              <a:t>u</a:t>
            </a:r>
            <a:r>
              <a:rPr sz="1800" spc="4" baseline="2275" dirty="0" smtClean="0">
                <a:solidFill>
                  <a:srgbClr val="888888"/>
                </a:solidFill>
                <a:latin typeface="Calibri"/>
                <a:cs typeface="Calibri"/>
              </a:rPr>
              <a:t>a</a:t>
            </a:r>
            <a:r>
              <a:rPr sz="1800" spc="9" baseline="2275" dirty="0" smtClean="0">
                <a:solidFill>
                  <a:srgbClr val="888888"/>
                </a:solidFill>
                <a:latin typeface="Calibri"/>
                <a:cs typeface="Calibri"/>
              </a:rPr>
              <a:t>n</a:t>
            </a:r>
            <a:r>
              <a:rPr sz="1800" spc="-25" baseline="2275" dirty="0" smtClean="0">
                <a:solidFill>
                  <a:srgbClr val="888888"/>
                </a:solidFill>
                <a:latin typeface="Calibri"/>
                <a:cs typeface="Calibri"/>
              </a:rPr>
              <a:t>g</a:t>
            </a:r>
            <a:r>
              <a:rPr sz="1800" spc="4" baseline="2275" dirty="0" smtClean="0">
                <a:solidFill>
                  <a:srgbClr val="888888"/>
                </a:solidFill>
                <a:latin typeface="Calibri"/>
                <a:cs typeface="Calibri"/>
              </a:rPr>
              <a:t>a</a:t>
            </a:r>
            <a:r>
              <a:rPr sz="1800" spc="0" baseline="2275" dirty="0" smtClean="0">
                <a:solidFill>
                  <a:srgbClr val="888888"/>
                </a:solidFill>
                <a:latin typeface="Calibri"/>
                <a:cs typeface="Calibri"/>
              </a:rPr>
              <a:t>n</a:t>
            </a:r>
            <a:endParaRPr sz="1200">
              <a:latin typeface="Calibri"/>
              <a:cs typeface="Calibri"/>
            </a:endParaRPr>
          </a:p>
        </p:txBody>
      </p:sp>
      <p:sp>
        <p:nvSpPr>
          <p:cNvPr id="3" name="object 3"/>
          <p:cNvSpPr txBox="1"/>
          <p:nvPr/>
        </p:nvSpPr>
        <p:spPr>
          <a:xfrm>
            <a:off x="536257" y="6449377"/>
            <a:ext cx="775640" cy="177799"/>
          </a:xfrm>
          <a:prstGeom prst="rect">
            <a:avLst/>
          </a:prstGeom>
        </p:spPr>
        <p:txBody>
          <a:bodyPr wrap="square" lIns="0" tIns="0" rIns="0" bIns="0" rtlCol="0">
            <a:noAutofit/>
          </a:bodyPr>
          <a:lstStyle/>
          <a:p>
            <a:pPr marL="12700">
              <a:lnSpc>
                <a:spcPts val="1320"/>
              </a:lnSpc>
              <a:spcBef>
                <a:spcPts val="66"/>
              </a:spcBef>
            </a:pPr>
            <a:r>
              <a:rPr sz="1800" spc="-9" baseline="2275" dirty="0" smtClean="0">
                <a:solidFill>
                  <a:srgbClr val="888888"/>
                </a:solidFill>
                <a:latin typeface="Calibri"/>
                <a:cs typeface="Calibri"/>
              </a:rPr>
              <a:t>13</a:t>
            </a:r>
            <a:r>
              <a:rPr sz="1800" spc="0" baseline="2275" dirty="0" smtClean="0">
                <a:solidFill>
                  <a:srgbClr val="888888"/>
                </a:solidFill>
                <a:latin typeface="Calibri"/>
                <a:cs typeface="Calibri"/>
              </a:rPr>
              <a:t>/</a:t>
            </a:r>
            <a:r>
              <a:rPr sz="1800" spc="-9" baseline="2275" dirty="0" smtClean="0">
                <a:solidFill>
                  <a:srgbClr val="888888"/>
                </a:solidFill>
                <a:latin typeface="Calibri"/>
                <a:cs typeface="Calibri"/>
              </a:rPr>
              <a:t>08</a:t>
            </a:r>
            <a:r>
              <a:rPr sz="1800" spc="0" baseline="2275" dirty="0" smtClean="0">
                <a:solidFill>
                  <a:srgbClr val="888888"/>
                </a:solidFill>
                <a:latin typeface="Calibri"/>
                <a:cs typeface="Calibri"/>
              </a:rPr>
              <a:t>/</a:t>
            </a:r>
            <a:r>
              <a:rPr sz="1800" spc="-9" baseline="2275" dirty="0" smtClean="0">
                <a:solidFill>
                  <a:srgbClr val="888888"/>
                </a:solidFill>
                <a:latin typeface="Calibri"/>
                <a:cs typeface="Calibri"/>
              </a:rPr>
              <a:t>202</a:t>
            </a:r>
            <a:r>
              <a:rPr sz="1800" spc="0" baseline="2275" dirty="0" smtClean="0">
                <a:solidFill>
                  <a:srgbClr val="888888"/>
                </a:solidFill>
                <a:latin typeface="Calibri"/>
                <a:cs typeface="Calibri"/>
              </a:rPr>
              <a:t>0</a:t>
            </a:r>
            <a:endParaRPr sz="1200">
              <a:latin typeface="Calibri"/>
              <a:cs typeface="Calibri"/>
            </a:endParaRPr>
          </a:p>
        </p:txBody>
      </p:sp>
      <p:sp>
        <p:nvSpPr>
          <p:cNvPr id="2" name="object 2"/>
          <p:cNvSpPr txBox="1"/>
          <p:nvPr/>
        </p:nvSpPr>
        <p:spPr>
          <a:xfrm>
            <a:off x="8509000" y="6465252"/>
            <a:ext cx="125501" cy="177800"/>
          </a:xfrm>
          <a:prstGeom prst="rect">
            <a:avLst/>
          </a:prstGeom>
        </p:spPr>
        <p:txBody>
          <a:bodyPr wrap="square" lIns="0" tIns="0" rIns="0" bIns="0" rtlCol="0">
            <a:noAutofit/>
          </a:bodyPr>
          <a:lstStyle/>
          <a:p>
            <a:pPr marL="12700">
              <a:lnSpc>
                <a:spcPts val="1320"/>
              </a:lnSpc>
              <a:spcBef>
                <a:spcPts val="66"/>
              </a:spcBef>
            </a:pPr>
            <a:r>
              <a:rPr sz="1800" spc="0" baseline="2275" dirty="0" smtClean="0">
                <a:solidFill>
                  <a:srgbClr val="888888"/>
                </a:solidFill>
                <a:latin typeface="Calibri"/>
                <a:cs typeface="Calibri"/>
              </a:rPr>
              <a:t>3</a:t>
            </a:r>
            <a:endParaRPr sz="1200">
              <a:latin typeface="Calibri"/>
              <a:cs typeface="Calibri"/>
            </a:endParaRPr>
          </a:p>
        </p:txBody>
      </p:sp>
      <p:sp>
        <p:nvSpPr>
          <p:cNvPr id="5" name="TextBox 4"/>
          <p:cNvSpPr txBox="1"/>
          <p:nvPr/>
        </p:nvSpPr>
        <p:spPr>
          <a:xfrm>
            <a:off x="536257" y="1905000"/>
            <a:ext cx="8101737" cy="3785652"/>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r>
              <a:rPr lang="id-ID" sz="2000" dirty="0" smtClean="0"/>
              <a:t>Pada dasarnya Economic Value Added maupun Based Management Value merupakan suatu alat tolak ukur :</a:t>
            </a:r>
          </a:p>
          <a:p>
            <a:pPr algn="just"/>
            <a:r>
              <a:rPr lang="id-ID" sz="2000" dirty="0" smtClean="0"/>
              <a:t>Untuk menciptakan nilai bagi pemegang saham, perusahaan harus memperoleh pengembalian atas  modal investasi (return on invested capital) melebihi biaya modal (cost of capital). </a:t>
            </a:r>
          </a:p>
          <a:p>
            <a:pPr algn="just"/>
            <a:endParaRPr lang="id-ID" sz="2000" dirty="0"/>
          </a:p>
          <a:p>
            <a:pPr algn="just"/>
            <a:r>
              <a:rPr lang="id-ID" sz="2000" dirty="0" smtClean="0"/>
              <a:t>Untuk mengukur keberhasilan manajemen dalam mencapai tujuan dimaksud.</a:t>
            </a:r>
          </a:p>
          <a:p>
            <a:pPr algn="just"/>
            <a:r>
              <a:rPr lang="id-ID" sz="2000" dirty="0" smtClean="0"/>
              <a:t>BMV, dipandang lebih luas dari pada EVA.</a:t>
            </a:r>
          </a:p>
          <a:p>
            <a:pPr algn="just"/>
            <a:r>
              <a:rPr lang="id-ID" sz="2000" dirty="0" smtClean="0"/>
              <a:t>BMV : menanamkan cara berpikir dimana setiap orang dalam organisasi belajar untuk mengutamakan keputusan berdasarkan pengertian; bagaimana keputusan itu memberikan sumbangsih bagi nilai perusahaan.</a:t>
            </a:r>
            <a:endParaRPr lang="id-ID" sz="2000"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object 12"/>
          <p:cNvSpPr txBox="1"/>
          <p:nvPr/>
        </p:nvSpPr>
        <p:spPr>
          <a:xfrm>
            <a:off x="307340" y="409321"/>
            <a:ext cx="8145458" cy="1300341"/>
          </a:xfrm>
          <a:prstGeom prst="rect">
            <a:avLst/>
          </a:prstGeom>
        </p:spPr>
        <p:txBody>
          <a:bodyPr wrap="square" lIns="0" tIns="0" rIns="0" bIns="0" rtlCol="0">
            <a:noAutofit/>
          </a:bodyPr>
          <a:lstStyle/>
          <a:p>
            <a:pPr marL="12700" marR="49133" algn="ctr">
              <a:lnSpc>
                <a:spcPts val="4175"/>
              </a:lnSpc>
              <a:spcBef>
                <a:spcPts val="208"/>
              </a:spcBef>
            </a:pPr>
            <a:r>
              <a:rPr lang="id-ID" sz="4800" dirty="0" smtClean="0">
                <a:solidFill>
                  <a:srgbClr val="FF0000"/>
                </a:solidFill>
                <a:latin typeface="Arial Black" pitchFamily="34" charset="0"/>
              </a:rPr>
              <a:t>BMV harus mempertimbangkan :</a:t>
            </a:r>
            <a:endParaRPr lang="id-ID" sz="4800" dirty="0">
              <a:solidFill>
                <a:srgbClr val="FF0000"/>
              </a:solidFill>
              <a:cs typeface="Calibri"/>
            </a:endParaRPr>
          </a:p>
        </p:txBody>
      </p:sp>
      <p:sp>
        <p:nvSpPr>
          <p:cNvPr id="9" name="object 9"/>
          <p:cNvSpPr txBox="1"/>
          <p:nvPr/>
        </p:nvSpPr>
        <p:spPr>
          <a:xfrm>
            <a:off x="536257" y="1059491"/>
            <a:ext cx="8101737" cy="5112709"/>
          </a:xfrm>
          <a:prstGeom prst="rect">
            <a:avLst/>
          </a:prstGeom>
        </p:spPr>
        <p:txBody>
          <a:bodyPr wrap="square" lIns="0" tIns="0" rIns="0" bIns="0" rtlCol="0">
            <a:noAutofit/>
          </a:bodyPr>
          <a:lstStyle/>
          <a:p>
            <a:pPr marL="12700" marR="6213" algn="just">
              <a:lnSpc>
                <a:spcPts val="1960"/>
              </a:lnSpc>
              <a:spcBef>
                <a:spcPts val="98"/>
              </a:spcBef>
            </a:pPr>
            <a:endParaRPr sz="1800" dirty="0" smtClean="0">
              <a:latin typeface="Cambria"/>
              <a:cs typeface="Cambria"/>
            </a:endParaRPr>
          </a:p>
          <a:p>
            <a:pPr marL="12700" marR="6213" algn="just">
              <a:lnSpc>
                <a:spcPts val="1960"/>
              </a:lnSpc>
              <a:spcBef>
                <a:spcPts val="98"/>
              </a:spcBef>
            </a:pPr>
            <a:r>
              <a:rPr sz="2400" dirty="0" smtClean="0">
                <a:latin typeface="Cambria"/>
                <a:cs typeface="Cambria"/>
              </a:rPr>
              <a:t> </a:t>
            </a:r>
            <a:endParaRPr sz="2400" dirty="0">
              <a:latin typeface="Cambria"/>
              <a:cs typeface="Cambria"/>
            </a:endParaRPr>
          </a:p>
        </p:txBody>
      </p:sp>
      <p:sp>
        <p:nvSpPr>
          <p:cNvPr id="4" name="object 4"/>
          <p:cNvSpPr txBox="1"/>
          <p:nvPr/>
        </p:nvSpPr>
        <p:spPr>
          <a:xfrm>
            <a:off x="3771265" y="6433502"/>
            <a:ext cx="861576" cy="177799"/>
          </a:xfrm>
          <a:prstGeom prst="rect">
            <a:avLst/>
          </a:prstGeom>
        </p:spPr>
        <p:txBody>
          <a:bodyPr wrap="square" lIns="0" tIns="0" rIns="0" bIns="0" rtlCol="0">
            <a:noAutofit/>
          </a:bodyPr>
          <a:lstStyle/>
          <a:p>
            <a:pPr marL="12700">
              <a:lnSpc>
                <a:spcPts val="1320"/>
              </a:lnSpc>
              <a:spcBef>
                <a:spcPts val="66"/>
              </a:spcBef>
            </a:pPr>
            <a:r>
              <a:rPr sz="1800" spc="-4" baseline="2275" dirty="0" smtClean="0">
                <a:solidFill>
                  <a:srgbClr val="888888"/>
                </a:solidFill>
                <a:latin typeface="Calibri"/>
                <a:cs typeface="Calibri"/>
              </a:rPr>
              <a:t>M</a:t>
            </a:r>
            <a:r>
              <a:rPr sz="1800" spc="0" baseline="2275" dirty="0" smtClean="0">
                <a:solidFill>
                  <a:srgbClr val="888888"/>
                </a:solidFill>
                <a:latin typeface="Calibri"/>
                <a:cs typeface="Calibri"/>
              </a:rPr>
              <a:t>.</a:t>
            </a:r>
            <a:r>
              <a:rPr sz="1800" spc="4" baseline="2275" dirty="0" smtClean="0">
                <a:solidFill>
                  <a:srgbClr val="888888"/>
                </a:solidFill>
                <a:latin typeface="Calibri"/>
                <a:cs typeface="Calibri"/>
              </a:rPr>
              <a:t> </a:t>
            </a:r>
            <a:r>
              <a:rPr sz="1800" spc="-25" baseline="2275" dirty="0" smtClean="0">
                <a:solidFill>
                  <a:srgbClr val="888888"/>
                </a:solidFill>
                <a:latin typeface="Calibri"/>
                <a:cs typeface="Calibri"/>
              </a:rPr>
              <a:t>K</a:t>
            </a:r>
            <a:r>
              <a:rPr sz="1800" spc="0" baseline="2275" dirty="0" smtClean="0">
                <a:solidFill>
                  <a:srgbClr val="888888"/>
                </a:solidFill>
                <a:latin typeface="Calibri"/>
                <a:cs typeface="Calibri"/>
              </a:rPr>
              <a:t>e</a:t>
            </a:r>
            <a:r>
              <a:rPr sz="1800" spc="9" baseline="2275" dirty="0" smtClean="0">
                <a:solidFill>
                  <a:srgbClr val="888888"/>
                </a:solidFill>
                <a:latin typeface="Calibri"/>
                <a:cs typeface="Calibri"/>
              </a:rPr>
              <a:t>u</a:t>
            </a:r>
            <a:r>
              <a:rPr sz="1800" spc="4" baseline="2275" dirty="0" smtClean="0">
                <a:solidFill>
                  <a:srgbClr val="888888"/>
                </a:solidFill>
                <a:latin typeface="Calibri"/>
                <a:cs typeface="Calibri"/>
              </a:rPr>
              <a:t>a</a:t>
            </a:r>
            <a:r>
              <a:rPr sz="1800" spc="9" baseline="2275" dirty="0" smtClean="0">
                <a:solidFill>
                  <a:srgbClr val="888888"/>
                </a:solidFill>
                <a:latin typeface="Calibri"/>
                <a:cs typeface="Calibri"/>
              </a:rPr>
              <a:t>n</a:t>
            </a:r>
            <a:r>
              <a:rPr sz="1800" spc="-25" baseline="2275" dirty="0" smtClean="0">
                <a:solidFill>
                  <a:srgbClr val="888888"/>
                </a:solidFill>
                <a:latin typeface="Calibri"/>
                <a:cs typeface="Calibri"/>
              </a:rPr>
              <a:t>g</a:t>
            </a:r>
            <a:r>
              <a:rPr sz="1800" spc="4" baseline="2275" dirty="0" smtClean="0">
                <a:solidFill>
                  <a:srgbClr val="888888"/>
                </a:solidFill>
                <a:latin typeface="Calibri"/>
                <a:cs typeface="Calibri"/>
              </a:rPr>
              <a:t>a</a:t>
            </a:r>
            <a:r>
              <a:rPr sz="1800" spc="0" baseline="2275" dirty="0" smtClean="0">
                <a:solidFill>
                  <a:srgbClr val="888888"/>
                </a:solidFill>
                <a:latin typeface="Calibri"/>
                <a:cs typeface="Calibri"/>
              </a:rPr>
              <a:t>n</a:t>
            </a:r>
            <a:endParaRPr sz="1200">
              <a:latin typeface="Calibri"/>
              <a:cs typeface="Calibri"/>
            </a:endParaRPr>
          </a:p>
        </p:txBody>
      </p:sp>
      <p:sp>
        <p:nvSpPr>
          <p:cNvPr id="3" name="object 3"/>
          <p:cNvSpPr txBox="1"/>
          <p:nvPr/>
        </p:nvSpPr>
        <p:spPr>
          <a:xfrm>
            <a:off x="536257" y="6449377"/>
            <a:ext cx="775640" cy="177799"/>
          </a:xfrm>
          <a:prstGeom prst="rect">
            <a:avLst/>
          </a:prstGeom>
        </p:spPr>
        <p:txBody>
          <a:bodyPr wrap="square" lIns="0" tIns="0" rIns="0" bIns="0" rtlCol="0">
            <a:noAutofit/>
          </a:bodyPr>
          <a:lstStyle/>
          <a:p>
            <a:pPr marL="12700">
              <a:lnSpc>
                <a:spcPts val="1320"/>
              </a:lnSpc>
              <a:spcBef>
                <a:spcPts val="66"/>
              </a:spcBef>
            </a:pPr>
            <a:r>
              <a:rPr sz="1800" spc="-9" baseline="2275" dirty="0" smtClean="0">
                <a:solidFill>
                  <a:srgbClr val="888888"/>
                </a:solidFill>
                <a:latin typeface="Calibri"/>
                <a:cs typeface="Calibri"/>
              </a:rPr>
              <a:t>13</a:t>
            </a:r>
            <a:r>
              <a:rPr sz="1800" spc="0" baseline="2275" dirty="0" smtClean="0">
                <a:solidFill>
                  <a:srgbClr val="888888"/>
                </a:solidFill>
                <a:latin typeface="Calibri"/>
                <a:cs typeface="Calibri"/>
              </a:rPr>
              <a:t>/</a:t>
            </a:r>
            <a:r>
              <a:rPr sz="1800" spc="-9" baseline="2275" dirty="0" smtClean="0">
                <a:solidFill>
                  <a:srgbClr val="888888"/>
                </a:solidFill>
                <a:latin typeface="Calibri"/>
                <a:cs typeface="Calibri"/>
              </a:rPr>
              <a:t>08</a:t>
            </a:r>
            <a:r>
              <a:rPr sz="1800" spc="0" baseline="2275" dirty="0" smtClean="0">
                <a:solidFill>
                  <a:srgbClr val="888888"/>
                </a:solidFill>
                <a:latin typeface="Calibri"/>
                <a:cs typeface="Calibri"/>
              </a:rPr>
              <a:t>/</a:t>
            </a:r>
            <a:r>
              <a:rPr sz="1800" spc="-9" baseline="2275" dirty="0" smtClean="0">
                <a:solidFill>
                  <a:srgbClr val="888888"/>
                </a:solidFill>
                <a:latin typeface="Calibri"/>
                <a:cs typeface="Calibri"/>
              </a:rPr>
              <a:t>202</a:t>
            </a:r>
            <a:r>
              <a:rPr sz="1800" spc="0" baseline="2275" dirty="0" smtClean="0">
                <a:solidFill>
                  <a:srgbClr val="888888"/>
                </a:solidFill>
                <a:latin typeface="Calibri"/>
                <a:cs typeface="Calibri"/>
              </a:rPr>
              <a:t>0</a:t>
            </a:r>
            <a:endParaRPr sz="1200">
              <a:latin typeface="Calibri"/>
              <a:cs typeface="Calibri"/>
            </a:endParaRPr>
          </a:p>
        </p:txBody>
      </p:sp>
      <p:sp>
        <p:nvSpPr>
          <p:cNvPr id="2" name="object 2"/>
          <p:cNvSpPr txBox="1"/>
          <p:nvPr/>
        </p:nvSpPr>
        <p:spPr>
          <a:xfrm>
            <a:off x="8509000" y="6465252"/>
            <a:ext cx="125501" cy="177800"/>
          </a:xfrm>
          <a:prstGeom prst="rect">
            <a:avLst/>
          </a:prstGeom>
        </p:spPr>
        <p:txBody>
          <a:bodyPr wrap="square" lIns="0" tIns="0" rIns="0" bIns="0" rtlCol="0">
            <a:noAutofit/>
          </a:bodyPr>
          <a:lstStyle/>
          <a:p>
            <a:pPr marL="12700">
              <a:lnSpc>
                <a:spcPts val="1320"/>
              </a:lnSpc>
              <a:spcBef>
                <a:spcPts val="66"/>
              </a:spcBef>
            </a:pPr>
            <a:r>
              <a:rPr baseline="2275" dirty="0">
                <a:solidFill>
                  <a:srgbClr val="888888"/>
                </a:solidFill>
                <a:latin typeface="Calibri"/>
                <a:cs typeface="Calibri"/>
              </a:rPr>
              <a:t>4</a:t>
            </a:r>
            <a:endParaRPr sz="1200" dirty="0">
              <a:latin typeface="Calibri"/>
              <a:cs typeface="Calibri"/>
            </a:endParaRPr>
          </a:p>
        </p:txBody>
      </p:sp>
      <p:sp>
        <p:nvSpPr>
          <p:cNvPr id="8" name="Rectangle 3"/>
          <p:cNvSpPr txBox="1">
            <a:spLocks noChangeArrowheads="1"/>
          </p:cNvSpPr>
          <p:nvPr/>
        </p:nvSpPr>
        <p:spPr>
          <a:xfrm>
            <a:off x="536256" y="1783360"/>
            <a:ext cx="7916541" cy="4236439"/>
          </a:xfrm>
          <a:prstGeom prst="rect">
            <a:avLst/>
          </a:prstGeom>
          <a:solidFill>
            <a:srgbClr val="FAC2C2"/>
          </a:solidFill>
        </p:spPr>
        <p:txBody>
          <a:bodyPr>
            <a:normAutofit/>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lnSpc>
                <a:spcPct val="90000"/>
              </a:lnSpc>
            </a:pPr>
            <a:r>
              <a:rPr lang="id-ID" sz="2800" dirty="0" smtClean="0">
                <a:latin typeface="Calibri" pitchFamily="34" charset="0"/>
              </a:rPr>
              <a:t>Perencanaan Strategis</a:t>
            </a:r>
          </a:p>
          <a:p>
            <a:pPr>
              <a:lnSpc>
                <a:spcPct val="90000"/>
              </a:lnSpc>
            </a:pPr>
            <a:r>
              <a:rPr lang="id-ID" sz="2800" dirty="0" smtClean="0">
                <a:latin typeface="Calibri" pitchFamily="34" charset="0"/>
              </a:rPr>
              <a:t>Alokasi Modal</a:t>
            </a:r>
          </a:p>
          <a:p>
            <a:pPr>
              <a:lnSpc>
                <a:spcPct val="90000"/>
              </a:lnSpc>
            </a:pPr>
            <a:r>
              <a:rPr lang="id-ID" sz="2800" dirty="0" smtClean="0">
                <a:latin typeface="Calibri" pitchFamily="34" charset="0"/>
              </a:rPr>
              <a:t>Anggaran Operasi</a:t>
            </a:r>
          </a:p>
          <a:p>
            <a:pPr>
              <a:lnSpc>
                <a:spcPct val="90000"/>
              </a:lnSpc>
            </a:pPr>
            <a:r>
              <a:rPr lang="id-ID" sz="2800" dirty="0" smtClean="0">
                <a:latin typeface="Calibri" pitchFamily="34" charset="0"/>
              </a:rPr>
              <a:t>Pengukuran Kinerja</a:t>
            </a:r>
          </a:p>
          <a:p>
            <a:pPr>
              <a:lnSpc>
                <a:spcPct val="90000"/>
              </a:lnSpc>
            </a:pPr>
            <a:r>
              <a:rPr lang="id-ID" sz="2800" dirty="0" smtClean="0">
                <a:latin typeface="Calibri" pitchFamily="34" charset="0"/>
              </a:rPr>
              <a:t>Kompensasi Manajemen</a:t>
            </a:r>
          </a:p>
          <a:p>
            <a:pPr>
              <a:lnSpc>
                <a:spcPct val="90000"/>
              </a:lnSpc>
            </a:pPr>
            <a:r>
              <a:rPr lang="id-ID" sz="2800" dirty="0" smtClean="0">
                <a:latin typeface="Calibri" pitchFamily="34" charset="0"/>
              </a:rPr>
              <a:t>Komunikasi Internal</a:t>
            </a:r>
          </a:p>
          <a:p>
            <a:pPr>
              <a:lnSpc>
                <a:spcPct val="90000"/>
              </a:lnSpc>
            </a:pPr>
            <a:r>
              <a:rPr lang="id-ID" sz="2800" dirty="0" smtClean="0">
                <a:latin typeface="Calibri" pitchFamily="34" charset="0"/>
              </a:rPr>
              <a:t>Komunikasi Eksternal (dengan pasar modal)</a:t>
            </a:r>
            <a:endParaRPr lang="en-US" sz="2800" dirty="0">
              <a:latin typeface="Calibri" pitchFamily="34" charset="0"/>
            </a:endParaRPr>
          </a:p>
        </p:txBody>
      </p:sp>
    </p:spTree>
    <p:extLst>
      <p:ext uri="{BB962C8B-B14F-4D97-AF65-F5344CB8AC3E}">
        <p14:creationId xmlns:p14="http://schemas.microsoft.com/office/powerpoint/2010/main" val="41324194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2" presetClass="entr" presetSubtype="4" fill="hold" grpId="0" nodeType="clickEffect">
                                  <p:stCondLst>
                                    <p:cond delay="0"/>
                                  </p:stCondLst>
                                  <p:iterate type="wd">
                                    <p:tmPct val="100000"/>
                                  </p:iterate>
                                  <p:childTnLst>
                                    <p:set>
                                      <p:cBhvr>
                                        <p:cTn id="6" dur="1" fill="hold">
                                          <p:stCondLst>
                                            <p:cond delay="0"/>
                                          </p:stCondLst>
                                        </p:cTn>
                                        <p:tgtEl>
                                          <p:spTgt spid="8">
                                            <p:txEl>
                                              <p:pRg st="0" end="0"/>
                                            </p:txEl>
                                          </p:spTgt>
                                        </p:tgtEl>
                                        <p:attrNameLst>
                                          <p:attrName>style.visibility</p:attrName>
                                        </p:attrNameLst>
                                      </p:cBhvr>
                                      <p:to>
                                        <p:strVal val="visible"/>
                                      </p:to>
                                    </p:set>
                                    <p:animEffect transition="in" filter="slide(fromBottom)">
                                      <p:cBhvr>
                                        <p:cTn id="7" dur="300"/>
                                        <p:tgtEl>
                                          <p:spTgt spid="8">
                                            <p:txEl>
                                              <p:pRg st="0" end="0"/>
                                            </p:txEl>
                                          </p:spTgt>
                                        </p:tgtEl>
                                      </p:cBhvr>
                                    </p:animEffect>
                                  </p:childTnLst>
                                  <p:subTnLst>
                                    <p:audio>
                                      <p:cMediaNode>
                                        <p:cTn display="0" masterRel="sameClick">
                                          <p:stCondLst>
                                            <p:cond evt="begin" delay="0">
                                              <p:tn val="5"/>
                                            </p:cond>
                                          </p:stCondLst>
                                          <p:endCondLst>
                                            <p:cond evt="onStopAudio" delay="0">
                                              <p:tgtEl>
                                                <p:sldTgt/>
                                              </p:tgtEl>
                                            </p:cond>
                                          </p:endCondLst>
                                        </p:cTn>
                                        <p:tgtEl>
                                          <p:sndTgt r:embed="rId2" name="laser.wav"/>
                                        </p:tgtEl>
                                      </p:cMediaNode>
                                    </p:audio>
                                  </p:subTnLst>
                                </p:cTn>
                              </p:par>
                            </p:childTnLst>
                          </p:cTn>
                        </p:par>
                      </p:childTnLst>
                    </p:cTn>
                  </p:par>
                  <p:par>
                    <p:cTn id="8" fill="hold">
                      <p:stCondLst>
                        <p:cond delay="indefinite"/>
                      </p:stCondLst>
                      <p:childTnLst>
                        <p:par>
                          <p:cTn id="9" fill="hold">
                            <p:stCondLst>
                              <p:cond delay="0"/>
                            </p:stCondLst>
                            <p:childTnLst>
                              <p:par>
                                <p:cTn id="10" presetID="12" presetClass="entr" presetSubtype="4" fill="hold" grpId="0" nodeType="clickEffect">
                                  <p:stCondLst>
                                    <p:cond delay="0"/>
                                  </p:stCondLst>
                                  <p:iterate type="wd">
                                    <p:tmPct val="100000"/>
                                  </p:iterate>
                                  <p:childTnLst>
                                    <p:set>
                                      <p:cBhvr>
                                        <p:cTn id="11" dur="1" fill="hold">
                                          <p:stCondLst>
                                            <p:cond delay="0"/>
                                          </p:stCondLst>
                                        </p:cTn>
                                        <p:tgtEl>
                                          <p:spTgt spid="8">
                                            <p:txEl>
                                              <p:pRg st="1" end="1"/>
                                            </p:txEl>
                                          </p:spTgt>
                                        </p:tgtEl>
                                        <p:attrNameLst>
                                          <p:attrName>style.visibility</p:attrName>
                                        </p:attrNameLst>
                                      </p:cBhvr>
                                      <p:to>
                                        <p:strVal val="visible"/>
                                      </p:to>
                                    </p:set>
                                    <p:animEffect transition="in" filter="slide(fromBottom)">
                                      <p:cBhvr>
                                        <p:cTn id="12" dur="300"/>
                                        <p:tgtEl>
                                          <p:spTgt spid="8">
                                            <p:txEl>
                                              <p:pRg st="1" end="1"/>
                                            </p:txEl>
                                          </p:spTgt>
                                        </p:tgtEl>
                                      </p:cBhvr>
                                    </p:animEffect>
                                  </p:childTnLst>
                                  <p:subTnLst>
                                    <p:audio>
                                      <p:cMediaNode>
                                        <p:cTn display="0" masterRel="sameClick">
                                          <p:stCondLst>
                                            <p:cond evt="begin" delay="0">
                                              <p:tn val="10"/>
                                            </p:cond>
                                          </p:stCondLst>
                                          <p:endCondLst>
                                            <p:cond evt="onStopAudio" delay="0">
                                              <p:tgtEl>
                                                <p:sldTgt/>
                                              </p:tgtEl>
                                            </p:cond>
                                          </p:endCondLst>
                                        </p:cTn>
                                        <p:tgtEl>
                                          <p:sndTgt r:embed="rId2" name="laser.wav"/>
                                        </p:tgtEl>
                                      </p:cMediaNode>
                                    </p:audio>
                                  </p:subTnLst>
                                </p:cTn>
                              </p:par>
                            </p:childTnLst>
                          </p:cTn>
                        </p:par>
                      </p:childTnLst>
                    </p:cTn>
                  </p:par>
                  <p:par>
                    <p:cTn id="13" fill="hold">
                      <p:stCondLst>
                        <p:cond delay="indefinite"/>
                      </p:stCondLst>
                      <p:childTnLst>
                        <p:par>
                          <p:cTn id="14" fill="hold">
                            <p:stCondLst>
                              <p:cond delay="0"/>
                            </p:stCondLst>
                            <p:childTnLst>
                              <p:par>
                                <p:cTn id="15" presetID="12" presetClass="entr" presetSubtype="4" fill="hold" grpId="0" nodeType="clickEffect">
                                  <p:stCondLst>
                                    <p:cond delay="0"/>
                                  </p:stCondLst>
                                  <p:iterate type="wd">
                                    <p:tmPct val="100000"/>
                                  </p:iterate>
                                  <p:childTnLst>
                                    <p:set>
                                      <p:cBhvr>
                                        <p:cTn id="16" dur="1" fill="hold">
                                          <p:stCondLst>
                                            <p:cond delay="0"/>
                                          </p:stCondLst>
                                        </p:cTn>
                                        <p:tgtEl>
                                          <p:spTgt spid="8">
                                            <p:txEl>
                                              <p:pRg st="2" end="2"/>
                                            </p:txEl>
                                          </p:spTgt>
                                        </p:tgtEl>
                                        <p:attrNameLst>
                                          <p:attrName>style.visibility</p:attrName>
                                        </p:attrNameLst>
                                      </p:cBhvr>
                                      <p:to>
                                        <p:strVal val="visible"/>
                                      </p:to>
                                    </p:set>
                                    <p:animEffect transition="in" filter="slide(fromBottom)">
                                      <p:cBhvr>
                                        <p:cTn id="17" dur="300"/>
                                        <p:tgtEl>
                                          <p:spTgt spid="8">
                                            <p:txEl>
                                              <p:pRg st="2" end="2"/>
                                            </p:txEl>
                                          </p:spTgt>
                                        </p:tgtEl>
                                      </p:cBhvr>
                                    </p:animEffect>
                                  </p:childTnLst>
                                  <p:subTnLst>
                                    <p:audio>
                                      <p:cMediaNode>
                                        <p:cTn display="0" masterRel="sameClick">
                                          <p:stCondLst>
                                            <p:cond evt="begin" delay="0">
                                              <p:tn val="15"/>
                                            </p:cond>
                                          </p:stCondLst>
                                          <p:endCondLst>
                                            <p:cond evt="onStopAudio" delay="0">
                                              <p:tgtEl>
                                                <p:sldTgt/>
                                              </p:tgtEl>
                                            </p:cond>
                                          </p:endCondLst>
                                        </p:cTn>
                                        <p:tgtEl>
                                          <p:sndTgt r:embed="rId2" name="laser.wav"/>
                                        </p:tgtEl>
                                      </p:cMediaNode>
                                    </p:audio>
                                  </p:subTnLst>
                                </p:cTn>
                              </p:par>
                            </p:childTnLst>
                          </p:cTn>
                        </p:par>
                      </p:childTnLst>
                    </p:cTn>
                  </p:par>
                  <p:par>
                    <p:cTn id="18" fill="hold">
                      <p:stCondLst>
                        <p:cond delay="indefinite"/>
                      </p:stCondLst>
                      <p:childTnLst>
                        <p:par>
                          <p:cTn id="19" fill="hold">
                            <p:stCondLst>
                              <p:cond delay="0"/>
                            </p:stCondLst>
                            <p:childTnLst>
                              <p:par>
                                <p:cTn id="20" presetID="12" presetClass="entr" presetSubtype="4" fill="hold" grpId="0" nodeType="clickEffect">
                                  <p:stCondLst>
                                    <p:cond delay="0"/>
                                  </p:stCondLst>
                                  <p:iterate type="wd">
                                    <p:tmPct val="100000"/>
                                  </p:iterate>
                                  <p:childTnLst>
                                    <p:set>
                                      <p:cBhvr>
                                        <p:cTn id="21" dur="1" fill="hold">
                                          <p:stCondLst>
                                            <p:cond delay="0"/>
                                          </p:stCondLst>
                                        </p:cTn>
                                        <p:tgtEl>
                                          <p:spTgt spid="8">
                                            <p:txEl>
                                              <p:pRg st="3" end="3"/>
                                            </p:txEl>
                                          </p:spTgt>
                                        </p:tgtEl>
                                        <p:attrNameLst>
                                          <p:attrName>style.visibility</p:attrName>
                                        </p:attrNameLst>
                                      </p:cBhvr>
                                      <p:to>
                                        <p:strVal val="visible"/>
                                      </p:to>
                                    </p:set>
                                    <p:animEffect transition="in" filter="slide(fromBottom)">
                                      <p:cBhvr>
                                        <p:cTn id="22" dur="300"/>
                                        <p:tgtEl>
                                          <p:spTgt spid="8">
                                            <p:txEl>
                                              <p:pRg st="3" end="3"/>
                                            </p:txEl>
                                          </p:spTgt>
                                        </p:tgtEl>
                                      </p:cBhvr>
                                    </p:animEffect>
                                  </p:childTnLst>
                                  <p:subTnLst>
                                    <p:audio>
                                      <p:cMediaNode>
                                        <p:cTn display="0" masterRel="sameClick">
                                          <p:stCondLst>
                                            <p:cond evt="begin" delay="0">
                                              <p:tn val="20"/>
                                            </p:cond>
                                          </p:stCondLst>
                                          <p:endCondLst>
                                            <p:cond evt="onStopAudio" delay="0">
                                              <p:tgtEl>
                                                <p:sldTgt/>
                                              </p:tgtEl>
                                            </p:cond>
                                          </p:endCondLst>
                                        </p:cTn>
                                        <p:tgtEl>
                                          <p:sndTgt r:embed="rId2" name="laser.wav"/>
                                        </p:tgtEl>
                                      </p:cMediaNode>
                                    </p:audio>
                                  </p:subTnLst>
                                </p:cTn>
                              </p:par>
                            </p:childTnLst>
                          </p:cTn>
                        </p:par>
                      </p:childTnLst>
                    </p:cTn>
                  </p:par>
                  <p:par>
                    <p:cTn id="23" fill="hold">
                      <p:stCondLst>
                        <p:cond delay="indefinite"/>
                      </p:stCondLst>
                      <p:childTnLst>
                        <p:par>
                          <p:cTn id="24" fill="hold">
                            <p:stCondLst>
                              <p:cond delay="0"/>
                            </p:stCondLst>
                            <p:childTnLst>
                              <p:par>
                                <p:cTn id="25" presetID="12" presetClass="entr" presetSubtype="4" fill="hold" grpId="0" nodeType="clickEffect">
                                  <p:stCondLst>
                                    <p:cond delay="0"/>
                                  </p:stCondLst>
                                  <p:iterate type="wd">
                                    <p:tmPct val="100000"/>
                                  </p:iterate>
                                  <p:childTnLst>
                                    <p:set>
                                      <p:cBhvr>
                                        <p:cTn id="26" dur="1" fill="hold">
                                          <p:stCondLst>
                                            <p:cond delay="0"/>
                                          </p:stCondLst>
                                        </p:cTn>
                                        <p:tgtEl>
                                          <p:spTgt spid="8">
                                            <p:txEl>
                                              <p:pRg st="4" end="4"/>
                                            </p:txEl>
                                          </p:spTgt>
                                        </p:tgtEl>
                                        <p:attrNameLst>
                                          <p:attrName>style.visibility</p:attrName>
                                        </p:attrNameLst>
                                      </p:cBhvr>
                                      <p:to>
                                        <p:strVal val="visible"/>
                                      </p:to>
                                    </p:set>
                                    <p:animEffect transition="in" filter="slide(fromBottom)">
                                      <p:cBhvr>
                                        <p:cTn id="27" dur="300"/>
                                        <p:tgtEl>
                                          <p:spTgt spid="8">
                                            <p:txEl>
                                              <p:pRg st="4" end="4"/>
                                            </p:txEl>
                                          </p:spTgt>
                                        </p:tgtEl>
                                      </p:cBhvr>
                                    </p:animEffect>
                                  </p:childTnLst>
                                  <p:subTnLst>
                                    <p:audio>
                                      <p:cMediaNode>
                                        <p:cTn display="0" masterRel="sameClick">
                                          <p:stCondLst>
                                            <p:cond evt="begin" delay="0">
                                              <p:tn val="25"/>
                                            </p:cond>
                                          </p:stCondLst>
                                          <p:endCondLst>
                                            <p:cond evt="onStopAudio" delay="0">
                                              <p:tgtEl>
                                                <p:sldTgt/>
                                              </p:tgtEl>
                                            </p:cond>
                                          </p:endCondLst>
                                        </p:cTn>
                                        <p:tgtEl>
                                          <p:sndTgt r:embed="rId2" name="laser.wav"/>
                                        </p:tgtEl>
                                      </p:cMediaNode>
                                    </p:audio>
                                  </p:subTnLst>
                                </p:cTn>
                              </p:par>
                            </p:childTnLst>
                          </p:cTn>
                        </p:par>
                      </p:childTnLst>
                    </p:cTn>
                  </p:par>
                  <p:par>
                    <p:cTn id="28" fill="hold">
                      <p:stCondLst>
                        <p:cond delay="indefinite"/>
                      </p:stCondLst>
                      <p:childTnLst>
                        <p:par>
                          <p:cTn id="29" fill="hold">
                            <p:stCondLst>
                              <p:cond delay="0"/>
                            </p:stCondLst>
                            <p:childTnLst>
                              <p:par>
                                <p:cTn id="30" presetID="12" presetClass="entr" presetSubtype="4" fill="hold" grpId="0" nodeType="clickEffect">
                                  <p:stCondLst>
                                    <p:cond delay="0"/>
                                  </p:stCondLst>
                                  <p:iterate type="wd">
                                    <p:tmPct val="100000"/>
                                  </p:iterate>
                                  <p:childTnLst>
                                    <p:set>
                                      <p:cBhvr>
                                        <p:cTn id="31" dur="1" fill="hold">
                                          <p:stCondLst>
                                            <p:cond delay="0"/>
                                          </p:stCondLst>
                                        </p:cTn>
                                        <p:tgtEl>
                                          <p:spTgt spid="8">
                                            <p:txEl>
                                              <p:pRg st="5" end="5"/>
                                            </p:txEl>
                                          </p:spTgt>
                                        </p:tgtEl>
                                        <p:attrNameLst>
                                          <p:attrName>style.visibility</p:attrName>
                                        </p:attrNameLst>
                                      </p:cBhvr>
                                      <p:to>
                                        <p:strVal val="visible"/>
                                      </p:to>
                                    </p:set>
                                    <p:animEffect transition="in" filter="slide(fromBottom)">
                                      <p:cBhvr>
                                        <p:cTn id="32" dur="300"/>
                                        <p:tgtEl>
                                          <p:spTgt spid="8">
                                            <p:txEl>
                                              <p:pRg st="5" end="5"/>
                                            </p:txEl>
                                          </p:spTgt>
                                        </p:tgtEl>
                                      </p:cBhvr>
                                    </p:animEffect>
                                  </p:childTnLst>
                                  <p:subTnLst>
                                    <p:audio>
                                      <p:cMediaNode>
                                        <p:cTn display="0" masterRel="sameClick">
                                          <p:stCondLst>
                                            <p:cond evt="begin" delay="0">
                                              <p:tn val="30"/>
                                            </p:cond>
                                          </p:stCondLst>
                                          <p:endCondLst>
                                            <p:cond evt="onStopAudio" delay="0">
                                              <p:tgtEl>
                                                <p:sldTgt/>
                                              </p:tgtEl>
                                            </p:cond>
                                          </p:endCondLst>
                                        </p:cTn>
                                        <p:tgtEl>
                                          <p:sndTgt r:embed="rId2" name="laser.wav"/>
                                        </p:tgtEl>
                                      </p:cMediaNode>
                                    </p:audio>
                                  </p:subTnLst>
                                </p:cTn>
                              </p:par>
                            </p:childTnLst>
                          </p:cTn>
                        </p:par>
                      </p:childTnLst>
                    </p:cTn>
                  </p:par>
                  <p:par>
                    <p:cTn id="33" fill="hold">
                      <p:stCondLst>
                        <p:cond delay="indefinite"/>
                      </p:stCondLst>
                      <p:childTnLst>
                        <p:par>
                          <p:cTn id="34" fill="hold">
                            <p:stCondLst>
                              <p:cond delay="0"/>
                            </p:stCondLst>
                            <p:childTnLst>
                              <p:par>
                                <p:cTn id="35" presetID="12" presetClass="entr" presetSubtype="4" fill="hold" grpId="0" nodeType="clickEffect">
                                  <p:stCondLst>
                                    <p:cond delay="0"/>
                                  </p:stCondLst>
                                  <p:iterate type="wd">
                                    <p:tmPct val="100000"/>
                                  </p:iterate>
                                  <p:childTnLst>
                                    <p:set>
                                      <p:cBhvr>
                                        <p:cTn id="36" dur="1" fill="hold">
                                          <p:stCondLst>
                                            <p:cond delay="0"/>
                                          </p:stCondLst>
                                        </p:cTn>
                                        <p:tgtEl>
                                          <p:spTgt spid="8">
                                            <p:txEl>
                                              <p:pRg st="6" end="6"/>
                                            </p:txEl>
                                          </p:spTgt>
                                        </p:tgtEl>
                                        <p:attrNameLst>
                                          <p:attrName>style.visibility</p:attrName>
                                        </p:attrNameLst>
                                      </p:cBhvr>
                                      <p:to>
                                        <p:strVal val="visible"/>
                                      </p:to>
                                    </p:set>
                                    <p:animEffect transition="in" filter="slide(fromBottom)">
                                      <p:cBhvr>
                                        <p:cTn id="37" dur="300"/>
                                        <p:tgtEl>
                                          <p:spTgt spid="8">
                                            <p:txEl>
                                              <p:pRg st="6" end="6"/>
                                            </p:txEl>
                                          </p:spTgt>
                                        </p:tgtEl>
                                      </p:cBhvr>
                                    </p:animEffect>
                                  </p:childTnLst>
                                  <p:subTnLst>
                                    <p:audio>
                                      <p:cMediaNode>
                                        <p:cTn display="0" masterRel="sameClick">
                                          <p:stCondLst>
                                            <p:cond evt="begin" delay="0">
                                              <p:tn val="35"/>
                                            </p:cond>
                                          </p:stCondLst>
                                          <p:endCondLst>
                                            <p:cond evt="onStopAudio" delay="0">
                                              <p:tgtEl>
                                                <p:sldTgt/>
                                              </p:tgtEl>
                                            </p:cond>
                                          </p:endCondLst>
                                        </p:cTn>
                                        <p:tgtEl>
                                          <p:sndTgt r:embed="rId2" name="laser.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bldLvl="5" autoUpdateAnimBg="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 name="object 12"/>
          <p:cNvSpPr txBox="1"/>
          <p:nvPr/>
        </p:nvSpPr>
        <p:spPr>
          <a:xfrm>
            <a:off x="307340" y="1828800"/>
            <a:ext cx="8145458" cy="1300341"/>
          </a:xfrm>
          <a:prstGeom prst="rect">
            <a:avLst/>
          </a:prstGeom>
        </p:spPr>
        <p:txBody>
          <a:bodyPr wrap="square" lIns="0" tIns="0" rIns="0" bIns="0" rtlCol="0">
            <a:noAutofit/>
          </a:bodyPr>
          <a:lstStyle/>
          <a:p>
            <a:pPr marL="12700" marR="49133" algn="ctr">
              <a:lnSpc>
                <a:spcPts val="4175"/>
              </a:lnSpc>
              <a:spcBef>
                <a:spcPts val="208"/>
              </a:spcBef>
            </a:pPr>
            <a:endParaRPr sz="8000" dirty="0">
              <a:latin typeface="Calibri"/>
              <a:cs typeface="Calibri"/>
            </a:endParaRPr>
          </a:p>
        </p:txBody>
      </p:sp>
      <p:sp>
        <p:nvSpPr>
          <p:cNvPr id="9" name="object 9"/>
          <p:cNvSpPr txBox="1"/>
          <p:nvPr/>
        </p:nvSpPr>
        <p:spPr>
          <a:xfrm>
            <a:off x="536257" y="533400"/>
            <a:ext cx="8101737" cy="5638800"/>
          </a:xfrm>
          <a:prstGeom prst="rect">
            <a:avLst/>
          </a:prstGeom>
        </p:spPr>
        <p:txBody>
          <a:bodyPr wrap="square" lIns="0" tIns="0" rIns="0" bIns="0" rtlCol="0">
            <a:noAutofit/>
          </a:bodyPr>
          <a:lstStyle/>
          <a:p>
            <a:pPr marL="12700" marR="6213" algn="just">
              <a:lnSpc>
                <a:spcPts val="1960"/>
              </a:lnSpc>
              <a:spcBef>
                <a:spcPts val="98"/>
              </a:spcBef>
            </a:pPr>
            <a:endParaRPr sz="2400" dirty="0" smtClean="0">
              <a:latin typeface="Cambria"/>
              <a:cs typeface="Cambria"/>
            </a:endParaRPr>
          </a:p>
        </p:txBody>
      </p:sp>
      <p:sp>
        <p:nvSpPr>
          <p:cNvPr id="4" name="object 4"/>
          <p:cNvSpPr txBox="1"/>
          <p:nvPr/>
        </p:nvSpPr>
        <p:spPr>
          <a:xfrm>
            <a:off x="3771265" y="6433502"/>
            <a:ext cx="861576" cy="177799"/>
          </a:xfrm>
          <a:prstGeom prst="rect">
            <a:avLst/>
          </a:prstGeom>
        </p:spPr>
        <p:txBody>
          <a:bodyPr wrap="square" lIns="0" tIns="0" rIns="0" bIns="0" rtlCol="0">
            <a:noAutofit/>
          </a:bodyPr>
          <a:lstStyle/>
          <a:p>
            <a:pPr marL="12700">
              <a:lnSpc>
                <a:spcPts val="1320"/>
              </a:lnSpc>
              <a:spcBef>
                <a:spcPts val="66"/>
              </a:spcBef>
            </a:pPr>
            <a:r>
              <a:rPr sz="1800" spc="-4" baseline="2275" dirty="0" smtClean="0">
                <a:solidFill>
                  <a:srgbClr val="888888"/>
                </a:solidFill>
                <a:latin typeface="Calibri"/>
                <a:cs typeface="Calibri"/>
              </a:rPr>
              <a:t>M</a:t>
            </a:r>
            <a:r>
              <a:rPr sz="1800" spc="0" baseline="2275" dirty="0" smtClean="0">
                <a:solidFill>
                  <a:srgbClr val="888888"/>
                </a:solidFill>
                <a:latin typeface="Calibri"/>
                <a:cs typeface="Calibri"/>
              </a:rPr>
              <a:t>.</a:t>
            </a:r>
            <a:r>
              <a:rPr sz="1800" spc="4" baseline="2275" dirty="0" smtClean="0">
                <a:solidFill>
                  <a:srgbClr val="888888"/>
                </a:solidFill>
                <a:latin typeface="Calibri"/>
                <a:cs typeface="Calibri"/>
              </a:rPr>
              <a:t> </a:t>
            </a:r>
            <a:r>
              <a:rPr sz="1800" spc="-25" baseline="2275" dirty="0" smtClean="0">
                <a:solidFill>
                  <a:srgbClr val="888888"/>
                </a:solidFill>
                <a:latin typeface="Calibri"/>
                <a:cs typeface="Calibri"/>
              </a:rPr>
              <a:t>K</a:t>
            </a:r>
            <a:r>
              <a:rPr sz="1800" spc="0" baseline="2275" dirty="0" smtClean="0">
                <a:solidFill>
                  <a:srgbClr val="888888"/>
                </a:solidFill>
                <a:latin typeface="Calibri"/>
                <a:cs typeface="Calibri"/>
              </a:rPr>
              <a:t>e</a:t>
            </a:r>
            <a:r>
              <a:rPr sz="1800" spc="9" baseline="2275" dirty="0" smtClean="0">
                <a:solidFill>
                  <a:srgbClr val="888888"/>
                </a:solidFill>
                <a:latin typeface="Calibri"/>
                <a:cs typeface="Calibri"/>
              </a:rPr>
              <a:t>u</a:t>
            </a:r>
            <a:r>
              <a:rPr sz="1800" spc="4" baseline="2275" dirty="0" smtClean="0">
                <a:solidFill>
                  <a:srgbClr val="888888"/>
                </a:solidFill>
                <a:latin typeface="Calibri"/>
                <a:cs typeface="Calibri"/>
              </a:rPr>
              <a:t>a</a:t>
            </a:r>
            <a:r>
              <a:rPr sz="1800" spc="9" baseline="2275" dirty="0" smtClean="0">
                <a:solidFill>
                  <a:srgbClr val="888888"/>
                </a:solidFill>
                <a:latin typeface="Calibri"/>
                <a:cs typeface="Calibri"/>
              </a:rPr>
              <a:t>n</a:t>
            </a:r>
            <a:r>
              <a:rPr sz="1800" spc="-25" baseline="2275" dirty="0" smtClean="0">
                <a:solidFill>
                  <a:srgbClr val="888888"/>
                </a:solidFill>
                <a:latin typeface="Calibri"/>
                <a:cs typeface="Calibri"/>
              </a:rPr>
              <a:t>g</a:t>
            </a:r>
            <a:r>
              <a:rPr sz="1800" spc="4" baseline="2275" dirty="0" smtClean="0">
                <a:solidFill>
                  <a:srgbClr val="888888"/>
                </a:solidFill>
                <a:latin typeface="Calibri"/>
                <a:cs typeface="Calibri"/>
              </a:rPr>
              <a:t>a</a:t>
            </a:r>
            <a:r>
              <a:rPr sz="1800" spc="0" baseline="2275" dirty="0" smtClean="0">
                <a:solidFill>
                  <a:srgbClr val="888888"/>
                </a:solidFill>
                <a:latin typeface="Calibri"/>
                <a:cs typeface="Calibri"/>
              </a:rPr>
              <a:t>n</a:t>
            </a:r>
            <a:endParaRPr sz="1200">
              <a:latin typeface="Calibri"/>
              <a:cs typeface="Calibri"/>
            </a:endParaRPr>
          </a:p>
        </p:txBody>
      </p:sp>
      <p:sp>
        <p:nvSpPr>
          <p:cNvPr id="3" name="object 3"/>
          <p:cNvSpPr txBox="1"/>
          <p:nvPr/>
        </p:nvSpPr>
        <p:spPr>
          <a:xfrm>
            <a:off x="536257" y="6449377"/>
            <a:ext cx="775640" cy="177799"/>
          </a:xfrm>
          <a:prstGeom prst="rect">
            <a:avLst/>
          </a:prstGeom>
        </p:spPr>
        <p:txBody>
          <a:bodyPr wrap="square" lIns="0" tIns="0" rIns="0" bIns="0" rtlCol="0">
            <a:noAutofit/>
          </a:bodyPr>
          <a:lstStyle/>
          <a:p>
            <a:pPr marL="12700">
              <a:lnSpc>
                <a:spcPts val="1320"/>
              </a:lnSpc>
              <a:spcBef>
                <a:spcPts val="66"/>
              </a:spcBef>
            </a:pPr>
            <a:r>
              <a:rPr sz="1800" spc="-9" baseline="2275" dirty="0" smtClean="0">
                <a:solidFill>
                  <a:srgbClr val="888888"/>
                </a:solidFill>
                <a:latin typeface="Calibri"/>
                <a:cs typeface="Calibri"/>
              </a:rPr>
              <a:t>13</a:t>
            </a:r>
            <a:r>
              <a:rPr sz="1800" spc="0" baseline="2275" dirty="0" smtClean="0">
                <a:solidFill>
                  <a:srgbClr val="888888"/>
                </a:solidFill>
                <a:latin typeface="Calibri"/>
                <a:cs typeface="Calibri"/>
              </a:rPr>
              <a:t>/</a:t>
            </a:r>
            <a:r>
              <a:rPr sz="1800" spc="-9" baseline="2275" dirty="0" smtClean="0">
                <a:solidFill>
                  <a:srgbClr val="888888"/>
                </a:solidFill>
                <a:latin typeface="Calibri"/>
                <a:cs typeface="Calibri"/>
              </a:rPr>
              <a:t>08</a:t>
            </a:r>
            <a:r>
              <a:rPr sz="1800" spc="0" baseline="2275" dirty="0" smtClean="0">
                <a:solidFill>
                  <a:srgbClr val="888888"/>
                </a:solidFill>
                <a:latin typeface="Calibri"/>
                <a:cs typeface="Calibri"/>
              </a:rPr>
              <a:t>/</a:t>
            </a:r>
            <a:r>
              <a:rPr sz="1800" spc="-9" baseline="2275" dirty="0" smtClean="0">
                <a:solidFill>
                  <a:srgbClr val="888888"/>
                </a:solidFill>
                <a:latin typeface="Calibri"/>
                <a:cs typeface="Calibri"/>
              </a:rPr>
              <a:t>202</a:t>
            </a:r>
            <a:r>
              <a:rPr sz="1800" spc="0" baseline="2275" dirty="0" smtClean="0">
                <a:solidFill>
                  <a:srgbClr val="888888"/>
                </a:solidFill>
                <a:latin typeface="Calibri"/>
                <a:cs typeface="Calibri"/>
              </a:rPr>
              <a:t>0</a:t>
            </a:r>
            <a:endParaRPr sz="1200">
              <a:latin typeface="Calibri"/>
              <a:cs typeface="Calibri"/>
            </a:endParaRPr>
          </a:p>
        </p:txBody>
      </p:sp>
      <p:sp>
        <p:nvSpPr>
          <p:cNvPr id="2" name="object 2"/>
          <p:cNvSpPr txBox="1"/>
          <p:nvPr/>
        </p:nvSpPr>
        <p:spPr>
          <a:xfrm>
            <a:off x="8509000" y="6465252"/>
            <a:ext cx="125501" cy="177800"/>
          </a:xfrm>
          <a:prstGeom prst="rect">
            <a:avLst/>
          </a:prstGeom>
        </p:spPr>
        <p:txBody>
          <a:bodyPr wrap="square" lIns="0" tIns="0" rIns="0" bIns="0" rtlCol="0">
            <a:noAutofit/>
          </a:bodyPr>
          <a:lstStyle/>
          <a:p>
            <a:pPr marL="12700">
              <a:lnSpc>
                <a:spcPts val="1320"/>
              </a:lnSpc>
              <a:spcBef>
                <a:spcPts val="66"/>
              </a:spcBef>
            </a:pPr>
            <a:r>
              <a:rPr baseline="2275" dirty="0">
                <a:solidFill>
                  <a:srgbClr val="888888"/>
                </a:solidFill>
                <a:latin typeface="Calibri"/>
                <a:cs typeface="Calibri"/>
              </a:rPr>
              <a:t>5</a:t>
            </a:r>
            <a:endParaRPr sz="1200" dirty="0">
              <a:latin typeface="Calibri"/>
              <a:cs typeface="Calibri"/>
            </a:endParaRPr>
          </a:p>
        </p:txBody>
      </p:sp>
      <p:sp>
        <p:nvSpPr>
          <p:cNvPr id="5" name="TextBox 4"/>
          <p:cNvSpPr txBox="1"/>
          <p:nvPr/>
        </p:nvSpPr>
        <p:spPr>
          <a:xfrm>
            <a:off x="762000" y="680701"/>
            <a:ext cx="7690798" cy="5601533"/>
          </a:xfrm>
          <a:prstGeom prst="rect">
            <a:avLst/>
          </a:prstGeom>
          <a:noFill/>
        </p:spPr>
        <p:txBody>
          <a:bodyPr wrap="square" rtlCol="0">
            <a:spAutoFit/>
          </a:bodyPr>
          <a:lstStyle/>
          <a:p>
            <a:pPr algn="just"/>
            <a:r>
              <a:rPr lang="id-ID" sz="4000" b="1" dirty="0" smtClean="0"/>
              <a:t>BMV</a:t>
            </a:r>
          </a:p>
          <a:p>
            <a:pPr algn="just"/>
            <a:r>
              <a:rPr lang="id-ID" sz="2000" dirty="0" smtClean="0">
                <a:latin typeface="Cambria"/>
                <a:cs typeface="Cambria"/>
              </a:rPr>
              <a:t>Pada umumnya BMV membuat tolak ukur mengenai pertambahan nilai dengan memakai Market Value Added (MVA) “nilai tambah pasar”, merupakan perbedaan nilai antara pasar perusahaan (termasuk ekuitas dan utang) dan modal keseluruhan yang di-investasikan dalam perusahaan.</a:t>
            </a:r>
          </a:p>
          <a:p>
            <a:pPr algn="just"/>
            <a:endParaRPr lang="id-ID" sz="2000" dirty="0">
              <a:latin typeface="Cambria"/>
              <a:cs typeface="Cambria"/>
            </a:endParaRPr>
          </a:p>
          <a:p>
            <a:pPr algn="just"/>
            <a:r>
              <a:rPr lang="id-ID" sz="4000" b="1" dirty="0" smtClean="0"/>
              <a:t>MVA</a:t>
            </a:r>
            <a:endParaRPr lang="id-ID" sz="4000" b="1" dirty="0"/>
          </a:p>
          <a:p>
            <a:pPr algn="just"/>
            <a:r>
              <a:rPr lang="id-ID" sz="2000" dirty="0" smtClean="0">
                <a:latin typeface="Cambria"/>
                <a:cs typeface="Cambria"/>
              </a:rPr>
              <a:t>	</a:t>
            </a:r>
          </a:p>
          <a:p>
            <a:pPr algn="just"/>
            <a:r>
              <a:rPr lang="id-ID" sz="2000" dirty="0">
                <a:latin typeface="Cambria"/>
                <a:cs typeface="Cambria"/>
              </a:rPr>
              <a:t>	</a:t>
            </a:r>
            <a:r>
              <a:rPr lang="id-ID" sz="2000" dirty="0" smtClean="0">
                <a:latin typeface="Cambria"/>
                <a:cs typeface="Cambria"/>
              </a:rPr>
              <a:t>MVA = Nilai Pasar – Modal yang diinvestasikan</a:t>
            </a:r>
          </a:p>
          <a:p>
            <a:pPr algn="just"/>
            <a:endParaRPr lang="id-ID" sz="2000" dirty="0" smtClean="0">
              <a:latin typeface="Cambria"/>
              <a:cs typeface="Cambria"/>
            </a:endParaRPr>
          </a:p>
          <a:p>
            <a:pPr algn="just"/>
            <a:r>
              <a:rPr lang="id-ID" sz="2000" dirty="0" smtClean="0">
                <a:latin typeface="Cambria"/>
                <a:cs typeface="Cambria"/>
              </a:rPr>
              <a:t>Investor menyerahkan modal ke dalam perusahaan dengan harapan modalnya dapat produktif. Nilai pasar mencerminkan keputusan pasar mengenai bagaimana seorang manager sukses mengelola modal yang sudah dipercayakan kepadanya. </a:t>
            </a:r>
            <a:endParaRPr lang="en-US" sz="2000" dirty="0">
              <a:latin typeface="Cambria"/>
              <a:cs typeface="Cambria"/>
            </a:endParaRPr>
          </a:p>
          <a:p>
            <a:pPr algn="just"/>
            <a:endParaRPr lang="id-ID" dirty="0"/>
          </a:p>
        </p:txBody>
      </p:sp>
    </p:spTree>
    <p:extLst>
      <p:ext uri="{BB962C8B-B14F-4D97-AF65-F5344CB8AC3E}">
        <p14:creationId xmlns:p14="http://schemas.microsoft.com/office/powerpoint/2010/main" val="29063410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object 9"/>
          <p:cNvSpPr txBox="1"/>
          <p:nvPr/>
        </p:nvSpPr>
        <p:spPr>
          <a:xfrm>
            <a:off x="536257" y="1524000"/>
            <a:ext cx="8101737" cy="4648200"/>
          </a:xfrm>
          <a:prstGeom prst="rect">
            <a:avLst/>
          </a:prstGeom>
        </p:spPr>
        <p:txBody>
          <a:bodyPr wrap="square" lIns="0" tIns="0" rIns="0" bIns="0" rtlCol="0">
            <a:noAutofit/>
          </a:bodyPr>
          <a:lstStyle/>
          <a:p>
            <a:pPr marL="12700" marR="6213" algn="just">
              <a:lnSpc>
                <a:spcPts val="1960"/>
              </a:lnSpc>
              <a:spcBef>
                <a:spcPts val="98"/>
              </a:spcBef>
            </a:pPr>
            <a:endParaRPr lang="x-none" sz="2400" smtClean="0">
              <a:latin typeface="Cambria"/>
              <a:cs typeface="Cambria"/>
            </a:endParaRPr>
          </a:p>
          <a:p>
            <a:pPr marL="298450" marR="6213" indent="-285750" algn="just">
              <a:lnSpc>
                <a:spcPts val="1960"/>
              </a:lnSpc>
              <a:spcBef>
                <a:spcPts val="98"/>
              </a:spcBef>
              <a:buFont typeface="Arial" panose="020B0604020202020204" pitchFamily="34" charset="0"/>
              <a:buChar char="•"/>
            </a:pPr>
            <a:endParaRPr lang="x-none">
              <a:latin typeface="Cambria"/>
              <a:cs typeface="Cambria"/>
            </a:endParaRPr>
          </a:p>
          <a:p>
            <a:pPr marL="12700" marR="6213" algn="just">
              <a:lnSpc>
                <a:spcPts val="1960"/>
              </a:lnSpc>
              <a:spcBef>
                <a:spcPts val="98"/>
              </a:spcBef>
            </a:pPr>
            <a:endParaRPr sz="2400" dirty="0" smtClean="0">
              <a:latin typeface="Cambria"/>
              <a:cs typeface="Cambria"/>
            </a:endParaRPr>
          </a:p>
        </p:txBody>
      </p:sp>
      <p:sp>
        <p:nvSpPr>
          <p:cNvPr id="4" name="object 4"/>
          <p:cNvSpPr txBox="1"/>
          <p:nvPr/>
        </p:nvSpPr>
        <p:spPr>
          <a:xfrm>
            <a:off x="3771265" y="6433502"/>
            <a:ext cx="861576" cy="177799"/>
          </a:xfrm>
          <a:prstGeom prst="rect">
            <a:avLst/>
          </a:prstGeom>
        </p:spPr>
        <p:txBody>
          <a:bodyPr wrap="square" lIns="0" tIns="0" rIns="0" bIns="0" rtlCol="0">
            <a:noAutofit/>
          </a:bodyPr>
          <a:lstStyle/>
          <a:p>
            <a:pPr marL="12700">
              <a:lnSpc>
                <a:spcPts val="1320"/>
              </a:lnSpc>
              <a:spcBef>
                <a:spcPts val="66"/>
              </a:spcBef>
            </a:pPr>
            <a:r>
              <a:rPr sz="1800" spc="-4" baseline="2275" dirty="0" smtClean="0">
                <a:solidFill>
                  <a:srgbClr val="888888"/>
                </a:solidFill>
                <a:latin typeface="Calibri"/>
                <a:cs typeface="Calibri"/>
              </a:rPr>
              <a:t>M</a:t>
            </a:r>
            <a:r>
              <a:rPr sz="1800" spc="0" baseline="2275" dirty="0" smtClean="0">
                <a:solidFill>
                  <a:srgbClr val="888888"/>
                </a:solidFill>
                <a:latin typeface="Calibri"/>
                <a:cs typeface="Calibri"/>
              </a:rPr>
              <a:t>.</a:t>
            </a:r>
            <a:r>
              <a:rPr sz="1800" spc="4" baseline="2275" dirty="0" smtClean="0">
                <a:solidFill>
                  <a:srgbClr val="888888"/>
                </a:solidFill>
                <a:latin typeface="Calibri"/>
                <a:cs typeface="Calibri"/>
              </a:rPr>
              <a:t> </a:t>
            </a:r>
            <a:r>
              <a:rPr sz="1800" spc="-25" baseline="2275" dirty="0" smtClean="0">
                <a:solidFill>
                  <a:srgbClr val="888888"/>
                </a:solidFill>
                <a:latin typeface="Calibri"/>
                <a:cs typeface="Calibri"/>
              </a:rPr>
              <a:t>K</a:t>
            </a:r>
            <a:r>
              <a:rPr sz="1800" spc="0" baseline="2275" dirty="0" smtClean="0">
                <a:solidFill>
                  <a:srgbClr val="888888"/>
                </a:solidFill>
                <a:latin typeface="Calibri"/>
                <a:cs typeface="Calibri"/>
              </a:rPr>
              <a:t>e</a:t>
            </a:r>
            <a:r>
              <a:rPr sz="1800" spc="9" baseline="2275" dirty="0" smtClean="0">
                <a:solidFill>
                  <a:srgbClr val="888888"/>
                </a:solidFill>
                <a:latin typeface="Calibri"/>
                <a:cs typeface="Calibri"/>
              </a:rPr>
              <a:t>u</a:t>
            </a:r>
            <a:r>
              <a:rPr sz="1800" spc="4" baseline="2275" dirty="0" smtClean="0">
                <a:solidFill>
                  <a:srgbClr val="888888"/>
                </a:solidFill>
                <a:latin typeface="Calibri"/>
                <a:cs typeface="Calibri"/>
              </a:rPr>
              <a:t>a</a:t>
            </a:r>
            <a:r>
              <a:rPr sz="1800" spc="9" baseline="2275" dirty="0" smtClean="0">
                <a:solidFill>
                  <a:srgbClr val="888888"/>
                </a:solidFill>
                <a:latin typeface="Calibri"/>
                <a:cs typeface="Calibri"/>
              </a:rPr>
              <a:t>n</a:t>
            </a:r>
            <a:r>
              <a:rPr sz="1800" spc="-25" baseline="2275" dirty="0" smtClean="0">
                <a:solidFill>
                  <a:srgbClr val="888888"/>
                </a:solidFill>
                <a:latin typeface="Calibri"/>
                <a:cs typeface="Calibri"/>
              </a:rPr>
              <a:t>g</a:t>
            </a:r>
            <a:r>
              <a:rPr sz="1800" spc="4" baseline="2275" dirty="0" smtClean="0">
                <a:solidFill>
                  <a:srgbClr val="888888"/>
                </a:solidFill>
                <a:latin typeface="Calibri"/>
                <a:cs typeface="Calibri"/>
              </a:rPr>
              <a:t>a</a:t>
            </a:r>
            <a:r>
              <a:rPr sz="1800" spc="0" baseline="2275" dirty="0" smtClean="0">
                <a:solidFill>
                  <a:srgbClr val="888888"/>
                </a:solidFill>
                <a:latin typeface="Calibri"/>
                <a:cs typeface="Calibri"/>
              </a:rPr>
              <a:t>n</a:t>
            </a:r>
            <a:endParaRPr sz="1200">
              <a:latin typeface="Calibri"/>
              <a:cs typeface="Calibri"/>
            </a:endParaRPr>
          </a:p>
        </p:txBody>
      </p:sp>
      <p:sp>
        <p:nvSpPr>
          <p:cNvPr id="3" name="object 3"/>
          <p:cNvSpPr txBox="1"/>
          <p:nvPr/>
        </p:nvSpPr>
        <p:spPr>
          <a:xfrm>
            <a:off x="536257" y="6449377"/>
            <a:ext cx="775640" cy="177799"/>
          </a:xfrm>
          <a:prstGeom prst="rect">
            <a:avLst/>
          </a:prstGeom>
        </p:spPr>
        <p:txBody>
          <a:bodyPr wrap="square" lIns="0" tIns="0" rIns="0" bIns="0" rtlCol="0">
            <a:noAutofit/>
          </a:bodyPr>
          <a:lstStyle/>
          <a:p>
            <a:pPr marL="12700">
              <a:lnSpc>
                <a:spcPts val="1320"/>
              </a:lnSpc>
              <a:spcBef>
                <a:spcPts val="66"/>
              </a:spcBef>
            </a:pPr>
            <a:r>
              <a:rPr sz="1800" spc="-9" baseline="2275" dirty="0" smtClean="0">
                <a:solidFill>
                  <a:srgbClr val="888888"/>
                </a:solidFill>
                <a:latin typeface="Calibri"/>
                <a:cs typeface="Calibri"/>
              </a:rPr>
              <a:t>13</a:t>
            </a:r>
            <a:r>
              <a:rPr sz="1800" spc="0" baseline="2275" dirty="0" smtClean="0">
                <a:solidFill>
                  <a:srgbClr val="888888"/>
                </a:solidFill>
                <a:latin typeface="Calibri"/>
                <a:cs typeface="Calibri"/>
              </a:rPr>
              <a:t>/</a:t>
            </a:r>
            <a:r>
              <a:rPr sz="1800" spc="-9" baseline="2275" dirty="0" smtClean="0">
                <a:solidFill>
                  <a:srgbClr val="888888"/>
                </a:solidFill>
                <a:latin typeface="Calibri"/>
                <a:cs typeface="Calibri"/>
              </a:rPr>
              <a:t>08</a:t>
            </a:r>
            <a:r>
              <a:rPr sz="1800" spc="0" baseline="2275" dirty="0" smtClean="0">
                <a:solidFill>
                  <a:srgbClr val="888888"/>
                </a:solidFill>
                <a:latin typeface="Calibri"/>
                <a:cs typeface="Calibri"/>
              </a:rPr>
              <a:t>/</a:t>
            </a:r>
            <a:r>
              <a:rPr sz="1800" spc="-9" baseline="2275" dirty="0" smtClean="0">
                <a:solidFill>
                  <a:srgbClr val="888888"/>
                </a:solidFill>
                <a:latin typeface="Calibri"/>
                <a:cs typeface="Calibri"/>
              </a:rPr>
              <a:t>202</a:t>
            </a:r>
            <a:r>
              <a:rPr sz="1800" spc="0" baseline="2275" dirty="0" smtClean="0">
                <a:solidFill>
                  <a:srgbClr val="888888"/>
                </a:solidFill>
                <a:latin typeface="Calibri"/>
                <a:cs typeface="Calibri"/>
              </a:rPr>
              <a:t>0</a:t>
            </a:r>
            <a:endParaRPr sz="1200">
              <a:latin typeface="Calibri"/>
              <a:cs typeface="Calibri"/>
            </a:endParaRPr>
          </a:p>
        </p:txBody>
      </p:sp>
      <p:sp>
        <p:nvSpPr>
          <p:cNvPr id="2" name="object 2"/>
          <p:cNvSpPr txBox="1"/>
          <p:nvPr/>
        </p:nvSpPr>
        <p:spPr>
          <a:xfrm>
            <a:off x="8509000" y="6465252"/>
            <a:ext cx="125501" cy="177800"/>
          </a:xfrm>
          <a:prstGeom prst="rect">
            <a:avLst/>
          </a:prstGeom>
        </p:spPr>
        <p:txBody>
          <a:bodyPr wrap="square" lIns="0" tIns="0" rIns="0" bIns="0" rtlCol="0">
            <a:noAutofit/>
          </a:bodyPr>
          <a:lstStyle/>
          <a:p>
            <a:pPr marL="12700">
              <a:lnSpc>
                <a:spcPts val="1320"/>
              </a:lnSpc>
              <a:spcBef>
                <a:spcPts val="66"/>
              </a:spcBef>
            </a:pPr>
            <a:r>
              <a:rPr sz="1200" dirty="0" smtClean="0">
                <a:latin typeface="Calibri"/>
                <a:cs typeface="Calibri"/>
              </a:rPr>
              <a:t>6</a:t>
            </a:r>
            <a:endParaRPr sz="1200" dirty="0">
              <a:latin typeface="Calibri"/>
              <a:cs typeface="Calibri"/>
            </a:endParaRPr>
          </a:p>
        </p:txBody>
      </p:sp>
      <p:sp>
        <p:nvSpPr>
          <p:cNvPr id="10" name="TextBox 9"/>
          <p:cNvSpPr txBox="1"/>
          <p:nvPr/>
        </p:nvSpPr>
        <p:spPr>
          <a:xfrm>
            <a:off x="762000" y="680701"/>
            <a:ext cx="7690798" cy="5632311"/>
          </a:xfrm>
          <a:prstGeom prst="rect">
            <a:avLst/>
          </a:prstGeom>
          <a:noFill/>
        </p:spPr>
        <p:txBody>
          <a:bodyPr wrap="square" rtlCol="0">
            <a:spAutoFit/>
          </a:bodyPr>
          <a:lstStyle/>
          <a:p>
            <a:pPr algn="just"/>
            <a:r>
              <a:rPr lang="id-ID" sz="4000" b="1" dirty="0" smtClean="0"/>
              <a:t>BMV</a:t>
            </a:r>
          </a:p>
          <a:p>
            <a:pPr algn="just"/>
            <a:r>
              <a:rPr lang="id-ID" sz="2000" dirty="0" smtClean="0">
                <a:latin typeface="Cambria"/>
                <a:cs typeface="Cambria"/>
              </a:rPr>
              <a:t>Semakin besar MVA, semakin baik. MVA negatif, berarti nilai dari investasi yang dijalankan manajemen kurang dari modal yang diserahkan, berarti  kekayaan telah dimusnahkan.</a:t>
            </a:r>
          </a:p>
          <a:p>
            <a:pPr algn="just"/>
            <a:endParaRPr lang="id-ID" sz="2000" dirty="0">
              <a:latin typeface="Cambria"/>
              <a:cs typeface="Cambria"/>
            </a:endParaRPr>
          </a:p>
          <a:p>
            <a:pPr algn="just"/>
            <a:r>
              <a:rPr lang="id-ID" sz="4000" b="1" dirty="0" smtClean="0"/>
              <a:t>Kelemahan dari MVA :</a:t>
            </a:r>
            <a:endParaRPr lang="id-ID" sz="4000" b="1" dirty="0"/>
          </a:p>
          <a:p>
            <a:pPr algn="just"/>
            <a:r>
              <a:rPr lang="id-ID" sz="2000" dirty="0" smtClean="0">
                <a:latin typeface="Cambria"/>
                <a:cs typeface="Cambria"/>
              </a:rPr>
              <a:t>	</a:t>
            </a:r>
          </a:p>
          <a:p>
            <a:pPr algn="just"/>
            <a:r>
              <a:rPr lang="id-ID" sz="2000" dirty="0" smtClean="0">
                <a:latin typeface="Cambria"/>
              </a:rPr>
              <a:t>Perusahaan berdiri ditahun 2018 dengan modal ekuitas Rp. 100 juta. Perusahaan tidak memiliki utang. Asumsi biaya modal 12% dan tetap ditingkatkan tersebut. 5 tahun kemudian, nilai pasar ekuitas menjadi Rp. 140 juta.</a:t>
            </a:r>
          </a:p>
          <a:p>
            <a:pPr algn="just"/>
            <a:endParaRPr lang="id-ID" sz="2000" dirty="0">
              <a:latin typeface="Cambria"/>
            </a:endParaRPr>
          </a:p>
          <a:p>
            <a:pPr algn="just"/>
            <a:r>
              <a:rPr lang="id-ID" sz="2000" dirty="0" smtClean="0">
                <a:latin typeface="Cambria"/>
              </a:rPr>
              <a:t>	MVA = Rp. 140.000.000 – Rp. 100.000.000  = Rp. 40.000.000</a:t>
            </a:r>
          </a:p>
          <a:p>
            <a:pPr algn="just"/>
            <a:endParaRPr lang="id-ID" sz="2000" dirty="0">
              <a:latin typeface="Cambria"/>
            </a:endParaRPr>
          </a:p>
          <a:p>
            <a:pPr algn="just"/>
            <a:r>
              <a:rPr lang="id-ID" sz="2000" dirty="0" smtClean="0">
                <a:latin typeface="Cambria"/>
              </a:rPr>
              <a:t>Jadi perusahaan menciptakan kekayaan Rp. 40 juta kepada pemegang sahamnya.</a:t>
            </a:r>
            <a:endParaRPr lang="id-ID" dirty="0"/>
          </a:p>
        </p:txBody>
      </p:sp>
    </p:spTree>
    <p:extLst>
      <p:ext uri="{BB962C8B-B14F-4D97-AF65-F5344CB8AC3E}">
        <p14:creationId xmlns:p14="http://schemas.microsoft.com/office/powerpoint/2010/main" val="306806050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3771265" y="6433502"/>
            <a:ext cx="861576" cy="177799"/>
          </a:xfrm>
          <a:prstGeom prst="rect">
            <a:avLst/>
          </a:prstGeom>
        </p:spPr>
        <p:txBody>
          <a:bodyPr wrap="square" lIns="0" tIns="0" rIns="0" bIns="0" rtlCol="0">
            <a:noAutofit/>
          </a:bodyPr>
          <a:lstStyle/>
          <a:p>
            <a:pPr marL="12700">
              <a:lnSpc>
                <a:spcPts val="1320"/>
              </a:lnSpc>
              <a:spcBef>
                <a:spcPts val="66"/>
              </a:spcBef>
            </a:pPr>
            <a:r>
              <a:rPr sz="1800" spc="-4" baseline="2275" dirty="0" smtClean="0">
                <a:solidFill>
                  <a:srgbClr val="888888"/>
                </a:solidFill>
                <a:latin typeface="Calibri"/>
                <a:cs typeface="Calibri"/>
              </a:rPr>
              <a:t>M</a:t>
            </a:r>
            <a:r>
              <a:rPr sz="1800" spc="0" baseline="2275" dirty="0" smtClean="0">
                <a:solidFill>
                  <a:srgbClr val="888888"/>
                </a:solidFill>
                <a:latin typeface="Calibri"/>
                <a:cs typeface="Calibri"/>
              </a:rPr>
              <a:t>.</a:t>
            </a:r>
            <a:r>
              <a:rPr sz="1800" spc="4" baseline="2275" dirty="0" smtClean="0">
                <a:solidFill>
                  <a:srgbClr val="888888"/>
                </a:solidFill>
                <a:latin typeface="Calibri"/>
                <a:cs typeface="Calibri"/>
              </a:rPr>
              <a:t> </a:t>
            </a:r>
            <a:r>
              <a:rPr sz="1800" spc="-25" baseline="2275" dirty="0" smtClean="0">
                <a:solidFill>
                  <a:srgbClr val="888888"/>
                </a:solidFill>
                <a:latin typeface="Calibri"/>
                <a:cs typeface="Calibri"/>
              </a:rPr>
              <a:t>K</a:t>
            </a:r>
            <a:r>
              <a:rPr sz="1800" spc="0" baseline="2275" dirty="0" smtClean="0">
                <a:solidFill>
                  <a:srgbClr val="888888"/>
                </a:solidFill>
                <a:latin typeface="Calibri"/>
                <a:cs typeface="Calibri"/>
              </a:rPr>
              <a:t>e</a:t>
            </a:r>
            <a:r>
              <a:rPr sz="1800" spc="9" baseline="2275" dirty="0" smtClean="0">
                <a:solidFill>
                  <a:srgbClr val="888888"/>
                </a:solidFill>
                <a:latin typeface="Calibri"/>
                <a:cs typeface="Calibri"/>
              </a:rPr>
              <a:t>u</a:t>
            </a:r>
            <a:r>
              <a:rPr sz="1800" spc="4" baseline="2275" dirty="0" smtClean="0">
                <a:solidFill>
                  <a:srgbClr val="888888"/>
                </a:solidFill>
                <a:latin typeface="Calibri"/>
                <a:cs typeface="Calibri"/>
              </a:rPr>
              <a:t>a</a:t>
            </a:r>
            <a:r>
              <a:rPr sz="1800" spc="9" baseline="2275" dirty="0" smtClean="0">
                <a:solidFill>
                  <a:srgbClr val="888888"/>
                </a:solidFill>
                <a:latin typeface="Calibri"/>
                <a:cs typeface="Calibri"/>
              </a:rPr>
              <a:t>n</a:t>
            </a:r>
            <a:r>
              <a:rPr sz="1800" spc="-25" baseline="2275" dirty="0" smtClean="0">
                <a:solidFill>
                  <a:srgbClr val="888888"/>
                </a:solidFill>
                <a:latin typeface="Calibri"/>
                <a:cs typeface="Calibri"/>
              </a:rPr>
              <a:t>g</a:t>
            </a:r>
            <a:r>
              <a:rPr sz="1800" spc="4" baseline="2275" dirty="0" smtClean="0">
                <a:solidFill>
                  <a:srgbClr val="888888"/>
                </a:solidFill>
                <a:latin typeface="Calibri"/>
                <a:cs typeface="Calibri"/>
              </a:rPr>
              <a:t>a</a:t>
            </a:r>
            <a:r>
              <a:rPr sz="1800" spc="0" baseline="2275" dirty="0" smtClean="0">
                <a:solidFill>
                  <a:srgbClr val="888888"/>
                </a:solidFill>
                <a:latin typeface="Calibri"/>
                <a:cs typeface="Calibri"/>
              </a:rPr>
              <a:t>n</a:t>
            </a:r>
            <a:endParaRPr sz="1200">
              <a:latin typeface="Calibri"/>
              <a:cs typeface="Calibri"/>
            </a:endParaRPr>
          </a:p>
        </p:txBody>
      </p:sp>
      <p:sp>
        <p:nvSpPr>
          <p:cNvPr id="3" name="object 3"/>
          <p:cNvSpPr txBox="1"/>
          <p:nvPr/>
        </p:nvSpPr>
        <p:spPr>
          <a:xfrm>
            <a:off x="536257" y="6449377"/>
            <a:ext cx="775640" cy="177799"/>
          </a:xfrm>
          <a:prstGeom prst="rect">
            <a:avLst/>
          </a:prstGeom>
        </p:spPr>
        <p:txBody>
          <a:bodyPr wrap="square" lIns="0" tIns="0" rIns="0" bIns="0" rtlCol="0">
            <a:noAutofit/>
          </a:bodyPr>
          <a:lstStyle/>
          <a:p>
            <a:pPr marL="12700">
              <a:lnSpc>
                <a:spcPts val="1320"/>
              </a:lnSpc>
              <a:spcBef>
                <a:spcPts val="66"/>
              </a:spcBef>
            </a:pPr>
            <a:r>
              <a:rPr sz="1800" spc="-9" baseline="2275" dirty="0" smtClean="0">
                <a:solidFill>
                  <a:srgbClr val="888888"/>
                </a:solidFill>
                <a:latin typeface="Calibri"/>
                <a:cs typeface="Calibri"/>
              </a:rPr>
              <a:t>13</a:t>
            </a:r>
            <a:r>
              <a:rPr sz="1800" spc="0" baseline="2275" dirty="0" smtClean="0">
                <a:solidFill>
                  <a:srgbClr val="888888"/>
                </a:solidFill>
                <a:latin typeface="Calibri"/>
                <a:cs typeface="Calibri"/>
              </a:rPr>
              <a:t>/</a:t>
            </a:r>
            <a:r>
              <a:rPr sz="1800" spc="-9" baseline="2275" dirty="0" smtClean="0">
                <a:solidFill>
                  <a:srgbClr val="888888"/>
                </a:solidFill>
                <a:latin typeface="Calibri"/>
                <a:cs typeface="Calibri"/>
              </a:rPr>
              <a:t>08</a:t>
            </a:r>
            <a:r>
              <a:rPr sz="1800" spc="0" baseline="2275" dirty="0" smtClean="0">
                <a:solidFill>
                  <a:srgbClr val="888888"/>
                </a:solidFill>
                <a:latin typeface="Calibri"/>
                <a:cs typeface="Calibri"/>
              </a:rPr>
              <a:t>/</a:t>
            </a:r>
            <a:r>
              <a:rPr sz="1800" spc="-9" baseline="2275" dirty="0" smtClean="0">
                <a:solidFill>
                  <a:srgbClr val="888888"/>
                </a:solidFill>
                <a:latin typeface="Calibri"/>
                <a:cs typeface="Calibri"/>
              </a:rPr>
              <a:t>202</a:t>
            </a:r>
            <a:r>
              <a:rPr sz="1800" spc="0" baseline="2275" dirty="0" smtClean="0">
                <a:solidFill>
                  <a:srgbClr val="888888"/>
                </a:solidFill>
                <a:latin typeface="Calibri"/>
                <a:cs typeface="Calibri"/>
              </a:rPr>
              <a:t>0</a:t>
            </a:r>
            <a:endParaRPr sz="1200">
              <a:latin typeface="Calibri"/>
              <a:cs typeface="Calibri"/>
            </a:endParaRPr>
          </a:p>
        </p:txBody>
      </p:sp>
      <p:sp>
        <p:nvSpPr>
          <p:cNvPr id="2" name="object 2"/>
          <p:cNvSpPr txBox="1"/>
          <p:nvPr/>
        </p:nvSpPr>
        <p:spPr>
          <a:xfrm>
            <a:off x="8509000" y="6465252"/>
            <a:ext cx="125501" cy="177800"/>
          </a:xfrm>
          <a:prstGeom prst="rect">
            <a:avLst/>
          </a:prstGeom>
        </p:spPr>
        <p:txBody>
          <a:bodyPr wrap="square" lIns="0" tIns="0" rIns="0" bIns="0" rtlCol="0">
            <a:noAutofit/>
          </a:bodyPr>
          <a:lstStyle/>
          <a:p>
            <a:pPr marL="12700">
              <a:lnSpc>
                <a:spcPts val="1320"/>
              </a:lnSpc>
              <a:spcBef>
                <a:spcPts val="66"/>
              </a:spcBef>
            </a:pPr>
            <a:r>
              <a:rPr baseline="2275" dirty="0">
                <a:solidFill>
                  <a:srgbClr val="888888"/>
                </a:solidFill>
                <a:latin typeface="Calibri"/>
                <a:cs typeface="Calibri"/>
              </a:rPr>
              <a:t>7</a:t>
            </a:r>
            <a:endParaRPr sz="1200" dirty="0">
              <a:latin typeface="Calibri"/>
              <a:cs typeface="Calibri"/>
            </a:endParaRPr>
          </a:p>
        </p:txBody>
      </p:sp>
      <p:sp>
        <p:nvSpPr>
          <p:cNvPr id="5" name="Rectangle 4"/>
          <p:cNvSpPr/>
          <p:nvPr/>
        </p:nvSpPr>
        <p:spPr>
          <a:xfrm>
            <a:off x="620652" y="914400"/>
            <a:ext cx="7888347" cy="4912114"/>
          </a:xfrm>
          <a:prstGeom prst="rect">
            <a:avLst/>
          </a:prstGeom>
        </p:spPr>
        <p:txBody>
          <a:bodyPr wrap="square">
            <a:spAutoFit/>
          </a:bodyPr>
          <a:lstStyle/>
          <a:p>
            <a:pPr>
              <a:lnSpc>
                <a:spcPct val="90000"/>
              </a:lnSpc>
              <a:defRPr/>
            </a:pPr>
            <a:r>
              <a:rPr lang="en-US" sz="4000" b="1" dirty="0">
                <a:latin typeface="Trebuchet MS" pitchFamily="34" charset="0"/>
              </a:rPr>
              <a:t>MVA </a:t>
            </a:r>
          </a:p>
          <a:p>
            <a:pPr algn="just">
              <a:lnSpc>
                <a:spcPct val="90000"/>
              </a:lnSpc>
              <a:defRPr/>
            </a:pPr>
            <a:r>
              <a:rPr lang="en-US" sz="2200" dirty="0" err="1">
                <a:latin typeface="Trebuchet MS" pitchFamily="34" charset="0"/>
              </a:rPr>
              <a:t>Misalkan</a:t>
            </a:r>
            <a:r>
              <a:rPr lang="en-US" sz="2200" dirty="0">
                <a:latin typeface="Trebuchet MS" pitchFamily="34" charset="0"/>
              </a:rPr>
              <a:t> </a:t>
            </a:r>
            <a:r>
              <a:rPr lang="en-US" sz="2200" dirty="0" err="1">
                <a:latin typeface="Trebuchet MS" pitchFamily="34" charset="0"/>
              </a:rPr>
              <a:t>Rp</a:t>
            </a:r>
            <a:r>
              <a:rPr lang="en-US" sz="2200" dirty="0">
                <a:latin typeface="Trebuchet MS" pitchFamily="34" charset="0"/>
              </a:rPr>
              <a:t> 100 </a:t>
            </a:r>
            <a:r>
              <a:rPr lang="en-US" sz="2200" dirty="0" err="1">
                <a:latin typeface="Trebuchet MS" pitchFamily="34" charset="0"/>
              </a:rPr>
              <a:t>juta</a:t>
            </a:r>
            <a:r>
              <a:rPr lang="en-US" sz="2200" dirty="0">
                <a:latin typeface="Trebuchet MS" pitchFamily="34" charset="0"/>
              </a:rPr>
              <a:t> </a:t>
            </a:r>
            <a:r>
              <a:rPr lang="en-US" sz="2200" dirty="0" err="1">
                <a:latin typeface="Trebuchet MS" pitchFamily="34" charset="0"/>
              </a:rPr>
              <a:t>diinvestasikan</a:t>
            </a:r>
            <a:r>
              <a:rPr lang="en-US" sz="2200" dirty="0">
                <a:latin typeface="Trebuchet MS" pitchFamily="34" charset="0"/>
              </a:rPr>
              <a:t> </a:t>
            </a:r>
            <a:r>
              <a:rPr lang="en-US" sz="2200" dirty="0" err="1">
                <a:latin typeface="Trebuchet MS" pitchFamily="34" charset="0"/>
              </a:rPr>
              <a:t>ke</a:t>
            </a:r>
            <a:r>
              <a:rPr lang="en-US" sz="2200" dirty="0">
                <a:latin typeface="Trebuchet MS" pitchFamily="34" charset="0"/>
              </a:rPr>
              <a:t> </a:t>
            </a:r>
            <a:r>
              <a:rPr lang="en-US" sz="2200" dirty="0" err="1">
                <a:latin typeface="Trebuchet MS" pitchFamily="34" charset="0"/>
              </a:rPr>
              <a:t>perusahaan</a:t>
            </a:r>
            <a:r>
              <a:rPr lang="en-US" sz="2200" dirty="0">
                <a:latin typeface="Trebuchet MS" pitchFamily="34" charset="0"/>
              </a:rPr>
              <a:t> lain </a:t>
            </a:r>
            <a:r>
              <a:rPr lang="en-US" sz="2200" dirty="0" smtClean="0">
                <a:latin typeface="Trebuchet MS" pitchFamily="34" charset="0"/>
              </a:rPr>
              <a:t>5</a:t>
            </a:r>
            <a:r>
              <a:rPr lang="id-ID" sz="2200" dirty="0">
                <a:latin typeface="Trebuchet MS" pitchFamily="34" charset="0"/>
              </a:rPr>
              <a:t> </a:t>
            </a:r>
            <a:r>
              <a:rPr lang="en-US" sz="2200" dirty="0" err="1" smtClean="0">
                <a:latin typeface="Trebuchet MS" pitchFamily="34" charset="0"/>
              </a:rPr>
              <a:t>tahun</a:t>
            </a:r>
            <a:r>
              <a:rPr lang="en-US" sz="2200" dirty="0">
                <a:latin typeface="Trebuchet MS" pitchFamily="34" charset="0"/>
              </a:rPr>
              <a:t>, </a:t>
            </a:r>
            <a:r>
              <a:rPr lang="en-US" sz="2200" dirty="0" err="1">
                <a:latin typeface="Trebuchet MS" pitchFamily="34" charset="0"/>
              </a:rPr>
              <a:t>dengan</a:t>
            </a:r>
            <a:r>
              <a:rPr lang="en-US" sz="2200" dirty="0">
                <a:latin typeface="Trebuchet MS" pitchFamily="34" charset="0"/>
              </a:rPr>
              <a:t> </a:t>
            </a:r>
            <a:r>
              <a:rPr lang="en-US" sz="2200" dirty="0" err="1">
                <a:latin typeface="Trebuchet MS" pitchFamily="34" charset="0"/>
              </a:rPr>
              <a:t>risiko</a:t>
            </a:r>
            <a:r>
              <a:rPr lang="en-US" sz="2200" dirty="0">
                <a:latin typeface="Trebuchet MS" pitchFamily="34" charset="0"/>
              </a:rPr>
              <a:t> </a:t>
            </a:r>
            <a:r>
              <a:rPr lang="en-US" sz="2200" dirty="0" err="1">
                <a:latin typeface="Trebuchet MS" pitchFamily="34" charset="0"/>
              </a:rPr>
              <a:t>sebanding</a:t>
            </a:r>
            <a:r>
              <a:rPr lang="en-US" sz="2200" dirty="0">
                <a:latin typeface="Trebuchet MS" pitchFamily="34" charset="0"/>
              </a:rPr>
              <a:t>. </a:t>
            </a:r>
            <a:r>
              <a:rPr lang="en-US" sz="2200" dirty="0" err="1">
                <a:latin typeface="Trebuchet MS" pitchFamily="34" charset="0"/>
              </a:rPr>
              <a:t>Biaya</a:t>
            </a:r>
            <a:r>
              <a:rPr lang="en-US" sz="2200" dirty="0">
                <a:latin typeface="Trebuchet MS" pitchFamily="34" charset="0"/>
              </a:rPr>
              <a:t> </a:t>
            </a:r>
            <a:r>
              <a:rPr lang="en-US" sz="2200" dirty="0" err="1">
                <a:latin typeface="Trebuchet MS" pitchFamily="34" charset="0"/>
              </a:rPr>
              <a:t>ekuitas</a:t>
            </a:r>
            <a:r>
              <a:rPr lang="en-US" sz="2200" dirty="0">
                <a:latin typeface="Trebuchet MS" pitchFamily="34" charset="0"/>
              </a:rPr>
              <a:t> 12</a:t>
            </a:r>
            <a:r>
              <a:rPr lang="en-US" sz="2200" dirty="0" smtClean="0">
                <a:latin typeface="Trebuchet MS" pitchFamily="34" charset="0"/>
              </a:rPr>
              <a:t>%,</a:t>
            </a:r>
            <a:r>
              <a:rPr lang="id-ID" sz="2200" dirty="0" smtClean="0">
                <a:latin typeface="Trebuchet MS" pitchFamily="34" charset="0"/>
              </a:rPr>
              <a:t> </a:t>
            </a:r>
            <a:r>
              <a:rPr lang="en-US" sz="2200" dirty="0" err="1" smtClean="0">
                <a:latin typeface="Trebuchet MS" pitchFamily="34" charset="0"/>
              </a:rPr>
              <a:t>menyatakan</a:t>
            </a:r>
            <a:r>
              <a:rPr lang="en-US" sz="2200" dirty="0" smtClean="0">
                <a:latin typeface="Trebuchet MS" pitchFamily="34" charset="0"/>
              </a:rPr>
              <a:t> </a:t>
            </a:r>
            <a:r>
              <a:rPr lang="en-US" sz="2200" dirty="0" err="1">
                <a:latin typeface="Trebuchet MS" pitchFamily="34" charset="0"/>
              </a:rPr>
              <a:t>secara</a:t>
            </a:r>
            <a:r>
              <a:rPr lang="en-US" sz="2200" dirty="0">
                <a:latin typeface="Trebuchet MS" pitchFamily="34" charset="0"/>
              </a:rPr>
              <a:t> </a:t>
            </a:r>
            <a:r>
              <a:rPr lang="en-US" sz="2200" dirty="0" err="1">
                <a:latin typeface="Trebuchet MS" pitchFamily="34" charset="0"/>
              </a:rPr>
              <a:t>tidak</a:t>
            </a:r>
            <a:r>
              <a:rPr lang="en-US" sz="2200" dirty="0">
                <a:latin typeface="Trebuchet MS" pitchFamily="34" charset="0"/>
              </a:rPr>
              <a:t> </a:t>
            </a:r>
            <a:r>
              <a:rPr lang="en-US" sz="2200" dirty="0" err="1">
                <a:latin typeface="Trebuchet MS" pitchFamily="34" charset="0"/>
              </a:rPr>
              <a:t>langsung</a:t>
            </a:r>
            <a:r>
              <a:rPr lang="en-US" sz="2200" dirty="0">
                <a:latin typeface="Trebuchet MS" pitchFamily="34" charset="0"/>
              </a:rPr>
              <a:t> </a:t>
            </a:r>
            <a:r>
              <a:rPr lang="en-US" sz="2200" dirty="0" err="1" smtClean="0">
                <a:latin typeface="Trebuchet MS" pitchFamily="34" charset="0"/>
              </a:rPr>
              <a:t>mengharapkan</a:t>
            </a:r>
            <a:r>
              <a:rPr lang="id-ID" sz="2200" dirty="0" smtClean="0">
                <a:latin typeface="Trebuchet MS" pitchFamily="34" charset="0"/>
              </a:rPr>
              <a:t> </a:t>
            </a:r>
            <a:r>
              <a:rPr lang="en-US" sz="2200" dirty="0" err="1" smtClean="0">
                <a:latin typeface="Trebuchet MS" pitchFamily="34" charset="0"/>
              </a:rPr>
              <a:t>pendapatan</a:t>
            </a:r>
            <a:r>
              <a:rPr lang="en-US" sz="2200" dirty="0" smtClean="0">
                <a:latin typeface="Trebuchet MS" pitchFamily="34" charset="0"/>
              </a:rPr>
              <a:t> </a:t>
            </a:r>
            <a:r>
              <a:rPr lang="en-US" sz="2200" dirty="0">
                <a:latin typeface="Trebuchet MS" pitchFamily="34" charset="0"/>
              </a:rPr>
              <a:t>12% per </a:t>
            </a:r>
            <a:r>
              <a:rPr lang="en-US" sz="2200" dirty="0" err="1">
                <a:latin typeface="Trebuchet MS" pitchFamily="34" charset="0"/>
              </a:rPr>
              <a:t>tahun</a:t>
            </a:r>
            <a:r>
              <a:rPr lang="en-US" sz="2200" dirty="0">
                <a:latin typeface="Trebuchet MS" pitchFamily="34" charset="0"/>
              </a:rPr>
              <a:t>, </a:t>
            </a:r>
            <a:r>
              <a:rPr lang="en-US" sz="2200" dirty="0" err="1">
                <a:latin typeface="Trebuchet MS" pitchFamily="34" charset="0"/>
              </a:rPr>
              <a:t>maka</a:t>
            </a:r>
            <a:r>
              <a:rPr lang="en-US" sz="2200" dirty="0">
                <a:latin typeface="Trebuchet MS" pitchFamily="34" charset="0"/>
              </a:rPr>
              <a:t> </a:t>
            </a:r>
            <a:r>
              <a:rPr lang="en-US" sz="2200" dirty="0" err="1">
                <a:latin typeface="Trebuchet MS" pitchFamily="34" charset="0"/>
              </a:rPr>
              <a:t>akhir</a:t>
            </a:r>
            <a:r>
              <a:rPr lang="en-US" sz="2200" dirty="0">
                <a:latin typeface="Trebuchet MS" pitchFamily="34" charset="0"/>
              </a:rPr>
              <a:t> </a:t>
            </a:r>
            <a:r>
              <a:rPr lang="en-US" sz="2200" dirty="0" err="1">
                <a:latin typeface="Trebuchet MS" pitchFamily="34" charset="0"/>
              </a:rPr>
              <a:t>tahun</a:t>
            </a:r>
            <a:r>
              <a:rPr lang="en-US" sz="2200" dirty="0">
                <a:latin typeface="Trebuchet MS" pitchFamily="34" charset="0"/>
              </a:rPr>
              <a:t> </a:t>
            </a:r>
            <a:r>
              <a:rPr lang="en-US" sz="2200" dirty="0" err="1">
                <a:latin typeface="Trebuchet MS" pitchFamily="34" charset="0"/>
              </a:rPr>
              <a:t>ke</a:t>
            </a:r>
            <a:r>
              <a:rPr lang="en-US" sz="2200" dirty="0">
                <a:latin typeface="Trebuchet MS" pitchFamily="34" charset="0"/>
              </a:rPr>
              <a:t> 5 </a:t>
            </a:r>
            <a:r>
              <a:rPr lang="en-US" sz="2200" dirty="0" smtClean="0">
                <a:latin typeface="Trebuchet MS" pitchFamily="34" charset="0"/>
              </a:rPr>
              <a:t>investor </a:t>
            </a:r>
            <a:r>
              <a:rPr lang="en-US" sz="2200" dirty="0" err="1">
                <a:latin typeface="Trebuchet MS" pitchFamily="34" charset="0"/>
              </a:rPr>
              <a:t>tersebut</a:t>
            </a:r>
            <a:r>
              <a:rPr lang="en-US" sz="2200" dirty="0">
                <a:latin typeface="Trebuchet MS" pitchFamily="34" charset="0"/>
              </a:rPr>
              <a:t> </a:t>
            </a:r>
            <a:r>
              <a:rPr lang="en-US" sz="2200" dirty="0" err="1">
                <a:latin typeface="Trebuchet MS" pitchFamily="34" charset="0"/>
              </a:rPr>
              <a:t>mengharapkan</a:t>
            </a:r>
            <a:r>
              <a:rPr lang="en-US" sz="2200" dirty="0">
                <a:latin typeface="Trebuchet MS" pitchFamily="34" charset="0"/>
              </a:rPr>
              <a:t>:</a:t>
            </a:r>
          </a:p>
          <a:p>
            <a:pPr algn="just">
              <a:lnSpc>
                <a:spcPct val="90000"/>
              </a:lnSpc>
              <a:defRPr/>
            </a:pPr>
            <a:r>
              <a:rPr lang="en-US" sz="2200" dirty="0">
                <a:latin typeface="Trebuchet MS" pitchFamily="34" charset="0"/>
              </a:rPr>
              <a:t>                </a:t>
            </a:r>
            <a:endParaRPr lang="id-ID" sz="2200" dirty="0" smtClean="0">
              <a:latin typeface="Trebuchet MS" pitchFamily="34" charset="0"/>
            </a:endParaRPr>
          </a:p>
          <a:p>
            <a:pPr algn="just">
              <a:lnSpc>
                <a:spcPct val="90000"/>
              </a:lnSpc>
              <a:defRPr/>
            </a:pPr>
            <a:r>
              <a:rPr lang="id-ID" sz="2200" dirty="0">
                <a:latin typeface="Trebuchet MS" pitchFamily="34" charset="0"/>
              </a:rPr>
              <a:t>	</a:t>
            </a:r>
            <a:r>
              <a:rPr lang="en-US" sz="2200" dirty="0" err="1" smtClean="0">
                <a:latin typeface="Trebuchet MS" pitchFamily="34" charset="0"/>
              </a:rPr>
              <a:t>Rp</a:t>
            </a:r>
            <a:r>
              <a:rPr lang="en-US" sz="2200" dirty="0" smtClean="0">
                <a:latin typeface="Trebuchet MS" pitchFamily="34" charset="0"/>
              </a:rPr>
              <a:t> </a:t>
            </a:r>
            <a:r>
              <a:rPr lang="en-US" sz="2200" dirty="0">
                <a:latin typeface="Trebuchet MS" pitchFamily="34" charset="0"/>
              </a:rPr>
              <a:t>100 </a:t>
            </a:r>
            <a:r>
              <a:rPr lang="en-US" sz="2200" dirty="0" err="1" smtClean="0">
                <a:latin typeface="Trebuchet MS" pitchFamily="34" charset="0"/>
              </a:rPr>
              <a:t>juta</a:t>
            </a:r>
            <a:r>
              <a:rPr lang="id-ID" sz="2200" dirty="0" smtClean="0">
                <a:latin typeface="Trebuchet MS" pitchFamily="34" charset="0"/>
              </a:rPr>
              <a:t> </a:t>
            </a:r>
            <a:r>
              <a:rPr lang="en-US" sz="2200" dirty="0" smtClean="0">
                <a:latin typeface="Trebuchet MS" pitchFamily="34" charset="0"/>
              </a:rPr>
              <a:t>x</a:t>
            </a:r>
            <a:r>
              <a:rPr lang="id-ID" sz="2200" dirty="0" smtClean="0">
                <a:latin typeface="Trebuchet MS" pitchFamily="34" charset="0"/>
              </a:rPr>
              <a:t> </a:t>
            </a:r>
            <a:r>
              <a:rPr lang="en-US" sz="2200" dirty="0" smtClean="0">
                <a:latin typeface="Trebuchet MS" pitchFamily="34" charset="0"/>
              </a:rPr>
              <a:t>(1.12)5 </a:t>
            </a:r>
            <a:r>
              <a:rPr lang="en-US" sz="2200" dirty="0">
                <a:latin typeface="Trebuchet MS" pitchFamily="34" charset="0"/>
              </a:rPr>
              <a:t>= </a:t>
            </a:r>
            <a:r>
              <a:rPr lang="en-US" sz="2200" dirty="0" err="1">
                <a:latin typeface="Trebuchet MS" pitchFamily="34" charset="0"/>
              </a:rPr>
              <a:t>Rp</a:t>
            </a:r>
            <a:r>
              <a:rPr lang="en-US" sz="2200" dirty="0">
                <a:latin typeface="Trebuchet MS" pitchFamily="34" charset="0"/>
              </a:rPr>
              <a:t> 176,23 </a:t>
            </a:r>
            <a:r>
              <a:rPr lang="en-US" sz="2200" dirty="0" err="1">
                <a:latin typeface="Trebuchet MS" pitchFamily="34" charset="0"/>
              </a:rPr>
              <a:t>juta</a:t>
            </a:r>
            <a:r>
              <a:rPr lang="en-US" sz="2200" dirty="0" smtClean="0">
                <a:latin typeface="Trebuchet MS" pitchFamily="34" charset="0"/>
              </a:rPr>
              <a:t>.</a:t>
            </a:r>
            <a:endParaRPr lang="id-ID" sz="2200" dirty="0" smtClean="0">
              <a:latin typeface="Trebuchet MS" pitchFamily="34" charset="0"/>
            </a:endParaRPr>
          </a:p>
          <a:p>
            <a:pPr algn="just">
              <a:lnSpc>
                <a:spcPct val="90000"/>
              </a:lnSpc>
              <a:defRPr/>
            </a:pPr>
            <a:endParaRPr lang="en-US" sz="2200" dirty="0">
              <a:latin typeface="Trebuchet MS" pitchFamily="34" charset="0"/>
            </a:endParaRPr>
          </a:p>
          <a:p>
            <a:pPr algn="just">
              <a:lnSpc>
                <a:spcPct val="90000"/>
              </a:lnSpc>
              <a:defRPr/>
            </a:pPr>
            <a:r>
              <a:rPr lang="en-US" sz="2200" dirty="0" err="1">
                <a:latin typeface="Trebuchet MS" pitchFamily="34" charset="0"/>
              </a:rPr>
              <a:t>Berarti</a:t>
            </a:r>
            <a:r>
              <a:rPr lang="en-US" sz="2200" dirty="0">
                <a:latin typeface="Trebuchet MS" pitchFamily="34" charset="0"/>
              </a:rPr>
              <a:t> </a:t>
            </a:r>
            <a:r>
              <a:rPr lang="en-US" sz="2200" dirty="0" err="1">
                <a:latin typeface="Trebuchet MS" pitchFamily="34" charset="0"/>
              </a:rPr>
              <a:t>sebenarnya</a:t>
            </a:r>
            <a:r>
              <a:rPr lang="en-US" sz="2200" dirty="0">
                <a:latin typeface="Trebuchet MS" pitchFamily="34" charset="0"/>
              </a:rPr>
              <a:t> </a:t>
            </a:r>
            <a:r>
              <a:rPr lang="en-US" sz="2200" dirty="0" err="1">
                <a:latin typeface="Trebuchet MS" pitchFamily="34" charset="0"/>
              </a:rPr>
              <a:t>perusahaan</a:t>
            </a:r>
            <a:r>
              <a:rPr lang="en-US" sz="2200" dirty="0">
                <a:latin typeface="Trebuchet MS" pitchFamily="34" charset="0"/>
              </a:rPr>
              <a:t> </a:t>
            </a:r>
            <a:r>
              <a:rPr lang="en-US" sz="2200" dirty="0" err="1">
                <a:latin typeface="Trebuchet MS" pitchFamily="34" charset="0"/>
              </a:rPr>
              <a:t>memusnahkan</a:t>
            </a:r>
            <a:endParaRPr lang="en-US" sz="2200" dirty="0">
              <a:latin typeface="Trebuchet MS" pitchFamily="34" charset="0"/>
            </a:endParaRPr>
          </a:p>
          <a:p>
            <a:pPr algn="just">
              <a:lnSpc>
                <a:spcPct val="90000"/>
              </a:lnSpc>
              <a:defRPr/>
            </a:pPr>
            <a:r>
              <a:rPr lang="en-US" sz="2200" dirty="0">
                <a:latin typeface="Trebuchet MS" pitchFamily="34" charset="0"/>
              </a:rPr>
              <a:t>                </a:t>
            </a:r>
            <a:endParaRPr lang="id-ID" sz="2200" dirty="0" smtClean="0">
              <a:latin typeface="Trebuchet MS" pitchFamily="34" charset="0"/>
            </a:endParaRPr>
          </a:p>
          <a:p>
            <a:pPr algn="just">
              <a:lnSpc>
                <a:spcPct val="90000"/>
              </a:lnSpc>
              <a:defRPr/>
            </a:pPr>
            <a:r>
              <a:rPr lang="id-ID" sz="2200" dirty="0">
                <a:latin typeface="Trebuchet MS" pitchFamily="34" charset="0"/>
              </a:rPr>
              <a:t>	</a:t>
            </a:r>
            <a:r>
              <a:rPr lang="en-US" sz="2200" dirty="0" err="1" smtClean="0">
                <a:latin typeface="Trebuchet MS" pitchFamily="34" charset="0"/>
              </a:rPr>
              <a:t>Rp</a:t>
            </a:r>
            <a:r>
              <a:rPr lang="en-US" sz="2200" dirty="0" smtClean="0">
                <a:latin typeface="Trebuchet MS" pitchFamily="34" charset="0"/>
              </a:rPr>
              <a:t> </a:t>
            </a:r>
            <a:r>
              <a:rPr lang="en-US" sz="2200" dirty="0">
                <a:latin typeface="Trebuchet MS" pitchFamily="34" charset="0"/>
              </a:rPr>
              <a:t>178,23 </a:t>
            </a:r>
            <a:r>
              <a:rPr lang="en-US" sz="2200" dirty="0" err="1" smtClean="0">
                <a:latin typeface="Trebuchet MS" pitchFamily="34" charset="0"/>
              </a:rPr>
              <a:t>juta</a:t>
            </a:r>
            <a:r>
              <a:rPr lang="id-ID" sz="2200" dirty="0" smtClean="0">
                <a:latin typeface="Trebuchet MS" pitchFamily="34" charset="0"/>
              </a:rPr>
              <a:t> </a:t>
            </a:r>
            <a:r>
              <a:rPr lang="en-US" sz="2200" dirty="0" smtClean="0">
                <a:latin typeface="Trebuchet MS" pitchFamily="34" charset="0"/>
              </a:rPr>
              <a:t>-</a:t>
            </a:r>
            <a:r>
              <a:rPr lang="id-ID" sz="2200" dirty="0" smtClean="0">
                <a:latin typeface="Trebuchet MS" pitchFamily="34" charset="0"/>
              </a:rPr>
              <a:t> </a:t>
            </a:r>
            <a:r>
              <a:rPr lang="en-US" sz="2200" dirty="0" err="1" smtClean="0">
                <a:latin typeface="Trebuchet MS" pitchFamily="34" charset="0"/>
              </a:rPr>
              <a:t>Rp</a:t>
            </a:r>
            <a:r>
              <a:rPr lang="en-US" sz="2200" dirty="0" smtClean="0">
                <a:latin typeface="Trebuchet MS" pitchFamily="34" charset="0"/>
              </a:rPr>
              <a:t> </a:t>
            </a:r>
            <a:r>
              <a:rPr lang="en-US" sz="2200" dirty="0">
                <a:latin typeface="Trebuchet MS" pitchFamily="34" charset="0"/>
              </a:rPr>
              <a:t>140 </a:t>
            </a:r>
            <a:r>
              <a:rPr lang="en-US" sz="2200" dirty="0" err="1">
                <a:latin typeface="Trebuchet MS" pitchFamily="34" charset="0"/>
              </a:rPr>
              <a:t>juta</a:t>
            </a:r>
            <a:r>
              <a:rPr lang="en-US" sz="2200" dirty="0">
                <a:latin typeface="Trebuchet MS" pitchFamily="34" charset="0"/>
              </a:rPr>
              <a:t>=</a:t>
            </a:r>
            <a:r>
              <a:rPr lang="en-US" sz="2200" dirty="0" err="1">
                <a:latin typeface="Trebuchet MS" pitchFamily="34" charset="0"/>
              </a:rPr>
              <a:t>Rp</a:t>
            </a:r>
            <a:r>
              <a:rPr lang="en-US" sz="2200" dirty="0">
                <a:latin typeface="Trebuchet MS" pitchFamily="34" charset="0"/>
              </a:rPr>
              <a:t> 36 </a:t>
            </a:r>
            <a:r>
              <a:rPr lang="en-US" sz="2200" dirty="0" err="1">
                <a:latin typeface="Trebuchet MS" pitchFamily="34" charset="0"/>
              </a:rPr>
              <a:t>juta</a:t>
            </a:r>
            <a:r>
              <a:rPr lang="en-US" sz="2200" dirty="0">
                <a:latin typeface="Trebuchet MS" pitchFamily="34" charset="0"/>
              </a:rPr>
              <a:t>.</a:t>
            </a:r>
          </a:p>
          <a:p>
            <a:pPr algn="just">
              <a:lnSpc>
                <a:spcPct val="90000"/>
              </a:lnSpc>
              <a:defRPr/>
            </a:pPr>
            <a:endParaRPr lang="id-ID" sz="2200" dirty="0" smtClean="0">
              <a:latin typeface="Trebuchet MS" pitchFamily="34" charset="0"/>
            </a:endParaRPr>
          </a:p>
          <a:p>
            <a:pPr algn="just">
              <a:lnSpc>
                <a:spcPct val="90000"/>
              </a:lnSpc>
              <a:defRPr/>
            </a:pPr>
            <a:r>
              <a:rPr lang="en-US" sz="2200" dirty="0" err="1" smtClean="0">
                <a:latin typeface="Trebuchet MS" pitchFamily="34" charset="0"/>
              </a:rPr>
              <a:t>Untuk</a:t>
            </a:r>
            <a:r>
              <a:rPr lang="en-US" sz="2200" dirty="0" smtClean="0">
                <a:latin typeface="Trebuchet MS" pitchFamily="34" charset="0"/>
              </a:rPr>
              <a:t> </a:t>
            </a:r>
            <a:r>
              <a:rPr lang="en-US" sz="2200" dirty="0" err="1">
                <a:latin typeface="Trebuchet MS" pitchFamily="34" charset="0"/>
              </a:rPr>
              <a:t>mengatasi</a:t>
            </a:r>
            <a:r>
              <a:rPr lang="en-US" sz="2200" dirty="0">
                <a:latin typeface="Trebuchet MS" pitchFamily="34" charset="0"/>
              </a:rPr>
              <a:t> </a:t>
            </a:r>
            <a:r>
              <a:rPr lang="en-US" sz="2200" dirty="0" err="1">
                <a:latin typeface="Trebuchet MS" pitchFamily="34" charset="0"/>
              </a:rPr>
              <a:t>itu</a:t>
            </a:r>
            <a:r>
              <a:rPr lang="en-US" sz="2200" dirty="0">
                <a:latin typeface="Trebuchet MS" pitchFamily="34" charset="0"/>
              </a:rPr>
              <a:t> EVA (economic Added Value), </a:t>
            </a:r>
            <a:r>
              <a:rPr lang="en-US" sz="2200" dirty="0" err="1" smtClean="0">
                <a:latin typeface="Trebuchet MS" pitchFamily="34" charset="0"/>
              </a:rPr>
              <a:t>pemecahannya</a:t>
            </a:r>
            <a:endParaRPr lang="en-US" sz="2200" dirty="0">
              <a:latin typeface="Trebuchet MS" pitchFamily="34" charset="0"/>
            </a:endParaRPr>
          </a:p>
        </p:txBody>
      </p:sp>
    </p:spTree>
    <p:extLst>
      <p:ext uri="{BB962C8B-B14F-4D97-AF65-F5344CB8AC3E}">
        <p14:creationId xmlns:p14="http://schemas.microsoft.com/office/powerpoint/2010/main" val="94741171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3771265" y="6433502"/>
            <a:ext cx="861576" cy="177799"/>
          </a:xfrm>
          <a:prstGeom prst="rect">
            <a:avLst/>
          </a:prstGeom>
        </p:spPr>
        <p:txBody>
          <a:bodyPr wrap="square" lIns="0" tIns="0" rIns="0" bIns="0" rtlCol="0">
            <a:noAutofit/>
          </a:bodyPr>
          <a:lstStyle/>
          <a:p>
            <a:pPr marL="12700">
              <a:lnSpc>
                <a:spcPts val="1320"/>
              </a:lnSpc>
              <a:spcBef>
                <a:spcPts val="66"/>
              </a:spcBef>
            </a:pPr>
            <a:r>
              <a:rPr sz="1800" spc="-4" baseline="2275" dirty="0" smtClean="0">
                <a:solidFill>
                  <a:srgbClr val="888888"/>
                </a:solidFill>
                <a:latin typeface="Calibri"/>
                <a:cs typeface="Calibri"/>
              </a:rPr>
              <a:t>M</a:t>
            </a:r>
            <a:r>
              <a:rPr sz="1800" spc="0" baseline="2275" dirty="0" smtClean="0">
                <a:solidFill>
                  <a:srgbClr val="888888"/>
                </a:solidFill>
                <a:latin typeface="Calibri"/>
                <a:cs typeface="Calibri"/>
              </a:rPr>
              <a:t>.</a:t>
            </a:r>
            <a:r>
              <a:rPr sz="1800" spc="4" baseline="2275" dirty="0" smtClean="0">
                <a:solidFill>
                  <a:srgbClr val="888888"/>
                </a:solidFill>
                <a:latin typeface="Calibri"/>
                <a:cs typeface="Calibri"/>
              </a:rPr>
              <a:t> </a:t>
            </a:r>
            <a:r>
              <a:rPr sz="1800" spc="-25" baseline="2275" dirty="0" smtClean="0">
                <a:solidFill>
                  <a:srgbClr val="888888"/>
                </a:solidFill>
                <a:latin typeface="Calibri"/>
                <a:cs typeface="Calibri"/>
              </a:rPr>
              <a:t>K</a:t>
            </a:r>
            <a:r>
              <a:rPr sz="1800" spc="0" baseline="2275" dirty="0" smtClean="0">
                <a:solidFill>
                  <a:srgbClr val="888888"/>
                </a:solidFill>
                <a:latin typeface="Calibri"/>
                <a:cs typeface="Calibri"/>
              </a:rPr>
              <a:t>e</a:t>
            </a:r>
            <a:r>
              <a:rPr sz="1800" spc="9" baseline="2275" dirty="0" smtClean="0">
                <a:solidFill>
                  <a:srgbClr val="888888"/>
                </a:solidFill>
                <a:latin typeface="Calibri"/>
                <a:cs typeface="Calibri"/>
              </a:rPr>
              <a:t>u</a:t>
            </a:r>
            <a:r>
              <a:rPr sz="1800" spc="4" baseline="2275" dirty="0" smtClean="0">
                <a:solidFill>
                  <a:srgbClr val="888888"/>
                </a:solidFill>
                <a:latin typeface="Calibri"/>
                <a:cs typeface="Calibri"/>
              </a:rPr>
              <a:t>a</a:t>
            </a:r>
            <a:r>
              <a:rPr sz="1800" spc="9" baseline="2275" dirty="0" smtClean="0">
                <a:solidFill>
                  <a:srgbClr val="888888"/>
                </a:solidFill>
                <a:latin typeface="Calibri"/>
                <a:cs typeface="Calibri"/>
              </a:rPr>
              <a:t>n</a:t>
            </a:r>
            <a:r>
              <a:rPr sz="1800" spc="-25" baseline="2275" dirty="0" smtClean="0">
                <a:solidFill>
                  <a:srgbClr val="888888"/>
                </a:solidFill>
                <a:latin typeface="Calibri"/>
                <a:cs typeface="Calibri"/>
              </a:rPr>
              <a:t>g</a:t>
            </a:r>
            <a:r>
              <a:rPr sz="1800" spc="4" baseline="2275" dirty="0" smtClean="0">
                <a:solidFill>
                  <a:srgbClr val="888888"/>
                </a:solidFill>
                <a:latin typeface="Calibri"/>
                <a:cs typeface="Calibri"/>
              </a:rPr>
              <a:t>a</a:t>
            </a:r>
            <a:r>
              <a:rPr sz="1800" spc="0" baseline="2275" dirty="0" smtClean="0">
                <a:solidFill>
                  <a:srgbClr val="888888"/>
                </a:solidFill>
                <a:latin typeface="Calibri"/>
                <a:cs typeface="Calibri"/>
              </a:rPr>
              <a:t>n</a:t>
            </a:r>
            <a:endParaRPr sz="1200">
              <a:latin typeface="Calibri"/>
              <a:cs typeface="Calibri"/>
            </a:endParaRPr>
          </a:p>
        </p:txBody>
      </p:sp>
      <p:sp>
        <p:nvSpPr>
          <p:cNvPr id="3" name="object 3"/>
          <p:cNvSpPr txBox="1"/>
          <p:nvPr/>
        </p:nvSpPr>
        <p:spPr>
          <a:xfrm>
            <a:off x="536257" y="6449377"/>
            <a:ext cx="775640" cy="177799"/>
          </a:xfrm>
          <a:prstGeom prst="rect">
            <a:avLst/>
          </a:prstGeom>
        </p:spPr>
        <p:txBody>
          <a:bodyPr wrap="square" lIns="0" tIns="0" rIns="0" bIns="0" rtlCol="0">
            <a:noAutofit/>
          </a:bodyPr>
          <a:lstStyle/>
          <a:p>
            <a:pPr marL="12700">
              <a:lnSpc>
                <a:spcPts val="1320"/>
              </a:lnSpc>
              <a:spcBef>
                <a:spcPts val="66"/>
              </a:spcBef>
            </a:pPr>
            <a:r>
              <a:rPr sz="1800" spc="-9" baseline="2275" dirty="0" smtClean="0">
                <a:solidFill>
                  <a:srgbClr val="888888"/>
                </a:solidFill>
                <a:latin typeface="Calibri"/>
                <a:cs typeface="Calibri"/>
              </a:rPr>
              <a:t>13</a:t>
            </a:r>
            <a:r>
              <a:rPr sz="1800" spc="0" baseline="2275" dirty="0" smtClean="0">
                <a:solidFill>
                  <a:srgbClr val="888888"/>
                </a:solidFill>
                <a:latin typeface="Calibri"/>
                <a:cs typeface="Calibri"/>
              </a:rPr>
              <a:t>/</a:t>
            </a:r>
            <a:r>
              <a:rPr sz="1800" spc="-9" baseline="2275" dirty="0" smtClean="0">
                <a:solidFill>
                  <a:srgbClr val="888888"/>
                </a:solidFill>
                <a:latin typeface="Calibri"/>
                <a:cs typeface="Calibri"/>
              </a:rPr>
              <a:t>08</a:t>
            </a:r>
            <a:r>
              <a:rPr sz="1800" spc="0" baseline="2275" dirty="0" smtClean="0">
                <a:solidFill>
                  <a:srgbClr val="888888"/>
                </a:solidFill>
                <a:latin typeface="Calibri"/>
                <a:cs typeface="Calibri"/>
              </a:rPr>
              <a:t>/</a:t>
            </a:r>
            <a:r>
              <a:rPr sz="1800" spc="-9" baseline="2275" dirty="0" smtClean="0">
                <a:solidFill>
                  <a:srgbClr val="888888"/>
                </a:solidFill>
                <a:latin typeface="Calibri"/>
                <a:cs typeface="Calibri"/>
              </a:rPr>
              <a:t>202</a:t>
            </a:r>
            <a:r>
              <a:rPr sz="1800" spc="0" baseline="2275" dirty="0" smtClean="0">
                <a:solidFill>
                  <a:srgbClr val="888888"/>
                </a:solidFill>
                <a:latin typeface="Calibri"/>
                <a:cs typeface="Calibri"/>
              </a:rPr>
              <a:t>0</a:t>
            </a:r>
            <a:endParaRPr sz="1200">
              <a:latin typeface="Calibri"/>
              <a:cs typeface="Calibri"/>
            </a:endParaRPr>
          </a:p>
        </p:txBody>
      </p:sp>
      <p:sp>
        <p:nvSpPr>
          <p:cNvPr id="2" name="object 2"/>
          <p:cNvSpPr txBox="1"/>
          <p:nvPr/>
        </p:nvSpPr>
        <p:spPr>
          <a:xfrm>
            <a:off x="8509000" y="6465252"/>
            <a:ext cx="125501" cy="177800"/>
          </a:xfrm>
          <a:prstGeom prst="rect">
            <a:avLst/>
          </a:prstGeom>
        </p:spPr>
        <p:txBody>
          <a:bodyPr wrap="square" lIns="0" tIns="0" rIns="0" bIns="0" rtlCol="0">
            <a:noAutofit/>
          </a:bodyPr>
          <a:lstStyle/>
          <a:p>
            <a:pPr marL="12700">
              <a:lnSpc>
                <a:spcPts val="1320"/>
              </a:lnSpc>
              <a:spcBef>
                <a:spcPts val="66"/>
              </a:spcBef>
            </a:pPr>
            <a:r>
              <a:rPr baseline="2275" dirty="0">
                <a:solidFill>
                  <a:srgbClr val="888888"/>
                </a:solidFill>
                <a:latin typeface="Calibri"/>
                <a:cs typeface="Calibri"/>
              </a:rPr>
              <a:t>8</a:t>
            </a:r>
            <a:endParaRPr sz="1200" dirty="0">
              <a:latin typeface="Calibri"/>
              <a:cs typeface="Calibri"/>
            </a:endParaRPr>
          </a:p>
        </p:txBody>
      </p:sp>
      <p:sp>
        <p:nvSpPr>
          <p:cNvPr id="5" name="Rectangle 4"/>
          <p:cNvSpPr/>
          <p:nvPr/>
        </p:nvSpPr>
        <p:spPr>
          <a:xfrm>
            <a:off x="620652" y="914400"/>
            <a:ext cx="7888347" cy="4635115"/>
          </a:xfrm>
          <a:prstGeom prst="rect">
            <a:avLst/>
          </a:prstGeom>
        </p:spPr>
        <p:txBody>
          <a:bodyPr wrap="square">
            <a:spAutoFit/>
          </a:bodyPr>
          <a:lstStyle/>
          <a:p>
            <a:pPr>
              <a:lnSpc>
                <a:spcPct val="90000"/>
              </a:lnSpc>
              <a:defRPr/>
            </a:pPr>
            <a:r>
              <a:rPr lang="id-ID" sz="4000" b="1" dirty="0" smtClean="0">
                <a:latin typeface="Trebuchet MS" pitchFamily="34" charset="0"/>
              </a:rPr>
              <a:t>EVA</a:t>
            </a:r>
            <a:r>
              <a:rPr lang="en-US" sz="4000" b="1" dirty="0" smtClean="0">
                <a:latin typeface="Trebuchet MS" pitchFamily="34" charset="0"/>
              </a:rPr>
              <a:t> </a:t>
            </a:r>
            <a:endParaRPr lang="en-US" sz="4000" b="1" dirty="0">
              <a:latin typeface="Trebuchet MS" pitchFamily="34" charset="0"/>
            </a:endParaRPr>
          </a:p>
          <a:p>
            <a:pPr algn="just">
              <a:lnSpc>
                <a:spcPct val="90000"/>
              </a:lnSpc>
              <a:defRPr/>
            </a:pPr>
            <a:r>
              <a:rPr lang="en-US" sz="2400" dirty="0" smtClean="0">
                <a:latin typeface="Trebuchet MS" pitchFamily="34" charset="0"/>
              </a:rPr>
              <a:t>U</a:t>
            </a:r>
            <a:r>
              <a:rPr lang="id-ID" sz="2400" dirty="0" smtClean="0">
                <a:latin typeface="Trebuchet MS" pitchFamily="34" charset="0"/>
              </a:rPr>
              <a:t>ntuk menjadi alat pengukur kinerja, EVA dihitung :</a:t>
            </a:r>
          </a:p>
          <a:p>
            <a:pPr algn="just">
              <a:lnSpc>
                <a:spcPct val="90000"/>
              </a:lnSpc>
              <a:defRPr/>
            </a:pPr>
            <a:endParaRPr lang="id-ID" sz="2400" dirty="0">
              <a:latin typeface="Trebuchet MS" pitchFamily="34" charset="0"/>
            </a:endParaRPr>
          </a:p>
          <a:p>
            <a:pPr algn="just">
              <a:lnSpc>
                <a:spcPct val="90000"/>
              </a:lnSpc>
              <a:defRPr/>
            </a:pPr>
            <a:r>
              <a:rPr lang="id-ID" sz="2400" b="1" dirty="0" smtClean="0">
                <a:latin typeface="Trebuchet MS" pitchFamily="34" charset="0"/>
              </a:rPr>
              <a:t>	Laba Operasi= Penjualan bersih – Biaya operasi</a:t>
            </a:r>
          </a:p>
          <a:p>
            <a:pPr algn="just">
              <a:lnSpc>
                <a:spcPct val="90000"/>
              </a:lnSpc>
              <a:defRPr/>
            </a:pPr>
            <a:endParaRPr lang="id-ID" sz="2400" b="1" dirty="0">
              <a:latin typeface="Trebuchet MS" pitchFamily="34" charset="0"/>
            </a:endParaRPr>
          </a:p>
          <a:p>
            <a:pPr algn="just">
              <a:lnSpc>
                <a:spcPct val="90000"/>
              </a:lnSpc>
              <a:defRPr/>
            </a:pPr>
            <a:r>
              <a:rPr lang="id-ID" sz="2400" b="1" dirty="0" smtClean="0">
                <a:latin typeface="Trebuchet MS" pitchFamily="34" charset="0"/>
              </a:rPr>
              <a:t>	NOPAT = Laba Bersih  – Pajak</a:t>
            </a:r>
          </a:p>
          <a:p>
            <a:pPr algn="just">
              <a:lnSpc>
                <a:spcPct val="90000"/>
              </a:lnSpc>
              <a:defRPr/>
            </a:pPr>
            <a:endParaRPr lang="id-ID" sz="2400" b="1" dirty="0">
              <a:latin typeface="Trebuchet MS" pitchFamily="34" charset="0"/>
            </a:endParaRPr>
          </a:p>
          <a:p>
            <a:pPr algn="just">
              <a:lnSpc>
                <a:spcPct val="90000"/>
              </a:lnSpc>
              <a:defRPr/>
            </a:pPr>
            <a:r>
              <a:rPr lang="id-ID" sz="2400" b="1" dirty="0" smtClean="0">
                <a:latin typeface="Trebuchet MS" pitchFamily="34" charset="0"/>
              </a:rPr>
              <a:t>	EVA = NOPAT – Biaya Modal</a:t>
            </a:r>
          </a:p>
          <a:p>
            <a:pPr algn="just">
              <a:lnSpc>
                <a:spcPct val="90000"/>
              </a:lnSpc>
              <a:defRPr/>
            </a:pPr>
            <a:endParaRPr lang="id-ID" sz="2400" b="1" dirty="0">
              <a:latin typeface="Trebuchet MS" pitchFamily="34" charset="0"/>
            </a:endParaRPr>
          </a:p>
          <a:p>
            <a:pPr algn="just">
              <a:lnSpc>
                <a:spcPct val="90000"/>
              </a:lnSpc>
              <a:defRPr/>
            </a:pPr>
            <a:r>
              <a:rPr lang="id-ID" sz="2400" b="1" dirty="0" smtClean="0">
                <a:latin typeface="Trebuchet MS" pitchFamily="34" charset="0"/>
              </a:rPr>
              <a:t>Note:</a:t>
            </a:r>
          </a:p>
          <a:p>
            <a:pPr algn="just">
              <a:lnSpc>
                <a:spcPct val="90000"/>
              </a:lnSpc>
              <a:defRPr/>
            </a:pPr>
            <a:r>
              <a:rPr lang="id-ID" sz="2400" dirty="0" smtClean="0">
                <a:latin typeface="Trebuchet MS" pitchFamily="34" charset="0"/>
              </a:rPr>
              <a:t>Laba Operasi           EBIT</a:t>
            </a:r>
          </a:p>
          <a:p>
            <a:pPr algn="just">
              <a:lnSpc>
                <a:spcPct val="90000"/>
              </a:lnSpc>
              <a:defRPr/>
            </a:pPr>
            <a:r>
              <a:rPr lang="id-ID" sz="2400" dirty="0" smtClean="0">
                <a:latin typeface="Trebuchet MS" pitchFamily="34" charset="0"/>
              </a:rPr>
              <a:t>Laba Operasional bersih           NOPAT</a:t>
            </a:r>
          </a:p>
          <a:p>
            <a:pPr algn="just">
              <a:lnSpc>
                <a:spcPct val="90000"/>
              </a:lnSpc>
              <a:defRPr/>
            </a:pPr>
            <a:r>
              <a:rPr lang="id-ID" sz="2400" dirty="0" smtClean="0">
                <a:latin typeface="Trebuchet MS" pitchFamily="34" charset="0"/>
              </a:rPr>
              <a:t>Biaya Modal           Modal yang diinvestasikan </a:t>
            </a:r>
            <a:endParaRPr lang="en-US" sz="2400" dirty="0">
              <a:latin typeface="Trebuchet MS" pitchFamily="34" charset="0"/>
            </a:endParaRPr>
          </a:p>
        </p:txBody>
      </p:sp>
      <p:sp>
        <p:nvSpPr>
          <p:cNvPr id="6" name="Right Arrow 5"/>
          <p:cNvSpPr/>
          <p:nvPr/>
        </p:nvSpPr>
        <p:spPr>
          <a:xfrm>
            <a:off x="2667000" y="4572000"/>
            <a:ext cx="6096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7" name="Right Arrow 6"/>
          <p:cNvSpPr/>
          <p:nvPr/>
        </p:nvSpPr>
        <p:spPr>
          <a:xfrm>
            <a:off x="4191000" y="4876800"/>
            <a:ext cx="6096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
        <p:nvSpPr>
          <p:cNvPr id="8" name="Right Arrow 7"/>
          <p:cNvSpPr/>
          <p:nvPr/>
        </p:nvSpPr>
        <p:spPr>
          <a:xfrm>
            <a:off x="2514600" y="5257800"/>
            <a:ext cx="609600" cy="152400"/>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extLst>
      <p:ext uri="{BB962C8B-B14F-4D97-AF65-F5344CB8AC3E}">
        <p14:creationId xmlns:p14="http://schemas.microsoft.com/office/powerpoint/2010/main" val="234074515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bject 4"/>
          <p:cNvSpPr txBox="1"/>
          <p:nvPr/>
        </p:nvSpPr>
        <p:spPr>
          <a:xfrm>
            <a:off x="3771265" y="6433502"/>
            <a:ext cx="861576" cy="177799"/>
          </a:xfrm>
          <a:prstGeom prst="rect">
            <a:avLst/>
          </a:prstGeom>
        </p:spPr>
        <p:txBody>
          <a:bodyPr wrap="square" lIns="0" tIns="0" rIns="0" bIns="0" rtlCol="0">
            <a:noAutofit/>
          </a:bodyPr>
          <a:lstStyle/>
          <a:p>
            <a:pPr marL="12700">
              <a:lnSpc>
                <a:spcPts val="1320"/>
              </a:lnSpc>
              <a:spcBef>
                <a:spcPts val="66"/>
              </a:spcBef>
            </a:pPr>
            <a:r>
              <a:rPr sz="1800" spc="-4" baseline="2275" dirty="0" smtClean="0">
                <a:solidFill>
                  <a:srgbClr val="888888"/>
                </a:solidFill>
                <a:latin typeface="Calibri"/>
                <a:cs typeface="Calibri"/>
              </a:rPr>
              <a:t>M</a:t>
            </a:r>
            <a:r>
              <a:rPr sz="1800" spc="0" baseline="2275" dirty="0" smtClean="0">
                <a:solidFill>
                  <a:srgbClr val="888888"/>
                </a:solidFill>
                <a:latin typeface="Calibri"/>
                <a:cs typeface="Calibri"/>
              </a:rPr>
              <a:t>.</a:t>
            </a:r>
            <a:r>
              <a:rPr sz="1800" spc="4" baseline="2275" dirty="0" smtClean="0">
                <a:solidFill>
                  <a:srgbClr val="888888"/>
                </a:solidFill>
                <a:latin typeface="Calibri"/>
                <a:cs typeface="Calibri"/>
              </a:rPr>
              <a:t> </a:t>
            </a:r>
            <a:r>
              <a:rPr sz="1800" spc="-25" baseline="2275" dirty="0" smtClean="0">
                <a:solidFill>
                  <a:srgbClr val="888888"/>
                </a:solidFill>
                <a:latin typeface="Calibri"/>
                <a:cs typeface="Calibri"/>
              </a:rPr>
              <a:t>K</a:t>
            </a:r>
            <a:r>
              <a:rPr sz="1800" spc="0" baseline="2275" dirty="0" smtClean="0">
                <a:solidFill>
                  <a:srgbClr val="888888"/>
                </a:solidFill>
                <a:latin typeface="Calibri"/>
                <a:cs typeface="Calibri"/>
              </a:rPr>
              <a:t>e</a:t>
            </a:r>
            <a:r>
              <a:rPr sz="1800" spc="9" baseline="2275" dirty="0" smtClean="0">
                <a:solidFill>
                  <a:srgbClr val="888888"/>
                </a:solidFill>
                <a:latin typeface="Calibri"/>
                <a:cs typeface="Calibri"/>
              </a:rPr>
              <a:t>u</a:t>
            </a:r>
            <a:r>
              <a:rPr sz="1800" spc="4" baseline="2275" dirty="0" smtClean="0">
                <a:solidFill>
                  <a:srgbClr val="888888"/>
                </a:solidFill>
                <a:latin typeface="Calibri"/>
                <a:cs typeface="Calibri"/>
              </a:rPr>
              <a:t>a</a:t>
            </a:r>
            <a:r>
              <a:rPr sz="1800" spc="9" baseline="2275" dirty="0" smtClean="0">
                <a:solidFill>
                  <a:srgbClr val="888888"/>
                </a:solidFill>
                <a:latin typeface="Calibri"/>
                <a:cs typeface="Calibri"/>
              </a:rPr>
              <a:t>n</a:t>
            </a:r>
            <a:r>
              <a:rPr sz="1800" spc="-25" baseline="2275" dirty="0" smtClean="0">
                <a:solidFill>
                  <a:srgbClr val="888888"/>
                </a:solidFill>
                <a:latin typeface="Calibri"/>
                <a:cs typeface="Calibri"/>
              </a:rPr>
              <a:t>g</a:t>
            </a:r>
            <a:r>
              <a:rPr sz="1800" spc="4" baseline="2275" dirty="0" smtClean="0">
                <a:solidFill>
                  <a:srgbClr val="888888"/>
                </a:solidFill>
                <a:latin typeface="Calibri"/>
                <a:cs typeface="Calibri"/>
              </a:rPr>
              <a:t>a</a:t>
            </a:r>
            <a:r>
              <a:rPr sz="1800" spc="0" baseline="2275" dirty="0" smtClean="0">
                <a:solidFill>
                  <a:srgbClr val="888888"/>
                </a:solidFill>
                <a:latin typeface="Calibri"/>
                <a:cs typeface="Calibri"/>
              </a:rPr>
              <a:t>n</a:t>
            </a:r>
            <a:endParaRPr sz="1200">
              <a:latin typeface="Calibri"/>
              <a:cs typeface="Calibri"/>
            </a:endParaRPr>
          </a:p>
        </p:txBody>
      </p:sp>
      <p:sp>
        <p:nvSpPr>
          <p:cNvPr id="3" name="object 3"/>
          <p:cNvSpPr txBox="1"/>
          <p:nvPr/>
        </p:nvSpPr>
        <p:spPr>
          <a:xfrm>
            <a:off x="536257" y="6449377"/>
            <a:ext cx="775640" cy="177799"/>
          </a:xfrm>
          <a:prstGeom prst="rect">
            <a:avLst/>
          </a:prstGeom>
        </p:spPr>
        <p:txBody>
          <a:bodyPr wrap="square" lIns="0" tIns="0" rIns="0" bIns="0" rtlCol="0">
            <a:noAutofit/>
          </a:bodyPr>
          <a:lstStyle/>
          <a:p>
            <a:pPr marL="12700">
              <a:lnSpc>
                <a:spcPts val="1320"/>
              </a:lnSpc>
              <a:spcBef>
                <a:spcPts val="66"/>
              </a:spcBef>
            </a:pPr>
            <a:r>
              <a:rPr sz="1800" spc="-9" baseline="2275" dirty="0" smtClean="0">
                <a:solidFill>
                  <a:srgbClr val="888888"/>
                </a:solidFill>
                <a:latin typeface="Calibri"/>
                <a:cs typeface="Calibri"/>
              </a:rPr>
              <a:t>13</a:t>
            </a:r>
            <a:r>
              <a:rPr sz="1800" spc="0" baseline="2275" dirty="0" smtClean="0">
                <a:solidFill>
                  <a:srgbClr val="888888"/>
                </a:solidFill>
                <a:latin typeface="Calibri"/>
                <a:cs typeface="Calibri"/>
              </a:rPr>
              <a:t>/</a:t>
            </a:r>
            <a:r>
              <a:rPr sz="1800" spc="-9" baseline="2275" dirty="0" smtClean="0">
                <a:solidFill>
                  <a:srgbClr val="888888"/>
                </a:solidFill>
                <a:latin typeface="Calibri"/>
                <a:cs typeface="Calibri"/>
              </a:rPr>
              <a:t>08</a:t>
            </a:r>
            <a:r>
              <a:rPr sz="1800" spc="0" baseline="2275" dirty="0" smtClean="0">
                <a:solidFill>
                  <a:srgbClr val="888888"/>
                </a:solidFill>
                <a:latin typeface="Calibri"/>
                <a:cs typeface="Calibri"/>
              </a:rPr>
              <a:t>/</a:t>
            </a:r>
            <a:r>
              <a:rPr sz="1800" spc="-9" baseline="2275" dirty="0" smtClean="0">
                <a:solidFill>
                  <a:srgbClr val="888888"/>
                </a:solidFill>
                <a:latin typeface="Calibri"/>
                <a:cs typeface="Calibri"/>
              </a:rPr>
              <a:t>202</a:t>
            </a:r>
            <a:r>
              <a:rPr sz="1800" spc="0" baseline="2275" dirty="0" smtClean="0">
                <a:solidFill>
                  <a:srgbClr val="888888"/>
                </a:solidFill>
                <a:latin typeface="Calibri"/>
                <a:cs typeface="Calibri"/>
              </a:rPr>
              <a:t>0</a:t>
            </a:r>
            <a:endParaRPr sz="1200">
              <a:latin typeface="Calibri"/>
              <a:cs typeface="Calibri"/>
            </a:endParaRPr>
          </a:p>
        </p:txBody>
      </p:sp>
      <p:sp>
        <p:nvSpPr>
          <p:cNvPr id="2" name="object 2"/>
          <p:cNvSpPr txBox="1"/>
          <p:nvPr/>
        </p:nvSpPr>
        <p:spPr>
          <a:xfrm>
            <a:off x="8509000" y="6449377"/>
            <a:ext cx="254000" cy="193675"/>
          </a:xfrm>
          <a:prstGeom prst="rect">
            <a:avLst/>
          </a:prstGeom>
        </p:spPr>
        <p:txBody>
          <a:bodyPr wrap="square" lIns="0" tIns="0" rIns="0" bIns="0" rtlCol="0">
            <a:noAutofit/>
          </a:bodyPr>
          <a:lstStyle/>
          <a:p>
            <a:pPr marL="12700">
              <a:lnSpc>
                <a:spcPts val="1320"/>
              </a:lnSpc>
              <a:spcBef>
                <a:spcPts val="66"/>
              </a:spcBef>
            </a:pPr>
            <a:r>
              <a:rPr sz="1200" dirty="0">
                <a:latin typeface="Calibri"/>
                <a:cs typeface="Calibri"/>
              </a:rPr>
              <a:t>9</a:t>
            </a:r>
          </a:p>
        </p:txBody>
      </p:sp>
      <p:sp>
        <p:nvSpPr>
          <p:cNvPr id="7" name="Rectangle 3"/>
          <p:cNvSpPr txBox="1">
            <a:spLocks noChangeArrowheads="1"/>
          </p:cNvSpPr>
          <p:nvPr/>
        </p:nvSpPr>
        <p:spPr>
          <a:xfrm>
            <a:off x="457200" y="914400"/>
            <a:ext cx="8229600" cy="5467350"/>
          </a:xfrm>
          <a:prstGeom prst="rect">
            <a:avLst/>
          </a:prstGeom>
        </p:spPr>
        <p:txBody>
          <a:bodyPr/>
          <a:lst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a:lstStyle>
          <a:p>
            <a:pPr>
              <a:buFont typeface="Wingdings" pitchFamily="2" charset="2"/>
              <a:buNone/>
              <a:defRPr/>
            </a:pPr>
            <a:r>
              <a:rPr lang="id-ID" sz="4000" b="1" dirty="0" smtClean="0">
                <a:latin typeface="Trebuchet MS" pitchFamily="34" charset="0"/>
              </a:rPr>
              <a:t>EVA</a:t>
            </a:r>
            <a:endParaRPr lang="en-US" sz="4000" b="1" dirty="0" smtClean="0">
              <a:latin typeface="Trebuchet MS" pitchFamily="34" charset="0"/>
            </a:endParaRPr>
          </a:p>
          <a:p>
            <a:pPr>
              <a:buFont typeface="Wingdings" pitchFamily="2" charset="2"/>
              <a:buNone/>
              <a:defRPr/>
            </a:pPr>
            <a:r>
              <a:rPr lang="en-US" sz="2400" u="sng" dirty="0" err="1" smtClean="0">
                <a:latin typeface="Trebuchet MS" pitchFamily="34" charset="0"/>
              </a:rPr>
              <a:t>Keunggulan</a:t>
            </a:r>
            <a:r>
              <a:rPr lang="en-US" sz="2400" dirty="0" smtClean="0">
                <a:latin typeface="Trebuchet MS" pitchFamily="34" charset="0"/>
              </a:rPr>
              <a:t> EVA:</a:t>
            </a:r>
          </a:p>
          <a:p>
            <a:pPr algn="just">
              <a:buClr>
                <a:schemeClr val="tx1"/>
              </a:buClr>
              <a:buFontTx/>
              <a:buChar char="-"/>
              <a:defRPr/>
            </a:pPr>
            <a:r>
              <a:rPr lang="en-US" sz="2400" dirty="0" err="1" smtClean="0">
                <a:ea typeface="Tahoma" panose="020B0604030504040204" pitchFamily="34" charset="0"/>
                <a:cs typeface="Tahoma" panose="020B0604030504040204" pitchFamily="34" charset="0"/>
              </a:rPr>
              <a:t>Dapat</a:t>
            </a:r>
            <a:r>
              <a:rPr lang="en-US" sz="2400" dirty="0" smtClean="0">
                <a:ea typeface="Tahoma" panose="020B0604030504040204" pitchFamily="34" charset="0"/>
                <a:cs typeface="Tahoma" panose="020B0604030504040204" pitchFamily="34" charset="0"/>
              </a:rPr>
              <a:t> </a:t>
            </a:r>
            <a:r>
              <a:rPr lang="en-US" sz="2400" dirty="0" err="1" smtClean="0">
                <a:ea typeface="Tahoma" panose="020B0604030504040204" pitchFamily="34" charset="0"/>
                <a:cs typeface="Tahoma" panose="020B0604030504040204" pitchFamily="34" charset="0"/>
              </a:rPr>
              <a:t>dihitung</a:t>
            </a:r>
            <a:r>
              <a:rPr lang="en-US" sz="2400" dirty="0" smtClean="0">
                <a:ea typeface="Tahoma" panose="020B0604030504040204" pitchFamily="34" charset="0"/>
                <a:cs typeface="Tahoma" panose="020B0604030504040204" pitchFamily="34" charset="0"/>
              </a:rPr>
              <a:t> di </a:t>
            </a:r>
            <a:r>
              <a:rPr lang="en-US" sz="2400" dirty="0" err="1" smtClean="0">
                <a:ea typeface="Tahoma" panose="020B0604030504040204" pitchFamily="34" charset="0"/>
                <a:cs typeface="Tahoma" panose="020B0604030504040204" pitchFamily="34" charset="0"/>
              </a:rPr>
              <a:t>tingkat</a:t>
            </a:r>
            <a:r>
              <a:rPr lang="en-US" sz="2400" dirty="0" smtClean="0">
                <a:ea typeface="Tahoma" panose="020B0604030504040204" pitchFamily="34" charset="0"/>
                <a:cs typeface="Tahoma" panose="020B0604030504040204" pitchFamily="34" charset="0"/>
              </a:rPr>
              <a:t> </a:t>
            </a:r>
            <a:r>
              <a:rPr lang="en-US" sz="2400" dirty="0" err="1" smtClean="0">
                <a:ea typeface="Tahoma" panose="020B0604030504040204" pitchFamily="34" charset="0"/>
                <a:cs typeface="Tahoma" panose="020B0604030504040204" pitchFamily="34" charset="0"/>
              </a:rPr>
              <a:t>divisi</a:t>
            </a:r>
            <a:r>
              <a:rPr lang="en-US" sz="2400" dirty="0" smtClean="0">
                <a:ea typeface="Tahoma" panose="020B0604030504040204" pitchFamily="34" charset="0"/>
                <a:cs typeface="Tahoma" panose="020B0604030504040204" pitchFamily="34" charset="0"/>
              </a:rPr>
              <a:t>. </a:t>
            </a:r>
            <a:r>
              <a:rPr lang="en-US" sz="2400" dirty="0" err="1" smtClean="0">
                <a:ea typeface="Tahoma" panose="020B0604030504040204" pitchFamily="34" charset="0"/>
                <a:cs typeface="Tahoma" panose="020B0604030504040204" pitchFamily="34" charset="0"/>
              </a:rPr>
              <a:t>Jika</a:t>
            </a:r>
            <a:r>
              <a:rPr lang="en-US" sz="2400" dirty="0" smtClean="0">
                <a:ea typeface="Tahoma" panose="020B0604030504040204" pitchFamily="34" charset="0"/>
                <a:cs typeface="Tahoma" panose="020B0604030504040204" pitchFamily="34" charset="0"/>
              </a:rPr>
              <a:t> </a:t>
            </a:r>
            <a:r>
              <a:rPr lang="en-US" sz="2400" dirty="0" err="1" smtClean="0">
                <a:ea typeface="Tahoma" panose="020B0604030504040204" pitchFamily="34" charset="0"/>
                <a:cs typeface="Tahoma" panose="020B0604030504040204" pitchFamily="34" charset="0"/>
              </a:rPr>
              <a:t>diketahui</a:t>
            </a:r>
            <a:r>
              <a:rPr lang="en-US" sz="2400" dirty="0" smtClean="0">
                <a:ea typeface="Tahoma" panose="020B0604030504040204" pitchFamily="34" charset="0"/>
                <a:cs typeface="Tahoma" panose="020B0604030504040204" pitchFamily="34" charset="0"/>
              </a:rPr>
              <a:t> NOPAT, yang </a:t>
            </a:r>
            <a:r>
              <a:rPr lang="en-US" sz="2400" dirty="0" err="1" smtClean="0">
                <a:ea typeface="Tahoma" panose="020B0604030504040204" pitchFamily="34" charset="0"/>
                <a:cs typeface="Tahoma" panose="020B0604030504040204" pitchFamily="34" charset="0"/>
              </a:rPr>
              <a:t>mengukur</a:t>
            </a:r>
            <a:r>
              <a:rPr lang="en-US" sz="2400" dirty="0" smtClean="0">
                <a:ea typeface="Tahoma" panose="020B0604030504040204" pitchFamily="34" charset="0"/>
                <a:cs typeface="Tahoma" panose="020B0604030504040204" pitchFamily="34" charset="0"/>
              </a:rPr>
              <a:t> </a:t>
            </a:r>
            <a:r>
              <a:rPr lang="en-US" sz="2400" dirty="0" err="1" smtClean="0">
                <a:ea typeface="Tahoma" panose="020B0604030504040204" pitchFamily="34" charset="0"/>
                <a:cs typeface="Tahoma" panose="020B0604030504040204" pitchFamily="34" charset="0"/>
              </a:rPr>
              <a:t>laba</a:t>
            </a:r>
            <a:r>
              <a:rPr lang="en-US" sz="2400" dirty="0" smtClean="0">
                <a:ea typeface="Tahoma" panose="020B0604030504040204" pitchFamily="34" charset="0"/>
                <a:cs typeface="Tahoma" panose="020B0604030504040204" pitchFamily="34" charset="0"/>
              </a:rPr>
              <a:t> </a:t>
            </a:r>
            <a:r>
              <a:rPr lang="en-US" sz="2400" dirty="0" err="1" smtClean="0">
                <a:ea typeface="Tahoma" panose="020B0604030504040204" pitchFamily="34" charset="0"/>
                <a:cs typeface="Tahoma" panose="020B0604030504040204" pitchFamily="34" charset="0"/>
              </a:rPr>
              <a:t>perusahaan</a:t>
            </a:r>
            <a:r>
              <a:rPr lang="en-US" sz="2400" dirty="0" smtClean="0">
                <a:ea typeface="Tahoma" panose="020B0604030504040204" pitchFamily="34" charset="0"/>
                <a:cs typeface="Tahoma" panose="020B0604030504040204" pitchFamily="34" charset="0"/>
              </a:rPr>
              <a:t> yang </a:t>
            </a:r>
            <a:r>
              <a:rPr lang="en-US" sz="2400" dirty="0" err="1" smtClean="0">
                <a:ea typeface="Tahoma" panose="020B0604030504040204" pitchFamily="34" charset="0"/>
                <a:cs typeface="Tahoma" panose="020B0604030504040204" pitchFamily="34" charset="0"/>
              </a:rPr>
              <a:t>diperoleh</a:t>
            </a:r>
            <a:r>
              <a:rPr lang="en-US" sz="2400" dirty="0" smtClean="0">
                <a:ea typeface="Tahoma" panose="020B0604030504040204" pitchFamily="34" charset="0"/>
                <a:cs typeface="Tahoma" panose="020B0604030504040204" pitchFamily="34" charset="0"/>
              </a:rPr>
              <a:t> </a:t>
            </a:r>
            <a:r>
              <a:rPr lang="en-US" sz="2400" dirty="0" err="1" smtClean="0">
                <a:ea typeface="Tahoma" panose="020B0604030504040204" pitchFamily="34" charset="0"/>
                <a:cs typeface="Tahoma" panose="020B0604030504040204" pitchFamily="34" charset="0"/>
              </a:rPr>
              <a:t>dari</a:t>
            </a:r>
            <a:r>
              <a:rPr lang="en-US" sz="2400" dirty="0" smtClean="0">
                <a:ea typeface="Tahoma" panose="020B0604030504040204" pitchFamily="34" charset="0"/>
                <a:cs typeface="Tahoma" panose="020B0604030504040204" pitchFamily="34" charset="0"/>
              </a:rPr>
              <a:t> </a:t>
            </a:r>
            <a:r>
              <a:rPr lang="en-US" sz="2400" dirty="0" err="1" smtClean="0">
                <a:ea typeface="Tahoma" panose="020B0604030504040204" pitchFamily="34" charset="0"/>
                <a:cs typeface="Tahoma" panose="020B0604030504040204" pitchFamily="34" charset="0"/>
              </a:rPr>
              <a:t>operasi</a:t>
            </a:r>
            <a:r>
              <a:rPr lang="en-US" sz="2400" dirty="0" smtClean="0">
                <a:ea typeface="Tahoma" panose="020B0604030504040204" pitchFamily="34" charset="0"/>
                <a:cs typeface="Tahoma" panose="020B0604030504040204" pitchFamily="34" charset="0"/>
              </a:rPr>
              <a:t> </a:t>
            </a:r>
            <a:r>
              <a:rPr lang="en-US" sz="2400" dirty="0" err="1" smtClean="0">
                <a:ea typeface="Tahoma" panose="020B0604030504040204" pitchFamily="34" charset="0"/>
                <a:cs typeface="Tahoma" panose="020B0604030504040204" pitchFamily="34" charset="0"/>
              </a:rPr>
              <a:t>berjalan</a:t>
            </a:r>
            <a:r>
              <a:rPr lang="en-US" sz="2400" dirty="0" smtClean="0">
                <a:ea typeface="Tahoma" panose="020B0604030504040204" pitchFamily="34" charset="0"/>
                <a:cs typeface="Tahoma" panose="020B0604030504040204" pitchFamily="34" charset="0"/>
              </a:rPr>
              <a:t>, modal yang di </a:t>
            </a:r>
            <a:r>
              <a:rPr lang="en-US" sz="2400" dirty="0" err="1" smtClean="0">
                <a:ea typeface="Tahoma" panose="020B0604030504040204" pitchFamily="34" charset="0"/>
                <a:cs typeface="Tahoma" panose="020B0604030504040204" pitchFamily="34" charset="0"/>
              </a:rPr>
              <a:t>investasikan</a:t>
            </a:r>
            <a:r>
              <a:rPr lang="en-US" sz="2400" dirty="0" smtClean="0">
                <a:ea typeface="Tahoma" panose="020B0604030504040204" pitchFamily="34" charset="0"/>
                <a:cs typeface="Tahoma" panose="020B0604030504040204" pitchFamily="34" charset="0"/>
              </a:rPr>
              <a:t> </a:t>
            </a:r>
            <a:r>
              <a:rPr lang="en-US" sz="2400" dirty="0" err="1" smtClean="0">
                <a:ea typeface="Tahoma" panose="020B0604030504040204" pitchFamily="34" charset="0"/>
                <a:cs typeface="Tahoma" panose="020B0604030504040204" pitchFamily="34" charset="0"/>
              </a:rPr>
              <a:t>dan</a:t>
            </a:r>
            <a:r>
              <a:rPr lang="en-US" sz="2400" dirty="0" smtClean="0">
                <a:ea typeface="Tahoma" panose="020B0604030504040204" pitchFamily="34" charset="0"/>
                <a:cs typeface="Tahoma" panose="020B0604030504040204" pitchFamily="34" charset="0"/>
              </a:rPr>
              <a:t> WACC(weighted average cost of capital), </a:t>
            </a:r>
            <a:r>
              <a:rPr lang="en-US" sz="2400" dirty="0" err="1" smtClean="0">
                <a:ea typeface="Tahoma" panose="020B0604030504040204" pitchFamily="34" charset="0"/>
                <a:cs typeface="Tahoma" panose="020B0604030504040204" pitchFamily="34" charset="0"/>
              </a:rPr>
              <a:t>maka</a:t>
            </a:r>
            <a:r>
              <a:rPr lang="en-US" sz="2400" dirty="0" smtClean="0">
                <a:ea typeface="Tahoma" panose="020B0604030504040204" pitchFamily="34" charset="0"/>
                <a:cs typeface="Tahoma" panose="020B0604030504040204" pitchFamily="34" charset="0"/>
              </a:rPr>
              <a:t> EVA </a:t>
            </a:r>
            <a:r>
              <a:rPr lang="en-US" sz="2400" dirty="0" err="1" smtClean="0">
                <a:ea typeface="Tahoma" panose="020B0604030504040204" pitchFamily="34" charset="0"/>
                <a:cs typeface="Tahoma" panose="020B0604030504040204" pitchFamily="34" charset="0"/>
              </a:rPr>
              <a:t>secara</a:t>
            </a:r>
            <a:r>
              <a:rPr lang="en-US" sz="2400" dirty="0" smtClean="0">
                <a:ea typeface="Tahoma" panose="020B0604030504040204" pitchFamily="34" charset="0"/>
                <a:cs typeface="Tahoma" panose="020B0604030504040204" pitchFamily="34" charset="0"/>
              </a:rPr>
              <a:t> </a:t>
            </a:r>
            <a:r>
              <a:rPr lang="en-US" sz="2400" dirty="0" err="1" smtClean="0">
                <a:ea typeface="Tahoma" panose="020B0604030504040204" pitchFamily="34" charset="0"/>
                <a:cs typeface="Tahoma" panose="020B0604030504040204" pitchFamily="34" charset="0"/>
              </a:rPr>
              <a:t>teori</a:t>
            </a:r>
            <a:r>
              <a:rPr lang="en-US" sz="2400" dirty="0" smtClean="0">
                <a:ea typeface="Tahoma" panose="020B0604030504040204" pitchFamily="34" charset="0"/>
                <a:cs typeface="Tahoma" panose="020B0604030504040204" pitchFamily="34" charset="0"/>
              </a:rPr>
              <a:t> </a:t>
            </a:r>
            <a:r>
              <a:rPr lang="en-US" sz="2400" dirty="0" err="1" smtClean="0">
                <a:ea typeface="Tahoma" panose="020B0604030504040204" pitchFamily="34" charset="0"/>
                <a:cs typeface="Tahoma" panose="020B0604030504040204" pitchFamily="34" charset="0"/>
              </a:rPr>
              <a:t>dapat</a:t>
            </a:r>
            <a:r>
              <a:rPr lang="en-US" sz="2400" dirty="0" smtClean="0">
                <a:ea typeface="Tahoma" panose="020B0604030504040204" pitchFamily="34" charset="0"/>
                <a:cs typeface="Tahoma" panose="020B0604030504040204" pitchFamily="34" charset="0"/>
              </a:rPr>
              <a:t> </a:t>
            </a:r>
            <a:r>
              <a:rPr lang="en-US" sz="2400" dirty="0" err="1" smtClean="0">
                <a:ea typeface="Tahoma" panose="020B0604030504040204" pitchFamily="34" charset="0"/>
                <a:cs typeface="Tahoma" panose="020B0604030504040204" pitchFamily="34" charset="0"/>
              </a:rPr>
              <a:t>dihitung</a:t>
            </a:r>
            <a:r>
              <a:rPr lang="en-US" sz="2400" dirty="0" smtClean="0">
                <a:ea typeface="Tahoma" panose="020B0604030504040204" pitchFamily="34" charset="0"/>
                <a:cs typeface="Tahoma" panose="020B0604030504040204" pitchFamily="34" charset="0"/>
              </a:rPr>
              <a:t> </a:t>
            </a:r>
            <a:r>
              <a:rPr lang="en-US" sz="2400" dirty="0" err="1" smtClean="0">
                <a:ea typeface="Tahoma" panose="020B0604030504040204" pitchFamily="34" charset="0"/>
                <a:cs typeface="Tahoma" panose="020B0604030504040204" pitchFamily="34" charset="0"/>
              </a:rPr>
              <a:t>untuk</a:t>
            </a:r>
            <a:r>
              <a:rPr lang="en-US" sz="2400" dirty="0" smtClean="0">
                <a:ea typeface="Tahoma" panose="020B0604030504040204" pitchFamily="34" charset="0"/>
                <a:cs typeface="Tahoma" panose="020B0604030504040204" pitchFamily="34" charset="0"/>
              </a:rPr>
              <a:t> </a:t>
            </a:r>
            <a:r>
              <a:rPr lang="en-US" sz="2400" dirty="0" err="1" smtClean="0">
                <a:ea typeface="Tahoma" panose="020B0604030504040204" pitchFamily="34" charset="0"/>
                <a:cs typeface="Tahoma" panose="020B0604030504040204" pitchFamily="34" charset="0"/>
              </a:rPr>
              <a:t>setiap</a:t>
            </a:r>
            <a:r>
              <a:rPr lang="en-US" sz="2400" dirty="0" smtClean="0">
                <a:ea typeface="Tahoma" panose="020B0604030504040204" pitchFamily="34" charset="0"/>
                <a:cs typeface="Tahoma" panose="020B0604030504040204" pitchFamily="34" charset="0"/>
              </a:rPr>
              <a:t> </a:t>
            </a:r>
            <a:r>
              <a:rPr lang="en-US" sz="2400" dirty="0" err="1" smtClean="0">
                <a:ea typeface="Tahoma" panose="020B0604030504040204" pitchFamily="34" charset="0"/>
                <a:cs typeface="Tahoma" panose="020B0604030504040204" pitchFamily="34" charset="0"/>
              </a:rPr>
              <a:t>divisi</a:t>
            </a:r>
            <a:r>
              <a:rPr lang="en-US" sz="2400" dirty="0" smtClean="0">
                <a:ea typeface="Tahoma" panose="020B0604030504040204" pitchFamily="34" charset="0"/>
                <a:cs typeface="Tahoma" panose="020B0604030504040204" pitchFamily="34" charset="0"/>
              </a:rPr>
              <a:t>, </a:t>
            </a:r>
            <a:r>
              <a:rPr lang="en-US" sz="2400" dirty="0" err="1" smtClean="0">
                <a:ea typeface="Tahoma" panose="020B0604030504040204" pitchFamily="34" charset="0"/>
                <a:cs typeface="Tahoma" panose="020B0604030504040204" pitchFamily="34" charset="0"/>
              </a:rPr>
              <a:t>departemen</a:t>
            </a:r>
            <a:r>
              <a:rPr lang="en-US" sz="2400" dirty="0" smtClean="0">
                <a:ea typeface="Tahoma" panose="020B0604030504040204" pitchFamily="34" charset="0"/>
                <a:cs typeface="Tahoma" panose="020B0604030504040204" pitchFamily="34" charset="0"/>
              </a:rPr>
              <a:t>, </a:t>
            </a:r>
            <a:r>
              <a:rPr lang="en-US" sz="2400" dirty="0" err="1" smtClean="0">
                <a:ea typeface="Tahoma" panose="020B0604030504040204" pitchFamily="34" charset="0"/>
                <a:cs typeface="Tahoma" panose="020B0604030504040204" pitchFamily="34" charset="0"/>
              </a:rPr>
              <a:t>lini</a:t>
            </a:r>
            <a:r>
              <a:rPr lang="en-US" sz="2400" dirty="0" smtClean="0">
                <a:ea typeface="Tahoma" panose="020B0604030504040204" pitchFamily="34" charset="0"/>
                <a:cs typeface="Tahoma" panose="020B0604030504040204" pitchFamily="34" charset="0"/>
              </a:rPr>
              <a:t> </a:t>
            </a:r>
            <a:r>
              <a:rPr lang="en-US" sz="2400" dirty="0" err="1" smtClean="0">
                <a:ea typeface="Tahoma" panose="020B0604030504040204" pitchFamily="34" charset="0"/>
                <a:cs typeface="Tahoma" panose="020B0604030504040204" pitchFamily="34" charset="0"/>
              </a:rPr>
              <a:t>produk</a:t>
            </a:r>
            <a:r>
              <a:rPr lang="en-US" sz="2400" dirty="0" smtClean="0">
                <a:ea typeface="Tahoma" panose="020B0604030504040204" pitchFamily="34" charset="0"/>
                <a:cs typeface="Tahoma" panose="020B0604030504040204" pitchFamily="34" charset="0"/>
              </a:rPr>
              <a:t>.</a:t>
            </a:r>
            <a:endParaRPr lang="id-ID" sz="2400" dirty="0" smtClean="0">
              <a:ea typeface="Tahoma" panose="020B0604030504040204" pitchFamily="34" charset="0"/>
              <a:cs typeface="Tahoma" panose="020B0604030504040204" pitchFamily="34" charset="0"/>
            </a:endParaRPr>
          </a:p>
          <a:p>
            <a:pPr marL="0" indent="0" algn="just">
              <a:buClr>
                <a:schemeClr val="tx1"/>
              </a:buClr>
              <a:buNone/>
              <a:defRPr/>
            </a:pPr>
            <a:endParaRPr lang="en-US" sz="2400" dirty="0" smtClean="0">
              <a:ea typeface="Tahoma" panose="020B0604030504040204" pitchFamily="34" charset="0"/>
              <a:cs typeface="Tahoma" panose="020B0604030504040204" pitchFamily="34" charset="0"/>
            </a:endParaRPr>
          </a:p>
          <a:p>
            <a:pPr algn="just">
              <a:buFontTx/>
              <a:buNone/>
              <a:defRPr/>
            </a:pPr>
            <a:r>
              <a:rPr lang="en-US" sz="2400" dirty="0" smtClean="0">
                <a:ea typeface="Tahoma" panose="020B0604030504040204" pitchFamily="34" charset="0"/>
                <a:cs typeface="Tahoma" panose="020B0604030504040204" pitchFamily="34" charset="0"/>
              </a:rPr>
              <a:t>- </a:t>
            </a:r>
            <a:r>
              <a:rPr lang="en-US" sz="2400" dirty="0" err="1" smtClean="0">
                <a:ea typeface="Tahoma" panose="020B0604030504040204" pitchFamily="34" charset="0"/>
                <a:cs typeface="Tahoma" panose="020B0604030504040204" pitchFamily="34" charset="0"/>
              </a:rPr>
              <a:t>Adalah</a:t>
            </a:r>
            <a:r>
              <a:rPr lang="en-US" sz="2400" dirty="0" smtClean="0">
                <a:ea typeface="Tahoma" panose="020B0604030504040204" pitchFamily="34" charset="0"/>
                <a:cs typeface="Tahoma" panose="020B0604030504040204" pitchFamily="34" charset="0"/>
              </a:rPr>
              <a:t> </a:t>
            </a:r>
            <a:r>
              <a:rPr lang="en-US" sz="2400" dirty="0" err="1" smtClean="0">
                <a:ea typeface="Tahoma" panose="020B0604030504040204" pitchFamily="34" charset="0"/>
                <a:cs typeface="Tahoma" panose="020B0604030504040204" pitchFamily="34" charset="0"/>
              </a:rPr>
              <a:t>sebuah</a:t>
            </a:r>
            <a:r>
              <a:rPr lang="en-US" sz="2400" dirty="0" smtClean="0">
                <a:ea typeface="Tahoma" panose="020B0604030504040204" pitchFamily="34" charset="0"/>
                <a:cs typeface="Tahoma" panose="020B0604030504040204" pitchFamily="34" charset="0"/>
              </a:rPr>
              <a:t> </a:t>
            </a:r>
            <a:r>
              <a:rPr lang="en-US" sz="2400" dirty="0" err="1" smtClean="0">
                <a:ea typeface="Tahoma" panose="020B0604030504040204" pitchFamily="34" charset="0"/>
                <a:cs typeface="Tahoma" panose="020B0604030504040204" pitchFamily="34" charset="0"/>
              </a:rPr>
              <a:t>pengukuran</a:t>
            </a:r>
            <a:r>
              <a:rPr lang="en-US" sz="2400" dirty="0" smtClean="0">
                <a:ea typeface="Tahoma" panose="020B0604030504040204" pitchFamily="34" charset="0"/>
                <a:cs typeface="Tahoma" panose="020B0604030504040204" pitchFamily="34" charset="0"/>
              </a:rPr>
              <a:t> </a:t>
            </a:r>
            <a:r>
              <a:rPr lang="en-US" sz="2400" dirty="0" err="1" smtClean="0">
                <a:ea typeface="Tahoma" panose="020B0604030504040204" pitchFamily="34" charset="0"/>
                <a:cs typeface="Tahoma" panose="020B0604030504040204" pitchFamily="34" charset="0"/>
              </a:rPr>
              <a:t>aliran</a:t>
            </a:r>
            <a:r>
              <a:rPr lang="en-US" sz="2400" dirty="0" smtClean="0">
                <a:ea typeface="Tahoma" panose="020B0604030504040204" pitchFamily="34" charset="0"/>
                <a:cs typeface="Tahoma" panose="020B0604030504040204" pitchFamily="34" charset="0"/>
              </a:rPr>
              <a:t>/flow, </a:t>
            </a:r>
            <a:r>
              <a:rPr lang="en-US" sz="2400" dirty="0" err="1" smtClean="0">
                <a:ea typeface="Tahoma" panose="020B0604030504040204" pitchFamily="34" charset="0"/>
                <a:cs typeface="Tahoma" panose="020B0604030504040204" pitchFamily="34" charset="0"/>
              </a:rPr>
              <a:t>bukan</a:t>
            </a:r>
            <a:r>
              <a:rPr lang="en-US" sz="2400" dirty="0" smtClean="0">
                <a:ea typeface="Tahoma" panose="020B0604030504040204" pitchFamily="34" charset="0"/>
                <a:cs typeface="Tahoma" panose="020B0604030504040204" pitchFamily="34" charset="0"/>
              </a:rPr>
              <a:t> </a:t>
            </a:r>
            <a:r>
              <a:rPr lang="en-US" sz="2400" dirty="0" err="1" smtClean="0">
                <a:ea typeface="Tahoma" panose="020B0604030504040204" pitchFamily="34" charset="0"/>
                <a:cs typeface="Tahoma" panose="020B0604030504040204" pitchFamily="34" charset="0"/>
              </a:rPr>
              <a:t>pengukuran</a:t>
            </a:r>
            <a:r>
              <a:rPr lang="en-US" sz="2400" dirty="0" smtClean="0">
                <a:ea typeface="Tahoma" panose="020B0604030504040204" pitchFamily="34" charset="0"/>
                <a:cs typeface="Tahoma" panose="020B0604030504040204" pitchFamily="34" charset="0"/>
              </a:rPr>
              <a:t> </a:t>
            </a:r>
            <a:r>
              <a:rPr lang="en-US" sz="2400" dirty="0" err="1" smtClean="0">
                <a:ea typeface="Tahoma" panose="020B0604030504040204" pitchFamily="34" charset="0"/>
                <a:cs typeface="Tahoma" panose="020B0604030504040204" pitchFamily="34" charset="0"/>
              </a:rPr>
              <a:t>saham</a:t>
            </a:r>
            <a:r>
              <a:rPr lang="en-US" sz="2400" dirty="0" smtClean="0">
                <a:ea typeface="Tahoma" panose="020B0604030504040204" pitchFamily="34" charset="0"/>
                <a:cs typeface="Tahoma" panose="020B0604030504040204" pitchFamily="34" charset="0"/>
              </a:rPr>
              <a:t>. EVA </a:t>
            </a:r>
            <a:r>
              <a:rPr lang="en-US" sz="2400" dirty="0" err="1" smtClean="0">
                <a:ea typeface="Tahoma" panose="020B0604030504040204" pitchFamily="34" charset="0"/>
                <a:cs typeface="Tahoma" panose="020B0604030504040204" pitchFamily="34" charset="0"/>
              </a:rPr>
              <a:t>merupakan</a:t>
            </a:r>
            <a:r>
              <a:rPr lang="en-US" sz="2400" dirty="0" smtClean="0">
                <a:ea typeface="Tahoma" panose="020B0604030504040204" pitchFamily="34" charset="0"/>
                <a:cs typeface="Tahoma" panose="020B0604030504040204" pitchFamily="34" charset="0"/>
              </a:rPr>
              <a:t> </a:t>
            </a:r>
            <a:r>
              <a:rPr lang="en-US" sz="2400" dirty="0" err="1" smtClean="0">
                <a:ea typeface="Tahoma" panose="020B0604030504040204" pitchFamily="34" charset="0"/>
                <a:cs typeface="Tahoma" panose="020B0604030504040204" pitchFamily="34" charset="0"/>
              </a:rPr>
              <a:t>suatu</a:t>
            </a:r>
            <a:r>
              <a:rPr lang="en-US" sz="2400" dirty="0" smtClean="0">
                <a:ea typeface="Tahoma" panose="020B0604030504040204" pitchFamily="34" charset="0"/>
                <a:cs typeface="Tahoma" panose="020B0604030504040204" pitchFamily="34" charset="0"/>
              </a:rPr>
              <a:t> </a:t>
            </a:r>
            <a:r>
              <a:rPr lang="en-US" sz="2400" dirty="0" err="1" smtClean="0">
                <a:ea typeface="Tahoma" panose="020B0604030504040204" pitchFamily="34" charset="0"/>
                <a:cs typeface="Tahoma" panose="020B0604030504040204" pitchFamily="34" charset="0"/>
              </a:rPr>
              <a:t>aliran</a:t>
            </a:r>
            <a:r>
              <a:rPr lang="en-US" sz="2400" dirty="0" smtClean="0">
                <a:ea typeface="Tahoma" panose="020B0604030504040204" pitchFamily="34" charset="0"/>
                <a:cs typeface="Tahoma" panose="020B0604030504040204" pitchFamily="34" charset="0"/>
              </a:rPr>
              <a:t> </a:t>
            </a:r>
            <a:r>
              <a:rPr lang="en-US" sz="2400" dirty="0" err="1" smtClean="0">
                <a:ea typeface="Tahoma" panose="020B0604030504040204" pitchFamily="34" charset="0"/>
                <a:cs typeface="Tahoma" panose="020B0604030504040204" pitchFamily="34" charset="0"/>
              </a:rPr>
              <a:t>sebab</a:t>
            </a:r>
            <a:r>
              <a:rPr lang="en-US" sz="2400" dirty="0" smtClean="0">
                <a:ea typeface="Tahoma" panose="020B0604030504040204" pitchFamily="34" charset="0"/>
                <a:cs typeface="Tahoma" panose="020B0604030504040204" pitchFamily="34" charset="0"/>
              </a:rPr>
              <a:t> </a:t>
            </a:r>
            <a:r>
              <a:rPr lang="en-US" sz="2400" dirty="0" err="1" smtClean="0">
                <a:ea typeface="Tahoma" panose="020B0604030504040204" pitchFamily="34" charset="0"/>
                <a:cs typeface="Tahoma" panose="020B0604030504040204" pitchFamily="34" charset="0"/>
              </a:rPr>
              <a:t>ia</a:t>
            </a:r>
            <a:r>
              <a:rPr lang="en-US" sz="2400" dirty="0" smtClean="0">
                <a:ea typeface="Tahoma" panose="020B0604030504040204" pitchFamily="34" charset="0"/>
                <a:cs typeface="Tahoma" panose="020B0604030504040204" pitchFamily="34" charset="0"/>
              </a:rPr>
              <a:t> </a:t>
            </a:r>
            <a:r>
              <a:rPr lang="en-US" sz="2400" dirty="0" err="1" smtClean="0">
                <a:ea typeface="Tahoma" panose="020B0604030504040204" pitchFamily="34" charset="0"/>
                <a:cs typeface="Tahoma" panose="020B0604030504040204" pitchFamily="34" charset="0"/>
              </a:rPr>
              <a:t>mengukur</a:t>
            </a:r>
            <a:r>
              <a:rPr lang="en-US" sz="2400" dirty="0" smtClean="0">
                <a:ea typeface="Tahoma" panose="020B0604030504040204" pitchFamily="34" charset="0"/>
                <a:cs typeface="Tahoma" panose="020B0604030504040204" pitchFamily="34" charset="0"/>
              </a:rPr>
              <a:t> </a:t>
            </a:r>
            <a:r>
              <a:rPr lang="en-US" sz="2400" dirty="0" err="1" smtClean="0">
                <a:ea typeface="Tahoma" panose="020B0604030504040204" pitchFamily="34" charset="0"/>
                <a:cs typeface="Tahoma" panose="020B0604030504040204" pitchFamily="34" charset="0"/>
              </a:rPr>
              <a:t>laba</a:t>
            </a:r>
            <a:endParaRPr lang="en-US" sz="2400" dirty="0" smtClean="0">
              <a:ea typeface="Tahoma" panose="020B0604030504040204" pitchFamily="34" charset="0"/>
              <a:cs typeface="Tahoma" panose="020B0604030504040204" pitchFamily="34" charset="0"/>
            </a:endParaRPr>
          </a:p>
        </p:txBody>
      </p:sp>
    </p:spTree>
    <p:extLst>
      <p:ext uri="{BB962C8B-B14F-4D97-AF65-F5344CB8AC3E}">
        <p14:creationId xmlns:p14="http://schemas.microsoft.com/office/powerpoint/2010/main" val="195687987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2580</TotalTime>
  <Words>545</Words>
  <Application>Microsoft Office PowerPoint</Application>
  <PresentationFormat>On-screen Show (4:3)</PresentationFormat>
  <Paragraphs>131</Paragraphs>
  <Slides>13</Slides>
  <Notes>0</Notes>
  <HiddenSlides>0</HiddenSlides>
  <MMClips>0</MMClips>
  <ScaleCrop>false</ScaleCrop>
  <HeadingPairs>
    <vt:vector size="4" baseType="variant">
      <vt:variant>
        <vt:lpstr>Theme</vt:lpstr>
      </vt:variant>
      <vt:variant>
        <vt:i4>1</vt:i4>
      </vt:variant>
      <vt:variant>
        <vt:lpstr>Slide Titles</vt:lpstr>
      </vt:variant>
      <vt:variant>
        <vt:i4>13</vt:i4>
      </vt:variant>
    </vt:vector>
  </HeadingPairs>
  <TitlesOfParts>
    <vt:vector size="14" baseType="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Susanti</dc:creator>
  <cp:lastModifiedBy>Susanti</cp:lastModifiedBy>
  <cp:revision>45</cp:revision>
  <dcterms:modified xsi:type="dcterms:W3CDTF">2021-11-08T04:17:06Z</dcterms:modified>
</cp:coreProperties>
</file>