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9" r:id="rId4"/>
    <p:sldId id="258" r:id="rId5"/>
    <p:sldId id="321" r:id="rId6"/>
    <p:sldId id="271" r:id="rId7"/>
    <p:sldId id="272" r:id="rId8"/>
    <p:sldId id="273" r:id="rId9"/>
    <p:sldId id="274" r:id="rId10"/>
    <p:sldId id="292" r:id="rId11"/>
    <p:sldId id="294" r:id="rId12"/>
    <p:sldId id="296" r:id="rId13"/>
    <p:sldId id="298" r:id="rId14"/>
    <p:sldId id="300" r:id="rId15"/>
    <p:sldId id="301" r:id="rId16"/>
    <p:sldId id="302" r:id="rId17"/>
    <p:sldId id="303" r:id="rId18"/>
    <p:sldId id="270" r:id="rId19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15250" y="142875"/>
            <a:ext cx="1244600" cy="124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68880" y="2098419"/>
            <a:ext cx="4541520" cy="53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sz="4000" b="1" spc="-94" dirty="0" err="1" smtClean="0">
                <a:solidFill>
                  <a:srgbClr val="FF0000"/>
                </a:solidFill>
                <a:latin typeface="Cambria"/>
                <a:cs typeface="Cambria"/>
              </a:rPr>
              <a:t>P</a:t>
            </a:r>
            <a:r>
              <a:rPr sz="4000" b="1" spc="0" dirty="0" err="1" smtClean="0">
                <a:solidFill>
                  <a:srgbClr val="FF0000"/>
                </a:solidFill>
                <a:latin typeface="Cambria"/>
                <a:cs typeface="Cambria"/>
              </a:rPr>
              <a:t>er</a:t>
            </a:r>
            <a:r>
              <a:rPr sz="4000" b="1" spc="-75" dirty="0" err="1" smtClean="0">
                <a:solidFill>
                  <a:srgbClr val="FF0000"/>
                </a:solidFill>
                <a:latin typeface="Cambria"/>
                <a:cs typeface="Cambria"/>
              </a:rPr>
              <a:t>t</a:t>
            </a:r>
            <a:r>
              <a:rPr sz="4000" b="1" spc="0" dirty="0" err="1" smtClean="0">
                <a:solidFill>
                  <a:srgbClr val="FF0000"/>
                </a:solidFill>
                <a:latin typeface="Cambria"/>
                <a:cs typeface="Cambria"/>
              </a:rPr>
              <a:t>em</a:t>
            </a:r>
            <a:r>
              <a:rPr sz="4000" b="1" spc="-14" dirty="0" err="1" smtClean="0">
                <a:solidFill>
                  <a:srgbClr val="FF0000"/>
                </a:solidFill>
                <a:latin typeface="Cambria"/>
                <a:cs typeface="Cambria"/>
              </a:rPr>
              <a:t>u</a:t>
            </a:r>
            <a:r>
              <a:rPr sz="4000" b="1" spc="0" dirty="0" err="1" smtClean="0">
                <a:solidFill>
                  <a:srgbClr val="FF0000"/>
                </a:solidFill>
                <a:latin typeface="Cambria"/>
                <a:cs typeface="Cambria"/>
              </a:rPr>
              <a:t>an</a:t>
            </a:r>
            <a:r>
              <a:rPr sz="4000" b="1" spc="29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4000" b="1" spc="29" dirty="0" smtClean="0">
                <a:solidFill>
                  <a:srgbClr val="FF0000"/>
                </a:solidFill>
                <a:latin typeface="Cambria"/>
                <a:cs typeface="Cambria"/>
              </a:rPr>
              <a:t>21</a:t>
            </a:r>
            <a:r>
              <a:rPr sz="4000" b="1" spc="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4000" b="1" spc="0" dirty="0" smtClean="0">
                <a:solidFill>
                  <a:srgbClr val="FF0000"/>
                </a:solidFill>
                <a:latin typeface="Cambria"/>
                <a:cs typeface="Cambria"/>
              </a:rPr>
              <a:t>&amp;</a:t>
            </a:r>
            <a:r>
              <a:rPr sz="4000" b="1" spc="-9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4000" b="1" spc="-9" dirty="0" smtClean="0">
                <a:solidFill>
                  <a:srgbClr val="FF0000"/>
                </a:solidFill>
                <a:latin typeface="Cambria"/>
                <a:cs typeface="Cambria"/>
              </a:rPr>
              <a:t>22</a:t>
            </a:r>
            <a:endParaRPr sz="40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884" y="3318258"/>
            <a:ext cx="1614666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endParaRPr sz="40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3209" y="5384483"/>
            <a:ext cx="2337580" cy="330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-9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i,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2400" b="1" spc="-9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MM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5245" y="6433502"/>
            <a:ext cx="82601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65252"/>
            <a:ext cx="7756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4077" y="3124200"/>
            <a:ext cx="7710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b="1" dirty="0" smtClean="0">
                <a:solidFill>
                  <a:srgbClr val="FF0000"/>
                </a:solidFill>
              </a:rPr>
              <a:t>ANALISA LAPORAN KEUANGAN PERUSAHAAN (PART </a:t>
            </a:r>
            <a:r>
              <a:rPr lang="id-ID" sz="4800" b="1" dirty="0" smtClean="0">
                <a:solidFill>
                  <a:srgbClr val="FF0000"/>
                </a:solidFill>
              </a:rPr>
              <a:t>3)</a:t>
            </a:r>
            <a:endParaRPr lang="id-ID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2"/>
            <a:ext cx="8145458" cy="650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en-US" sz="4000" b="1" baseline="3413" dirty="0" err="1">
                <a:solidFill>
                  <a:srgbClr val="FF0000"/>
                </a:solidFill>
                <a:cs typeface="Calibri"/>
              </a:rPr>
              <a:t>Contoh</a:t>
            </a:r>
            <a:r>
              <a:rPr lang="en-US" sz="4000" b="1" baseline="3413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4000" b="1" baseline="3413" dirty="0" err="1">
                <a:solidFill>
                  <a:srgbClr val="FF0000"/>
                </a:solidFill>
                <a:cs typeface="Calibri"/>
              </a:rPr>
              <a:t>Perhitungan</a:t>
            </a:r>
            <a:r>
              <a:rPr lang="en-US" sz="4000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Calibri"/>
              </a:rPr>
              <a:t>Analisis</a:t>
            </a:r>
            <a:r>
              <a:rPr lang="en-US" sz="4000" b="1" dirty="0">
                <a:solidFill>
                  <a:srgbClr val="FF0000"/>
                </a:solidFill>
                <a:cs typeface="Calibri"/>
              </a:rPr>
              <a:t> Common size</a:t>
            </a:r>
            <a:endParaRPr lang="en-US" sz="40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059492"/>
            <a:ext cx="8101737" cy="5112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6213" indent="-285750" algn="just"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x-none" smtClean="0">
                <a:latin typeface="Cambria"/>
                <a:cs typeface="Cambria"/>
              </a:rPr>
              <a:t>Cara perhitungan per komponen adalah :</a:t>
            </a:r>
          </a:p>
          <a:p>
            <a:pPr marL="12700" marR="6213" algn="just"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	</a:t>
            </a:r>
            <a:r>
              <a:rPr lang="x-none" smtClean="0">
                <a:latin typeface="Cambria"/>
                <a:cs typeface="Cambria"/>
              </a:rPr>
              <a:t>Pos-pos dalam neraca dikategorikan menjadi dua yaitu pos aktiva dan pos pasiva. </a:t>
            </a:r>
            <a:r>
              <a:rPr lang="id-ID" dirty="0" smtClean="0">
                <a:latin typeface="Cambria"/>
                <a:cs typeface="Cambria"/>
              </a:rPr>
              <a:t>M</a:t>
            </a:r>
            <a:r>
              <a:rPr lang="x-none" smtClean="0">
                <a:latin typeface="Cambria"/>
                <a:cs typeface="Cambria"/>
              </a:rPr>
              <a:t>asing-masing kategori ini (total aktiva dan total pasiva) dinyatakan sebesar 100%, sedangkan akun-akun pada masing-masing pos dinyatakan dalam persentase atas dasar total aktiva dan pasiva.</a:t>
            </a:r>
          </a:p>
          <a:p>
            <a:pPr marL="12700" marR="6213" algn="just"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	</a:t>
            </a:r>
          </a:p>
          <a:p>
            <a:pPr marL="12700" marR="6213" algn="just"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Mencari % Kas :</a:t>
            </a:r>
            <a:endParaRPr lang="x-none">
              <a:latin typeface="Cambria"/>
              <a:cs typeface="Cambria"/>
            </a:endParaRPr>
          </a:p>
          <a:p>
            <a:pPr marL="12700" marR="6213" algn="just"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	% Kas = (Saldo Kas / Total aktiva) x 100%</a:t>
            </a:r>
          </a:p>
          <a:p>
            <a:pPr marL="12700" marR="6213" algn="just"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	</a:t>
            </a:r>
            <a:r>
              <a:rPr lang="x-none" smtClean="0">
                <a:latin typeface="Cambria"/>
                <a:cs typeface="Cambria"/>
              </a:rPr>
              <a:t>              = (1.300 / 14.000) x 100 %</a:t>
            </a:r>
          </a:p>
          <a:p>
            <a:pPr marL="12700" marR="6213" algn="just"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	</a:t>
            </a: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        = 9,29%</a:t>
            </a:r>
          </a:p>
          <a:p>
            <a:pPr marL="12700" marR="6213" algn="just"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  <a:p>
            <a:pPr marL="12700" marR="6213" algn="just"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Mencari </a:t>
            </a:r>
            <a:r>
              <a:rPr lang="x-none">
                <a:latin typeface="Cambria"/>
                <a:cs typeface="Cambria"/>
              </a:rPr>
              <a:t>% </a:t>
            </a:r>
            <a:r>
              <a:rPr lang="x-none" smtClean="0">
                <a:latin typeface="Cambria"/>
                <a:cs typeface="Cambria"/>
              </a:rPr>
              <a:t>Piutang Dagang </a:t>
            </a:r>
            <a:r>
              <a:rPr lang="x-none">
                <a:latin typeface="Cambria"/>
                <a:cs typeface="Cambria"/>
              </a:rPr>
              <a:t>:</a:t>
            </a:r>
          </a:p>
          <a:p>
            <a:pPr marL="12700" marR="6213" algn="just"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	</a:t>
            </a:r>
            <a:r>
              <a:rPr lang="x-none">
                <a:latin typeface="Cambria"/>
                <a:cs typeface="Cambria"/>
              </a:rPr>
              <a:t>% </a:t>
            </a:r>
            <a:r>
              <a:rPr lang="x-none" smtClean="0">
                <a:latin typeface="Cambria"/>
                <a:cs typeface="Cambria"/>
              </a:rPr>
              <a:t>Piutang Dagang </a:t>
            </a:r>
            <a:r>
              <a:rPr lang="x-none">
                <a:latin typeface="Cambria"/>
                <a:cs typeface="Cambria"/>
              </a:rPr>
              <a:t>= (</a:t>
            </a:r>
            <a:r>
              <a:rPr lang="x-none">
                <a:latin typeface="Cambria"/>
                <a:cs typeface="Cambria"/>
              </a:rPr>
              <a:t>Saldo </a:t>
            </a:r>
            <a:r>
              <a:rPr lang="x-none" smtClean="0">
                <a:latin typeface="Cambria"/>
                <a:cs typeface="Cambria"/>
              </a:rPr>
              <a:t>Piutang Dagang </a:t>
            </a:r>
            <a:r>
              <a:rPr lang="x-none">
                <a:latin typeface="Cambria"/>
                <a:cs typeface="Cambria"/>
              </a:rPr>
              <a:t>/ Total aktiva) x 100%</a:t>
            </a:r>
          </a:p>
          <a:p>
            <a:pPr marL="12700" marR="6213" algn="just"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	</a:t>
            </a:r>
            <a:r>
              <a:rPr lang="x-none">
                <a:latin typeface="Cambria"/>
                <a:cs typeface="Cambria"/>
              </a:rPr>
              <a:t>              </a:t>
            </a:r>
            <a:r>
              <a:rPr lang="x-none" smtClean="0">
                <a:latin typeface="Cambria"/>
                <a:cs typeface="Cambria"/>
              </a:rPr>
              <a:t>		= </a:t>
            </a:r>
            <a:r>
              <a:rPr lang="x-none">
                <a:latin typeface="Cambria"/>
                <a:cs typeface="Cambria"/>
              </a:rPr>
              <a:t>(</a:t>
            </a:r>
            <a:r>
              <a:rPr lang="x-none" smtClean="0">
                <a:latin typeface="Cambria"/>
                <a:cs typeface="Cambria"/>
              </a:rPr>
              <a:t>1.200 </a:t>
            </a:r>
            <a:r>
              <a:rPr lang="x-none">
                <a:latin typeface="Cambria"/>
                <a:cs typeface="Cambria"/>
              </a:rPr>
              <a:t>/ 14.000) x 100 %</a:t>
            </a:r>
          </a:p>
          <a:p>
            <a:pPr marL="12700" marR="6213" algn="just"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	</a:t>
            </a:r>
            <a:r>
              <a:rPr lang="x-none">
                <a:latin typeface="Cambria"/>
                <a:cs typeface="Cambria"/>
              </a:rPr>
              <a:t>             </a:t>
            </a:r>
            <a:r>
              <a:rPr lang="x-none" smtClean="0">
                <a:latin typeface="Cambria"/>
                <a:cs typeface="Cambria"/>
              </a:rPr>
              <a:t>		 </a:t>
            </a:r>
            <a:r>
              <a:rPr lang="x-none">
                <a:latin typeface="Cambria"/>
                <a:cs typeface="Cambria"/>
              </a:rPr>
              <a:t>= </a:t>
            </a:r>
            <a:r>
              <a:rPr lang="x-none" smtClean="0">
                <a:latin typeface="Cambria"/>
                <a:cs typeface="Cambria"/>
              </a:rPr>
              <a:t>8,57%</a:t>
            </a:r>
          </a:p>
          <a:p>
            <a:pPr marL="12700" marR="6213" algn="just"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  <a:p>
            <a:pPr marL="12700" marR="6213" algn="just"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Kemudian hitunglah akun yang lainnya dalam tiap-tiap pos dengan cara yang sama seperti diatas.</a:t>
            </a:r>
          </a:p>
          <a:p>
            <a:pPr marL="12700" marR="6213" algn="just">
              <a:lnSpc>
                <a:spcPts val="2880"/>
              </a:lnSpc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baseline="2275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37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2"/>
            <a:ext cx="8145458" cy="650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endParaRPr sz="8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112" y="1143000"/>
            <a:ext cx="8101737" cy="4876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13" algn="just"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49377"/>
            <a:ext cx="330200" cy="193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baseline="2275" dirty="0" smtClean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2" t="21627" r="36861" b="47538"/>
          <a:stretch/>
        </p:blipFill>
        <p:spPr bwMode="auto">
          <a:xfrm>
            <a:off x="1311896" y="1600200"/>
            <a:ext cx="630810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918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2"/>
            <a:ext cx="8145458" cy="650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endParaRPr sz="8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112" y="1371600"/>
            <a:ext cx="8101737" cy="4648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6213" indent="-285750" algn="just">
              <a:lnSpc>
                <a:spcPts val="288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id-ID" dirty="0" smtClean="0">
                <a:latin typeface="Cambria"/>
                <a:cs typeface="Cambria"/>
              </a:rPr>
              <a:t>Cara perhitungan persentase per komponen adalah :</a:t>
            </a:r>
          </a:p>
          <a:p>
            <a:pPr marL="12700" marR="6213" algn="just">
              <a:lnSpc>
                <a:spcPts val="2880"/>
              </a:lnSpc>
              <a:spcBef>
                <a:spcPts val="98"/>
              </a:spcBef>
            </a:pPr>
            <a:r>
              <a:rPr lang="id-ID" dirty="0">
                <a:latin typeface="Cambria"/>
                <a:cs typeface="Cambria"/>
              </a:rPr>
              <a:t>	</a:t>
            </a:r>
            <a:r>
              <a:rPr lang="id-ID" dirty="0" smtClean="0">
                <a:latin typeface="Cambria"/>
                <a:cs typeface="Cambria"/>
              </a:rPr>
              <a:t>Pos-pos dalam perhitungan laba-rugi yang dinyatakan dalam persentase per-komponen atas dasar total penghasilan (total penghasilan dinyatakan 100%)</a:t>
            </a:r>
          </a:p>
          <a:p>
            <a:pPr marL="12700" marR="6213" algn="just">
              <a:lnSpc>
                <a:spcPts val="2880"/>
              </a:lnSpc>
              <a:spcBef>
                <a:spcPts val="98"/>
              </a:spcBef>
            </a:pPr>
            <a:endParaRPr lang="id-ID" dirty="0">
              <a:latin typeface="Cambria"/>
              <a:cs typeface="Cambria"/>
            </a:endParaRPr>
          </a:p>
          <a:p>
            <a:pPr marL="12700" marR="6213" algn="just">
              <a:lnSpc>
                <a:spcPts val="2880"/>
              </a:lnSpc>
              <a:spcBef>
                <a:spcPts val="98"/>
              </a:spcBef>
            </a:pPr>
            <a:r>
              <a:rPr lang="id-ID" dirty="0" smtClean="0">
                <a:latin typeface="Cambria"/>
                <a:cs typeface="Cambria"/>
              </a:rPr>
              <a:t>Cara mencari % Harga Pokok Penjualan :</a:t>
            </a:r>
          </a:p>
          <a:p>
            <a:pPr marL="12700" marR="6213" algn="just">
              <a:lnSpc>
                <a:spcPts val="2880"/>
              </a:lnSpc>
              <a:spcBef>
                <a:spcPts val="98"/>
              </a:spcBef>
            </a:pPr>
            <a:r>
              <a:rPr lang="id-ID" dirty="0">
                <a:latin typeface="Cambria"/>
                <a:cs typeface="Cambria"/>
              </a:rPr>
              <a:t>	</a:t>
            </a:r>
            <a:r>
              <a:rPr lang="id-ID" dirty="0" smtClean="0">
                <a:latin typeface="Cambria"/>
                <a:cs typeface="Cambria"/>
              </a:rPr>
              <a:t>%Harga Pokok Penjualan = (Saldo harga pokok penjualan / total </a:t>
            </a:r>
          </a:p>
          <a:p>
            <a:pPr marL="12700" marR="6213" algn="just">
              <a:lnSpc>
                <a:spcPts val="2880"/>
              </a:lnSpc>
              <a:spcBef>
                <a:spcPts val="98"/>
              </a:spcBef>
            </a:pPr>
            <a:r>
              <a:rPr lang="id-ID" dirty="0">
                <a:latin typeface="Cambria"/>
                <a:cs typeface="Cambria"/>
              </a:rPr>
              <a:t>	</a:t>
            </a:r>
            <a:r>
              <a:rPr lang="id-ID" dirty="0" smtClean="0">
                <a:latin typeface="Cambria"/>
                <a:cs typeface="Cambria"/>
              </a:rPr>
              <a:t>			</a:t>
            </a:r>
            <a:r>
              <a:rPr lang="id-ID" dirty="0" smtClean="0">
                <a:latin typeface="Cambria"/>
                <a:cs typeface="Cambria"/>
              </a:rPr>
              <a:t>penghasilan) x 100%      </a:t>
            </a:r>
          </a:p>
          <a:p>
            <a:pPr marL="12700" marR="6213" algn="just">
              <a:lnSpc>
                <a:spcPts val="2880"/>
              </a:lnSpc>
              <a:spcBef>
                <a:spcPts val="98"/>
              </a:spcBef>
            </a:pPr>
            <a:r>
              <a:rPr lang="id-ID" dirty="0">
                <a:latin typeface="Cambria"/>
                <a:cs typeface="Cambria"/>
              </a:rPr>
              <a:t>	</a:t>
            </a:r>
            <a:r>
              <a:rPr lang="id-ID" dirty="0" smtClean="0">
                <a:latin typeface="Cambria"/>
                <a:cs typeface="Cambria"/>
              </a:rPr>
              <a:t>		              = (50.000 / 150.000) x 100%</a:t>
            </a:r>
          </a:p>
          <a:p>
            <a:pPr marL="12700" marR="6213" algn="just">
              <a:lnSpc>
                <a:spcPts val="2880"/>
              </a:lnSpc>
              <a:spcBef>
                <a:spcPts val="98"/>
              </a:spcBef>
            </a:pPr>
            <a:r>
              <a:rPr lang="id-ID" dirty="0">
                <a:latin typeface="Cambria"/>
                <a:cs typeface="Cambria"/>
              </a:rPr>
              <a:t>	</a:t>
            </a:r>
            <a:r>
              <a:rPr lang="id-ID" dirty="0" smtClean="0">
                <a:latin typeface="Cambria"/>
                <a:cs typeface="Cambria"/>
              </a:rPr>
              <a:t>		              =  33,33%</a:t>
            </a:r>
          </a:p>
          <a:p>
            <a:pPr marL="12700" marR="6213" algn="just">
              <a:lnSpc>
                <a:spcPts val="2880"/>
              </a:lnSpc>
              <a:spcBef>
                <a:spcPts val="98"/>
              </a:spcBef>
            </a:pPr>
            <a:endParaRPr lang="id-ID" dirty="0" smtClean="0">
              <a:latin typeface="Cambria"/>
              <a:cs typeface="Cambria"/>
            </a:endParaRPr>
          </a:p>
          <a:p>
            <a:pPr marL="355600" marR="6213" indent="-342900" algn="just">
              <a:lnSpc>
                <a:spcPts val="288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id-ID" dirty="0" smtClean="0">
                <a:latin typeface="Cambria"/>
                <a:cs typeface="Cambria"/>
              </a:rPr>
              <a:t>Yang lain dihitung dengan cara yang sama seperti perhitungan diatas.</a:t>
            </a:r>
            <a:r>
              <a:rPr lang="id-ID" sz="2400" dirty="0">
                <a:latin typeface="Cambria"/>
                <a:cs typeface="Cambria"/>
              </a:rPr>
              <a:t>	</a:t>
            </a:r>
            <a:endParaRPr lang="id-ID" sz="2400" dirty="0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2540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200" dirty="0" smtClean="0">
                <a:latin typeface="Calibri"/>
                <a:cs typeface="Calibri"/>
              </a:rPr>
              <a:t>11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63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560112" y="2673927"/>
            <a:ext cx="8145458" cy="650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sz="7200" b="1" spc="0" baseline="3413" dirty="0" smtClean="0">
                <a:solidFill>
                  <a:srgbClr val="FF0000"/>
                </a:solidFill>
                <a:latin typeface="+mj-lt"/>
                <a:cs typeface="Calibri"/>
              </a:rPr>
              <a:t>ANALISIS INDEX </a:t>
            </a:r>
          </a:p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sz="7200" b="1" spc="0" baseline="3413" dirty="0" smtClean="0">
                <a:solidFill>
                  <a:srgbClr val="FF0000"/>
                </a:solidFill>
                <a:latin typeface="+mj-lt"/>
                <a:cs typeface="Calibri"/>
              </a:rPr>
              <a:t>(ANALISIS</a:t>
            </a:r>
            <a:r>
              <a:rPr sz="7200" b="1" spc="0" dirty="0" smtClean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sz="4800" b="1" spc="0" dirty="0" smtClean="0">
                <a:solidFill>
                  <a:srgbClr val="FF0000"/>
                </a:solidFill>
                <a:latin typeface="+mj-lt"/>
                <a:cs typeface="Calibri"/>
              </a:rPr>
              <a:t>TREND)</a:t>
            </a:r>
            <a:endParaRPr sz="4800" dirty="0">
              <a:latin typeface="+mj-lt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196570" cy="161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baseline="2275" dirty="0" smtClean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811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426292" y="457200"/>
            <a:ext cx="8145458" cy="650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80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Definisi</a:t>
            </a:r>
            <a:r>
              <a:rPr sz="80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0" b="1" spc="0" baseline="3413" dirty="0" err="1" smtClean="0">
                <a:solidFill>
                  <a:srgbClr val="FF0000"/>
                </a:solidFill>
                <a:latin typeface="Calibri"/>
                <a:cs typeface="Calibri"/>
              </a:rPr>
              <a:t>Analisis</a:t>
            </a:r>
            <a:r>
              <a:rPr sz="80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0" b="1" spc="0" baseline="3413" dirty="0" err="1" smtClean="0">
                <a:solidFill>
                  <a:srgbClr val="FF0000"/>
                </a:solidFill>
                <a:latin typeface="Calibri"/>
                <a:cs typeface="Calibri"/>
              </a:rPr>
              <a:t>Indeks</a:t>
            </a:r>
            <a:r>
              <a:rPr sz="80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lang="id-ID" sz="80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Trend</a:t>
            </a:r>
            <a:r>
              <a:rPr sz="80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sz="8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2540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200" dirty="0" smtClean="0">
                <a:latin typeface="Calibri"/>
                <a:cs typeface="Calibri"/>
              </a:rPr>
              <a:t>13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9"/>
          <p:cNvSpPr txBox="1"/>
          <p:nvPr/>
        </p:nvSpPr>
        <p:spPr>
          <a:xfrm>
            <a:off x="550112" y="1752600"/>
            <a:ext cx="8101737" cy="426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13" algn="just">
              <a:lnSpc>
                <a:spcPts val="2880"/>
              </a:lnSpc>
              <a:spcBef>
                <a:spcPts val="98"/>
              </a:spcBef>
            </a:pPr>
            <a:r>
              <a:rPr lang="id-ID" sz="2400" dirty="0" smtClean="0">
                <a:latin typeface="Cambria"/>
                <a:cs typeface="Cambria"/>
              </a:rPr>
              <a:t>Analisis indeks/ trend adalah satu metode analisis laporan keuangan untuk mengetahui kecenderungan keadaan keuangan suatu perusahaan apakah naik, turun, atau tetap.</a:t>
            </a:r>
          </a:p>
          <a:p>
            <a:pPr marL="12700" marR="6213" algn="just">
              <a:lnSpc>
                <a:spcPts val="2880"/>
              </a:lnSpc>
              <a:spcBef>
                <a:spcPts val="98"/>
              </a:spcBef>
            </a:pPr>
            <a:r>
              <a:rPr lang="id-ID" sz="2400" dirty="0" smtClean="0">
                <a:latin typeface="Cambria"/>
                <a:cs typeface="Cambria"/>
              </a:rPr>
              <a:t>Kecenderungan posisi keuangan yang disusun untuk tiga periode atau lebih. Untuk melihat trend tersebut digunakan angka indeks 100. oleh karena itu teknik analisanya disebut analisis indeks.</a:t>
            </a:r>
            <a:endParaRPr lang="id-ID" sz="2400" dirty="0" smtClean="0">
              <a:latin typeface="Cambria"/>
              <a:cs typeface="Cambria"/>
            </a:endParaRPr>
          </a:p>
          <a:p>
            <a:pPr marL="12700" marR="6213">
              <a:lnSpc>
                <a:spcPts val="2880"/>
              </a:lnSpc>
              <a:spcBef>
                <a:spcPts val="98"/>
              </a:spcBef>
            </a:pPr>
            <a:endParaRPr lang="id-ID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22486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254000" cy="161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200" dirty="0" smtClean="0">
                <a:latin typeface="Calibri"/>
                <a:cs typeface="Calibri"/>
              </a:rPr>
              <a:t>14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9"/>
          <p:cNvSpPr txBox="1"/>
          <p:nvPr/>
        </p:nvSpPr>
        <p:spPr>
          <a:xfrm>
            <a:off x="550112" y="1371600"/>
            <a:ext cx="8101737" cy="4648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6213" indent="-342900" algn="just">
              <a:lnSpc>
                <a:spcPts val="288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id-ID" sz="2400" dirty="0" smtClean="0">
                <a:latin typeface="Cambria"/>
                <a:cs typeface="Cambria"/>
              </a:rPr>
              <a:t>Analisis ini merubah semua angka dalam laporan keuangan pada tahun dasar menjadi 100. pemilihan tahun dasar bukanlah selalu tahun yang paling awal, tetapi tahun yang dianggap normal. </a:t>
            </a:r>
          </a:p>
          <a:p>
            <a:pPr marL="355600" marR="6213" indent="-342900" algn="just">
              <a:lnSpc>
                <a:spcPts val="288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endParaRPr lang="id-ID" sz="2400" dirty="0">
              <a:latin typeface="Cambria"/>
              <a:cs typeface="Cambria"/>
            </a:endParaRPr>
          </a:p>
          <a:p>
            <a:pPr marL="12700" marR="6213" algn="just">
              <a:lnSpc>
                <a:spcPts val="2880"/>
              </a:lnSpc>
              <a:spcBef>
                <a:spcPts val="98"/>
              </a:spcBef>
            </a:pPr>
            <a:r>
              <a:rPr lang="id-ID" sz="2400" dirty="0" smtClean="0">
                <a:latin typeface="Cambria"/>
                <a:cs typeface="Cambria"/>
              </a:rPr>
              <a:t>Dengan demikian analisis ini dilakukan untuk membandingkan perkembangan dari waktu ke waktu. Berdasarkan sifat analisis terbut maka hanya laporan neracalah yang bisa disajikan dalam bentuk indeks karena untuk laporan laba-rugi hanya tersedia satu tahun pelaporannya.</a:t>
            </a:r>
            <a:r>
              <a:rPr lang="id-ID" sz="2400" dirty="0" smtClean="0">
                <a:latin typeface="Cambria"/>
                <a:cs typeface="Cambria"/>
              </a:rPr>
              <a:t> </a:t>
            </a:r>
            <a:endParaRPr lang="id-ID" sz="2400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16141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3302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baseline="2275" dirty="0" smtClean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9"/>
          <p:cNvSpPr txBox="1"/>
          <p:nvPr/>
        </p:nvSpPr>
        <p:spPr>
          <a:xfrm>
            <a:off x="550112" y="838200"/>
            <a:ext cx="8101737" cy="518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6213" indent="-342900">
              <a:lnSpc>
                <a:spcPts val="288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id-ID" sz="2400" dirty="0" smtClean="0">
                <a:latin typeface="Cambria"/>
                <a:cs typeface="Cambria"/>
              </a:rPr>
              <a:t>Cara penyusunan laporan dengan indeks :</a:t>
            </a:r>
          </a:p>
          <a:p>
            <a:pPr marL="469900" marR="6213" indent="-457200">
              <a:lnSpc>
                <a:spcPts val="2880"/>
              </a:lnSpc>
              <a:spcBef>
                <a:spcPts val="98"/>
              </a:spcBef>
              <a:buFont typeface="+mj-lt"/>
              <a:buAutoNum type="alphaLcPeriod"/>
            </a:pPr>
            <a:r>
              <a:rPr lang="id-ID" sz="2400" dirty="0" smtClean="0">
                <a:latin typeface="Cambria"/>
                <a:cs typeface="Cambria"/>
              </a:rPr>
              <a:t>Menentukan tahun dasar</a:t>
            </a:r>
          </a:p>
          <a:p>
            <a:pPr marL="469900" marR="6213" indent="-457200" algn="just">
              <a:lnSpc>
                <a:spcPts val="2880"/>
              </a:lnSpc>
              <a:spcBef>
                <a:spcPts val="98"/>
              </a:spcBef>
              <a:buFont typeface="+mj-lt"/>
              <a:buAutoNum type="alphaLcPeriod"/>
            </a:pPr>
            <a:r>
              <a:rPr lang="id-ID" sz="2400" dirty="0" smtClean="0">
                <a:latin typeface="Cambria"/>
                <a:cs typeface="Cambria"/>
              </a:rPr>
              <a:t>Menentukan angka indeks pada periode tahun yang dianalisis.</a:t>
            </a:r>
          </a:p>
          <a:p>
            <a:pPr marL="469900" marR="6213" indent="-457200" algn="just">
              <a:lnSpc>
                <a:spcPts val="2880"/>
              </a:lnSpc>
              <a:spcBef>
                <a:spcPts val="98"/>
              </a:spcBef>
              <a:buFont typeface="+mj-lt"/>
              <a:buAutoNum type="alphaLcPeriod"/>
            </a:pPr>
            <a:r>
              <a:rPr lang="id-ID" sz="2400" dirty="0" smtClean="0">
                <a:latin typeface="Cambria"/>
                <a:cs typeface="Cambria"/>
              </a:rPr>
              <a:t>Pos-pos dari periode laporan yang dianalisis dibandingkan dengan pos-pos yang sama dalam laporan keuangan tahun dasar.</a:t>
            </a:r>
          </a:p>
          <a:p>
            <a:pPr marL="469900" marR="6213" indent="-457200" algn="just">
              <a:lnSpc>
                <a:spcPts val="2880"/>
              </a:lnSpc>
              <a:spcBef>
                <a:spcPts val="98"/>
              </a:spcBef>
              <a:buFont typeface="+mj-lt"/>
              <a:buAutoNum type="alphaLcPeriod"/>
            </a:pPr>
            <a:r>
              <a:rPr lang="id-ID" sz="2400" dirty="0" smtClean="0">
                <a:latin typeface="Cambria"/>
                <a:cs typeface="Cambria"/>
              </a:rPr>
              <a:t>Dalam menghitung rasio trend / kecenderungan pada umumnya tidak semua pos-pos neraca dan laporan laba-rugi dari beberapa periode tersebut dihitung, karena tujuan utama dari perhitungan rasio adalah membuat perbandingan antara pos-pos yang mempunyai hubungan informasi dengan pos-pos lainnya.</a:t>
            </a:r>
            <a:endParaRPr lang="id-ID" sz="2400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73916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254000" cy="146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baseline="2275" dirty="0" smtClean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9"/>
          <p:cNvSpPr txBox="1"/>
          <p:nvPr/>
        </p:nvSpPr>
        <p:spPr>
          <a:xfrm>
            <a:off x="550112" y="1600200"/>
            <a:ext cx="8101737" cy="4648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6213" indent="-342900" algn="just">
              <a:lnSpc>
                <a:spcPts val="288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id-ID" sz="2400" dirty="0" smtClean="0">
                <a:latin typeface="Cambria"/>
                <a:cs typeface="Cambria"/>
              </a:rPr>
              <a:t>Trend dari suatu pos neraca atau laba-rugi hanyalah merupakan data, dan belum menjadi informasi. Ia akan menjadi informasi kalau dikaitkan dengan pos-pos lainnya. </a:t>
            </a:r>
            <a:r>
              <a:rPr lang="id-ID" sz="2400" dirty="0" smtClean="0">
                <a:latin typeface="Cambria"/>
                <a:cs typeface="Cambria"/>
              </a:rPr>
              <a:t>Misalkan kenaikan penjualan dikaitkan dengan : aktiva produktif dalam periode yang sama, harga pokok penjualan  dan biaya operasi.</a:t>
            </a:r>
          </a:p>
          <a:p>
            <a:pPr marL="355600" marR="6213" indent="-342900">
              <a:lnSpc>
                <a:spcPts val="288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endParaRPr lang="id-ID" sz="2400" dirty="0">
              <a:latin typeface="Cambria"/>
              <a:cs typeface="Cambria"/>
            </a:endParaRPr>
          </a:p>
          <a:p>
            <a:pPr marL="355600" marR="6213" indent="-342900" algn="just">
              <a:lnSpc>
                <a:spcPts val="288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id-ID" sz="2400" dirty="0" smtClean="0">
                <a:latin typeface="Cambria"/>
                <a:cs typeface="Cambria"/>
              </a:rPr>
              <a:t>Kecenderungan naiknya penjualan selama beberapa periode dikaitkan dengan aktiva yang beroperasi / produktif dalam periode yang sama akan diperoleh informasi besarnya tingkat perputaran aktiva.</a:t>
            </a:r>
            <a:endParaRPr lang="id-ID" sz="2400" dirty="0" smtClean="0">
              <a:latin typeface="Cambria"/>
              <a:cs typeface="Cambria"/>
            </a:endParaRPr>
          </a:p>
          <a:p>
            <a:pPr marL="355600" marR="6213" indent="-342900">
              <a:lnSpc>
                <a:spcPts val="288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endParaRPr lang="id-ID" sz="2400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9048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90470" y="3150445"/>
            <a:ext cx="2410414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sz="6000" spc="9" baseline="3064" dirty="0" smtClean="0">
                <a:solidFill>
                  <a:srgbClr val="FF0000"/>
                </a:solidFill>
                <a:latin typeface="Kristen ITC"/>
                <a:cs typeface="Kristen ITC"/>
              </a:rPr>
              <a:t>T</a:t>
            </a:r>
            <a:r>
              <a:rPr sz="6000" spc="14" baseline="3064" dirty="0" smtClean="0">
                <a:solidFill>
                  <a:srgbClr val="FF0000"/>
                </a:solidFill>
                <a:latin typeface="Kristen ITC"/>
                <a:cs typeface="Kristen ITC"/>
              </a:rPr>
              <a:t>E</a:t>
            </a:r>
            <a:r>
              <a:rPr sz="6000" spc="9" baseline="3064" dirty="0" smtClean="0">
                <a:solidFill>
                  <a:srgbClr val="FF0000"/>
                </a:solidFill>
                <a:latin typeface="Kristen ITC"/>
                <a:cs typeface="Kristen ITC"/>
              </a:rPr>
              <a:t>R</a:t>
            </a:r>
            <a:r>
              <a:rPr sz="6000" spc="0" baseline="3064" dirty="0" smtClean="0">
                <a:solidFill>
                  <a:srgbClr val="FF0000"/>
                </a:solidFill>
                <a:latin typeface="Kristen ITC"/>
                <a:cs typeface="Kristen ITC"/>
              </a:rPr>
              <a:t>IMA</a:t>
            </a:r>
            <a:endParaRPr sz="4000" dirty="0">
              <a:latin typeface="Kristen ITC"/>
              <a:cs typeface="Kristen IT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7158" y="3150445"/>
            <a:ext cx="1932348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sz="6000" spc="9" baseline="3064" dirty="0" smtClean="0">
                <a:solidFill>
                  <a:srgbClr val="FF0000"/>
                </a:solidFill>
                <a:latin typeface="Kristen ITC"/>
                <a:cs typeface="Kristen ITC"/>
              </a:rPr>
              <a:t>K</a:t>
            </a:r>
            <a:r>
              <a:rPr sz="6000" spc="14" baseline="3064" dirty="0" smtClean="0">
                <a:solidFill>
                  <a:srgbClr val="FF0000"/>
                </a:solidFill>
                <a:latin typeface="Kristen ITC"/>
                <a:cs typeface="Kristen ITC"/>
              </a:rPr>
              <a:t>A</a:t>
            </a:r>
            <a:r>
              <a:rPr sz="6000" spc="19" baseline="3064" dirty="0" smtClean="0">
                <a:solidFill>
                  <a:srgbClr val="FF0000"/>
                </a:solidFill>
                <a:latin typeface="Kristen ITC"/>
                <a:cs typeface="Kristen ITC"/>
              </a:rPr>
              <a:t>S</a:t>
            </a:r>
            <a:r>
              <a:rPr sz="6000" spc="0" baseline="3064" dirty="0" smtClean="0">
                <a:solidFill>
                  <a:srgbClr val="FF0000"/>
                </a:solidFill>
                <a:latin typeface="Kristen ITC"/>
                <a:cs typeface="Kristen ITC"/>
              </a:rPr>
              <a:t>IH</a:t>
            </a:r>
            <a:endParaRPr sz="4000">
              <a:latin typeface="Kristen ITC"/>
              <a:cs typeface="Kristen IT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2800" y="6403340"/>
            <a:ext cx="20060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9865" y="6449377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257" y="6465252"/>
            <a:ext cx="7756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8521700" y="6192139"/>
            <a:ext cx="617220" cy="6417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ct val="101725"/>
              </a:lnSpc>
              <a:spcBef>
                <a:spcPts val="1007"/>
              </a:spcBef>
            </a:pPr>
            <a:r>
              <a:rPr sz="1200" spc="0" dirty="0" smtClean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7465" y="6449377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57" y="6465252"/>
            <a:ext cx="7756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501621" y="2819400"/>
            <a:ext cx="8145458" cy="1300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5400" b="1" dirty="0" smtClean="0">
                <a:solidFill>
                  <a:srgbClr val="FF0000"/>
                </a:solidFill>
                <a:cs typeface="Calibri"/>
              </a:rPr>
              <a:t>ANALISIS DUPONT</a:t>
            </a:r>
            <a:endParaRPr lang="id-ID" sz="5400" b="1" dirty="0" smtClean="0">
              <a:solidFill>
                <a:srgbClr val="FF0000"/>
              </a:solidFill>
              <a:cs typeface="Calibri"/>
            </a:endParaRPr>
          </a:p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endParaRPr sz="7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8521700" y="6192139"/>
            <a:ext cx="617220" cy="6417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ct val="101725"/>
              </a:lnSpc>
              <a:spcBef>
                <a:spcPts val="1007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059492"/>
            <a:ext cx="7737293" cy="4731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26730" indent="-285750" algn="just">
              <a:lnSpc>
                <a:spcPct val="150000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r>
              <a:rPr lang="id-ID" dirty="0" smtClean="0">
                <a:latin typeface="Times New Roman"/>
                <a:cs typeface="Times New Roman"/>
              </a:rPr>
              <a:t>Suatu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metode</a:t>
            </a:r>
            <a:r>
              <a:rPr dirty="0" smtClean="0">
                <a:latin typeface="Times New Roman"/>
                <a:cs typeface="Times New Roman"/>
              </a:rPr>
              <a:t> yang </a:t>
            </a:r>
            <a:r>
              <a:rPr dirty="0" err="1" smtClean="0">
                <a:latin typeface="Times New Roman"/>
                <a:cs typeface="Times New Roman"/>
              </a:rPr>
              <a:t>digunakan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untuk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menganalisis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profitabilitas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perusahaan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dan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tingkat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pengembalian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ekuitas</a:t>
            </a:r>
            <a:r>
              <a:rPr dirty="0" smtClean="0">
                <a:latin typeface="Times New Roman"/>
                <a:cs typeface="Times New Roman"/>
              </a:rPr>
              <a:t>.</a:t>
            </a:r>
          </a:p>
          <a:p>
            <a:pPr marL="298450" marR="26730" indent="-285750" algn="just">
              <a:lnSpc>
                <a:spcPct val="150000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r>
              <a:rPr lang="x-none" sz="1800" smtClean="0">
                <a:latin typeface="Times New Roman"/>
                <a:cs typeface="Times New Roman"/>
              </a:rPr>
              <a:t>Pendekatan untuk mengevalusi profitabilitas dan tingkat pengembalian ekuitas.(Financial management, Keown. Martin Myer &amp; Scott, 2005)</a:t>
            </a:r>
          </a:p>
          <a:p>
            <a:pPr marL="298450" marR="26730" indent="-285750" algn="just">
              <a:lnSpc>
                <a:spcPct val="150000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r>
              <a:rPr lang="x-none" smtClean="0">
                <a:latin typeface="Times New Roman"/>
                <a:cs typeface="Times New Roman"/>
              </a:rPr>
              <a:t>ROA yang dihasilkan melalui perkalian antara keuntungan dari komponen-komponen </a:t>
            </a:r>
            <a:r>
              <a:rPr lang="x-none" i="1" smtClean="0">
                <a:latin typeface="Times New Roman"/>
                <a:cs typeface="Times New Roman"/>
              </a:rPr>
              <a:t>sales</a:t>
            </a:r>
            <a:r>
              <a:rPr lang="x-none" smtClean="0">
                <a:latin typeface="Times New Roman"/>
                <a:cs typeface="Times New Roman"/>
              </a:rPr>
              <a:t> serta efisiensi penggunaan total aset di dalam menghasilkan keuntungan  tersebut (Syamsudin, 2006:64)</a:t>
            </a:r>
          </a:p>
          <a:p>
            <a:pPr marL="298450" marR="26730" indent="-285750" algn="just">
              <a:lnSpc>
                <a:spcPct val="150000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r>
              <a:rPr lang="id-ID" sz="1800" dirty="0" smtClean="0">
                <a:latin typeface="Times New Roman"/>
                <a:cs typeface="Times New Roman"/>
              </a:rPr>
              <a:t>S</a:t>
            </a:r>
            <a:r>
              <a:rPr lang="x-none" sz="1800" smtClean="0">
                <a:latin typeface="Times New Roman"/>
                <a:cs typeface="Times New Roman"/>
              </a:rPr>
              <a:t>uatu analisis yang digunakan untuk mengontrol perubahan dalam rasio aktivitas dan </a:t>
            </a:r>
            <a:r>
              <a:rPr lang="x-none" sz="1800" i="1" smtClean="0">
                <a:latin typeface="Times New Roman"/>
                <a:cs typeface="Times New Roman"/>
              </a:rPr>
              <a:t>net profit margin</a:t>
            </a:r>
            <a:r>
              <a:rPr lang="x-none" sz="1800" smtClean="0">
                <a:latin typeface="Times New Roman"/>
                <a:cs typeface="Times New Roman"/>
              </a:rPr>
              <a:t> dan seberapa besar pengaruhnya terhadap ROA (Sutrisno, 2001:256)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7465" y="6449377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57" y="6465252"/>
            <a:ext cx="7756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307340" y="409322"/>
            <a:ext cx="8145458" cy="650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5400" b="1" dirty="0" smtClean="0">
                <a:solidFill>
                  <a:srgbClr val="FF0000"/>
                </a:solidFill>
                <a:cs typeface="Calibri"/>
              </a:rPr>
              <a:t>DEFINISI </a:t>
            </a:r>
            <a:r>
              <a:rPr lang="id-ID" sz="5400" b="1" dirty="0" smtClean="0">
                <a:solidFill>
                  <a:srgbClr val="FF0000"/>
                </a:solidFill>
                <a:cs typeface="Calibri"/>
              </a:rPr>
              <a:t>ANALISIS DU PONT</a:t>
            </a:r>
            <a:endParaRPr lang="id-ID" sz="5400" b="1" dirty="0" smtClean="0">
              <a:solidFill>
                <a:srgbClr val="FF0000"/>
              </a:solidFill>
              <a:cs typeface="Calibri"/>
            </a:endParaRPr>
          </a:p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endParaRPr sz="7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58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36257" y="685800"/>
            <a:ext cx="8302943" cy="548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                                                                    (</a:t>
            </a:r>
            <a:r>
              <a:rPr lang="x-none">
                <a:latin typeface="Cambria"/>
                <a:cs typeface="Cambria"/>
              </a:rPr>
              <a:t>pengembalian atas aktiva) x (1 – total </a:t>
            </a:r>
            <a:r>
              <a:rPr lang="x-none">
                <a:latin typeface="Cambria"/>
                <a:cs typeface="Cambria"/>
              </a:rPr>
              <a:t>hutang</a:t>
            </a:r>
            <a:r>
              <a:rPr lang="x-none" smtClean="0">
                <a:latin typeface="Cambria"/>
                <a:cs typeface="Cambria"/>
              </a:rPr>
              <a:t>)</a:t>
            </a:r>
          </a:p>
          <a:p>
            <a:pPr marL="298450" marR="6213" indent="-285750" algn="just">
              <a:lnSpc>
                <a:spcPts val="196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x-none" smtClean="0">
                <a:latin typeface="Cambria"/>
                <a:cs typeface="Cambria"/>
              </a:rPr>
              <a:t>Tingkat Pengembalian Ekuitas = </a:t>
            </a:r>
            <a:r>
              <a:rPr lang="x-none">
                <a:latin typeface="Cambria"/>
                <a:cs typeface="Cambria"/>
              </a:rPr>
              <a:t>	</a:t>
            </a:r>
            <a:r>
              <a:rPr lang="x-none" smtClean="0">
                <a:latin typeface="Cambria"/>
                <a:cs typeface="Cambria"/>
              </a:rPr>
              <a:t>						    					      total aktiva   </a:t>
            </a: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r>
              <a:rPr lang="x-none" sz="1800">
                <a:latin typeface="Cambria"/>
                <a:cs typeface="Cambria"/>
              </a:rPr>
              <a:t>	</a:t>
            </a:r>
            <a:endParaRPr lang="x-none" sz="1800" smtClean="0">
              <a:latin typeface="Cambria"/>
              <a:cs typeface="Cambria"/>
            </a:endParaRP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	</a:t>
            </a:r>
            <a:r>
              <a:rPr lang="x-none" sz="1800" smtClean="0">
                <a:latin typeface="Cambria"/>
                <a:cs typeface="Cambria"/>
              </a:rPr>
              <a:t>Dimana tingkat pengembalian atas aktiva, atau ROA sama dengan :</a:t>
            </a: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	</a:t>
            </a:r>
            <a:r>
              <a:rPr lang="x-none" smtClean="0">
                <a:latin typeface="Cambria"/>
                <a:cs typeface="Cambria"/>
              </a:rPr>
              <a:t>			          Laba Bersih</a:t>
            </a:r>
            <a:endParaRPr lang="x-none" smtClean="0">
              <a:latin typeface="Cambria"/>
              <a:cs typeface="Cambria"/>
            </a:endParaRPr>
          </a:p>
          <a:p>
            <a:pPr marL="298450" marR="6213" indent="-285750" algn="just">
              <a:lnSpc>
                <a:spcPts val="196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x-none" smtClean="0">
                <a:latin typeface="Cambria"/>
                <a:cs typeface="Cambria"/>
              </a:rPr>
              <a:t>Tingkat pengembalian atas aktiva = </a:t>
            </a:r>
            <a:r>
              <a:rPr lang="x-none">
                <a:latin typeface="Cambria"/>
                <a:cs typeface="Cambria"/>
              </a:rPr>
              <a:t>	</a:t>
            </a:r>
            <a:r>
              <a:rPr lang="x-none" smtClean="0">
                <a:latin typeface="Cambria"/>
                <a:cs typeface="Cambria"/>
              </a:rPr>
              <a:t>  </a:t>
            </a: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                                                                            total aktiva</a:t>
            </a: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endParaRPr lang="x-none">
              <a:latin typeface="Cambria"/>
              <a:cs typeface="Cambria"/>
            </a:endParaRP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Tingkat pengembalian atas aktiva, dapat juga menggunakan rumus berikut :</a:t>
            </a: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endParaRPr lang="x-none">
              <a:latin typeface="Cambria"/>
              <a:cs typeface="Cambria"/>
            </a:endParaRP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Tingkat pengembalian atas aktiva = (margin laba bersih) x (perputaran total aktiva)</a:t>
            </a: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endParaRPr lang="x-none">
              <a:latin typeface="Cambria"/>
              <a:cs typeface="Cambria"/>
            </a:endParaRP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r>
              <a:rPr lang="id-ID" dirty="0" smtClean="0">
                <a:latin typeface="Cambria"/>
                <a:cs typeface="Cambria"/>
              </a:rPr>
              <a:t>A</a:t>
            </a:r>
            <a:r>
              <a:rPr lang="x-none" smtClean="0">
                <a:latin typeface="Cambria"/>
                <a:cs typeface="Cambria"/>
              </a:rPr>
              <a:t>tau dapat menggunakan rumus :</a:t>
            </a: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endParaRPr lang="x-none">
              <a:latin typeface="Cambria"/>
              <a:cs typeface="Cambria"/>
            </a:endParaRP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r>
              <a:rPr lang="x-none" smtClean="0">
                <a:latin typeface="Cambria"/>
                <a:cs typeface="Cambria"/>
              </a:rPr>
              <a:t>                                                                           (laba bersih)           (penjualan)</a:t>
            </a: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Tingkat pengembalian atas </a:t>
            </a:r>
            <a:r>
              <a:rPr lang="x-none">
                <a:latin typeface="Cambria"/>
                <a:cs typeface="Cambria"/>
              </a:rPr>
              <a:t>aktiva </a:t>
            </a:r>
            <a:r>
              <a:rPr lang="x-none" smtClean="0">
                <a:latin typeface="Cambria"/>
                <a:cs typeface="Cambria"/>
              </a:rPr>
              <a:t>=                                    X                              </a:t>
            </a: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r>
              <a:rPr lang="x-none">
                <a:latin typeface="Cambria"/>
                <a:cs typeface="Cambria"/>
              </a:rPr>
              <a:t> </a:t>
            </a:r>
            <a:r>
              <a:rPr lang="x-none" smtClean="0">
                <a:latin typeface="Cambria"/>
                <a:cs typeface="Cambria"/>
              </a:rPr>
              <a:t>                                                                            penjualan                total aktiva</a:t>
            </a:r>
            <a:endParaRPr lang="x-none">
              <a:latin typeface="Cambria"/>
              <a:cs typeface="Cambria"/>
            </a:endParaRPr>
          </a:p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200" dirty="0" smtClean="0">
                <a:latin typeface="Calibri"/>
                <a:cs typeface="Calibri"/>
              </a:rPr>
              <a:t>4</a:t>
            </a:r>
            <a:endParaRPr sz="1200" dirty="0"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0" y="1066800"/>
            <a:ext cx="17799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2667000"/>
            <a:ext cx="17799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02053" y="5562600"/>
            <a:ext cx="14367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01824" y="5562600"/>
            <a:ext cx="14367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36257" y="685800"/>
            <a:ext cx="8302943" cy="548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200" dirty="0" smtClean="0">
                <a:latin typeface="Calibri"/>
                <a:cs typeface="Calibri"/>
              </a:rPr>
              <a:t>4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621" y="2819400"/>
            <a:ext cx="8145458" cy="1300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5400" b="1" dirty="0" smtClean="0">
                <a:solidFill>
                  <a:srgbClr val="FF0000"/>
                </a:solidFill>
                <a:cs typeface="Calibri"/>
              </a:rPr>
              <a:t>ANALISIS</a:t>
            </a:r>
          </a:p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5400" b="1" dirty="0" smtClean="0">
                <a:solidFill>
                  <a:srgbClr val="FF0000"/>
                </a:solidFill>
                <a:cs typeface="Calibri"/>
              </a:rPr>
              <a:t>COMMON SIZE</a:t>
            </a:r>
            <a:endParaRPr lang="id-ID" sz="5400" b="1" dirty="0" smtClean="0">
              <a:solidFill>
                <a:srgbClr val="FF0000"/>
              </a:solidFill>
              <a:cs typeface="Calibri"/>
            </a:endParaRPr>
          </a:p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endParaRPr sz="7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6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1"/>
            <a:ext cx="8145458" cy="1038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lang="id-ID" sz="6600" b="1" baseline="3413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Definisi Common</a:t>
            </a:r>
            <a:r>
              <a:rPr lang="id-ID" sz="6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id-ID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Size</a:t>
            </a:r>
            <a:endParaRPr lang="id-ID" sz="48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2116592"/>
            <a:ext cx="8101737" cy="405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sz="1800" b="1" dirty="0" err="1" smtClean="0">
                <a:latin typeface="Cambria"/>
                <a:cs typeface="Cambria"/>
              </a:rPr>
              <a:t>Analisis</a:t>
            </a:r>
            <a:r>
              <a:rPr sz="1800" b="1" dirty="0" smtClean="0">
                <a:latin typeface="Cambria"/>
                <a:cs typeface="Cambria"/>
              </a:rPr>
              <a:t> Common Size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ialah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analisis</a:t>
            </a:r>
            <a:r>
              <a:rPr sz="1800" dirty="0" smtClean="0">
                <a:latin typeface="Cambria"/>
                <a:cs typeface="Cambria"/>
              </a:rPr>
              <a:t> yang </a:t>
            </a:r>
            <a:r>
              <a:rPr sz="1800" dirty="0" err="1" smtClean="0">
                <a:latin typeface="Cambria"/>
                <a:cs typeface="Cambria"/>
              </a:rPr>
              <a:t>disusun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dengan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menghitung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tiap-tiap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rekening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dalam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laporan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laba-rugi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dan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neraca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menjadi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proporsi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dari</a:t>
            </a:r>
            <a:r>
              <a:rPr sz="1800" dirty="0" smtClean="0">
                <a:latin typeface="Cambria"/>
                <a:cs typeface="Cambria"/>
              </a:rPr>
              <a:t> total </a:t>
            </a:r>
            <a:r>
              <a:rPr sz="1800" dirty="0" err="1" smtClean="0">
                <a:latin typeface="Cambria"/>
                <a:cs typeface="Cambria"/>
              </a:rPr>
              <a:t>penjualan</a:t>
            </a:r>
            <a:r>
              <a:rPr sz="1800" dirty="0" smtClean="0">
                <a:latin typeface="Cambria"/>
                <a:cs typeface="Cambria"/>
              </a:rPr>
              <a:t> (</a:t>
            </a:r>
            <a:r>
              <a:rPr sz="1800" dirty="0" err="1" smtClean="0">
                <a:latin typeface="Cambria"/>
                <a:cs typeface="Cambria"/>
              </a:rPr>
              <a:t>untuk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laporan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laba-rugi</a:t>
            </a:r>
            <a:r>
              <a:rPr sz="1800" dirty="0" smtClean="0">
                <a:latin typeface="Cambria"/>
                <a:cs typeface="Cambria"/>
              </a:rPr>
              <a:t>) </a:t>
            </a:r>
            <a:r>
              <a:rPr sz="1800" dirty="0" err="1" smtClean="0">
                <a:latin typeface="Cambria"/>
                <a:cs typeface="Cambria"/>
              </a:rPr>
              <a:t>atau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dari</a:t>
            </a:r>
            <a:r>
              <a:rPr sz="1800" dirty="0" smtClean="0">
                <a:latin typeface="Cambria"/>
                <a:cs typeface="Cambria"/>
              </a:rPr>
              <a:t> total </a:t>
            </a:r>
            <a:r>
              <a:rPr sz="1800" dirty="0" err="1" smtClean="0">
                <a:latin typeface="Cambria"/>
                <a:cs typeface="Cambria"/>
              </a:rPr>
              <a:t>aktiva</a:t>
            </a:r>
            <a:r>
              <a:rPr sz="1800" dirty="0" smtClean="0">
                <a:latin typeface="Cambria"/>
                <a:cs typeface="Cambria"/>
              </a:rPr>
              <a:t> (</a:t>
            </a:r>
            <a:r>
              <a:rPr sz="1800" dirty="0" err="1" smtClean="0">
                <a:latin typeface="Cambria"/>
                <a:cs typeface="Cambria"/>
              </a:rPr>
              <a:t>untuk</a:t>
            </a:r>
            <a:r>
              <a:rPr sz="1800" dirty="0" smtClean="0">
                <a:latin typeface="Cambria"/>
                <a:cs typeface="Cambria"/>
              </a:rPr>
              <a:t> </a:t>
            </a:r>
            <a:r>
              <a:rPr sz="1800" dirty="0" err="1" smtClean="0">
                <a:latin typeface="Cambria"/>
                <a:cs typeface="Cambria"/>
              </a:rPr>
              <a:t>neraca</a:t>
            </a:r>
            <a:r>
              <a:rPr sz="1800" dirty="0" smtClean="0">
                <a:latin typeface="Cambria"/>
                <a:cs typeface="Cambria"/>
              </a:rPr>
              <a:t>). 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endParaRPr sz="1800" dirty="0" smtClean="0">
              <a:latin typeface="Cambria"/>
              <a:cs typeface="Cambria"/>
            </a:endParaRPr>
          </a:p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x-none" smtClean="0">
                <a:latin typeface="Cambria"/>
                <a:cs typeface="Cambria"/>
              </a:rPr>
              <a:t>Laporan keuangan dalam persentase per-komponen (</a:t>
            </a:r>
            <a:r>
              <a:rPr lang="x-none" i="1" smtClean="0">
                <a:latin typeface="Cambria"/>
                <a:cs typeface="Cambria"/>
              </a:rPr>
              <a:t>Common size statement</a:t>
            </a:r>
            <a:r>
              <a:rPr lang="x-none" smtClean="0">
                <a:latin typeface="Cambria"/>
                <a:cs typeface="Cambria"/>
              </a:rPr>
              <a:t>) menyatakan masing-masing posnya dalam satuan persen atas dasar total kelompoknya, cara penyusunan laporan keuangan ini disebut </a:t>
            </a:r>
            <a:r>
              <a:rPr lang="x-none" b="1" smtClean="0">
                <a:latin typeface="Cambria"/>
                <a:cs typeface="Cambria"/>
              </a:rPr>
              <a:t>teknik common size </a:t>
            </a:r>
            <a:r>
              <a:rPr lang="x-none" smtClean="0">
                <a:latin typeface="Cambria"/>
                <a:cs typeface="Cambria"/>
              </a:rPr>
              <a:t> dan termasuk </a:t>
            </a:r>
            <a:r>
              <a:rPr lang="x-none" b="1" smtClean="0">
                <a:latin typeface="Cambria"/>
                <a:cs typeface="Cambria"/>
              </a:rPr>
              <a:t>metode analisis vertikal.</a:t>
            </a:r>
            <a:r>
              <a:rPr lang="x-none" smtClean="0">
                <a:latin typeface="Cambria"/>
                <a:cs typeface="Cambria"/>
              </a:rPr>
              <a:t> </a:t>
            </a:r>
            <a:endParaRPr sz="1800" dirty="0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baseline="2275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41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36257" y="685800"/>
            <a:ext cx="8101737" cy="548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x-none" smtClean="0">
                <a:latin typeface="Cambria"/>
                <a:cs typeface="Cambria"/>
              </a:rPr>
              <a:t>Suatu neraca yang disusun dalam persentase per-komponen (</a:t>
            </a:r>
            <a:r>
              <a:rPr lang="x-none" i="1" smtClean="0">
                <a:latin typeface="Cambria"/>
                <a:cs typeface="Cambria"/>
              </a:rPr>
              <a:t>Common Size statement</a:t>
            </a:r>
            <a:r>
              <a:rPr lang="x-none" smtClean="0">
                <a:latin typeface="Cambria"/>
                <a:cs typeface="Cambria"/>
              </a:rPr>
              <a:t>) dapat memberikan informasi sebagai berikut :</a:t>
            </a: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endParaRPr lang="x-none">
              <a:latin typeface="Cambria"/>
              <a:cs typeface="Cambria"/>
            </a:endParaRPr>
          </a:p>
          <a:p>
            <a:pPr marL="355600" marR="6213" indent="-342900" algn="just">
              <a:lnSpc>
                <a:spcPct val="150000"/>
              </a:lnSpc>
              <a:spcBef>
                <a:spcPts val="98"/>
              </a:spcBef>
              <a:buFont typeface="+mj-lt"/>
              <a:buAutoNum type="arabicPeriod"/>
            </a:pPr>
            <a:r>
              <a:rPr lang="x-none" smtClean="0">
                <a:latin typeface="Cambria"/>
                <a:cs typeface="Cambria"/>
              </a:rPr>
              <a:t>Komposisi investasi (aktiva) suatu perusahaan dapat memberikan gambaran tentang posisi relatif aktiva lancar terhadap aktiva tidak lancar.</a:t>
            </a:r>
          </a:p>
          <a:p>
            <a:pPr marL="355600" marR="6213" indent="-342900" algn="just">
              <a:lnSpc>
                <a:spcPct val="150000"/>
              </a:lnSpc>
              <a:spcBef>
                <a:spcPts val="98"/>
              </a:spcBef>
              <a:buFont typeface="+mj-lt"/>
              <a:buAutoNum type="arabicPeriod"/>
            </a:pPr>
            <a:r>
              <a:rPr lang="x-none" smtClean="0">
                <a:latin typeface="Cambria"/>
                <a:cs typeface="Cambria"/>
              </a:rPr>
              <a:t>Struktur modal (komposisi pasiva), yang dapat memberikan gambaran mengenai posisi relatif utang perusahaan terhadap modal sendiri.</a:t>
            </a:r>
          </a:p>
          <a:p>
            <a:pPr marL="355600" marR="6213" indent="-342900" algn="just">
              <a:lnSpc>
                <a:spcPct val="150000"/>
              </a:lnSpc>
              <a:spcBef>
                <a:spcPts val="98"/>
              </a:spcBef>
              <a:buFont typeface="+mj-lt"/>
              <a:buAutoNum type="arabicPeriod"/>
            </a:pPr>
            <a:endParaRPr lang="x-none" smtClean="0">
              <a:latin typeface="Cambria"/>
              <a:cs typeface="Cambria"/>
            </a:endParaRPr>
          </a:p>
          <a:p>
            <a:pPr marL="12700" marR="6213" algn="just">
              <a:lnSpc>
                <a:spcPct val="150000"/>
              </a:lnSpc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x-none" smtClean="0">
                <a:latin typeface="Cambria"/>
                <a:cs typeface="Cambria"/>
              </a:rPr>
              <a:t>Apabila neraca dalam persentase per-komponen disusun secara komparatif (misalnya dua tahun berturut-turut), dapat memberikan informasi mengenai perubahan komposisi, baik komposisi investasi maupun struktur modal.</a:t>
            </a:r>
            <a:endParaRPr lang="x-none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baseline="2275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34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36257" y="1295400"/>
            <a:ext cx="8101737" cy="4876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13" algn="just">
              <a:lnSpc>
                <a:spcPts val="1960"/>
              </a:lnSpc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endParaRPr lang="x-none">
              <a:latin typeface="Cambria"/>
              <a:cs typeface="Cambria"/>
            </a:endParaRPr>
          </a:p>
          <a:p>
            <a:pPr marL="298450" marR="6213" indent="-285750" algn="just">
              <a:lnSpc>
                <a:spcPct val="150000"/>
              </a:lnSpc>
              <a:spcBef>
                <a:spcPts val="98"/>
              </a:spcBef>
              <a:buFont typeface="Arial" panose="020B0604020202020204" pitchFamily="34" charset="0"/>
              <a:buChar char="•"/>
            </a:pPr>
            <a:r>
              <a:rPr lang="x-none" smtClean="0">
                <a:latin typeface="Cambria"/>
                <a:cs typeface="Cambria"/>
              </a:rPr>
              <a:t>Laporan laba-rugi yang disusun dalam persentase per-komponen (</a:t>
            </a:r>
            <a:r>
              <a:rPr lang="x-none" i="1" smtClean="0">
                <a:latin typeface="Cambria"/>
                <a:cs typeface="Cambria"/>
              </a:rPr>
              <a:t>Common Size percentage</a:t>
            </a:r>
            <a:r>
              <a:rPr lang="x-none" smtClean="0">
                <a:latin typeface="Cambria"/>
                <a:cs typeface="Cambria"/>
              </a:rPr>
              <a:t>) dapat menggambarkan distribusi/alokasi setiap Rp.100,- penjualan kepada masing-masing elemen biaya dan laba. Apabila disusun secara komparatif, dapat menggambarkan perubahan distribusi tersebut.</a:t>
            </a:r>
            <a:endParaRPr lang="x-none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200" dirty="0">
                <a:latin typeface="Calibri"/>
                <a:cs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6806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07340" y="409321"/>
            <a:ext cx="8145458" cy="1300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33" algn="ctr">
              <a:lnSpc>
                <a:spcPts val="4175"/>
              </a:lnSpc>
              <a:spcBef>
                <a:spcPts val="208"/>
              </a:spcBef>
            </a:pPr>
            <a:r>
              <a:rPr sz="4000" b="1" spc="0" baseline="3413" dirty="0" err="1" smtClean="0">
                <a:solidFill>
                  <a:srgbClr val="FF0000"/>
                </a:solidFill>
                <a:latin typeface="+mj-lt"/>
                <a:cs typeface="Calibri"/>
              </a:rPr>
              <a:t>Contoh</a:t>
            </a:r>
            <a:r>
              <a:rPr sz="4000" b="1" spc="0" baseline="3413" dirty="0" smtClean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sz="4000" b="1" spc="0" baseline="3413" dirty="0" err="1" smtClean="0">
                <a:solidFill>
                  <a:srgbClr val="FF0000"/>
                </a:solidFill>
                <a:latin typeface="+mj-lt"/>
                <a:cs typeface="Calibri"/>
              </a:rPr>
              <a:t>Perhitungan</a:t>
            </a:r>
            <a:r>
              <a:rPr sz="4000" b="1" spc="0" dirty="0" smtClean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sz="4000" b="1" spc="0" dirty="0" err="1" smtClean="0">
                <a:solidFill>
                  <a:srgbClr val="FF0000"/>
                </a:solidFill>
                <a:latin typeface="+mj-lt"/>
                <a:cs typeface="Calibri"/>
              </a:rPr>
              <a:t>Analisis</a:t>
            </a:r>
            <a:r>
              <a:rPr sz="4000" b="1" spc="0" dirty="0" smtClean="0">
                <a:solidFill>
                  <a:srgbClr val="FF0000"/>
                </a:solidFill>
                <a:latin typeface="+mj-lt"/>
                <a:cs typeface="Calibri"/>
              </a:rPr>
              <a:t> Common size</a:t>
            </a:r>
            <a:endParaRPr sz="4000" dirty="0">
              <a:latin typeface="+mj-lt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57" y="1219200"/>
            <a:ext cx="8101737" cy="495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13" algn="just">
              <a:spcBef>
                <a:spcPts val="98"/>
              </a:spcBef>
            </a:pPr>
            <a:endParaRPr lang="x-none" smtClean="0">
              <a:latin typeface="Cambria"/>
              <a:cs typeface="Cambria"/>
            </a:endParaRPr>
          </a:p>
          <a:p>
            <a:pPr marL="12700" marR="6213" algn="just">
              <a:lnSpc>
                <a:spcPts val="2880"/>
              </a:lnSpc>
              <a:spcBef>
                <a:spcPts val="98"/>
              </a:spcBef>
            </a:pPr>
            <a:endParaRPr sz="2400" dirty="0" smtClean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1265" y="6433502"/>
            <a:ext cx="86157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25" baseline="2275" dirty="0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449377"/>
            <a:ext cx="77564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08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202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9000" y="6465252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baseline="2275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4" t="23372" r="33638" b="38314"/>
          <a:stretch/>
        </p:blipFill>
        <p:spPr bwMode="auto">
          <a:xfrm>
            <a:off x="536257" y="1371600"/>
            <a:ext cx="754094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411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4102</TotalTime>
  <Words>711</Words>
  <Application>Microsoft Office PowerPoint</Application>
  <PresentationFormat>On-screen Show (4:3)</PresentationFormat>
  <Paragraphs>144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Susanti</dc:creator>
  <cp:lastModifiedBy>Susanti</cp:lastModifiedBy>
  <cp:revision>81</cp:revision>
  <dcterms:modified xsi:type="dcterms:W3CDTF">2020-12-20T18:06:04Z</dcterms:modified>
</cp:coreProperties>
</file>