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7" r:id="rId1"/>
  </p:sldMasterIdLst>
  <p:notesMasterIdLst>
    <p:notesMasterId r:id="rId11"/>
  </p:notesMasterIdLst>
  <p:sldIdLst>
    <p:sldId id="256" r:id="rId2"/>
    <p:sldId id="276" r:id="rId3"/>
    <p:sldId id="258" r:id="rId4"/>
    <p:sldId id="277" r:id="rId5"/>
    <p:sldId id="279" r:id="rId6"/>
    <p:sldId id="280" r:id="rId7"/>
    <p:sldId id="281" r:id="rId8"/>
    <p:sldId id="282" r:id="rId9"/>
    <p:sldId id="257" r:id="rId10"/>
  </p:sldIdLst>
  <p:sldSz cx="12192000" cy="6858000"/>
  <p:notesSz cx="6858000" cy="9144000"/>
  <p:embeddedFontLst>
    <p:embeddedFont>
      <p:font typeface="Goudy Stout" panose="0202090407030B020401" pitchFamily="18" charset="0"/>
      <p:regular r:id="rId12"/>
    </p:embeddedFont>
    <p:embeddedFont>
      <p:font typeface="Abril Fatface" panose="020B0604020202020204" charset="0"/>
      <p:regular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2500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467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03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474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22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970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562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6606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968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01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45136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463124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898651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31" name="Google Shape;31;p2"/>
          <p:cNvSpPr txBox="1">
            <a:spLocks noGrp="1"/>
          </p:cNvSpPr>
          <p:nvPr>
            <p:ph type="title"/>
          </p:nvPr>
        </p:nvSpPr>
        <p:spPr>
          <a:xfrm>
            <a:off x="2465400" y="1814250"/>
            <a:ext cx="7261200" cy="32295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8500"/>
              <a:buNone/>
              <a:defRPr sz="8500"/>
            </a:lvl1pPr>
            <a:lvl2pPr lvl="1">
              <a:spcBef>
                <a:spcPts val="0"/>
              </a:spcBef>
              <a:spcAft>
                <a:spcPts val="0"/>
              </a:spcAft>
              <a:buSzPts val="8500"/>
              <a:buNone/>
              <a:defRPr sz="8500"/>
            </a:lvl2pPr>
            <a:lvl3pPr lvl="2">
              <a:spcBef>
                <a:spcPts val="0"/>
              </a:spcBef>
              <a:spcAft>
                <a:spcPts val="0"/>
              </a:spcAft>
              <a:buSzPts val="8500"/>
              <a:buNone/>
              <a:defRPr sz="8500"/>
            </a:lvl3pPr>
            <a:lvl4pPr lvl="3">
              <a:spcBef>
                <a:spcPts val="0"/>
              </a:spcBef>
              <a:spcAft>
                <a:spcPts val="0"/>
              </a:spcAft>
              <a:buSzPts val="8500"/>
              <a:buNone/>
              <a:defRPr sz="8500"/>
            </a:lvl4pPr>
            <a:lvl5pPr lvl="4">
              <a:spcBef>
                <a:spcPts val="0"/>
              </a:spcBef>
              <a:spcAft>
                <a:spcPts val="0"/>
              </a:spcAft>
              <a:buSzPts val="8500"/>
              <a:buNone/>
              <a:defRPr sz="8500"/>
            </a:lvl5pPr>
            <a:lvl6pPr lvl="5">
              <a:spcBef>
                <a:spcPts val="0"/>
              </a:spcBef>
              <a:spcAft>
                <a:spcPts val="0"/>
              </a:spcAft>
              <a:buSzPts val="8500"/>
              <a:buNone/>
              <a:defRPr sz="8500"/>
            </a:lvl6pPr>
            <a:lvl7pPr lvl="6">
              <a:spcBef>
                <a:spcPts val="0"/>
              </a:spcBef>
              <a:spcAft>
                <a:spcPts val="0"/>
              </a:spcAft>
              <a:buSzPts val="8500"/>
              <a:buNone/>
              <a:defRPr sz="8500"/>
            </a:lvl7pPr>
            <a:lvl8pPr lvl="7">
              <a:spcBef>
                <a:spcPts val="0"/>
              </a:spcBef>
              <a:spcAft>
                <a:spcPts val="0"/>
              </a:spcAft>
              <a:buSzPts val="8500"/>
              <a:buNone/>
              <a:defRPr sz="8500"/>
            </a:lvl8pPr>
            <a:lvl9pPr lvl="8">
              <a:spcBef>
                <a:spcPts val="0"/>
              </a:spcBef>
              <a:spcAft>
                <a:spcPts val="0"/>
              </a:spcAft>
              <a:buSzPts val="8500"/>
              <a:buNone/>
              <a:defRPr sz="8500"/>
            </a:lvl9pPr>
          </a:lstStyle>
          <a:p>
            <a:endParaRPr/>
          </a:p>
        </p:txBody>
      </p:sp>
    </p:spTree>
    <p:extLst>
      <p:ext uri="{BB962C8B-B14F-4D97-AF65-F5344CB8AC3E}">
        <p14:creationId xmlns:p14="http://schemas.microsoft.com/office/powerpoint/2010/main" val="240631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264"/>
        <p:cNvGrpSpPr/>
        <p:nvPr/>
      </p:nvGrpSpPr>
      <p:grpSpPr>
        <a:xfrm>
          <a:off x="0" y="0"/>
          <a:ext cx="0" cy="0"/>
          <a:chOff x="0" y="0"/>
          <a:chExt cx="0" cy="0"/>
        </a:xfrm>
      </p:grpSpPr>
      <p:sp>
        <p:nvSpPr>
          <p:cNvPr id="265" name="Google Shape;265;p6"/>
          <p:cNvSpPr txBox="1">
            <a:spLocks noGrp="1"/>
          </p:cNvSpPr>
          <p:nvPr>
            <p:ph type="title"/>
          </p:nvPr>
        </p:nvSpPr>
        <p:spPr>
          <a:xfrm>
            <a:off x="490775" y="751875"/>
            <a:ext cx="11210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66" name="Google Shape;266;p6"/>
          <p:cNvSpPr txBox="1">
            <a:spLocks noGrp="1"/>
          </p:cNvSpPr>
          <p:nvPr>
            <p:ph type="body" idx="1"/>
          </p:nvPr>
        </p:nvSpPr>
        <p:spPr>
          <a:xfrm>
            <a:off x="490775" y="25899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67" name="Google Shape;267;p6"/>
          <p:cNvSpPr txBox="1">
            <a:spLocks noGrp="1"/>
          </p:cNvSpPr>
          <p:nvPr>
            <p:ph type="body" idx="2"/>
          </p:nvPr>
        </p:nvSpPr>
        <p:spPr>
          <a:xfrm>
            <a:off x="4448700" y="25899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68" name="Google Shape;268;p6"/>
          <p:cNvSpPr txBox="1">
            <a:spLocks noGrp="1"/>
          </p:cNvSpPr>
          <p:nvPr>
            <p:ph type="body" idx="3"/>
          </p:nvPr>
        </p:nvSpPr>
        <p:spPr>
          <a:xfrm>
            <a:off x="490775" y="46310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69" name="Google Shape;269;p6"/>
          <p:cNvSpPr txBox="1">
            <a:spLocks noGrp="1"/>
          </p:cNvSpPr>
          <p:nvPr>
            <p:ph type="body" idx="4"/>
          </p:nvPr>
        </p:nvSpPr>
        <p:spPr>
          <a:xfrm>
            <a:off x="4448700" y="46310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70" name="Google Shape;270;p6"/>
          <p:cNvSpPr txBox="1">
            <a:spLocks noGrp="1"/>
          </p:cNvSpPr>
          <p:nvPr>
            <p:ph type="title" idx="5"/>
          </p:nvPr>
        </p:nvSpPr>
        <p:spPr>
          <a:xfrm>
            <a:off x="490775" y="18942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71" name="Google Shape;271;p6"/>
          <p:cNvSpPr txBox="1">
            <a:spLocks noGrp="1"/>
          </p:cNvSpPr>
          <p:nvPr>
            <p:ph type="title" idx="6"/>
          </p:nvPr>
        </p:nvSpPr>
        <p:spPr>
          <a:xfrm>
            <a:off x="4448700" y="18942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72" name="Google Shape;272;p6"/>
          <p:cNvSpPr txBox="1">
            <a:spLocks noGrp="1"/>
          </p:cNvSpPr>
          <p:nvPr>
            <p:ph type="title" idx="7"/>
          </p:nvPr>
        </p:nvSpPr>
        <p:spPr>
          <a:xfrm>
            <a:off x="490775" y="39352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73" name="Google Shape;273;p6"/>
          <p:cNvSpPr txBox="1">
            <a:spLocks noGrp="1"/>
          </p:cNvSpPr>
          <p:nvPr>
            <p:ph type="title" idx="8"/>
          </p:nvPr>
        </p:nvSpPr>
        <p:spPr>
          <a:xfrm>
            <a:off x="4448700" y="39352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74" name="Google Shape;274;p6"/>
          <p:cNvSpPr txBox="1">
            <a:spLocks noGrp="1"/>
          </p:cNvSpPr>
          <p:nvPr>
            <p:ph type="body" idx="9"/>
          </p:nvPr>
        </p:nvSpPr>
        <p:spPr>
          <a:xfrm>
            <a:off x="8406625" y="25899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75" name="Google Shape;275;p6"/>
          <p:cNvSpPr txBox="1">
            <a:spLocks noGrp="1"/>
          </p:cNvSpPr>
          <p:nvPr>
            <p:ph type="body" idx="13"/>
          </p:nvPr>
        </p:nvSpPr>
        <p:spPr>
          <a:xfrm>
            <a:off x="8406625" y="46310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76" name="Google Shape;276;p6"/>
          <p:cNvSpPr txBox="1">
            <a:spLocks noGrp="1"/>
          </p:cNvSpPr>
          <p:nvPr>
            <p:ph type="title" idx="14"/>
          </p:nvPr>
        </p:nvSpPr>
        <p:spPr>
          <a:xfrm>
            <a:off x="8406625" y="18942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77" name="Google Shape;277;p6"/>
          <p:cNvSpPr txBox="1">
            <a:spLocks noGrp="1"/>
          </p:cNvSpPr>
          <p:nvPr>
            <p:ph type="title" idx="15"/>
          </p:nvPr>
        </p:nvSpPr>
        <p:spPr>
          <a:xfrm>
            <a:off x="8406625" y="39352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Tree>
    <p:extLst>
      <p:ext uri="{BB962C8B-B14F-4D97-AF65-F5344CB8AC3E}">
        <p14:creationId xmlns:p14="http://schemas.microsoft.com/office/powerpoint/2010/main" val="3433150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221"/>
        <p:cNvGrpSpPr/>
        <p:nvPr/>
      </p:nvGrpSpPr>
      <p:grpSpPr>
        <a:xfrm>
          <a:off x="0" y="0"/>
          <a:ext cx="0" cy="0"/>
          <a:chOff x="0" y="0"/>
          <a:chExt cx="0" cy="0"/>
        </a:xfrm>
      </p:grpSpPr>
      <p:sp>
        <p:nvSpPr>
          <p:cNvPr id="237" name="Google Shape;237;p5"/>
          <p:cNvSpPr txBox="1">
            <a:spLocks noGrp="1"/>
          </p:cNvSpPr>
          <p:nvPr>
            <p:ph type="title"/>
          </p:nvPr>
        </p:nvSpPr>
        <p:spPr>
          <a:xfrm>
            <a:off x="6072725" y="1583975"/>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238" name="Google Shape;238;p5"/>
          <p:cNvSpPr txBox="1">
            <a:spLocks noGrp="1"/>
          </p:cNvSpPr>
          <p:nvPr>
            <p:ph type="body" idx="1"/>
          </p:nvPr>
        </p:nvSpPr>
        <p:spPr>
          <a:xfrm>
            <a:off x="6072700" y="2988275"/>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413136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0879975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5388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989601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43098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457644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12/10/2024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099035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12/10/2024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211676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6949092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12/10/2024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989250"/>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20"/>
          <p:cNvSpPr/>
          <p:nvPr/>
        </p:nvSpPr>
        <p:spPr>
          <a:xfrm>
            <a:off x="2241966" y="4203681"/>
            <a:ext cx="6804000" cy="634800"/>
          </a:xfrm>
          <a:prstGeom prst="ellipse">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0"/>
          <p:cNvSpPr/>
          <p:nvPr/>
        </p:nvSpPr>
        <p:spPr>
          <a:xfrm>
            <a:off x="1341120" y="862149"/>
            <a:ext cx="9819544" cy="584542"/>
          </a:xfrm>
          <a:prstGeom prst="rect">
            <a:avLst/>
          </a:prstGeom>
        </p:spPr>
        <p:txBody>
          <a:bodyPr>
            <a:prstTxWarp prst="textPlain">
              <a:avLst/>
            </a:prstTxWarp>
          </a:bodyPr>
          <a:lstStyle/>
          <a:p>
            <a:pPr lvl="0" algn="ctr"/>
            <a:r>
              <a:rPr dirty="0" smtClean="0">
                <a:ln w="9525" cap="flat" cmpd="sng">
                  <a:solidFill>
                    <a:schemeClr val="dk2"/>
                  </a:solidFill>
                  <a:prstDash val="solid"/>
                  <a:round/>
                  <a:headEnd type="none" w="sm" len="sm"/>
                  <a:tailEnd type="none" w="sm" len="sm"/>
                </a:ln>
                <a:solidFill>
                  <a:schemeClr val="lt2"/>
                </a:solidFill>
                <a:latin typeface="Goudy Stout" panose="0202090407030B020401" pitchFamily="18" charset="0"/>
              </a:rPr>
              <a:t>PENDIDIKAN KARAKTER DAN ANTI KORUPSI</a:t>
            </a:r>
            <a:endParaRPr b="0" i="0" dirty="0">
              <a:ln w="9525" cap="flat" cmpd="sng">
                <a:solidFill>
                  <a:schemeClr val="dk2"/>
                </a:solidFill>
                <a:prstDash val="solid"/>
                <a:round/>
                <a:headEnd type="none" w="sm" len="sm"/>
                <a:tailEnd type="none" w="sm" len="sm"/>
              </a:ln>
              <a:solidFill>
                <a:schemeClr val="lt2"/>
              </a:solidFill>
              <a:latin typeface="Goudy Stout" panose="0202090407030B020401" pitchFamily="18" charset="0"/>
            </a:endParaRPr>
          </a:p>
        </p:txBody>
      </p:sp>
      <p:sp>
        <p:nvSpPr>
          <p:cNvPr id="1081" name="Google Shape;1081;p20"/>
          <p:cNvSpPr/>
          <p:nvPr/>
        </p:nvSpPr>
        <p:spPr>
          <a:xfrm>
            <a:off x="2523184" y="2025609"/>
            <a:ext cx="7513386" cy="1535384"/>
          </a:xfrm>
          <a:prstGeom prst="rect">
            <a:avLst/>
          </a:prstGeom>
        </p:spPr>
        <p:txBody>
          <a:bodyPr>
            <a:prstTxWarp prst="textPlain">
              <a:avLst/>
            </a:prstTxWarp>
          </a:bodyPr>
          <a:lstStyle/>
          <a:p>
            <a:pPr lvl="0" algn="ctr"/>
            <a:endParaRPr b="0" i="0" dirty="0">
              <a:ln w="9525" cap="flat" cmpd="sng">
                <a:solidFill>
                  <a:schemeClr val="dk2"/>
                </a:solidFill>
                <a:prstDash val="solid"/>
                <a:round/>
                <a:headEnd type="none" w="sm" len="sm"/>
                <a:tailEnd type="none" w="sm" len="sm"/>
              </a:ln>
              <a:solidFill>
                <a:schemeClr val="lt2"/>
              </a:solidFill>
              <a:latin typeface="Raleway;900"/>
            </a:endParaRPr>
          </a:p>
        </p:txBody>
      </p:sp>
      <p:sp>
        <p:nvSpPr>
          <p:cNvPr id="1082" name="Google Shape;1082;p20"/>
          <p:cNvSpPr/>
          <p:nvPr/>
        </p:nvSpPr>
        <p:spPr>
          <a:xfrm>
            <a:off x="979582" y="2369769"/>
            <a:ext cx="8923070" cy="1191224"/>
          </a:xfrm>
          <a:prstGeom prst="rect">
            <a:avLst/>
          </a:prstGeom>
        </p:spPr>
        <p:txBody>
          <a:bodyPr>
            <a:prstTxWarp prst="textPlain">
              <a:avLst/>
            </a:prstTxWarp>
          </a:bodyPr>
          <a:lstStyle/>
          <a:p>
            <a:pPr lvl="0" algn="ctr"/>
            <a:r>
              <a:rPr lang="id-ID" dirty="0">
                <a:ln w="9525" cap="flat" cmpd="sng">
                  <a:solidFill>
                    <a:schemeClr val="dk2"/>
                  </a:solidFill>
                  <a:prstDash val="solid"/>
                  <a:round/>
                  <a:headEnd type="none" w="sm" len="sm"/>
                  <a:tailEnd type="none" w="sm" len="sm"/>
                </a:ln>
                <a:solidFill>
                  <a:schemeClr val="lt2"/>
                </a:solidFill>
                <a:latin typeface="Raleway;900"/>
              </a:rPr>
              <a:t>Sikap dan Karakter Anti Korupsi</a:t>
            </a:r>
            <a:endParaRPr lang="id-ID" dirty="0">
              <a:ln w="9525" cap="flat" cmpd="sng">
                <a:solidFill>
                  <a:schemeClr val="dk2"/>
                </a:solidFill>
                <a:prstDash val="solid"/>
                <a:round/>
                <a:headEnd type="none" w="sm" len="sm"/>
                <a:tailEnd type="none" w="sm" len="sm"/>
              </a:ln>
              <a:solidFill>
                <a:schemeClr val="lt2"/>
              </a:solidFill>
              <a:latin typeface="Raleway;900"/>
            </a:endParaRPr>
          </a:p>
        </p:txBody>
      </p:sp>
      <p:pic>
        <p:nvPicPr>
          <p:cNvPr id="2050" name="Picture 2" descr="https://i.pinimg.com/originals/33/d5/20/33d520b5920192c39920f99cc74b9f3f.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45966" y="3779519"/>
            <a:ext cx="3146033" cy="2545887"/>
          </a:xfrm>
          <a:prstGeom prst="rect">
            <a:avLst/>
          </a:prstGeom>
          <a:noFill/>
          <a:extLst>
            <a:ext uri="{909E8E84-426E-40DD-AFC4-6F175D3DCCD1}">
              <a14:hiddenFill xmlns:a14="http://schemas.microsoft.com/office/drawing/2010/main">
                <a:solidFill>
                  <a:srgbClr val="FFFFFF"/>
                </a:solidFill>
              </a14:hiddenFill>
            </a:ext>
          </a:extLst>
        </p:spPr>
      </p:pic>
      <p:sp>
        <p:nvSpPr>
          <p:cNvPr id="41" name="Google Shape;1147;p22"/>
          <p:cNvSpPr txBox="1">
            <a:spLocks noGrp="1"/>
          </p:cNvSpPr>
          <p:nvPr>
            <p:ph type="title"/>
          </p:nvPr>
        </p:nvSpPr>
        <p:spPr>
          <a:xfrm>
            <a:off x="-66574" y="6187440"/>
            <a:ext cx="1146438" cy="121920"/>
          </a:xfrm>
          <a:prstGeom prst="rect">
            <a:avLst/>
          </a:prstGeom>
        </p:spPr>
        <p:txBody>
          <a:bodyPr spcFirstLastPara="1" wrap="square" lIns="121900" tIns="121900" rIns="121900" bIns="121900" anchor="t" anchorCtr="0">
            <a:noAutofit/>
          </a:bodyPr>
          <a:lstStyle/>
          <a:p>
            <a:r>
              <a:rPr lang="id-ID" sz="700" dirty="0" smtClean="0"/>
              <a:t>Ayu Firdhayanti S.Kom.,M.T.I</a:t>
            </a:r>
            <a:endParaRPr lang="id-ID" sz="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7" name="Google Shape;1147;p22"/>
          <p:cNvSpPr txBox="1">
            <a:spLocks noGrp="1"/>
          </p:cNvSpPr>
          <p:nvPr>
            <p:ph type="title"/>
          </p:nvPr>
        </p:nvSpPr>
        <p:spPr>
          <a:xfrm>
            <a:off x="220809" y="821544"/>
            <a:ext cx="11971191" cy="946296"/>
          </a:xfrm>
          <a:prstGeom prst="rect">
            <a:avLst/>
          </a:prstGeom>
        </p:spPr>
        <p:txBody>
          <a:bodyPr spcFirstLastPara="1" wrap="square" lIns="121900" tIns="121900" rIns="121900" bIns="121900" anchor="t" anchorCtr="0">
            <a:noAutofit/>
          </a:bodyPr>
          <a:lstStyle/>
          <a:p>
            <a:r>
              <a:rPr lang="id-ID" sz="3100" b="1" dirty="0"/>
              <a:t>Pengertian Sikap dan Karakter Anti-Korupsi pada </a:t>
            </a:r>
            <a:r>
              <a:rPr lang="id-ID" sz="3100" b="1" dirty="0" smtClean="0"/>
              <a:t>Mahasiswa</a:t>
            </a:r>
            <a:br>
              <a:rPr lang="id-ID" sz="3100" b="1" dirty="0" smtClean="0"/>
            </a:br>
            <a:r>
              <a:rPr lang="id-ID" sz="3100" b="1" dirty="0"/>
              <a:t/>
            </a:r>
            <a:br>
              <a:rPr lang="id-ID" sz="3100" b="1" dirty="0"/>
            </a:br>
            <a:r>
              <a:rPr lang="id-ID" sz="2900" b="1" dirty="0"/>
              <a:t>Sikap anti-korupsi</a:t>
            </a:r>
            <a:r>
              <a:rPr lang="id-ID" sz="2900" dirty="0"/>
              <a:t> adalah pandangan atau perasaan yang menolak segala bentuk tindakan korupsi. Sikap ini tercermin dalam tindakan nyata, seperti menolak suap, melaporkan tindakan korupsi, dan menjunjung tinggi nilai-nilai kejujuran dan integritas.</a:t>
            </a:r>
            <a:br>
              <a:rPr lang="id-ID" sz="2900" dirty="0"/>
            </a:br>
            <a:endParaRPr lang="id-ID" sz="2900" dirty="0"/>
          </a:p>
        </p:txBody>
      </p:sp>
      <p:pic>
        <p:nvPicPr>
          <p:cNvPr id="9218" name="Picture 2" descr="https://i.pinimg.com/736x/5c/f9/1b/5cf91b2bb2d0051b36964fc4666588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479" y="3169920"/>
            <a:ext cx="6096000" cy="307848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147;p22"/>
          <p:cNvSpPr txBox="1">
            <a:spLocks noGrp="1"/>
          </p:cNvSpPr>
          <p:nvPr>
            <p:ph type="title"/>
          </p:nvPr>
        </p:nvSpPr>
        <p:spPr>
          <a:xfrm>
            <a:off x="-66574" y="6187440"/>
            <a:ext cx="1146438" cy="121920"/>
          </a:xfrm>
          <a:prstGeom prst="rect">
            <a:avLst/>
          </a:prstGeom>
        </p:spPr>
        <p:txBody>
          <a:bodyPr spcFirstLastPara="1" wrap="square" lIns="121900" tIns="121900" rIns="121900" bIns="121900" anchor="t" anchorCtr="0">
            <a:noAutofit/>
          </a:bodyPr>
          <a:lstStyle/>
          <a:p>
            <a:r>
              <a:rPr lang="id-ID" sz="700" dirty="0" smtClean="0"/>
              <a:t>Ayu Firdhayanti S.Kom.,M.T.I</a:t>
            </a:r>
            <a:endParaRPr lang="id-ID" sz="700" dirty="0"/>
          </a:p>
        </p:txBody>
      </p:sp>
    </p:spTree>
    <p:extLst>
      <p:ext uri="{BB962C8B-B14F-4D97-AF65-F5344CB8AC3E}">
        <p14:creationId xmlns:p14="http://schemas.microsoft.com/office/powerpoint/2010/main" val="2757727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7" name="Google Shape;1147;p22"/>
          <p:cNvSpPr txBox="1">
            <a:spLocks noGrp="1"/>
          </p:cNvSpPr>
          <p:nvPr>
            <p:ph type="title"/>
          </p:nvPr>
        </p:nvSpPr>
        <p:spPr>
          <a:xfrm>
            <a:off x="586569" y="1709818"/>
            <a:ext cx="11210400" cy="763500"/>
          </a:xfrm>
          <a:prstGeom prst="rect">
            <a:avLst/>
          </a:prstGeom>
        </p:spPr>
        <p:txBody>
          <a:bodyPr spcFirstLastPara="1" wrap="square" lIns="121900" tIns="121900" rIns="121900" bIns="121900" anchor="t" anchorCtr="0">
            <a:noAutofit/>
          </a:bodyPr>
          <a:lstStyle/>
          <a:p>
            <a:r>
              <a:rPr lang="id-ID" sz="2800" b="1" dirty="0" smtClean="0"/>
              <a:t>Karakter </a:t>
            </a:r>
            <a:r>
              <a:rPr lang="id-ID" sz="2800" b="1" dirty="0"/>
              <a:t>anti-korupsi</a:t>
            </a:r>
            <a:r>
              <a:rPr lang="id-ID" sz="2800" dirty="0"/>
              <a:t> adalah sifat atau ciri khas yang melekat pada seseorang yang memiliki sikap anti-korupsi. Karakter ini terbentuk dari nilai-nilai yang diyakini dan diterapkan dalam kehidupan sehari-hari, seperti disiplin, tanggung jawab, dan keberanian</a:t>
            </a:r>
            <a:r>
              <a:rPr lang="id-ID" sz="2800" dirty="0" smtClean="0"/>
              <a:t>.</a:t>
            </a:r>
            <a:br>
              <a:rPr lang="id-ID" sz="2800" dirty="0" smtClean="0"/>
            </a:br>
            <a:r>
              <a:rPr lang="id-ID" sz="2800" dirty="0"/>
              <a:t/>
            </a:r>
            <a:br>
              <a:rPr lang="id-ID" sz="2800" dirty="0"/>
            </a:br>
            <a:r>
              <a:rPr lang="id-ID" sz="2800" b="1" dirty="0"/>
              <a:t>Mahasiswa</a:t>
            </a:r>
            <a:r>
              <a:rPr lang="id-ID" sz="2800" dirty="0"/>
              <a:t> sebagai generasi penerus bangsa memiliki peran penting dalam membangun karakter anti-korupsi. Mereka diharapkan menjadi agen perubahan yang dapat membawa Indonesia menjadi negara yang bersih dari korupsi.</a:t>
            </a:r>
          </a:p>
        </p:txBody>
      </p:sp>
      <p:sp>
        <p:nvSpPr>
          <p:cNvPr id="42" name="Google Shape;1147;p22"/>
          <p:cNvSpPr txBox="1">
            <a:spLocks noGrp="1"/>
          </p:cNvSpPr>
          <p:nvPr>
            <p:ph type="title"/>
          </p:nvPr>
        </p:nvSpPr>
        <p:spPr>
          <a:xfrm>
            <a:off x="-66574" y="6187440"/>
            <a:ext cx="1146438" cy="121920"/>
          </a:xfrm>
          <a:prstGeom prst="rect">
            <a:avLst/>
          </a:prstGeom>
        </p:spPr>
        <p:txBody>
          <a:bodyPr spcFirstLastPara="1" wrap="square" lIns="121900" tIns="121900" rIns="121900" bIns="121900" anchor="t" anchorCtr="0">
            <a:noAutofit/>
          </a:bodyPr>
          <a:lstStyle/>
          <a:p>
            <a:r>
              <a:rPr lang="id-ID" sz="700" dirty="0" smtClean="0"/>
              <a:t>Ayu Firdhayanti S.Kom.,M.T.I</a:t>
            </a:r>
            <a:endParaRPr lang="id-ID" sz="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Google Shape;1122;p21"/>
          <p:cNvSpPr txBox="1">
            <a:spLocks noGrp="1"/>
          </p:cNvSpPr>
          <p:nvPr>
            <p:ph type="title"/>
          </p:nvPr>
        </p:nvSpPr>
        <p:spPr>
          <a:xfrm>
            <a:off x="695881" y="2809833"/>
            <a:ext cx="11179013" cy="1324800"/>
          </a:xfrm>
          <a:prstGeom prst="rect">
            <a:avLst/>
          </a:prstGeom>
        </p:spPr>
        <p:txBody>
          <a:bodyPr spcFirstLastPara="1" wrap="square" lIns="121900" tIns="121900" rIns="121900" bIns="121900" anchor="t" anchorCtr="0">
            <a:noAutofit/>
          </a:bodyPr>
          <a:lstStyle/>
          <a:p>
            <a:pPr lvl="0"/>
            <a:r>
              <a:rPr lang="id-ID" sz="3200" dirty="0"/>
              <a:t>Mahasiswa memiliki peran penting dalam membangun budaya anti korupsi. Dengan karakter yang kuat dan sikap anti korupsi, mahasiswa dapat menjadi agen perubahan di masyarakat. Berikut adalah langkah-langkah agar mahasiswa mampu memiliki sikap berkarakter dan anti korupsi:</a:t>
            </a:r>
            <a:endParaRPr sz="3100" dirty="0"/>
          </a:p>
        </p:txBody>
      </p:sp>
      <p:sp>
        <p:nvSpPr>
          <p:cNvPr id="4" name="Google Shape;1147;p22"/>
          <p:cNvSpPr txBox="1">
            <a:spLocks noGrp="1"/>
          </p:cNvSpPr>
          <p:nvPr>
            <p:ph type="title"/>
          </p:nvPr>
        </p:nvSpPr>
        <p:spPr>
          <a:xfrm>
            <a:off x="-66574" y="6187440"/>
            <a:ext cx="1146438" cy="121920"/>
          </a:xfrm>
          <a:prstGeom prst="rect">
            <a:avLst/>
          </a:prstGeom>
        </p:spPr>
        <p:txBody>
          <a:bodyPr spcFirstLastPara="1" wrap="square" lIns="121900" tIns="121900" rIns="121900" bIns="121900" anchor="t" anchorCtr="0">
            <a:noAutofit/>
          </a:bodyPr>
          <a:lstStyle/>
          <a:p>
            <a:r>
              <a:rPr lang="id-ID" sz="700" dirty="0" smtClean="0"/>
              <a:t>Ayu Firdhayanti S.Kom.,M.T.I</a:t>
            </a:r>
            <a:endParaRPr lang="id-ID" sz="700" dirty="0"/>
          </a:p>
        </p:txBody>
      </p:sp>
    </p:spTree>
    <p:extLst>
      <p:ext uri="{BB962C8B-B14F-4D97-AF65-F5344CB8AC3E}">
        <p14:creationId xmlns:p14="http://schemas.microsoft.com/office/powerpoint/2010/main" val="692305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Google Shape;1122;p21"/>
          <p:cNvSpPr txBox="1">
            <a:spLocks noGrp="1"/>
          </p:cNvSpPr>
          <p:nvPr>
            <p:ph type="title" idx="4294967295"/>
          </p:nvPr>
        </p:nvSpPr>
        <p:spPr>
          <a:xfrm>
            <a:off x="666595" y="354506"/>
            <a:ext cx="11179175" cy="2359025"/>
          </a:xfrm>
          <a:prstGeom prst="rect">
            <a:avLst/>
          </a:prstGeom>
        </p:spPr>
        <p:txBody>
          <a:bodyPr spcFirstLastPara="1" wrap="square" lIns="121900" tIns="121900" rIns="121900" bIns="121900" anchor="t" anchorCtr="0">
            <a:noAutofit/>
          </a:bodyPr>
          <a:lstStyle/>
          <a:p>
            <a:r>
              <a:rPr lang="id-ID" sz="3200" b="1" dirty="0"/>
              <a:t>1. Memperkuat Nilai Kejujuran</a:t>
            </a:r>
            <a:br>
              <a:rPr lang="id-ID" sz="3200" b="1" dirty="0"/>
            </a:br>
            <a:r>
              <a:rPr lang="id-ID" sz="3200" dirty="0"/>
              <a:t>Memulai dari hal-hal kecil, seperti tidak menyontek saat ujian, tidak memalsukan data, atau tidak melakukan plagiarisme.</a:t>
            </a:r>
            <a:br>
              <a:rPr lang="id-ID" sz="3200" dirty="0"/>
            </a:br>
            <a:r>
              <a:rPr lang="id-ID" sz="3200" dirty="0"/>
              <a:t>Mengembangkan integritas pribadi sehingga selalu bertindak sesuai hati nurani</a:t>
            </a:r>
            <a:r>
              <a:rPr lang="id-ID" sz="3200" dirty="0" smtClean="0"/>
              <a:t>.</a:t>
            </a:r>
            <a:br>
              <a:rPr lang="id-ID" sz="3200" dirty="0" smtClean="0"/>
            </a:br>
            <a:r>
              <a:rPr lang="id-ID" sz="3200" dirty="0"/>
              <a:t/>
            </a:r>
            <a:br>
              <a:rPr lang="id-ID" sz="3200" dirty="0"/>
            </a:br>
            <a:r>
              <a:rPr lang="id-ID" sz="3200" b="1" dirty="0"/>
              <a:t>2. Meningkatkan Pemahaman tentang Korupsi</a:t>
            </a:r>
            <a:br>
              <a:rPr lang="id-ID" sz="3200" b="1" dirty="0"/>
            </a:br>
            <a:r>
              <a:rPr lang="id-ID" sz="3200" dirty="0"/>
              <a:t>Memahami definisi, bentuk, dan dampak buruk korupsi terhadap negara dan masyarakat.</a:t>
            </a:r>
            <a:br>
              <a:rPr lang="id-ID" sz="3200" dirty="0"/>
            </a:br>
            <a:r>
              <a:rPr lang="id-ID" sz="3200" dirty="0"/>
              <a:t>Mengikuti seminar, diskusi, atau pelatihan anti korupsi yang diselenggarakan kampus atau lembaga terkait.</a:t>
            </a:r>
          </a:p>
        </p:txBody>
      </p:sp>
      <p:sp>
        <p:nvSpPr>
          <p:cNvPr id="4" name="Google Shape;1147;p22"/>
          <p:cNvSpPr txBox="1">
            <a:spLocks/>
          </p:cNvSpPr>
          <p:nvPr/>
        </p:nvSpPr>
        <p:spPr>
          <a:xfrm>
            <a:off x="-66574" y="6187440"/>
            <a:ext cx="1146438" cy="121920"/>
          </a:xfrm>
          <a:prstGeom prst="rect">
            <a:avLst/>
          </a:prstGeom>
        </p:spPr>
        <p:txBody>
          <a:bodyPr spcFirstLastPara="1" wrap="square" lIns="121900" tIns="121900" rIns="121900" bIns="121900" anchor="t"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buClrTx/>
              <a:buFontTx/>
            </a:pPr>
            <a:r>
              <a:rPr lang="id-ID" sz="700" smtClean="0"/>
              <a:t>Ayu Firdhayanti S.Kom.,M.T.I</a:t>
            </a:r>
            <a:endParaRPr lang="id-ID" sz="700" dirty="0"/>
          </a:p>
        </p:txBody>
      </p:sp>
    </p:spTree>
    <p:extLst>
      <p:ext uri="{BB962C8B-B14F-4D97-AF65-F5344CB8AC3E}">
        <p14:creationId xmlns:p14="http://schemas.microsoft.com/office/powerpoint/2010/main" val="1716488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Google Shape;1122;p21"/>
          <p:cNvSpPr txBox="1">
            <a:spLocks noGrp="1"/>
          </p:cNvSpPr>
          <p:nvPr>
            <p:ph type="title" idx="4294967295"/>
          </p:nvPr>
        </p:nvSpPr>
        <p:spPr>
          <a:xfrm>
            <a:off x="666595" y="485134"/>
            <a:ext cx="11179175" cy="5497654"/>
          </a:xfrm>
          <a:prstGeom prst="rect">
            <a:avLst/>
          </a:prstGeom>
        </p:spPr>
        <p:txBody>
          <a:bodyPr spcFirstLastPara="1" wrap="square" lIns="121900" tIns="121900" rIns="121900" bIns="121900" anchor="t" anchorCtr="0">
            <a:noAutofit/>
          </a:bodyPr>
          <a:lstStyle/>
          <a:p>
            <a:r>
              <a:rPr lang="id-ID" sz="3200" b="1" dirty="0"/>
              <a:t>3. Menjadi Teladan dalam Perilaku</a:t>
            </a:r>
            <a:br>
              <a:rPr lang="id-ID" sz="3200" b="1" dirty="0"/>
            </a:br>
            <a:r>
              <a:rPr lang="id-ID" sz="3200" dirty="0"/>
              <a:t>Menunjukkan sikap transparan, disiplin, dan adil dalam kehidupan sehari-hari.</a:t>
            </a:r>
            <a:br>
              <a:rPr lang="id-ID" sz="3200" dirty="0"/>
            </a:br>
            <a:r>
              <a:rPr lang="id-ID" sz="3200" dirty="0"/>
              <a:t>Menghindari sikap permisif terhadap tindakan kecil yang mengarah pada korupsi, seperti menerima "titipan" nilai atau melakukan nepotisme</a:t>
            </a:r>
            <a:r>
              <a:rPr lang="id-ID" sz="3200" dirty="0" smtClean="0"/>
              <a:t>.</a:t>
            </a:r>
            <a:br>
              <a:rPr lang="id-ID" sz="3200" dirty="0" smtClean="0"/>
            </a:br>
            <a:r>
              <a:rPr lang="id-ID" sz="3200" dirty="0"/>
              <a:t/>
            </a:r>
            <a:br>
              <a:rPr lang="id-ID" sz="3200" dirty="0"/>
            </a:br>
            <a:r>
              <a:rPr lang="id-ID" sz="3200" b="1" dirty="0"/>
              <a:t>4. Aktif dalam Kegiatan Anti Korupsi</a:t>
            </a:r>
            <a:br>
              <a:rPr lang="id-ID" sz="3200" b="1" dirty="0"/>
            </a:br>
            <a:r>
              <a:rPr lang="id-ID" sz="3200" dirty="0"/>
              <a:t>Bergabung dengan organisasi atau komunitas mahasiswa yang fokus pada pencegahan korupsi.</a:t>
            </a:r>
            <a:br>
              <a:rPr lang="id-ID" sz="3200" dirty="0"/>
            </a:br>
            <a:r>
              <a:rPr lang="id-ID" sz="3200" dirty="0"/>
              <a:t>Melibatkan diri dalam kegiatan kampanye anti korupsi, baik di lingkungan kampus maupun masyarakat luas.</a:t>
            </a:r>
          </a:p>
        </p:txBody>
      </p:sp>
      <p:sp>
        <p:nvSpPr>
          <p:cNvPr id="4" name="Google Shape;1147;p22"/>
          <p:cNvSpPr txBox="1">
            <a:spLocks/>
          </p:cNvSpPr>
          <p:nvPr/>
        </p:nvSpPr>
        <p:spPr>
          <a:xfrm>
            <a:off x="-66574" y="6187440"/>
            <a:ext cx="1146438" cy="121920"/>
          </a:xfrm>
          <a:prstGeom prst="rect">
            <a:avLst/>
          </a:prstGeom>
        </p:spPr>
        <p:txBody>
          <a:bodyPr spcFirstLastPara="1" wrap="square" lIns="121900" tIns="121900" rIns="121900" bIns="121900" anchor="t"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buClrTx/>
              <a:buFontTx/>
            </a:pPr>
            <a:r>
              <a:rPr lang="id-ID" sz="700" smtClean="0"/>
              <a:t>Ayu Firdhayanti S.Kom.,M.T.I</a:t>
            </a:r>
            <a:endParaRPr lang="id-ID" sz="700" dirty="0"/>
          </a:p>
        </p:txBody>
      </p:sp>
    </p:spTree>
    <p:extLst>
      <p:ext uri="{BB962C8B-B14F-4D97-AF65-F5344CB8AC3E}">
        <p14:creationId xmlns:p14="http://schemas.microsoft.com/office/powerpoint/2010/main" val="816502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Google Shape;1122;p21"/>
          <p:cNvSpPr txBox="1">
            <a:spLocks noGrp="1"/>
          </p:cNvSpPr>
          <p:nvPr>
            <p:ph type="title" idx="4294967295"/>
          </p:nvPr>
        </p:nvSpPr>
        <p:spPr>
          <a:xfrm>
            <a:off x="614343" y="824768"/>
            <a:ext cx="11179175" cy="5497654"/>
          </a:xfrm>
          <a:prstGeom prst="rect">
            <a:avLst/>
          </a:prstGeom>
        </p:spPr>
        <p:txBody>
          <a:bodyPr spcFirstLastPara="1" wrap="square" lIns="121900" tIns="121900" rIns="121900" bIns="121900" anchor="t" anchorCtr="0">
            <a:noAutofit/>
          </a:bodyPr>
          <a:lstStyle/>
          <a:p>
            <a:r>
              <a:rPr lang="id-ID" sz="3200" b="1" dirty="0"/>
              <a:t>5. Mengkritisi Kebijakan dan Sistem yang Tidak Transparan</a:t>
            </a:r>
            <a:br>
              <a:rPr lang="id-ID" sz="3200" b="1" dirty="0"/>
            </a:br>
            <a:r>
              <a:rPr lang="id-ID" sz="3200" dirty="0"/>
              <a:t>Berani menyuarakan pendapat tentang kebijakan kampus atau masyarakat yang berpotensi membuka peluang korupsi.</a:t>
            </a:r>
            <a:br>
              <a:rPr lang="id-ID" sz="3200" dirty="0"/>
            </a:br>
            <a:r>
              <a:rPr lang="id-ID" sz="3200" dirty="0"/>
              <a:t>Menyampaikan kritik secara konstruktif dan berbasis data</a:t>
            </a:r>
            <a:r>
              <a:rPr lang="id-ID" sz="3200" dirty="0" smtClean="0"/>
              <a:t>.</a:t>
            </a:r>
            <a:br>
              <a:rPr lang="id-ID" sz="3200" dirty="0" smtClean="0"/>
            </a:br>
            <a:r>
              <a:rPr lang="id-ID" sz="3200" dirty="0"/>
              <a:t/>
            </a:r>
            <a:br>
              <a:rPr lang="id-ID" sz="3200" dirty="0"/>
            </a:br>
            <a:r>
              <a:rPr lang="id-ID" sz="3200" b="1" dirty="0"/>
              <a:t>6. Mengembangkan Etika dalam Kepemimpinan</a:t>
            </a:r>
            <a:br>
              <a:rPr lang="id-ID" sz="3200" b="1" dirty="0"/>
            </a:br>
            <a:r>
              <a:rPr lang="id-ID" sz="3200" dirty="0"/>
              <a:t>Jika berada dalam posisi kepemimpinan, mahasiswa harus memastikan bahwa setiap keputusan diambil secara transparan dan bertanggung jawab.</a:t>
            </a:r>
            <a:br>
              <a:rPr lang="id-ID" sz="3200" dirty="0"/>
            </a:br>
            <a:r>
              <a:rPr lang="id-ID" sz="3200" dirty="0"/>
              <a:t>Menghindari penyalahgunaan kekuasaan untuk keuntungan pribadi atau kelompok.</a:t>
            </a:r>
          </a:p>
        </p:txBody>
      </p:sp>
      <p:sp>
        <p:nvSpPr>
          <p:cNvPr id="4" name="Google Shape;1147;p22"/>
          <p:cNvSpPr txBox="1">
            <a:spLocks/>
          </p:cNvSpPr>
          <p:nvPr/>
        </p:nvSpPr>
        <p:spPr>
          <a:xfrm>
            <a:off x="-66574" y="6187440"/>
            <a:ext cx="1146438" cy="121920"/>
          </a:xfrm>
          <a:prstGeom prst="rect">
            <a:avLst/>
          </a:prstGeom>
        </p:spPr>
        <p:txBody>
          <a:bodyPr spcFirstLastPara="1" wrap="square" lIns="121900" tIns="121900" rIns="121900" bIns="121900" anchor="t"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buClrTx/>
              <a:buFontTx/>
            </a:pPr>
            <a:r>
              <a:rPr lang="id-ID" sz="700" smtClean="0"/>
              <a:t>Ayu Firdhayanti S.Kom.,M.T.I</a:t>
            </a:r>
            <a:endParaRPr lang="id-ID" sz="700" dirty="0"/>
          </a:p>
        </p:txBody>
      </p:sp>
    </p:spTree>
    <p:extLst>
      <p:ext uri="{BB962C8B-B14F-4D97-AF65-F5344CB8AC3E}">
        <p14:creationId xmlns:p14="http://schemas.microsoft.com/office/powerpoint/2010/main" val="180269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Google Shape;1122;p21"/>
          <p:cNvSpPr txBox="1">
            <a:spLocks noGrp="1"/>
          </p:cNvSpPr>
          <p:nvPr>
            <p:ph type="title" idx="4294967295"/>
          </p:nvPr>
        </p:nvSpPr>
        <p:spPr>
          <a:xfrm>
            <a:off x="527257" y="1451785"/>
            <a:ext cx="11179175" cy="5497654"/>
          </a:xfrm>
          <a:prstGeom prst="rect">
            <a:avLst/>
          </a:prstGeom>
        </p:spPr>
        <p:txBody>
          <a:bodyPr spcFirstLastPara="1" wrap="square" lIns="121900" tIns="121900" rIns="121900" bIns="121900" anchor="t" anchorCtr="0">
            <a:noAutofit/>
          </a:bodyPr>
          <a:lstStyle/>
          <a:p>
            <a:r>
              <a:rPr lang="id-ID" sz="3200" b="1" dirty="0"/>
              <a:t>7. Berkomitmen terhadap Pendidikan Karakter</a:t>
            </a:r>
            <a:br>
              <a:rPr lang="id-ID" sz="3200" b="1" dirty="0"/>
            </a:br>
            <a:r>
              <a:rPr lang="id-ID" sz="3200" dirty="0"/>
              <a:t>Membiasakan diri untuk belajar, bekerja, dan bersikap dengan penuh tanggung jawab.</a:t>
            </a:r>
            <a:br>
              <a:rPr lang="id-ID" sz="3200" dirty="0"/>
            </a:br>
            <a:r>
              <a:rPr lang="id-ID" sz="3200" dirty="0"/>
              <a:t>Menguatkan prinsip bahwa keberhasilan sejati diraih dengan cara yang jujur dan bermartabat</a:t>
            </a:r>
            <a:r>
              <a:rPr lang="id-ID" sz="3200" dirty="0" smtClean="0"/>
              <a:t>.</a:t>
            </a:r>
            <a:br>
              <a:rPr lang="id-ID" sz="3200" dirty="0" smtClean="0"/>
            </a:br>
            <a:r>
              <a:rPr lang="id-ID" sz="3200" dirty="0"/>
              <a:t/>
            </a:r>
            <a:br>
              <a:rPr lang="id-ID" sz="3200" dirty="0"/>
            </a:br>
            <a:r>
              <a:rPr lang="id-ID" sz="3200" dirty="0"/>
              <a:t/>
            </a:r>
            <a:br>
              <a:rPr lang="id-ID" sz="3200" dirty="0"/>
            </a:br>
            <a:r>
              <a:rPr lang="id-ID" sz="3200" dirty="0"/>
              <a:t>Dengan langkah-langkah tersebut, mahasiswa dapat menjadi generasi yang tidak hanya cerdas secara intelektual tetapi juga bermoral, memiliki karakter kuat, dan berkontribusi nyata dalam pemberantasan korupsi di Indonesia.</a:t>
            </a:r>
          </a:p>
        </p:txBody>
      </p:sp>
      <p:sp>
        <p:nvSpPr>
          <p:cNvPr id="4" name="Google Shape;1147;p22"/>
          <p:cNvSpPr txBox="1">
            <a:spLocks/>
          </p:cNvSpPr>
          <p:nvPr/>
        </p:nvSpPr>
        <p:spPr>
          <a:xfrm>
            <a:off x="-66574" y="6187440"/>
            <a:ext cx="1146438" cy="121920"/>
          </a:xfrm>
          <a:prstGeom prst="rect">
            <a:avLst/>
          </a:prstGeom>
        </p:spPr>
        <p:txBody>
          <a:bodyPr spcFirstLastPara="1" wrap="square" lIns="121900" tIns="121900" rIns="121900" bIns="121900" anchor="t"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buClrTx/>
              <a:buFontTx/>
            </a:pPr>
            <a:r>
              <a:rPr lang="id-ID" sz="700" smtClean="0"/>
              <a:t>Ayu Firdhayanti S.Kom.,M.T.I</a:t>
            </a:r>
            <a:endParaRPr lang="id-ID" sz="700" dirty="0"/>
          </a:p>
        </p:txBody>
      </p:sp>
    </p:spTree>
    <p:extLst>
      <p:ext uri="{BB962C8B-B14F-4D97-AF65-F5344CB8AC3E}">
        <p14:creationId xmlns:p14="http://schemas.microsoft.com/office/powerpoint/2010/main" val="4129359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pic>
        <p:nvPicPr>
          <p:cNvPr id="1027" name="Picture 3" descr="https://i.pinimg.com/originals/d3/82/3e/d3823eb131bd46ed553a8680e652216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55826" y="812708"/>
            <a:ext cx="4743450" cy="4743450"/>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147;p22"/>
          <p:cNvSpPr txBox="1">
            <a:spLocks noGrp="1"/>
          </p:cNvSpPr>
          <p:nvPr>
            <p:ph type="title"/>
          </p:nvPr>
        </p:nvSpPr>
        <p:spPr>
          <a:xfrm>
            <a:off x="-66574" y="6187440"/>
            <a:ext cx="1146438" cy="121920"/>
          </a:xfrm>
          <a:prstGeom prst="rect">
            <a:avLst/>
          </a:prstGeom>
        </p:spPr>
        <p:txBody>
          <a:bodyPr spcFirstLastPara="1" wrap="square" lIns="121900" tIns="121900" rIns="121900" bIns="121900" anchor="t" anchorCtr="0">
            <a:noAutofit/>
          </a:bodyPr>
          <a:lstStyle/>
          <a:p>
            <a:r>
              <a:rPr lang="id-ID" sz="700" dirty="0" smtClean="0"/>
              <a:t>Ayu Firdhayanti S.Kom.,M.T.I</a:t>
            </a:r>
            <a:endParaRPr lang="id-ID" sz="7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20</TotalTime>
  <Words>166</Words>
  <Application>Microsoft Office PowerPoint</Application>
  <PresentationFormat>Widescreen</PresentationFormat>
  <Paragraphs>18</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Goudy Stout</vt:lpstr>
      <vt:lpstr>Abril Fatface</vt:lpstr>
      <vt:lpstr>Aldrich</vt:lpstr>
      <vt:lpstr>Calibri</vt:lpstr>
      <vt:lpstr>Raleway;900</vt:lpstr>
      <vt:lpstr>Calibri Light</vt:lpstr>
      <vt:lpstr>Arial</vt:lpstr>
      <vt:lpstr>Retrospect</vt:lpstr>
      <vt:lpstr>Ayu Firdhayanti S.Kom.,M.T.I</vt:lpstr>
      <vt:lpstr>Pengertian Sikap dan Karakter Anti-Korupsi pada Mahasiswa  Sikap anti-korupsi adalah pandangan atau perasaan yang menolak segala bentuk tindakan korupsi. Sikap ini tercermin dalam tindakan nyata, seperti menolak suap, melaporkan tindakan korupsi, dan menjunjung tinggi nilai-nilai kejujuran dan integritas. </vt:lpstr>
      <vt:lpstr>Karakter anti-korupsi adalah sifat atau ciri khas yang melekat pada seseorang yang memiliki sikap anti-korupsi. Karakter ini terbentuk dari nilai-nilai yang diyakini dan diterapkan dalam kehidupan sehari-hari, seperti disiplin, tanggung jawab, dan keberanian.  Mahasiswa sebagai generasi penerus bangsa memiliki peran penting dalam membangun karakter anti-korupsi. Mereka diharapkan menjadi agen perubahan yang dapat membawa Indonesia menjadi negara yang bersih dari korupsi.</vt:lpstr>
      <vt:lpstr>Mahasiswa memiliki peran penting dalam membangun budaya anti korupsi. Dengan karakter yang kuat dan sikap anti korupsi, mahasiswa dapat menjadi agen perubahan di masyarakat. Berikut adalah langkah-langkah agar mahasiswa mampu memiliki sikap berkarakter dan anti korupsi:</vt:lpstr>
      <vt:lpstr>1. Memperkuat Nilai Kejujuran Memulai dari hal-hal kecil, seperti tidak menyontek saat ujian, tidak memalsukan data, atau tidak melakukan plagiarisme. Mengembangkan integritas pribadi sehingga selalu bertindak sesuai hati nurani.  2. Meningkatkan Pemahaman tentang Korupsi Memahami definisi, bentuk, dan dampak buruk korupsi terhadap negara dan masyarakat. Mengikuti seminar, diskusi, atau pelatihan anti korupsi yang diselenggarakan kampus atau lembaga terkait.</vt:lpstr>
      <vt:lpstr>3. Menjadi Teladan dalam Perilaku Menunjukkan sikap transparan, disiplin, dan adil dalam kehidupan sehari-hari. Menghindari sikap permisif terhadap tindakan kecil yang mengarah pada korupsi, seperti menerima "titipan" nilai atau melakukan nepotisme.  4. Aktif dalam Kegiatan Anti Korupsi Bergabung dengan organisasi atau komunitas mahasiswa yang fokus pada pencegahan korupsi. Melibatkan diri dalam kegiatan kampanye anti korupsi, baik di lingkungan kampus maupun masyarakat luas.</vt:lpstr>
      <vt:lpstr>5. Mengkritisi Kebijakan dan Sistem yang Tidak Transparan Berani menyuarakan pendapat tentang kebijakan kampus atau masyarakat yang berpotensi membuka peluang korupsi. Menyampaikan kritik secara konstruktif dan berbasis data.  6. Mengembangkan Etika dalam Kepemimpinan Jika berada dalam posisi kepemimpinan, mahasiswa harus memastikan bahwa setiap keputusan diambil secara transparan dan bertanggung jawab. Menghindari penyalahgunaan kekuasaan untuk keuntungan pribadi atau kelompok.</vt:lpstr>
      <vt:lpstr>7. Berkomitmen terhadap Pendidikan Karakter Membiasakan diri untuk belajar, bekerja, dan bersikap dengan penuh tanggung jawab. Menguatkan prinsip bahwa keberhasilan sejati diraih dengan cara yang jujur dan bermartabat.   Dengan langkah-langkah tersebut, mahasiswa dapat menjadi generasi yang tidak hanya cerdas secara intelektual tetapi juga bermoral, memiliki karakter kuat, dan berkontribusi nyata dalam pemberantasan korupsi di Indonesia.</vt:lpstr>
      <vt:lpstr>Ayu Firdhayanti S.Kom.,M.T.I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Ayu</dc:creator>
  <cp:lastModifiedBy>Windows User</cp:lastModifiedBy>
  <cp:revision>4</cp:revision>
  <dcterms:modified xsi:type="dcterms:W3CDTF">2024-12-10T04:12:38Z</dcterms:modified>
</cp:coreProperties>
</file>