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22" r:id="rId4"/>
    <p:sldId id="323" r:id="rId5"/>
    <p:sldId id="271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270" r:id="rId19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15250" y="142875"/>
            <a:ext cx="1244600" cy="124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68880" y="2098419"/>
            <a:ext cx="4541520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4000" b="1" spc="-94" dirty="0" err="1" smtClean="0">
                <a:solidFill>
                  <a:srgbClr val="FF0000"/>
                </a:solidFill>
                <a:latin typeface="Cambria"/>
                <a:cs typeface="Cambria"/>
              </a:rPr>
              <a:t>P</a:t>
            </a:r>
            <a:r>
              <a:rPr sz="4000" b="1" spc="0" dirty="0" err="1" smtClean="0">
                <a:solidFill>
                  <a:srgbClr val="FF0000"/>
                </a:solidFill>
                <a:latin typeface="Cambria"/>
                <a:cs typeface="Cambria"/>
              </a:rPr>
              <a:t>er</a:t>
            </a:r>
            <a:r>
              <a:rPr sz="4000" b="1" spc="-75" dirty="0" err="1" smtClean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4000" b="1" spc="0" dirty="0" err="1" smtClean="0">
                <a:solidFill>
                  <a:srgbClr val="FF0000"/>
                </a:solidFill>
                <a:latin typeface="Cambria"/>
                <a:cs typeface="Cambria"/>
              </a:rPr>
              <a:t>em</a:t>
            </a:r>
            <a:r>
              <a:rPr sz="4000" b="1" spc="-14" dirty="0" err="1" smtClean="0">
                <a:solidFill>
                  <a:srgbClr val="FF0000"/>
                </a:solidFill>
                <a:latin typeface="Cambria"/>
                <a:cs typeface="Cambria"/>
              </a:rPr>
              <a:t>u</a:t>
            </a:r>
            <a:r>
              <a:rPr sz="4000" b="1" spc="0" dirty="0" err="1" smtClean="0">
                <a:solidFill>
                  <a:srgbClr val="FF0000"/>
                </a:solidFill>
                <a:latin typeface="Cambria"/>
                <a:cs typeface="Cambria"/>
              </a:rPr>
              <a:t>an</a:t>
            </a:r>
            <a:r>
              <a:rPr sz="4000" b="1" spc="29" dirty="0" smtClean="0">
                <a:solidFill>
                  <a:srgbClr val="FF0000"/>
                </a:solidFill>
                <a:latin typeface="Cambria"/>
                <a:cs typeface="Cambria"/>
              </a:rPr>
              <a:t> 27</a:t>
            </a:r>
            <a:r>
              <a:rPr sz="4000" b="1" spc="0" dirty="0" smtClean="0">
                <a:solidFill>
                  <a:srgbClr val="FF0000"/>
                </a:solidFill>
                <a:latin typeface="Cambria"/>
                <a:cs typeface="Cambria"/>
              </a:rPr>
              <a:t> &amp;</a:t>
            </a:r>
            <a:r>
              <a:rPr sz="4000" b="1" spc="-9" dirty="0" smtClean="0">
                <a:solidFill>
                  <a:srgbClr val="FF0000"/>
                </a:solidFill>
                <a:latin typeface="Cambria"/>
                <a:cs typeface="Cambria"/>
              </a:rPr>
              <a:t> 28</a:t>
            </a:r>
            <a:endParaRPr sz="40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884" y="3318258"/>
            <a:ext cx="1614666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endParaRPr sz="40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3209" y="5384483"/>
            <a:ext cx="2337580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9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i,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400" b="1" spc="-9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MM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5245" y="6433502"/>
            <a:ext cx="82601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65252"/>
            <a:ext cx="7756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4077" y="3124200"/>
            <a:ext cx="7710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 smtClean="0">
                <a:solidFill>
                  <a:srgbClr val="FF0000"/>
                </a:solidFill>
              </a:rPr>
              <a:t>TINGKAT BUNGA DAN PASAR KEUANGAN</a:t>
            </a:r>
            <a:endParaRPr lang="id-ID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7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Tingkat Bunga &amp; Harga Sekuritas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sz="1800" b="1" dirty="0" err="1" smtClean="0">
                <a:latin typeface="Cambria"/>
                <a:cs typeface="Cambria"/>
              </a:rPr>
              <a:t>Kriteria</a:t>
            </a:r>
            <a:r>
              <a:rPr sz="1800" b="1" dirty="0" smtClean="0">
                <a:latin typeface="Cambria"/>
                <a:cs typeface="Cambria"/>
              </a:rPr>
              <a:t> </a:t>
            </a:r>
            <a:r>
              <a:rPr sz="1800" b="1" dirty="0" err="1" smtClean="0">
                <a:latin typeface="Cambria"/>
                <a:cs typeface="Cambria"/>
              </a:rPr>
              <a:t>Investasi</a:t>
            </a:r>
            <a:r>
              <a:rPr sz="1800" b="1" dirty="0" smtClean="0">
                <a:latin typeface="Cambria"/>
                <a:cs typeface="Cambria"/>
              </a:rPr>
              <a:t> :</a:t>
            </a:r>
            <a:endParaRPr sz="1800" dirty="0" smtClean="0">
              <a:latin typeface="Cambria"/>
              <a:cs typeface="Cambria"/>
            </a:endParaRP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investor mempertimbangkan nilai uang sekarang dengan nilai investasi yang 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akan datang.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 sz="1800">
              <a:latin typeface="Cambria"/>
              <a:cs typeface="Cambria"/>
            </a:endParaRP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b="1" smtClean="0">
                <a:latin typeface="Cambria"/>
                <a:cs typeface="Cambria"/>
              </a:rPr>
              <a:t>Kriteria investasi a.1. :</a:t>
            </a:r>
            <a:endParaRPr lang="x-none" smtClean="0">
              <a:latin typeface="Cambria"/>
              <a:cs typeface="Cambria"/>
            </a:endParaRPr>
          </a:p>
          <a:p>
            <a:pPr marL="812800" marR="6213" lvl="1" indent="-342900" algn="just">
              <a:lnSpc>
                <a:spcPct val="150000"/>
              </a:lnSpc>
              <a:spcBef>
                <a:spcPts val="98"/>
              </a:spcBef>
              <a:buFont typeface="+mj-lt"/>
              <a:buAutoNum type="arabicPeriod"/>
            </a:pPr>
            <a:r>
              <a:rPr lang="x-none" b="1" smtClean="0">
                <a:latin typeface="Cambria"/>
                <a:cs typeface="Cambria"/>
              </a:rPr>
              <a:t>Pay back period</a:t>
            </a:r>
            <a:r>
              <a:rPr lang="x-none" smtClean="0">
                <a:latin typeface="Cambria"/>
                <a:cs typeface="Cambria"/>
              </a:rPr>
              <a:t> : adalah jangka waktu yang diperlukan untuk pengembalian investasi untuk menutup semua biaya investasi yang telah dikeluarkan.</a:t>
            </a:r>
          </a:p>
          <a:p>
            <a:pPr marL="812800" marR="6213" lvl="1" indent="-342900" algn="just">
              <a:lnSpc>
                <a:spcPct val="150000"/>
              </a:lnSpc>
              <a:spcBef>
                <a:spcPts val="98"/>
              </a:spcBef>
              <a:buFont typeface="+mj-lt"/>
              <a:buAutoNum type="arabicPeriod"/>
            </a:pPr>
            <a:r>
              <a:rPr lang="x-none" b="1" smtClean="0">
                <a:latin typeface="Cambria"/>
                <a:cs typeface="Cambria"/>
              </a:rPr>
              <a:t>Net Present Value</a:t>
            </a:r>
            <a:r>
              <a:rPr lang="x-none" smtClean="0">
                <a:latin typeface="Cambria"/>
                <a:cs typeface="Cambria"/>
              </a:rPr>
              <a:t> : yaitu suatu metode yang digunakan untuk membandingkan perbedaan aliran kas masuk investasi dengan tingkat diskonto tertentu</a:t>
            </a:r>
            <a:endParaRPr b="1" dirty="0" smtClean="0">
              <a:latin typeface="Cambria"/>
              <a:cs typeface="Cambria"/>
            </a:endParaRP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</a:t>
            </a:r>
          </a:p>
        </p:txBody>
      </p:sp>
      <p:sp>
        <p:nvSpPr>
          <p:cNvPr id="13" name="object 2"/>
          <p:cNvSpPr txBox="1"/>
          <p:nvPr/>
        </p:nvSpPr>
        <p:spPr>
          <a:xfrm>
            <a:off x="8509000" y="6465252"/>
            <a:ext cx="254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10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63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7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Tingkat Bunga Pasar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Cambria"/>
                <a:cs typeface="Cambria"/>
              </a:rPr>
              <a:t>Alasan investor melakukan investasi di pasar modal adalah tingkat keuntungan yang diharapkan.</a:t>
            </a: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id-ID" dirty="0" smtClean="0">
                <a:latin typeface="Cambria"/>
                <a:cs typeface="Cambria"/>
              </a:rPr>
              <a:t>D</a:t>
            </a:r>
            <a:r>
              <a:rPr lang="x-none" smtClean="0">
                <a:latin typeface="Cambria"/>
                <a:cs typeface="Cambria"/>
              </a:rPr>
              <a:t>i sisi lain debitur memberikan imbalan tingkat bunga tertentu sebagai daya tarik kepada kreditur.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>
              <a:latin typeface="Cambria"/>
              <a:cs typeface="Cambria"/>
            </a:endParaRP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MACAM BUNGA</a:t>
            </a:r>
            <a:endParaRPr lang="x-none" smtClean="0">
              <a:latin typeface="Cambria"/>
              <a:cs typeface="Cambria"/>
            </a:endParaRP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1. </a:t>
            </a:r>
            <a:r>
              <a:rPr lang="id-ID" dirty="0" smtClean="0">
                <a:latin typeface="Cambria"/>
                <a:cs typeface="Cambria"/>
              </a:rPr>
              <a:t>B</a:t>
            </a:r>
            <a:r>
              <a:rPr lang="x-none" smtClean="0">
                <a:latin typeface="Cambria"/>
                <a:cs typeface="Cambria"/>
              </a:rPr>
              <a:t>unga kupon (coupon rate)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2. Metode bunga sederhana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3. Add-on-rate of interest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4. Metode diskon (discount rate)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5. Compound interest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      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8509000" y="6465252"/>
            <a:ext cx="254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11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33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7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Bunga Kupon (coupon rate)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id-ID" dirty="0" smtClean="0">
                <a:latin typeface="Cambria"/>
                <a:cs typeface="Cambria"/>
              </a:rPr>
              <a:t>A</a:t>
            </a:r>
            <a:r>
              <a:rPr lang="x-none" smtClean="0">
                <a:latin typeface="Cambria"/>
                <a:cs typeface="Cambria"/>
              </a:rPr>
              <a:t>dalah tingkat bunga yang dijanjikan oleh penerbit sekuritas sesuai dengan kontrak.</a:t>
            </a: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Cambria"/>
                <a:cs typeface="Cambria"/>
              </a:rPr>
              <a:t>Contoh : obligasi dengan bunga kupon 10% tertera pada halaman depan artinya bahwa debitur menyanggupi membayar kreditur atau investor dengan bunga 10% per tahun. </a:t>
            </a:r>
            <a:r>
              <a:rPr lang="id-ID" dirty="0" smtClean="0">
                <a:latin typeface="Cambria"/>
                <a:cs typeface="Cambria"/>
              </a:rPr>
              <a:t>M</a:t>
            </a:r>
            <a:r>
              <a:rPr lang="x-none" smtClean="0">
                <a:latin typeface="Cambria"/>
                <a:cs typeface="Cambria"/>
              </a:rPr>
              <a:t>isalkan nominal sekuritas Rp. 1000,- maka jumlah yang dibayarkan adalah sebagai berikut :      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	</a:t>
            </a:r>
            <a:r>
              <a:rPr lang="x-none" b="1" smtClean="0">
                <a:latin typeface="Cambria"/>
                <a:cs typeface="Cambria"/>
              </a:rPr>
              <a:t>Bunga dibayar = Tingkat bunga kupon  X  nilai nominal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Bunga kupon bukan indikator hasil dari suatu sekuritas, kecuali apabila :</a:t>
            </a:r>
          </a:p>
          <a:p>
            <a:pPr marL="355600" marR="6213" indent="-342900" algn="just">
              <a:lnSpc>
                <a:spcPct val="150000"/>
              </a:lnSpc>
              <a:spcBef>
                <a:spcPts val="98"/>
              </a:spcBef>
              <a:buAutoNum type="arabicPeriod"/>
            </a:pPr>
            <a:r>
              <a:rPr lang="x-none" smtClean="0">
                <a:latin typeface="Cambria"/>
                <a:cs typeface="Cambria"/>
              </a:rPr>
              <a:t>Debitur membayar sesuai dengan janji</a:t>
            </a:r>
          </a:p>
          <a:p>
            <a:pPr marL="355600" marR="6213" indent="-342900" algn="just">
              <a:lnSpc>
                <a:spcPct val="150000"/>
              </a:lnSpc>
              <a:spcBef>
                <a:spcPts val="98"/>
              </a:spcBef>
              <a:buAutoNum type="arabicPeriod"/>
            </a:pPr>
            <a:r>
              <a:rPr lang="id-ID" dirty="0" smtClean="0">
                <a:latin typeface="Cambria"/>
                <a:cs typeface="Cambria"/>
              </a:rPr>
              <a:t>I</a:t>
            </a:r>
            <a:r>
              <a:rPr lang="x-none" smtClean="0">
                <a:latin typeface="Cambria"/>
                <a:cs typeface="Cambria"/>
              </a:rPr>
              <a:t>nvestor membeli sekuritas sesuai dengan nilai nominal.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8509000" y="6465252"/>
            <a:ext cx="254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12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33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7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Metode Bunga Sederhana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36257" y="1143000"/>
            <a:ext cx="8101737" cy="502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id-ID" dirty="0" smtClean="0">
                <a:latin typeface="Cambria"/>
                <a:cs typeface="Cambria"/>
              </a:rPr>
              <a:t>Metode ini digunakan sebagai beban kepada debitur untuk membayar bunga pinjaman atau sekuritas selama jangka waktu pinjaman. Apabila sebagian pinjaman dilunasi maka pembayaran bunga juga menurun.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id-ID" dirty="0">
              <a:latin typeface="Cambria"/>
              <a:cs typeface="Cambria"/>
            </a:endParaRP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id-ID" b="1" dirty="0" smtClean="0">
                <a:latin typeface="Cambria"/>
                <a:cs typeface="Cambria"/>
              </a:rPr>
              <a:t>RUMUS :       I = P  x  r  x  t</a:t>
            </a:r>
            <a:endParaRPr lang="id-ID" dirty="0" smtClean="0">
              <a:latin typeface="Cambria"/>
              <a:cs typeface="Cambria"/>
            </a:endParaRP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id-ID" b="1" dirty="0" smtClean="0">
                <a:latin typeface="Cambria"/>
                <a:cs typeface="Cambria"/>
              </a:rPr>
              <a:t>Keterangan : </a:t>
            </a:r>
            <a:r>
              <a:rPr lang="id-ID" dirty="0" smtClean="0">
                <a:latin typeface="Cambria"/>
                <a:cs typeface="Cambria"/>
              </a:rPr>
              <a:t> P : jumlah pokok pinjaman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id-ID" b="1" dirty="0">
                <a:latin typeface="Cambria"/>
                <a:cs typeface="Cambria"/>
              </a:rPr>
              <a:t>	</a:t>
            </a:r>
            <a:r>
              <a:rPr lang="id-ID" dirty="0">
                <a:latin typeface="Cambria"/>
                <a:cs typeface="Cambria"/>
              </a:rPr>
              <a:t> </a:t>
            </a:r>
            <a:r>
              <a:rPr lang="id-ID" dirty="0" smtClean="0">
                <a:latin typeface="Cambria"/>
                <a:cs typeface="Cambria"/>
              </a:rPr>
              <a:t>          r : tingkat bunga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id-ID" dirty="0">
                <a:latin typeface="Cambria"/>
                <a:cs typeface="Cambria"/>
              </a:rPr>
              <a:t>	 </a:t>
            </a:r>
            <a:r>
              <a:rPr lang="id-ID" dirty="0" smtClean="0">
                <a:latin typeface="Cambria"/>
                <a:cs typeface="Cambria"/>
              </a:rPr>
              <a:t>          t : waktu meminjam (biasanya dalam tahun)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id-ID" dirty="0" smtClean="0">
                <a:latin typeface="Cambria"/>
                <a:cs typeface="Cambria"/>
              </a:rPr>
              <a:t>Misal, seseorang meminjam Rp.1000 untuk 1 tahun dengan tingkat bunga 10%. Maka yang harus dibayarkan adalah : 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id-ID" dirty="0" smtClean="0">
                <a:latin typeface="Cambria"/>
                <a:cs typeface="Cambria"/>
              </a:rPr>
              <a:t>Perhitungan Bunga : 1000  X  10%  X  1 =  100; jadi, pokok yang harus dibayarkan 1000, maka yang harus dibayarkan adalah sebesar Rp. 1.100,-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 b="1" smtClean="0">
              <a:latin typeface="Cambria"/>
              <a:cs typeface="Cambria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8509000" y="6465252"/>
            <a:ext cx="254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13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58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7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Add-on rate of Interest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      	                           pokok pinjaman + bunga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>
                <a:latin typeface="Cambria"/>
                <a:cs typeface="Cambria"/>
              </a:rPr>
              <a:t>	</a:t>
            </a:r>
            <a:r>
              <a:rPr lang="x-none" b="1" smtClean="0">
                <a:latin typeface="Cambria"/>
                <a:cs typeface="Cambria"/>
              </a:rPr>
              <a:t>Bunga  = 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>
                <a:latin typeface="Cambria"/>
                <a:cs typeface="Cambria"/>
              </a:rPr>
              <a:t>	</a:t>
            </a:r>
            <a:r>
              <a:rPr lang="x-none" b="1" smtClean="0">
                <a:latin typeface="Cambria"/>
                <a:cs typeface="Cambria"/>
              </a:rPr>
              <a:t>		     angsuran</a:t>
            </a:r>
            <a:endParaRPr lang="x-none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Contoh :</a:t>
            </a:r>
            <a:r>
              <a:rPr lang="x-none" smtClean="0">
                <a:latin typeface="Cambria"/>
                <a:cs typeface="Cambria"/>
              </a:rPr>
              <a:t> seseorang meminjam Rp. 1000 dengan tingkat bunga 10%, pembayaran akan diangsur 3 kali dalam 1 tahun. </a:t>
            </a:r>
            <a:r>
              <a:rPr lang="id-ID" dirty="0" smtClean="0">
                <a:latin typeface="Cambria"/>
                <a:cs typeface="Cambria"/>
              </a:rPr>
              <a:t>B</a:t>
            </a:r>
            <a:r>
              <a:rPr lang="x-none" smtClean="0">
                <a:latin typeface="Cambria"/>
                <a:cs typeface="Cambria"/>
              </a:rPr>
              <a:t>erapa yang harus dibayarkan tiap bulannya ?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>
                <a:latin typeface="Cambria"/>
                <a:cs typeface="Cambria"/>
              </a:rPr>
              <a:t> </a:t>
            </a:r>
            <a:r>
              <a:rPr lang="x-none" b="1" smtClean="0">
                <a:latin typeface="Cambria"/>
                <a:cs typeface="Cambria"/>
              </a:rPr>
              <a:t>                            1000 x 10%                1100</a:t>
            </a:r>
            <a:endParaRPr lang="x-none" b="1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	=                                       =                         = 366,67   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>
                <a:latin typeface="Cambria"/>
                <a:cs typeface="Cambria"/>
              </a:rPr>
              <a:t>	</a:t>
            </a:r>
            <a:r>
              <a:rPr lang="x-none" b="1" smtClean="0">
                <a:latin typeface="Cambria"/>
                <a:cs typeface="Cambria"/>
              </a:rPr>
              <a:t>	    3                               3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20574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46482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1265" y="4648200"/>
            <a:ext cx="1105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"/>
          <p:cNvSpPr txBox="1"/>
          <p:nvPr/>
        </p:nvSpPr>
        <p:spPr>
          <a:xfrm>
            <a:off x="8509000" y="6465252"/>
            <a:ext cx="254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14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35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7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Metode Diskon</a:t>
            </a:r>
            <a:r>
              <a:rPr lang="id-ID" sz="6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id-ID" sz="4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(Discount Method)</a:t>
            </a:r>
            <a:endParaRPr lang="id-ID" sz="44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      	                           Bunga dibayar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>
                <a:latin typeface="Cambria"/>
                <a:cs typeface="Cambria"/>
              </a:rPr>
              <a:t>	</a:t>
            </a:r>
            <a:r>
              <a:rPr lang="x-none" b="1" smtClean="0">
                <a:latin typeface="Cambria"/>
                <a:cs typeface="Cambria"/>
              </a:rPr>
              <a:t>Bunga  =                                              X  Tingkat bunga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	                          pokok - bunga</a:t>
            </a:r>
            <a:endParaRPr lang="x-none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Contoh :</a:t>
            </a:r>
            <a:r>
              <a:rPr lang="x-none" smtClean="0">
                <a:latin typeface="Cambria"/>
                <a:cs typeface="Cambria"/>
              </a:rPr>
              <a:t> seseorang meninjam uang Rp. 1000,- untuk 1 tahun dengan tingkat bunga 10%. Berapa persenkah nilai bunga efektif ?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                                     100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	=                                       X 10 %     = 11,11%   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>
                <a:latin typeface="Cambria"/>
                <a:cs typeface="Cambria"/>
              </a:rPr>
              <a:t> </a:t>
            </a:r>
            <a:r>
              <a:rPr lang="x-none" b="1" smtClean="0">
                <a:latin typeface="Cambria"/>
                <a:cs typeface="Cambria"/>
              </a:rPr>
              <a:t>                              100 - 100                            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2057400"/>
            <a:ext cx="207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46482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2"/>
          <p:cNvSpPr txBox="1"/>
          <p:nvPr/>
        </p:nvSpPr>
        <p:spPr>
          <a:xfrm>
            <a:off x="8509000" y="6465252"/>
            <a:ext cx="254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15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41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7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Compound Interest</a:t>
            </a:r>
            <a:endParaRPr lang="id-ID" sz="44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     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>
                <a:latin typeface="Cambria"/>
                <a:cs typeface="Cambria"/>
              </a:rPr>
              <a:t>	</a:t>
            </a:r>
            <a:r>
              <a:rPr lang="x-none" b="1" smtClean="0">
                <a:latin typeface="Cambria"/>
                <a:cs typeface="Cambria"/>
              </a:rPr>
              <a:t>FV  =  P (1+r)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Keterangan :     </a:t>
            </a:r>
            <a:r>
              <a:rPr lang="x-none" smtClean="0">
                <a:latin typeface="Cambria"/>
                <a:cs typeface="Cambria"/>
              </a:rPr>
              <a:t>FV  :  jumlah pokok + akumulasi bunga pinjaman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	 </a:t>
            </a:r>
            <a:r>
              <a:rPr lang="x-none" smtClean="0">
                <a:latin typeface="Cambria"/>
                <a:cs typeface="Cambria"/>
              </a:rPr>
              <a:t>             P     : pokok pinjaman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                        r     : tingkat bunga tahunan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                        t      : waktu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Contoh :</a:t>
            </a:r>
            <a:r>
              <a:rPr lang="x-none" smtClean="0">
                <a:latin typeface="Cambria"/>
                <a:cs typeface="Cambria"/>
              </a:rPr>
              <a:t> Seseorang meminjam uang RP. 1000,- untuk 5 tahun  dengan bunga 10%. Berapakah besarnya pinjaman yang harus dikembalikan setelah lima tahun ?</a:t>
            </a: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endParaRPr lang="x-none" b="1" smtClean="0">
              <a:latin typeface="Cambria"/>
              <a:cs typeface="Cambria"/>
            </a:endParaRPr>
          </a:p>
          <a:p>
            <a:pPr marL="12700" marR="6213" algn="just">
              <a:lnSpc>
                <a:spcPts val="216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	FV  =  1000 ( 1  +  0,1 )      = 1.611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1764268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4964668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4" name="object 2"/>
          <p:cNvSpPr txBox="1"/>
          <p:nvPr/>
        </p:nvSpPr>
        <p:spPr>
          <a:xfrm>
            <a:off x="8509000" y="6465252"/>
            <a:ext cx="254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16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04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7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Hubungan antara yield</a:t>
            </a:r>
            <a:r>
              <a:rPr lang="id-ID" sz="6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id-ID" sz="4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dengan harga sekuritas</a:t>
            </a:r>
            <a:endParaRPr lang="id-ID" sz="44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964668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5</a:t>
            </a:r>
            <a:endParaRPr lang="id-ID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5" t="29413" r="25438" b="12971"/>
          <a:stretch/>
        </p:blipFill>
        <p:spPr bwMode="auto">
          <a:xfrm>
            <a:off x="924078" y="1828800"/>
            <a:ext cx="730552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2"/>
          <p:cNvSpPr txBox="1"/>
          <p:nvPr/>
        </p:nvSpPr>
        <p:spPr>
          <a:xfrm>
            <a:off x="8509000" y="6465252"/>
            <a:ext cx="254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17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53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855" y="0"/>
            <a:ext cx="91440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90470" y="3150445"/>
            <a:ext cx="241041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spc="9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T</a:t>
            </a:r>
            <a:r>
              <a:rPr sz="6000" spc="14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E</a:t>
            </a:r>
            <a:r>
              <a:rPr sz="6000" spc="9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R</a:t>
            </a:r>
            <a:r>
              <a:rPr sz="6000" spc="0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IMA</a:t>
            </a:r>
            <a:endParaRPr sz="4000" dirty="0">
              <a:latin typeface="Kristen ITC"/>
              <a:cs typeface="Kristen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7158" y="3150445"/>
            <a:ext cx="1932348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spc="9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K</a:t>
            </a:r>
            <a:r>
              <a:rPr sz="6000" spc="14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A</a:t>
            </a:r>
            <a:r>
              <a:rPr sz="6000" spc="19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S</a:t>
            </a:r>
            <a:r>
              <a:rPr sz="6000" spc="0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IH</a:t>
            </a:r>
            <a:endParaRPr sz="4000">
              <a:latin typeface="Kristen ITC"/>
              <a:cs typeface="Kristen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2800" y="6403340"/>
            <a:ext cx="20060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9865" y="6449377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57" y="6465252"/>
            <a:ext cx="7756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8521700" y="6192139"/>
            <a:ext cx="617220" cy="641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ct val="101725"/>
              </a:lnSpc>
              <a:spcBef>
                <a:spcPts val="1007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059492"/>
            <a:ext cx="7737293" cy="4731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26730" indent="-342900" algn="just">
              <a:lnSpc>
                <a:spcPct val="150000"/>
              </a:lnSpc>
              <a:spcBef>
                <a:spcPts val="97"/>
              </a:spcBef>
              <a:buFont typeface="+mj-lt"/>
              <a:buAutoNum type="arabicPeriod"/>
            </a:pPr>
            <a:endParaRPr sz="1800" dirty="0" smtClean="0">
              <a:latin typeface="Times New Roman"/>
              <a:cs typeface="Times New Roman"/>
            </a:endParaRPr>
          </a:p>
          <a:p>
            <a:pPr marL="355600" marR="26730" indent="-342900" algn="just">
              <a:lnSpc>
                <a:spcPct val="150000"/>
              </a:lnSpc>
              <a:spcBef>
                <a:spcPts val="97"/>
              </a:spcBef>
              <a:buFont typeface="+mj-lt"/>
              <a:buAutoNum type="arabicPeriod"/>
            </a:pPr>
            <a:r>
              <a:rPr sz="2000" dirty="0" err="1" smtClean="0">
                <a:latin typeface="Times New Roman"/>
                <a:cs typeface="Times New Roman"/>
              </a:rPr>
              <a:t>Daya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tarik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bagi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penabung</a:t>
            </a:r>
            <a:endParaRPr sz="2000" dirty="0" smtClean="0">
              <a:latin typeface="Times New Roman"/>
              <a:cs typeface="Times New Roman"/>
            </a:endParaRPr>
          </a:p>
          <a:p>
            <a:pPr marL="355600" marR="26730" indent="-342900" algn="just">
              <a:lnSpc>
                <a:spcPct val="150000"/>
              </a:lnSpc>
              <a:spcBef>
                <a:spcPts val="97"/>
              </a:spcBef>
              <a:buFont typeface="+mj-lt"/>
              <a:buAutoNum type="arabicPeriod"/>
            </a:pPr>
            <a:endParaRPr sz="2000" dirty="0" smtClean="0">
              <a:latin typeface="Times New Roman"/>
              <a:cs typeface="Times New Roman"/>
            </a:endParaRPr>
          </a:p>
          <a:p>
            <a:pPr marL="355600" marR="26730" indent="-342900" algn="just">
              <a:lnSpc>
                <a:spcPct val="150000"/>
              </a:lnSpc>
              <a:spcBef>
                <a:spcPts val="97"/>
              </a:spcBef>
              <a:buFont typeface="+mj-lt"/>
              <a:buAutoNum type="arabicPeriod"/>
            </a:pPr>
            <a:r>
              <a:rPr lang="x-none" sz="2000" smtClean="0">
                <a:latin typeface="Times New Roman"/>
                <a:cs typeface="Times New Roman"/>
              </a:rPr>
              <a:t>Alat kontrol bagi pemerintah</a:t>
            </a:r>
          </a:p>
          <a:p>
            <a:pPr marL="355600" marR="26730" indent="-342900" algn="just">
              <a:lnSpc>
                <a:spcPct val="150000"/>
              </a:lnSpc>
              <a:spcBef>
                <a:spcPts val="97"/>
              </a:spcBef>
              <a:buFont typeface="+mj-lt"/>
              <a:buAutoNum type="arabicPeriod"/>
            </a:pPr>
            <a:endParaRPr lang="x-none" sz="2000" smtClean="0">
              <a:latin typeface="Times New Roman"/>
              <a:cs typeface="Times New Roman"/>
            </a:endParaRPr>
          </a:p>
          <a:p>
            <a:pPr marL="355600" marR="26730" indent="-342900" algn="just">
              <a:lnSpc>
                <a:spcPct val="150000"/>
              </a:lnSpc>
              <a:spcBef>
                <a:spcPts val="97"/>
              </a:spcBef>
              <a:buFont typeface="+mj-lt"/>
              <a:buAutoNum type="arabicPeriod"/>
            </a:pPr>
            <a:r>
              <a:rPr lang="id-ID" sz="2000" dirty="0" smtClean="0">
                <a:latin typeface="Times New Roman"/>
                <a:cs typeface="Times New Roman"/>
              </a:rPr>
              <a:t>A</a:t>
            </a:r>
            <a:r>
              <a:rPr lang="x-none" sz="2000" smtClean="0">
                <a:latin typeface="Times New Roman"/>
                <a:cs typeface="Times New Roman"/>
              </a:rPr>
              <a:t>lat moneter untuk mengendalikan penawaran</a:t>
            </a:r>
            <a:r>
              <a:rPr lang="x-none" sz="2000">
                <a:latin typeface="Times New Roman"/>
                <a:cs typeface="Times New Roman"/>
              </a:rPr>
              <a:t> </a:t>
            </a:r>
            <a:r>
              <a:rPr lang="x-none" sz="2000" smtClean="0">
                <a:latin typeface="Times New Roman"/>
                <a:cs typeface="Times New Roman"/>
              </a:rPr>
              <a:t>dan permintaan uang yang beredar</a:t>
            </a:r>
          </a:p>
          <a:p>
            <a:pPr marL="355600" marR="26730" indent="-342900" algn="just">
              <a:lnSpc>
                <a:spcPct val="150000"/>
              </a:lnSpc>
              <a:spcBef>
                <a:spcPts val="97"/>
              </a:spcBef>
              <a:buFont typeface="+mj-lt"/>
              <a:buAutoNum type="arabicPeriod"/>
            </a:pPr>
            <a:endParaRPr lang="x-none" sz="2000" smtClean="0">
              <a:latin typeface="Times New Roman"/>
              <a:cs typeface="Times New Roman"/>
            </a:endParaRPr>
          </a:p>
          <a:p>
            <a:pPr marL="355600" marR="26730" indent="-342900" algn="just">
              <a:lnSpc>
                <a:spcPct val="150000"/>
              </a:lnSpc>
              <a:spcBef>
                <a:spcPts val="97"/>
              </a:spcBef>
              <a:buFont typeface="+mj-lt"/>
              <a:buAutoNum type="arabicPeriod"/>
            </a:pPr>
            <a:r>
              <a:rPr lang="id-ID" sz="2000" dirty="0" smtClean="0">
                <a:latin typeface="Times New Roman"/>
                <a:cs typeface="Times New Roman"/>
              </a:rPr>
              <a:t>P</a:t>
            </a:r>
            <a:r>
              <a:rPr lang="x-none" sz="2000" smtClean="0">
                <a:latin typeface="Times New Roman"/>
                <a:cs typeface="Times New Roman"/>
              </a:rPr>
              <a:t>emerintah dapat memanipulasi tingkat bunga untuk meningkatkan produksi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47465" y="6449377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57" y="6465252"/>
            <a:ext cx="7756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307340" y="409322"/>
            <a:ext cx="8145458" cy="65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5400" b="1" dirty="0" smtClean="0">
                <a:solidFill>
                  <a:srgbClr val="FF0000"/>
                </a:solidFill>
                <a:cs typeface="Calibri"/>
              </a:rPr>
              <a:t>FUNGSI TINGKAT BUNGA</a:t>
            </a:r>
          </a:p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endParaRPr sz="7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8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8521700" y="6192139"/>
            <a:ext cx="617220" cy="641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ct val="101725"/>
              </a:lnSpc>
              <a:spcBef>
                <a:spcPts val="1007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447800"/>
            <a:ext cx="7737293" cy="434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26730" indent="-342900" algn="just">
              <a:lnSpc>
                <a:spcPts val="24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x-none" sz="2000" b="1" smtClean="0">
                <a:latin typeface="Times New Roman"/>
                <a:cs typeface="Times New Roman"/>
              </a:rPr>
              <a:t>Permintaan tabungan</a:t>
            </a:r>
          </a:p>
          <a:p>
            <a:pPr marL="355600" marR="26730" indent="-342900" algn="just">
              <a:lnSpc>
                <a:spcPts val="2400"/>
              </a:lnSpc>
              <a:spcBef>
                <a:spcPts val="97"/>
              </a:spcBef>
              <a:buFont typeface="Wingdings" panose="05000000000000000000" pitchFamily="2" charset="2"/>
              <a:buChar char="q"/>
            </a:pPr>
            <a:r>
              <a:rPr lang="x-none" sz="2000" smtClean="0">
                <a:latin typeface="Times New Roman"/>
                <a:cs typeface="Times New Roman"/>
              </a:rPr>
              <a:t>apabila tingkat bunga 15%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 b="1" smtClean="0">
                <a:latin typeface="Times New Roman"/>
                <a:cs typeface="Times New Roman"/>
              </a:rPr>
              <a:t>      </a:t>
            </a:r>
            <a:r>
              <a:rPr lang="x-none" sz="2000" smtClean="0">
                <a:latin typeface="Times New Roman"/>
                <a:cs typeface="Times New Roman"/>
              </a:rPr>
              <a:t>pertahun dan volume tabungan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 b="1" smtClean="0">
                <a:latin typeface="Times New Roman"/>
                <a:cs typeface="Times New Roman"/>
              </a:rPr>
              <a:t>      </a:t>
            </a:r>
            <a:r>
              <a:rPr lang="x-none" sz="2000" smtClean="0">
                <a:latin typeface="Times New Roman"/>
                <a:cs typeface="Times New Roman"/>
              </a:rPr>
              <a:t>250 juta. </a:t>
            </a:r>
            <a:r>
              <a:rPr lang="id-ID" sz="2000" dirty="0" smtClean="0">
                <a:latin typeface="Times New Roman"/>
                <a:cs typeface="Times New Roman"/>
              </a:rPr>
              <a:t>J</a:t>
            </a:r>
            <a:r>
              <a:rPr lang="x-none" sz="2000" smtClean="0">
                <a:latin typeface="Times New Roman"/>
                <a:cs typeface="Times New Roman"/>
              </a:rPr>
              <a:t>ika bunga tabungan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 smtClean="0">
                <a:latin typeface="Times New Roman"/>
                <a:cs typeface="Times New Roman"/>
              </a:rPr>
              <a:t>      turun menjadi 5% pertahun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 smtClean="0">
                <a:latin typeface="Times New Roman"/>
                <a:cs typeface="Times New Roman"/>
              </a:rPr>
              <a:t>      maka volume tabungan turun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 smtClean="0">
                <a:latin typeface="Times New Roman"/>
                <a:cs typeface="Times New Roman"/>
              </a:rPr>
              <a:t>      menjadi 150 juta.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endParaRPr lang="x-none" sz="2000">
              <a:latin typeface="Times New Roman"/>
              <a:cs typeface="Times New Roman"/>
            </a:endParaRPr>
          </a:p>
          <a:p>
            <a:pPr marL="355600" marR="26730" indent="-342900" algn="just">
              <a:lnSpc>
                <a:spcPts val="2400"/>
              </a:lnSpc>
              <a:spcBef>
                <a:spcPts val="97"/>
              </a:spcBef>
              <a:buFont typeface="Wingdings" panose="05000000000000000000" pitchFamily="2" charset="2"/>
              <a:buChar char="q"/>
            </a:pPr>
            <a:r>
              <a:rPr lang="id-ID" sz="2000" dirty="0" smtClean="0">
                <a:latin typeface="Times New Roman"/>
                <a:cs typeface="Times New Roman"/>
              </a:rPr>
              <a:t>T</a:t>
            </a:r>
            <a:r>
              <a:rPr lang="x-none" sz="2000" smtClean="0">
                <a:latin typeface="Times New Roman"/>
                <a:cs typeface="Times New Roman"/>
              </a:rPr>
              <a:t>ingkat bunga tinggi mendorong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 smtClean="0">
                <a:latin typeface="Times New Roman"/>
                <a:cs typeface="Times New Roman"/>
              </a:rPr>
              <a:t>      perusahaan menggunakan dana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>
                <a:latin typeface="Times New Roman"/>
                <a:cs typeface="Times New Roman"/>
              </a:rPr>
              <a:t> </a:t>
            </a:r>
            <a:r>
              <a:rPr lang="x-none" sz="2000" smtClean="0">
                <a:latin typeface="Times New Roman"/>
                <a:cs typeface="Times New Roman"/>
              </a:rPr>
              <a:t>     internal daripada pinjam bank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>
                <a:latin typeface="Times New Roman"/>
                <a:cs typeface="Times New Roman"/>
              </a:rPr>
              <a:t> </a:t>
            </a:r>
            <a:r>
              <a:rPr lang="x-none" sz="2000" smtClean="0">
                <a:latin typeface="Times New Roman"/>
                <a:cs typeface="Times New Roman"/>
              </a:rPr>
              <a:t>     begitu juga sebaliknya</a:t>
            </a:r>
          </a:p>
          <a:p>
            <a:pPr marL="355600" marR="26730" indent="-342900" algn="just">
              <a:lnSpc>
                <a:spcPts val="2400"/>
              </a:lnSpc>
              <a:spcBef>
                <a:spcPts val="97"/>
              </a:spcBef>
              <a:buFont typeface="Wingdings" panose="05000000000000000000" pitchFamily="2" charset="2"/>
              <a:buChar char="q"/>
            </a:pPr>
            <a:endParaRPr lang="x-none" sz="2000" smtClean="0">
              <a:latin typeface="Times New Roman"/>
              <a:cs typeface="Times New Roman"/>
            </a:endParaRP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endParaRPr lang="x-none" sz="2000" smtClean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465" y="6449377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57" y="6465252"/>
            <a:ext cx="7756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307340" y="409322"/>
            <a:ext cx="8145458" cy="65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5400" b="1" dirty="0" smtClean="0">
                <a:solidFill>
                  <a:srgbClr val="FF0000"/>
                </a:solidFill>
                <a:cs typeface="Calibri"/>
              </a:rPr>
              <a:t>Penentuan tingkat bunga :</a:t>
            </a:r>
          </a:p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5400" b="1" dirty="0" smtClean="0">
                <a:solidFill>
                  <a:srgbClr val="FF0000"/>
                </a:solidFill>
                <a:cs typeface="Calibri"/>
              </a:rPr>
              <a:t>Teori Klasik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t="36942" r="45901" b="13130"/>
          <a:stretch/>
        </p:blipFill>
        <p:spPr bwMode="auto">
          <a:xfrm>
            <a:off x="4800600" y="19050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8521700" y="6192139"/>
            <a:ext cx="617220" cy="641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ct val="101725"/>
              </a:lnSpc>
              <a:spcBef>
                <a:spcPts val="1007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066800"/>
            <a:ext cx="7737293" cy="472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26730" indent="-342900" algn="just">
              <a:lnSpc>
                <a:spcPts val="24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x-none" sz="2000" b="1" smtClean="0">
                <a:latin typeface="Times New Roman"/>
                <a:cs typeface="Times New Roman"/>
              </a:rPr>
              <a:t>Penawaran Investasi</a:t>
            </a:r>
          </a:p>
          <a:p>
            <a:pPr marL="355600" marR="26730" indent="-342900" algn="just">
              <a:lnSpc>
                <a:spcPts val="2400"/>
              </a:lnSpc>
              <a:spcBef>
                <a:spcPts val="97"/>
              </a:spcBef>
              <a:buFont typeface="Wingdings" panose="05000000000000000000" pitchFamily="2" charset="2"/>
              <a:buChar char="q"/>
            </a:pPr>
            <a:r>
              <a:rPr lang="id-ID" sz="2000" dirty="0" smtClean="0">
                <a:latin typeface="Times New Roman"/>
                <a:cs typeface="Times New Roman"/>
              </a:rPr>
              <a:t>P</a:t>
            </a:r>
            <a:r>
              <a:rPr lang="x-none" sz="2000" smtClean="0">
                <a:latin typeface="Times New Roman"/>
                <a:cs typeface="Times New Roman"/>
              </a:rPr>
              <a:t>ada tingkat bunga 15% maka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>
                <a:latin typeface="Times New Roman"/>
                <a:cs typeface="Times New Roman"/>
              </a:rPr>
              <a:t> </a:t>
            </a:r>
            <a:r>
              <a:rPr lang="x-none" sz="2000" smtClean="0">
                <a:latin typeface="Times New Roman"/>
                <a:cs typeface="Times New Roman"/>
              </a:rPr>
              <a:t>     jumlah pengeluaran investasi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>
                <a:latin typeface="Times New Roman"/>
                <a:cs typeface="Times New Roman"/>
              </a:rPr>
              <a:t> </a:t>
            </a:r>
            <a:r>
              <a:rPr lang="x-none" sz="2000" smtClean="0">
                <a:latin typeface="Times New Roman"/>
                <a:cs typeface="Times New Roman"/>
              </a:rPr>
              <a:t>     yang diminta oleh bisnis 200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>
                <a:latin typeface="Times New Roman"/>
                <a:cs typeface="Times New Roman"/>
              </a:rPr>
              <a:t> </a:t>
            </a:r>
            <a:r>
              <a:rPr lang="x-none" sz="2000" smtClean="0">
                <a:latin typeface="Times New Roman"/>
                <a:cs typeface="Times New Roman"/>
              </a:rPr>
              <a:t>     juta per tahun. </a:t>
            </a:r>
            <a:r>
              <a:rPr lang="id-ID" sz="2000" dirty="0" smtClean="0">
                <a:latin typeface="Times New Roman"/>
                <a:cs typeface="Times New Roman"/>
              </a:rPr>
              <a:t>J</a:t>
            </a:r>
            <a:r>
              <a:rPr lang="x-none" sz="2000" smtClean="0">
                <a:latin typeface="Times New Roman"/>
                <a:cs typeface="Times New Roman"/>
              </a:rPr>
              <a:t>ika tingkat 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>
                <a:latin typeface="Times New Roman"/>
                <a:cs typeface="Times New Roman"/>
              </a:rPr>
              <a:t> </a:t>
            </a:r>
            <a:r>
              <a:rPr lang="x-none" sz="2000" smtClean="0">
                <a:latin typeface="Times New Roman"/>
                <a:cs typeface="Times New Roman"/>
              </a:rPr>
              <a:t>     bunga turun menjadi 5% maka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>
                <a:latin typeface="Times New Roman"/>
                <a:cs typeface="Times New Roman"/>
              </a:rPr>
              <a:t> </a:t>
            </a:r>
            <a:r>
              <a:rPr lang="x-none" sz="2000" smtClean="0">
                <a:latin typeface="Times New Roman"/>
                <a:cs typeface="Times New Roman"/>
              </a:rPr>
              <a:t>     pengeluaran investasi yang 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x-none" sz="2000">
                <a:latin typeface="Times New Roman"/>
                <a:cs typeface="Times New Roman"/>
              </a:rPr>
              <a:t> </a:t>
            </a:r>
            <a:r>
              <a:rPr lang="x-none" sz="2000" smtClean="0">
                <a:latin typeface="Times New Roman"/>
                <a:cs typeface="Times New Roman"/>
              </a:rPr>
              <a:t>     diminta pasar 300 juta.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endParaRPr lang="x-none" sz="2000">
              <a:latin typeface="Times New Roman"/>
              <a:cs typeface="Times New Roman"/>
            </a:endParaRPr>
          </a:p>
          <a:p>
            <a:pPr marL="355600" marR="26730" indent="-342900" algn="just">
              <a:lnSpc>
                <a:spcPts val="2400"/>
              </a:lnSpc>
              <a:spcBef>
                <a:spcPts val="97"/>
              </a:spcBef>
              <a:buFont typeface="Wingdings" panose="05000000000000000000" pitchFamily="2" charset="2"/>
              <a:buChar char="q"/>
            </a:pPr>
            <a:r>
              <a:rPr lang="id-ID" sz="2000" dirty="0" smtClean="0">
                <a:latin typeface="Times New Roman"/>
                <a:cs typeface="Times New Roman"/>
              </a:rPr>
              <a:t>Pengambilan keputusan sangat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id-ID" sz="2000" dirty="0">
                <a:latin typeface="Times New Roman"/>
                <a:cs typeface="Times New Roman"/>
              </a:rPr>
              <a:t> </a:t>
            </a:r>
            <a:r>
              <a:rPr lang="id-ID" sz="2000" dirty="0" smtClean="0">
                <a:latin typeface="Times New Roman"/>
                <a:cs typeface="Times New Roman"/>
              </a:rPr>
              <a:t>    komplek dan mempertimbangkan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id-ID" sz="2000" dirty="0">
                <a:latin typeface="Times New Roman"/>
                <a:cs typeface="Times New Roman"/>
              </a:rPr>
              <a:t> </a:t>
            </a:r>
            <a:r>
              <a:rPr lang="id-ID" sz="2000" dirty="0" smtClean="0">
                <a:latin typeface="Times New Roman"/>
                <a:cs typeface="Times New Roman"/>
              </a:rPr>
              <a:t>    biaya modal sehingga memerlukan</a:t>
            </a: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r>
              <a:rPr lang="id-ID" sz="2000" dirty="0">
                <a:latin typeface="Times New Roman"/>
                <a:cs typeface="Times New Roman"/>
              </a:rPr>
              <a:t> </a:t>
            </a:r>
            <a:r>
              <a:rPr lang="id-ID" sz="2000" dirty="0" smtClean="0">
                <a:latin typeface="Times New Roman"/>
                <a:cs typeface="Times New Roman"/>
              </a:rPr>
              <a:t>    perencanaan yang baik.</a:t>
            </a:r>
            <a:endParaRPr lang="x-none" sz="2000" smtClean="0">
              <a:latin typeface="Times New Roman"/>
              <a:cs typeface="Times New Roman"/>
            </a:endParaRPr>
          </a:p>
          <a:p>
            <a:pPr marL="355600" marR="26730" indent="-342900" algn="just">
              <a:lnSpc>
                <a:spcPts val="2400"/>
              </a:lnSpc>
              <a:spcBef>
                <a:spcPts val="97"/>
              </a:spcBef>
              <a:buFont typeface="Wingdings" panose="05000000000000000000" pitchFamily="2" charset="2"/>
              <a:buChar char="q"/>
            </a:pPr>
            <a:endParaRPr lang="x-none" sz="2000" smtClean="0">
              <a:latin typeface="Times New Roman"/>
              <a:cs typeface="Times New Roman"/>
            </a:endParaRPr>
          </a:p>
          <a:p>
            <a:pPr marL="12700" marR="26730" algn="just">
              <a:lnSpc>
                <a:spcPts val="2400"/>
              </a:lnSpc>
              <a:spcBef>
                <a:spcPts val="97"/>
              </a:spcBef>
            </a:pPr>
            <a:endParaRPr lang="x-none" sz="2000" smtClean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465" y="6449377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57" y="6465252"/>
            <a:ext cx="7756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t="34795" r="46986" b="10972"/>
          <a:stretch/>
        </p:blipFill>
        <p:spPr bwMode="auto">
          <a:xfrm>
            <a:off x="4572000" y="1371601"/>
            <a:ext cx="37015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1038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Keseimbangan tingkat bunga : teori klasik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76400"/>
            <a:ext cx="8101737" cy="449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sz="1800" dirty="0" err="1" smtClean="0">
                <a:latin typeface="Cambria"/>
                <a:cs typeface="Cambria"/>
              </a:rPr>
              <a:t>Keseimbangan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antara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tingkat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bunga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pasar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ditentukan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oleh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penawaran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tabungan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dan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permintaan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investasi</a:t>
            </a:r>
            <a:endParaRPr sz="1800" dirty="0" smtClean="0">
              <a:latin typeface="Cambria"/>
              <a:cs typeface="Cambria"/>
            </a:endParaRP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endParaRPr lang="x-none">
              <a:latin typeface="Cambria"/>
              <a:cs typeface="Cambria"/>
            </a:endParaRP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z="1800" smtClean="0">
                <a:latin typeface="Cambria"/>
                <a:cs typeface="Cambria"/>
              </a:rPr>
              <a:t>KELEMAHAN TEORI KLASIK</a:t>
            </a:r>
          </a:p>
          <a:p>
            <a:pPr marL="869950" marR="6213" lvl="1" indent="-400050" algn="just">
              <a:lnSpc>
                <a:spcPts val="2160"/>
              </a:lnSpc>
              <a:spcBef>
                <a:spcPts val="98"/>
              </a:spcBef>
              <a:buFont typeface="+mj-lt"/>
              <a:buAutoNum type="romanLcPeriod"/>
            </a:pPr>
            <a:r>
              <a:rPr lang="x-none" smtClean="0">
                <a:latin typeface="Cambria"/>
                <a:cs typeface="Cambria"/>
              </a:rPr>
              <a:t>Hanya berkonsentrasi pada tabungan</a:t>
            </a:r>
          </a:p>
          <a:p>
            <a:pPr marL="469900" marR="6213" lvl="1" algn="just">
              <a:lnSpc>
                <a:spcPts val="21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dan investasi tanpa memperhatikan</a:t>
            </a:r>
          </a:p>
          <a:p>
            <a:pPr marL="469900" marR="6213" lvl="1" algn="just">
              <a:lnSpc>
                <a:spcPts val="21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pendapatan yang menentukan besar</a:t>
            </a:r>
          </a:p>
          <a:p>
            <a:pPr marL="469900" marR="6213" lvl="1" algn="just">
              <a:lnSpc>
                <a:spcPts val="21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nya tabungan.</a:t>
            </a:r>
          </a:p>
          <a:p>
            <a:pPr marL="869950" marR="6213" lvl="1" indent="-400050" algn="just">
              <a:lnSpc>
                <a:spcPts val="2160"/>
              </a:lnSpc>
              <a:spcBef>
                <a:spcPts val="98"/>
              </a:spcBef>
              <a:buAutoNum type="romanLcPeriod" startAt="2"/>
            </a:pPr>
            <a:r>
              <a:rPr lang="id-ID" dirty="0" smtClean="0">
                <a:latin typeface="Cambria"/>
                <a:cs typeface="Cambria"/>
              </a:rPr>
              <a:t>T</a:t>
            </a:r>
            <a:r>
              <a:rPr lang="x-none" smtClean="0">
                <a:latin typeface="Cambria"/>
                <a:cs typeface="Cambria"/>
              </a:rPr>
              <a:t>abungan tidak identik dengan </a:t>
            </a:r>
          </a:p>
          <a:p>
            <a:pPr marL="469900" marR="6213" lvl="1" algn="just">
              <a:lnSpc>
                <a:spcPts val="21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investasi.</a:t>
            </a:r>
          </a:p>
          <a:p>
            <a:pPr marL="869950" marR="6213" lvl="1" indent="-400050" algn="just">
              <a:lnSpc>
                <a:spcPts val="2160"/>
              </a:lnSpc>
              <a:spcBef>
                <a:spcPts val="98"/>
              </a:spcBef>
              <a:buAutoNum type="romanLcPeriod" startAt="3"/>
            </a:pPr>
            <a:r>
              <a:rPr lang="id-ID" dirty="0" smtClean="0">
                <a:latin typeface="Cambria"/>
                <a:cs typeface="Cambria"/>
              </a:rPr>
              <a:t>L</a:t>
            </a:r>
            <a:r>
              <a:rPr lang="x-none" smtClean="0">
                <a:latin typeface="Cambria"/>
                <a:cs typeface="Cambria"/>
              </a:rPr>
              <a:t>ebih cenderung menekankan</a:t>
            </a:r>
          </a:p>
          <a:p>
            <a:pPr marL="469900" marR="6213" lvl="1" algn="just">
              <a:lnSpc>
                <a:spcPts val="21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bisnis sebagai peminjam pokok</a:t>
            </a:r>
          </a:p>
          <a:p>
            <a:pPr marL="469900" marR="6213" lvl="1" algn="just">
              <a:lnSpc>
                <a:spcPts val="21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dalam pasar. </a:t>
            </a:r>
          </a:p>
          <a:p>
            <a:pPr marL="869950" marR="6213" lvl="1" indent="-400050" algn="just">
              <a:lnSpc>
                <a:spcPct val="150000"/>
              </a:lnSpc>
              <a:spcBef>
                <a:spcPts val="98"/>
              </a:spcBef>
              <a:buFont typeface="+mj-lt"/>
              <a:buAutoNum type="romanLcPeriod"/>
            </a:pPr>
            <a:endParaRPr lang="x-none" smtClean="0">
              <a:latin typeface="Cambria"/>
              <a:cs typeface="Cambria"/>
            </a:endParaRPr>
          </a:p>
          <a:p>
            <a:pPr marL="412750" marR="6213" indent="-400050" algn="just">
              <a:lnSpc>
                <a:spcPct val="150000"/>
              </a:lnSpc>
              <a:spcBef>
                <a:spcPts val="98"/>
              </a:spcBef>
              <a:buFont typeface="+mj-lt"/>
              <a:buAutoNum type="romanLcPeriod"/>
            </a:pPr>
            <a:endParaRPr sz="1800" dirty="0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40824" r="54355" b="10979"/>
          <a:stretch/>
        </p:blipFill>
        <p:spPr bwMode="auto">
          <a:xfrm>
            <a:off x="5209309" y="2438400"/>
            <a:ext cx="309649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1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1038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Teori preferensi likuiditas </a:t>
            </a:r>
          </a:p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tingkat bunga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752600"/>
            <a:ext cx="8101737" cy="449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sz="1800" b="1" dirty="0" err="1" smtClean="0">
                <a:latin typeface="Cambria"/>
                <a:cs typeface="Cambria"/>
              </a:rPr>
              <a:t>Permintaan</a:t>
            </a:r>
            <a:r>
              <a:rPr sz="1800" b="1" dirty="0" smtClean="0">
                <a:latin typeface="Cambria"/>
                <a:cs typeface="Cambria"/>
              </a:rPr>
              <a:t> </a:t>
            </a:r>
            <a:r>
              <a:rPr sz="1800" b="1" dirty="0" err="1" smtClean="0">
                <a:latin typeface="Cambria"/>
                <a:cs typeface="Cambria"/>
              </a:rPr>
              <a:t>Likuiditas</a:t>
            </a:r>
            <a:endParaRPr b="1" dirty="0">
              <a:latin typeface="Cambria"/>
              <a:cs typeface="Cambria"/>
            </a:endParaRP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      2 macam investasi yang dikembangkan adalah uang &amp; obligasi</a:t>
            </a:r>
            <a:endParaRPr lang="x-none" smtClean="0">
              <a:latin typeface="Cambria"/>
              <a:cs typeface="Cambria"/>
            </a:endParaRP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>
              <a:latin typeface="Cambria"/>
              <a:cs typeface="Cambria"/>
            </a:endParaRP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Cambria"/>
                <a:cs typeface="Cambria"/>
              </a:rPr>
              <a:t>3 motif yang mendorong orang melakukan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permintaan uang :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      1.  Motif transaksi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2.  Motif berjaga-jaga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3.  Motif spekulasi </a:t>
            </a:r>
          </a:p>
          <a:p>
            <a:pPr marL="412750" marR="6213" indent="-400050" algn="just">
              <a:lnSpc>
                <a:spcPct val="150000"/>
              </a:lnSpc>
              <a:spcBef>
                <a:spcPts val="98"/>
              </a:spcBef>
              <a:buFont typeface="+mj-lt"/>
              <a:buAutoNum type="romanLcPeriod"/>
            </a:pPr>
            <a:endParaRPr sz="1800" dirty="0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45303" r="53624" b="12576"/>
          <a:stretch/>
        </p:blipFill>
        <p:spPr bwMode="auto">
          <a:xfrm>
            <a:off x="5181600" y="2743200"/>
            <a:ext cx="327119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69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1038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Keseimbangan tingkat bunga</a:t>
            </a:r>
          </a:p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Teori Preferensi Likuiditas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76400"/>
            <a:ext cx="8101737" cy="449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sz="1800" b="1" dirty="0" err="1" smtClean="0">
                <a:latin typeface="Cambria"/>
                <a:cs typeface="Cambria"/>
              </a:rPr>
              <a:t>Penawaran</a:t>
            </a:r>
            <a:r>
              <a:rPr sz="1800" b="1" dirty="0" smtClean="0">
                <a:latin typeface="Cambria"/>
                <a:cs typeface="Cambria"/>
              </a:rPr>
              <a:t> </a:t>
            </a:r>
            <a:r>
              <a:rPr sz="1800" b="1" dirty="0" err="1" smtClean="0">
                <a:latin typeface="Cambria"/>
                <a:cs typeface="Cambria"/>
              </a:rPr>
              <a:t>Uang</a:t>
            </a:r>
            <a:r>
              <a:rPr sz="1800" b="1" dirty="0" smtClean="0">
                <a:latin typeface="Cambria"/>
                <a:cs typeface="Cambria"/>
              </a:rPr>
              <a:t> : </a:t>
            </a:r>
            <a:r>
              <a:rPr sz="1800" dirty="0" err="1" smtClean="0">
                <a:latin typeface="Cambria"/>
                <a:cs typeface="Cambria"/>
              </a:rPr>
              <a:t>penawaran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uang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dikendalikan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oleh</a:t>
            </a:r>
            <a:r>
              <a:rPr sz="1800" dirty="0" smtClean="0">
                <a:latin typeface="Cambria"/>
                <a:cs typeface="Cambria"/>
              </a:rPr>
              <a:t> bank </a:t>
            </a:r>
            <a:r>
              <a:rPr sz="1800" dirty="0" err="1" smtClean="0">
                <a:latin typeface="Cambria"/>
                <a:cs typeface="Cambria"/>
              </a:rPr>
              <a:t>sentral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dan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diatur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oleh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pemerintah</a:t>
            </a:r>
            <a:r>
              <a:rPr sz="1800" dirty="0" smtClean="0">
                <a:latin typeface="Cambria"/>
                <a:cs typeface="Cambria"/>
              </a:rPr>
              <a:t>.</a:t>
            </a:r>
            <a:endParaRPr b="1" dirty="0">
              <a:latin typeface="Cambria"/>
              <a:cs typeface="Cambria"/>
            </a:endParaRP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b="1" smtClean="0">
                <a:latin typeface="Cambria"/>
                <a:cs typeface="Cambria"/>
              </a:rPr>
              <a:t>      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z="1800" b="1" smtClean="0">
                <a:latin typeface="Cambria"/>
                <a:cs typeface="Cambria"/>
              </a:rPr>
              <a:t>KRITIK TEORI PREFERENSI LIKUIDITAS</a:t>
            </a: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Wingdings" panose="05000000000000000000" pitchFamily="2" charset="2"/>
              <a:buChar char="v"/>
            </a:pPr>
            <a:r>
              <a:rPr lang="x-none" smtClean="0">
                <a:latin typeface="Cambria"/>
                <a:cs typeface="Cambria"/>
              </a:rPr>
              <a:t>Hanya menentukan tingkat bunga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      dalam jangka pendek dengan 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z="1800">
                <a:latin typeface="Cambria"/>
                <a:cs typeface="Cambria"/>
              </a:rPr>
              <a:t> </a:t>
            </a:r>
            <a:r>
              <a:rPr lang="x-none" sz="1800" smtClean="0">
                <a:latin typeface="Cambria"/>
                <a:cs typeface="Cambria"/>
              </a:rPr>
              <a:t>     asumsi pendapatan stabil.</a:t>
            </a:r>
            <a:endParaRPr lang="x-none">
              <a:latin typeface="Cambria"/>
              <a:cs typeface="Cambria"/>
            </a:endParaRP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Wingdings" panose="05000000000000000000" pitchFamily="2" charset="2"/>
              <a:buChar char="v"/>
            </a:pPr>
            <a:r>
              <a:rPr lang="id-ID" sz="1800" dirty="0" smtClean="0">
                <a:latin typeface="Cambria"/>
                <a:cs typeface="Cambria"/>
              </a:rPr>
              <a:t>H</a:t>
            </a:r>
            <a:r>
              <a:rPr lang="x-none" sz="1800" smtClean="0">
                <a:latin typeface="Cambria"/>
                <a:cs typeface="Cambria"/>
              </a:rPr>
              <a:t>anya mempertimbangkan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pertimbangan dan penawaran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sz="1800">
                <a:latin typeface="Cambria"/>
                <a:cs typeface="Cambria"/>
              </a:rPr>
              <a:t> </a:t>
            </a:r>
            <a:r>
              <a:rPr lang="x-none" sz="1800" smtClean="0">
                <a:latin typeface="Cambria"/>
                <a:cs typeface="Cambria"/>
              </a:rPr>
              <a:t>     uang.</a:t>
            </a: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Wingdings" panose="05000000000000000000" pitchFamily="2" charset="2"/>
              <a:buChar char="v"/>
            </a:pPr>
            <a:endParaRPr sz="1800" dirty="0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7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7" t="50000" r="45899" b="10153"/>
          <a:stretch/>
        </p:blipFill>
        <p:spPr bwMode="auto">
          <a:xfrm>
            <a:off x="5104237" y="2667000"/>
            <a:ext cx="3337675" cy="306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1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7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Teori Dana Pinjaman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219200"/>
            <a:ext cx="8101737" cy="495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sz="1800" b="1" dirty="0" err="1" smtClean="0">
                <a:latin typeface="Cambria"/>
                <a:cs typeface="Cambria"/>
              </a:rPr>
              <a:t>Permintaan</a:t>
            </a:r>
            <a:r>
              <a:rPr sz="1800" b="1" dirty="0" smtClean="0">
                <a:latin typeface="Cambria"/>
                <a:cs typeface="Cambria"/>
              </a:rPr>
              <a:t> dana </a:t>
            </a:r>
            <a:r>
              <a:rPr sz="1800" b="1" dirty="0" err="1" smtClean="0">
                <a:latin typeface="Cambria"/>
                <a:cs typeface="Cambria"/>
              </a:rPr>
              <a:t>pinjaman</a:t>
            </a:r>
            <a:r>
              <a:rPr sz="1800" b="1" dirty="0" smtClean="0">
                <a:latin typeface="Cambria"/>
                <a:cs typeface="Cambria"/>
              </a:rPr>
              <a:t> 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Faktor yang menentukan :</a:t>
            </a:r>
          </a:p>
          <a:p>
            <a:pPr marL="869950" marR="6213" lvl="1" indent="-400050" algn="just">
              <a:lnSpc>
                <a:spcPct val="150000"/>
              </a:lnSpc>
              <a:spcBef>
                <a:spcPts val="98"/>
              </a:spcBef>
              <a:buFont typeface="+mj-lt"/>
              <a:buAutoNum type="romanLcPeriod"/>
            </a:pPr>
            <a:r>
              <a:rPr lang="x-none" smtClean="0">
                <a:latin typeface="Cambria"/>
                <a:cs typeface="Cambria"/>
              </a:rPr>
              <a:t>Permintaan untuk pinjaman. </a:t>
            </a:r>
          </a:p>
          <a:p>
            <a:pPr marL="869950" marR="6213" lvl="1" indent="-400050" algn="just">
              <a:lnSpc>
                <a:spcPct val="150000"/>
              </a:lnSpc>
              <a:spcBef>
                <a:spcPts val="98"/>
              </a:spcBef>
              <a:buFont typeface="+mj-lt"/>
              <a:buAutoNum type="romanLcPeriod"/>
            </a:pPr>
            <a:r>
              <a:rPr lang="id-ID" dirty="0" smtClean="0">
                <a:latin typeface="Cambria"/>
                <a:cs typeface="Cambria"/>
              </a:rPr>
              <a:t>P</a:t>
            </a:r>
            <a:r>
              <a:rPr lang="x-none" smtClean="0">
                <a:latin typeface="Cambria"/>
                <a:cs typeface="Cambria"/>
              </a:rPr>
              <a:t>ermintaan pinjaman oleh unit bisnis</a:t>
            </a:r>
          </a:p>
          <a:p>
            <a:pPr marL="869950" marR="6213" lvl="1" indent="-400050" algn="just">
              <a:lnSpc>
                <a:spcPct val="150000"/>
              </a:lnSpc>
              <a:spcBef>
                <a:spcPts val="98"/>
              </a:spcBef>
              <a:buFont typeface="+mj-lt"/>
              <a:buAutoNum type="romanLcPeriod"/>
            </a:pPr>
            <a:r>
              <a:rPr lang="id-ID" dirty="0" smtClean="0">
                <a:latin typeface="Cambria"/>
                <a:cs typeface="Cambria"/>
              </a:rPr>
              <a:t>P</a:t>
            </a:r>
            <a:r>
              <a:rPr lang="x-none" smtClean="0">
                <a:latin typeface="Cambria"/>
                <a:cs typeface="Cambria"/>
              </a:rPr>
              <a:t>ermintaan pinjaman untuk pemerintah</a:t>
            </a:r>
          </a:p>
          <a:p>
            <a:pPr marL="469900" marR="6213" lvl="1" algn="just">
              <a:lnSpc>
                <a:spcPct val="150000"/>
              </a:lnSpc>
              <a:spcBef>
                <a:spcPts val="98"/>
              </a:spcBef>
            </a:pPr>
            <a:endParaRPr lang="x-none" b="1">
              <a:latin typeface="Cambria"/>
              <a:cs typeface="Cambria"/>
            </a:endParaRP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b="1" smtClean="0">
                <a:latin typeface="Cambria"/>
                <a:cs typeface="Cambria"/>
              </a:rPr>
              <a:t>Penawaran dana pinjaman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r>
              <a:rPr lang="x-none" b="1">
                <a:latin typeface="Cambria"/>
                <a:cs typeface="Cambria"/>
              </a:rPr>
              <a:t> </a:t>
            </a:r>
            <a:r>
              <a:rPr lang="x-none" b="1" smtClean="0">
                <a:latin typeface="Cambria"/>
                <a:cs typeface="Cambria"/>
              </a:rPr>
              <a:t>     </a:t>
            </a:r>
            <a:r>
              <a:rPr lang="x-none" smtClean="0">
                <a:latin typeface="Cambria"/>
                <a:cs typeface="Cambria"/>
              </a:rPr>
              <a:t>Faktor yang menentukan :</a:t>
            </a:r>
          </a:p>
          <a:p>
            <a:pPr marL="869950" marR="6213" lvl="1" indent="-400050" algn="just">
              <a:lnSpc>
                <a:spcPct val="150000"/>
              </a:lnSpc>
              <a:spcBef>
                <a:spcPts val="98"/>
              </a:spcBef>
              <a:buFont typeface="+mj-lt"/>
              <a:buAutoNum type="romanLcPeriod"/>
            </a:pPr>
            <a:r>
              <a:rPr lang="id-ID" dirty="0" smtClean="0">
                <a:latin typeface="Cambria"/>
                <a:cs typeface="Cambria"/>
              </a:rPr>
              <a:t>T</a:t>
            </a:r>
            <a:r>
              <a:rPr lang="x-none" smtClean="0">
                <a:latin typeface="Cambria"/>
                <a:cs typeface="Cambria"/>
              </a:rPr>
              <a:t>abungan domestik</a:t>
            </a:r>
          </a:p>
          <a:p>
            <a:pPr marL="869950" marR="6213" lvl="1" indent="-400050" algn="just">
              <a:lnSpc>
                <a:spcPct val="150000"/>
              </a:lnSpc>
              <a:spcBef>
                <a:spcPts val="98"/>
              </a:spcBef>
              <a:buFont typeface="+mj-lt"/>
              <a:buAutoNum type="romanLcPeriod"/>
            </a:pPr>
            <a:r>
              <a:rPr lang="id-ID" dirty="0" smtClean="0">
                <a:latin typeface="Cambria"/>
                <a:cs typeface="Cambria"/>
              </a:rPr>
              <a:t>P</a:t>
            </a:r>
            <a:r>
              <a:rPr lang="x-none" smtClean="0">
                <a:latin typeface="Cambria"/>
                <a:cs typeface="Cambria"/>
              </a:rPr>
              <a:t>engeluaran kelebihan uang oleh masyarakat</a:t>
            </a:r>
          </a:p>
          <a:p>
            <a:pPr marL="869950" marR="6213" lvl="1" indent="-400050" algn="just">
              <a:lnSpc>
                <a:spcPct val="150000"/>
              </a:lnSpc>
              <a:spcBef>
                <a:spcPts val="98"/>
              </a:spcBef>
              <a:buFont typeface="+mj-lt"/>
              <a:buAutoNum type="romanLcPeriod"/>
            </a:pPr>
            <a:r>
              <a:rPr lang="id-ID" dirty="0" smtClean="0">
                <a:latin typeface="Cambria"/>
                <a:cs typeface="Cambria"/>
              </a:rPr>
              <a:t>D</a:t>
            </a:r>
            <a:r>
              <a:rPr lang="x-none" smtClean="0">
                <a:latin typeface="Cambria"/>
                <a:cs typeface="Cambria"/>
              </a:rPr>
              <a:t>ana sistem perbankan domestik</a:t>
            </a:r>
          </a:p>
          <a:p>
            <a:pPr marL="869950" marR="6213" lvl="1" indent="-400050" algn="just">
              <a:lnSpc>
                <a:spcPct val="150000"/>
              </a:lnSpc>
              <a:spcBef>
                <a:spcPts val="98"/>
              </a:spcBef>
              <a:buFont typeface="+mj-lt"/>
              <a:buAutoNum type="romanLcPeriod"/>
            </a:pPr>
            <a:r>
              <a:rPr lang="id-ID" dirty="0" smtClean="0">
                <a:latin typeface="Cambria"/>
                <a:cs typeface="Cambria"/>
              </a:rPr>
              <a:t>P</a:t>
            </a:r>
            <a:r>
              <a:rPr lang="x-none" smtClean="0">
                <a:latin typeface="Cambria"/>
                <a:cs typeface="Cambria"/>
              </a:rPr>
              <a:t>injam dana ke luar negeri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13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7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Keseimbangan tingkat bunga</a:t>
            </a:r>
          </a:p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Teori dana pinjaman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600200"/>
            <a:ext cx="8101737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9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36811" r="38834" b="11922"/>
          <a:stretch/>
        </p:blipFill>
        <p:spPr bwMode="auto">
          <a:xfrm>
            <a:off x="1828800" y="1981200"/>
            <a:ext cx="5867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77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4257</TotalTime>
  <Words>733</Words>
  <Application>Microsoft Office PowerPoint</Application>
  <PresentationFormat>On-screen Show (4:3)</PresentationFormat>
  <Paragraphs>224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Susanti</dc:creator>
  <cp:lastModifiedBy>Susanti</cp:lastModifiedBy>
  <cp:revision>94</cp:revision>
  <dcterms:modified xsi:type="dcterms:W3CDTF">2021-01-27T15:45:26Z</dcterms:modified>
</cp:coreProperties>
</file>