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87068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91807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39770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459722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319233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14803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40204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803016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5226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47082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415212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78003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84964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69320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96260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20380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64300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93980">
              <a:lnSpc>
                <a:spcPts val="1864"/>
              </a:lnSpc>
            </a:pPr>
            <a:fld id="{81D60167-4931-47E6-BA6A-407CBD079E47}" type="slidenum">
              <a:rPr lang="en-US" spc="-50" smtClean="0"/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2915529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92.png"/><Relationship Id="rId25" Type="http://schemas.openxmlformats.org/officeDocument/2006/relationships/image" Target="../media/image63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91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jpg"/><Relationship Id="rId4" Type="http://schemas.openxmlformats.org/officeDocument/2006/relationships/image" Target="../media/image128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hyperlink" Target="Sweet%20child%20of%20mine_CV%20Alip%20ba%20ta.mp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png"/><Relationship Id="rId4" Type="http://schemas.openxmlformats.org/officeDocument/2006/relationships/image" Target="../media/image153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084" y="6538872"/>
            <a:ext cx="11303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b="1" spc="-50" dirty="0">
                <a:solidFill>
                  <a:srgbClr val="3333CC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5890" y="3139516"/>
            <a:ext cx="67341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Blue</a:t>
            </a:r>
            <a:r>
              <a:rPr sz="5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1" dirty="0" smtClean="0">
                <a:solidFill>
                  <a:srgbClr val="FFFFFF"/>
                </a:solidFill>
                <a:latin typeface="Arial"/>
                <a:cs typeface="Arial"/>
              </a:rPr>
              <a:t>Ocean</a:t>
            </a:r>
            <a:r>
              <a:rPr sz="54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1" spc="-10" dirty="0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696" y="6538872"/>
            <a:ext cx="2260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b="1" spc="-25" dirty="0">
                <a:solidFill>
                  <a:srgbClr val="3333CC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77786"/>
            <a:ext cx="9144000" cy="6480810"/>
            <a:chOff x="0" y="377786"/>
            <a:chExt cx="9144000" cy="6480810"/>
          </a:xfrm>
        </p:grpSpPr>
        <p:sp>
          <p:nvSpPr>
            <p:cNvPr id="4" name="object 4"/>
            <p:cNvSpPr/>
            <p:nvPr/>
          </p:nvSpPr>
          <p:spPr>
            <a:xfrm>
              <a:off x="0" y="377824"/>
              <a:ext cx="9144000" cy="6480175"/>
            </a:xfrm>
            <a:custGeom>
              <a:avLst/>
              <a:gdLst/>
              <a:ahLst/>
              <a:cxnLst/>
              <a:rect l="l" t="t" r="r" b="b"/>
              <a:pathLst>
                <a:path w="9144000" h="6480175">
                  <a:moveTo>
                    <a:pt x="9144000" y="0"/>
                  </a:moveTo>
                  <a:lnTo>
                    <a:pt x="0" y="0"/>
                  </a:lnTo>
                  <a:lnTo>
                    <a:pt x="0" y="6480175"/>
                  </a:lnTo>
                  <a:lnTo>
                    <a:pt x="9144000" y="648017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38" y="377786"/>
              <a:ext cx="8686673" cy="61024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6268" y="6538872"/>
            <a:ext cx="20447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b="1" spc="-114" dirty="0">
                <a:solidFill>
                  <a:srgbClr val="3333CC"/>
                </a:solidFill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600" y="457199"/>
            <a:ext cx="8915400" cy="6400800"/>
            <a:chOff x="228600" y="457199"/>
            <a:chExt cx="8915400" cy="6400800"/>
          </a:xfrm>
        </p:grpSpPr>
        <p:sp>
          <p:nvSpPr>
            <p:cNvPr id="4" name="object 4"/>
            <p:cNvSpPr/>
            <p:nvPr/>
          </p:nvSpPr>
          <p:spPr>
            <a:xfrm>
              <a:off x="228600" y="457199"/>
              <a:ext cx="8915400" cy="6400800"/>
            </a:xfrm>
            <a:custGeom>
              <a:avLst/>
              <a:gdLst/>
              <a:ahLst/>
              <a:cxnLst/>
              <a:rect l="l" t="t" r="r" b="b"/>
              <a:pathLst>
                <a:path w="8915400" h="6400800">
                  <a:moveTo>
                    <a:pt x="8915400" y="0"/>
                  </a:moveTo>
                  <a:lnTo>
                    <a:pt x="0" y="0"/>
                  </a:lnTo>
                  <a:lnTo>
                    <a:pt x="0" y="6400800"/>
                  </a:lnTo>
                  <a:lnTo>
                    <a:pt x="8915400" y="6400800"/>
                  </a:lnTo>
                  <a:lnTo>
                    <a:pt x="8915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777" y="457301"/>
              <a:ext cx="8610473" cy="5887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162" y="2232025"/>
            <a:ext cx="4534535" cy="2409825"/>
          </a:xfrm>
          <a:custGeom>
            <a:avLst/>
            <a:gdLst/>
            <a:ahLst/>
            <a:cxnLst/>
            <a:rect l="l" t="t" r="r" b="b"/>
            <a:pathLst>
              <a:path w="4534535" h="2409825">
                <a:moveTo>
                  <a:pt x="490537" y="1238250"/>
                </a:moveTo>
                <a:lnTo>
                  <a:pt x="1195387" y="771525"/>
                </a:lnTo>
              </a:path>
              <a:path w="4534535" h="2409825">
                <a:moveTo>
                  <a:pt x="3900487" y="1524"/>
                </a:moveTo>
                <a:lnTo>
                  <a:pt x="4533963" y="0"/>
                </a:lnTo>
              </a:path>
              <a:path w="4534535" h="2409825">
                <a:moveTo>
                  <a:pt x="3076638" y="1030224"/>
                </a:moveTo>
                <a:lnTo>
                  <a:pt x="3789362" y="61849"/>
                </a:lnTo>
              </a:path>
              <a:path w="4534535" h="2409825">
                <a:moveTo>
                  <a:pt x="2092388" y="627126"/>
                </a:moveTo>
                <a:lnTo>
                  <a:pt x="2951162" y="1057275"/>
                </a:lnTo>
              </a:path>
              <a:path w="4534535" h="2409825">
                <a:moveTo>
                  <a:pt x="1330388" y="685800"/>
                </a:moveTo>
                <a:lnTo>
                  <a:pt x="1963737" y="628650"/>
                </a:lnTo>
              </a:path>
              <a:path w="4534535" h="2409825">
                <a:moveTo>
                  <a:pt x="0" y="2409825"/>
                </a:moveTo>
                <a:lnTo>
                  <a:pt x="395287" y="1366774"/>
                </a:lnTo>
              </a:path>
            </a:pathLst>
          </a:custGeom>
          <a:ln w="50800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47977" y="3298393"/>
            <a:ext cx="2200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Smaller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Regional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Circus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2125" y="1728851"/>
            <a:ext cx="5602605" cy="3211830"/>
            <a:chOff x="492125" y="1728851"/>
            <a:chExt cx="5602605" cy="32118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125" y="4595876"/>
              <a:ext cx="198437" cy="2142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7275" y="2839974"/>
              <a:ext cx="200025" cy="214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6800" y="3205226"/>
              <a:ext cx="200025" cy="2142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6900" y="2130425"/>
              <a:ext cx="198500" cy="2142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6200" y="2109851"/>
              <a:ext cx="198500" cy="2142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4225" y="4726051"/>
              <a:ext cx="198500" cy="2142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3775" y="3413125"/>
              <a:ext cx="198437" cy="2142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0800" y="2724150"/>
              <a:ext cx="200025" cy="21424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88026" y="2276475"/>
              <a:ext cx="619125" cy="2497455"/>
            </a:xfrm>
            <a:custGeom>
              <a:avLst/>
              <a:gdLst/>
              <a:ahLst/>
              <a:cxnLst/>
              <a:rect l="l" t="t" r="r" b="b"/>
              <a:pathLst>
                <a:path w="619125" h="2497454">
                  <a:moveTo>
                    <a:pt x="0" y="0"/>
                  </a:moveTo>
                  <a:lnTo>
                    <a:pt x="619125" y="2497074"/>
                  </a:lnTo>
                </a:path>
              </a:pathLst>
            </a:custGeom>
            <a:ln w="50800">
              <a:solidFill>
                <a:srgbClr val="FF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5475" y="1822450"/>
              <a:ext cx="5351780" cy="2733675"/>
            </a:xfrm>
            <a:custGeom>
              <a:avLst/>
              <a:gdLst/>
              <a:ahLst/>
              <a:cxnLst/>
              <a:rect l="l" t="t" r="r" b="b"/>
              <a:pathLst>
                <a:path w="5351780" h="2733675">
                  <a:moveTo>
                    <a:pt x="0" y="2535174"/>
                  </a:moveTo>
                  <a:lnTo>
                    <a:pt x="508000" y="912749"/>
                  </a:lnTo>
                </a:path>
                <a:path w="5351780" h="2733675">
                  <a:moveTo>
                    <a:pt x="546100" y="807974"/>
                  </a:moveTo>
                  <a:lnTo>
                    <a:pt x="1311275" y="139700"/>
                  </a:lnTo>
                </a:path>
                <a:path w="5351780" h="2733675">
                  <a:moveTo>
                    <a:pt x="3129026" y="728599"/>
                  </a:moveTo>
                  <a:lnTo>
                    <a:pt x="3863975" y="31750"/>
                  </a:lnTo>
                </a:path>
                <a:path w="5351780" h="2733675">
                  <a:moveTo>
                    <a:pt x="3876675" y="0"/>
                  </a:moveTo>
                  <a:lnTo>
                    <a:pt x="4665726" y="14224"/>
                  </a:lnTo>
                </a:path>
                <a:path w="5351780" h="2733675">
                  <a:moveTo>
                    <a:pt x="4681601" y="41275"/>
                  </a:moveTo>
                  <a:lnTo>
                    <a:pt x="5351526" y="2733675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112" y="4313301"/>
              <a:ext cx="188912" cy="203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9337" y="2557526"/>
              <a:ext cx="188912" cy="2032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87600" y="1839976"/>
              <a:ext cx="188849" cy="203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05500" y="4479925"/>
              <a:ext cx="188975" cy="203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08551" y="1728851"/>
              <a:ext cx="188849" cy="2032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94300" y="1732026"/>
              <a:ext cx="188975" cy="2032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89301" y="1841500"/>
              <a:ext cx="188849" cy="2032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35375" y="2460625"/>
              <a:ext cx="188975" cy="2032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019300" y="1936750"/>
              <a:ext cx="1708150" cy="606425"/>
            </a:xfrm>
            <a:custGeom>
              <a:avLst/>
              <a:gdLst/>
              <a:ahLst/>
              <a:cxnLst/>
              <a:rect l="l" t="t" r="r" b="b"/>
              <a:pathLst>
                <a:path w="1708150" h="606425">
                  <a:moveTo>
                    <a:pt x="849376" y="1524"/>
                  </a:moveTo>
                  <a:lnTo>
                    <a:pt x="0" y="0"/>
                  </a:lnTo>
                </a:path>
                <a:path w="1708150" h="606425">
                  <a:moveTo>
                    <a:pt x="1708150" y="606425"/>
                  </a:moveTo>
                  <a:lnTo>
                    <a:pt x="887476" y="22225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07975" y="1124538"/>
            <a:ext cx="2284095" cy="688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200" spc="-25" dirty="0">
                <a:latin typeface="Arial MT"/>
                <a:cs typeface="Arial MT"/>
              </a:rPr>
              <a:t>hi</a:t>
            </a:r>
            <a:endParaRPr sz="2200">
              <a:latin typeface="Arial MT"/>
              <a:cs typeface="Arial MT"/>
            </a:endParaRPr>
          </a:p>
          <a:p>
            <a:pPr marL="717550">
              <a:lnSpc>
                <a:spcPct val="100000"/>
              </a:lnSpc>
              <a:spcBef>
                <a:spcPts val="275"/>
              </a:spcBef>
            </a:pPr>
            <a:r>
              <a:rPr sz="1600" dirty="0">
                <a:latin typeface="Arial MT"/>
                <a:cs typeface="Arial MT"/>
              </a:rPr>
              <a:t>Ringling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Brothers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1371" y="2420751"/>
            <a:ext cx="337185" cy="16046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dirty="0">
                <a:latin typeface="Arial MT"/>
                <a:cs typeface="Arial MT"/>
              </a:rPr>
              <a:t>offering</a:t>
            </a:r>
            <a:r>
              <a:rPr sz="2200" spc="-125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level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8163" y="5405120"/>
            <a:ext cx="243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Arial MT"/>
                <a:cs typeface="Arial MT"/>
              </a:rPr>
              <a:t>lo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1800" y="5597525"/>
            <a:ext cx="8542655" cy="6350"/>
          </a:xfrm>
          <a:custGeom>
            <a:avLst/>
            <a:gdLst/>
            <a:ahLst/>
            <a:cxnLst/>
            <a:rect l="l" t="t" r="r" b="b"/>
            <a:pathLst>
              <a:path w="8542655" h="6350">
                <a:moveTo>
                  <a:pt x="0" y="6350"/>
                </a:moveTo>
                <a:lnTo>
                  <a:pt x="85424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49097" y="5752896"/>
            <a:ext cx="313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Price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33265" y="6041847"/>
            <a:ext cx="7797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Fun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&amp;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Humor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53583" y="6040323"/>
            <a:ext cx="8248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Unique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Venue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84905" y="5686145"/>
            <a:ext cx="8115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Multiple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Show </a:t>
            </a:r>
            <a:r>
              <a:rPr sz="1000" spc="-10" dirty="0">
                <a:latin typeface="Arial MT"/>
                <a:cs typeface="Arial MT"/>
              </a:rPr>
              <a:t>Arenas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64404" y="5768746"/>
            <a:ext cx="9328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Thrills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&amp;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Danger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22362" y="5608637"/>
            <a:ext cx="4843780" cy="466725"/>
          </a:xfrm>
          <a:custGeom>
            <a:avLst/>
            <a:gdLst/>
            <a:ahLst/>
            <a:cxnLst/>
            <a:rect l="l" t="t" r="r" b="b"/>
            <a:pathLst>
              <a:path w="4843780" h="466725">
                <a:moveTo>
                  <a:pt x="0" y="3175"/>
                </a:moveTo>
                <a:lnTo>
                  <a:pt x="0" y="457200"/>
                </a:lnTo>
              </a:path>
              <a:path w="4843780" h="466725">
                <a:moveTo>
                  <a:pt x="3308413" y="0"/>
                </a:moveTo>
                <a:lnTo>
                  <a:pt x="3308413" y="454025"/>
                </a:lnTo>
              </a:path>
              <a:path w="4843780" h="466725">
                <a:moveTo>
                  <a:pt x="4843462" y="0"/>
                </a:moveTo>
                <a:lnTo>
                  <a:pt x="4843462" y="454025"/>
                </a:lnTo>
              </a:path>
              <a:path w="4843780" h="466725">
                <a:moveTo>
                  <a:pt x="1543113" y="12700"/>
                </a:moveTo>
                <a:lnTo>
                  <a:pt x="1543113" y="4667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58164" y="5741923"/>
            <a:ext cx="2528570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8895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Animal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Shows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tabLst>
                <a:tab pos="1469390" algn="l"/>
              </a:tabLst>
            </a:pPr>
            <a:r>
              <a:rPr sz="1000" dirty="0">
                <a:latin typeface="Arial MT"/>
                <a:cs typeface="Arial MT"/>
              </a:rPr>
              <a:t>Star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Performers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500" baseline="5555" dirty="0">
                <a:latin typeface="Arial MT"/>
                <a:cs typeface="Arial MT"/>
              </a:rPr>
              <a:t>Aisle</a:t>
            </a:r>
            <a:r>
              <a:rPr sz="1500" spc="-44" baseline="5555" dirty="0">
                <a:latin typeface="Arial MT"/>
                <a:cs typeface="Arial MT"/>
              </a:rPr>
              <a:t> </a:t>
            </a:r>
            <a:r>
              <a:rPr sz="1500" spc="-15" baseline="5555" dirty="0">
                <a:latin typeface="Arial MT"/>
                <a:cs typeface="Arial MT"/>
              </a:rPr>
              <a:t>Concessions</a:t>
            </a:r>
            <a:endParaRPr sz="1500" baseline="5555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61303" y="5694070"/>
            <a:ext cx="4235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Theme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60566" y="6064097"/>
            <a:ext cx="9340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Refined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Viewing Environment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02551" y="5605462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40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348219" y="5692546"/>
            <a:ext cx="692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Multiple Productions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08593" y="6041847"/>
            <a:ext cx="7708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Artistic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Music </a:t>
            </a:r>
            <a:r>
              <a:rPr sz="1000" dirty="0">
                <a:latin typeface="Arial MT"/>
                <a:cs typeface="Arial MT"/>
              </a:rPr>
              <a:t>&amp;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Dance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57212" y="1743075"/>
            <a:ext cx="8320405" cy="4313555"/>
            <a:chOff x="557212" y="1743075"/>
            <a:chExt cx="8320405" cy="4313555"/>
          </a:xfrm>
        </p:grpSpPr>
        <p:sp>
          <p:nvSpPr>
            <p:cNvPr id="41" name="object 41"/>
            <p:cNvSpPr/>
            <p:nvPr/>
          </p:nvSpPr>
          <p:spPr>
            <a:xfrm>
              <a:off x="8702675" y="5602287"/>
              <a:ext cx="0" cy="454025"/>
            </a:xfrm>
            <a:custGeom>
              <a:avLst/>
              <a:gdLst/>
              <a:ahLst/>
              <a:cxnLst/>
              <a:rect l="l" t="t" r="r" b="b"/>
              <a:pathLst>
                <a:path h="454025">
                  <a:moveTo>
                    <a:pt x="0" y="0"/>
                  </a:moveTo>
                  <a:lnTo>
                    <a:pt x="0" y="45402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5800" y="1895475"/>
              <a:ext cx="6577330" cy="3564254"/>
            </a:xfrm>
            <a:custGeom>
              <a:avLst/>
              <a:gdLst/>
              <a:ahLst/>
              <a:cxnLst/>
              <a:rect l="l" t="t" r="r" b="b"/>
              <a:pathLst>
                <a:path w="6577330" h="3564254">
                  <a:moveTo>
                    <a:pt x="6110351" y="585851"/>
                  </a:moveTo>
                  <a:lnTo>
                    <a:pt x="6577076" y="589026"/>
                  </a:lnTo>
                </a:path>
                <a:path w="6577330" h="3564254">
                  <a:moveTo>
                    <a:pt x="0" y="1349375"/>
                  </a:moveTo>
                  <a:lnTo>
                    <a:pt x="419100" y="3500501"/>
                  </a:lnTo>
                </a:path>
                <a:path w="6577330" h="3564254">
                  <a:moveTo>
                    <a:pt x="1282700" y="3564001"/>
                  </a:moveTo>
                  <a:lnTo>
                    <a:pt x="1906651" y="3564001"/>
                  </a:lnTo>
                </a:path>
                <a:path w="6577330" h="3564254">
                  <a:moveTo>
                    <a:pt x="2082800" y="3564001"/>
                  </a:moveTo>
                  <a:lnTo>
                    <a:pt x="2809875" y="3564001"/>
                  </a:lnTo>
                </a:path>
                <a:path w="6577330" h="3564254">
                  <a:moveTo>
                    <a:pt x="515937" y="3554476"/>
                  </a:moveTo>
                  <a:lnTo>
                    <a:pt x="1133475" y="3554349"/>
                  </a:lnTo>
                </a:path>
                <a:path w="6577330" h="3564254">
                  <a:moveTo>
                    <a:pt x="2930525" y="3482975"/>
                  </a:moveTo>
                  <a:lnTo>
                    <a:pt x="3806825" y="996950"/>
                  </a:lnTo>
                </a:path>
                <a:path w="6577330" h="3564254">
                  <a:moveTo>
                    <a:pt x="5440426" y="0"/>
                  </a:moveTo>
                  <a:lnTo>
                    <a:pt x="5981700" y="533400"/>
                  </a:lnTo>
                </a:path>
                <a:path w="6577330" h="3564254">
                  <a:moveTo>
                    <a:pt x="4648200" y="862076"/>
                  </a:moveTo>
                  <a:lnTo>
                    <a:pt x="5334000" y="12700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7212" y="3060700"/>
              <a:ext cx="198437" cy="21437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20925" y="5351526"/>
              <a:ext cx="198374" cy="21424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68575" y="5351526"/>
              <a:ext cx="198500" cy="21424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0287" y="5351526"/>
              <a:ext cx="198437" cy="21424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14901" y="2706624"/>
              <a:ext cx="200025" cy="2143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31051" y="2378075"/>
              <a:ext cx="200025" cy="21437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54875" y="2386076"/>
              <a:ext cx="198500" cy="21424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66226" y="2360676"/>
              <a:ext cx="200025" cy="21424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24800" y="2382773"/>
              <a:ext cx="198500" cy="21437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90976" y="5353050"/>
              <a:ext cx="198374" cy="2143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65725" y="2700400"/>
              <a:ext cx="200025" cy="21424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56300" y="1743075"/>
              <a:ext cx="200025" cy="21424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595876" y="2473325"/>
              <a:ext cx="4116704" cy="342900"/>
            </a:xfrm>
            <a:custGeom>
              <a:avLst/>
              <a:gdLst/>
              <a:ahLst/>
              <a:cxnLst/>
              <a:rect l="l" t="t" r="r" b="b"/>
              <a:pathLst>
                <a:path w="4116704" h="342900">
                  <a:moveTo>
                    <a:pt x="2819400" y="3175"/>
                  </a:moveTo>
                  <a:lnTo>
                    <a:pt x="3346450" y="6350"/>
                  </a:lnTo>
                </a:path>
                <a:path w="4116704" h="342900">
                  <a:moveTo>
                    <a:pt x="3506724" y="4825"/>
                  </a:moveTo>
                  <a:lnTo>
                    <a:pt x="4116324" y="0"/>
                  </a:lnTo>
                </a:path>
                <a:path w="4116704" h="342900">
                  <a:moveTo>
                    <a:pt x="0" y="342900"/>
                  </a:moveTo>
                  <a:lnTo>
                    <a:pt x="603250" y="331850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548751" y="5162550"/>
              <a:ext cx="316230" cy="304800"/>
            </a:xfrm>
            <a:custGeom>
              <a:avLst/>
              <a:gdLst/>
              <a:ahLst/>
              <a:cxnLst/>
              <a:rect l="l" t="t" r="r" b="b"/>
              <a:pathLst>
                <a:path w="316229" h="304800">
                  <a:moveTo>
                    <a:pt x="157860" y="0"/>
                  </a:moveTo>
                  <a:lnTo>
                    <a:pt x="114173" y="29082"/>
                  </a:lnTo>
                  <a:lnTo>
                    <a:pt x="60325" y="29082"/>
                  </a:lnTo>
                  <a:lnTo>
                    <a:pt x="43560" y="76200"/>
                  </a:lnTo>
                  <a:lnTo>
                    <a:pt x="0" y="105283"/>
                  </a:lnTo>
                  <a:lnTo>
                    <a:pt x="16637" y="152400"/>
                  </a:lnTo>
                  <a:lnTo>
                    <a:pt x="0" y="199516"/>
                  </a:lnTo>
                  <a:lnTo>
                    <a:pt x="43560" y="228600"/>
                  </a:lnTo>
                  <a:lnTo>
                    <a:pt x="60325" y="275716"/>
                  </a:lnTo>
                  <a:lnTo>
                    <a:pt x="114173" y="275716"/>
                  </a:lnTo>
                  <a:lnTo>
                    <a:pt x="157860" y="304800"/>
                  </a:lnTo>
                  <a:lnTo>
                    <a:pt x="201549" y="275716"/>
                  </a:lnTo>
                  <a:lnTo>
                    <a:pt x="255524" y="275716"/>
                  </a:lnTo>
                  <a:lnTo>
                    <a:pt x="272160" y="228600"/>
                  </a:lnTo>
                  <a:lnTo>
                    <a:pt x="315849" y="199516"/>
                  </a:lnTo>
                  <a:lnTo>
                    <a:pt x="299212" y="152400"/>
                  </a:lnTo>
                  <a:lnTo>
                    <a:pt x="315849" y="105283"/>
                  </a:lnTo>
                  <a:lnTo>
                    <a:pt x="272160" y="76200"/>
                  </a:lnTo>
                  <a:lnTo>
                    <a:pt x="255524" y="29082"/>
                  </a:lnTo>
                  <a:lnTo>
                    <a:pt x="201549" y="29082"/>
                  </a:lnTo>
                  <a:lnTo>
                    <a:pt x="1578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548751" y="5162550"/>
              <a:ext cx="316230" cy="304800"/>
            </a:xfrm>
            <a:custGeom>
              <a:avLst/>
              <a:gdLst/>
              <a:ahLst/>
              <a:cxnLst/>
              <a:rect l="l" t="t" r="r" b="b"/>
              <a:pathLst>
                <a:path w="316229" h="304800">
                  <a:moveTo>
                    <a:pt x="0" y="105283"/>
                  </a:moveTo>
                  <a:lnTo>
                    <a:pt x="43560" y="76200"/>
                  </a:lnTo>
                  <a:lnTo>
                    <a:pt x="60325" y="29082"/>
                  </a:lnTo>
                  <a:lnTo>
                    <a:pt x="114173" y="29082"/>
                  </a:lnTo>
                  <a:lnTo>
                    <a:pt x="157860" y="0"/>
                  </a:lnTo>
                  <a:lnTo>
                    <a:pt x="201549" y="29082"/>
                  </a:lnTo>
                  <a:lnTo>
                    <a:pt x="255524" y="29082"/>
                  </a:lnTo>
                  <a:lnTo>
                    <a:pt x="272160" y="76200"/>
                  </a:lnTo>
                  <a:lnTo>
                    <a:pt x="315849" y="105283"/>
                  </a:lnTo>
                  <a:lnTo>
                    <a:pt x="299212" y="152400"/>
                  </a:lnTo>
                  <a:lnTo>
                    <a:pt x="315849" y="199516"/>
                  </a:lnTo>
                  <a:lnTo>
                    <a:pt x="272160" y="228600"/>
                  </a:lnTo>
                  <a:lnTo>
                    <a:pt x="255524" y="275716"/>
                  </a:lnTo>
                  <a:lnTo>
                    <a:pt x="201549" y="275716"/>
                  </a:lnTo>
                  <a:lnTo>
                    <a:pt x="157860" y="304800"/>
                  </a:lnTo>
                  <a:lnTo>
                    <a:pt x="114173" y="275716"/>
                  </a:lnTo>
                  <a:lnTo>
                    <a:pt x="60325" y="275716"/>
                  </a:lnTo>
                  <a:lnTo>
                    <a:pt x="43560" y="228600"/>
                  </a:lnTo>
                  <a:lnTo>
                    <a:pt x="0" y="199516"/>
                  </a:lnTo>
                  <a:lnTo>
                    <a:pt x="16637" y="152400"/>
                  </a:lnTo>
                  <a:lnTo>
                    <a:pt x="0" y="105283"/>
                  </a:lnTo>
                  <a:close/>
                </a:path>
              </a:pathLst>
            </a:custGeom>
            <a:ln w="25400">
              <a:solidFill>
                <a:srgbClr val="2525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898640" y="1961133"/>
            <a:ext cx="20008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 MT"/>
                <a:cs typeface="Arial MT"/>
              </a:rPr>
              <a:t>Cirque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du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Soleil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85775" y="1374775"/>
            <a:ext cx="8420100" cy="0"/>
          </a:xfrm>
          <a:custGeom>
            <a:avLst/>
            <a:gdLst/>
            <a:ahLst/>
            <a:cxnLst/>
            <a:rect l="l" t="t" r="r" b="b"/>
            <a:pathLst>
              <a:path w="8420100">
                <a:moveTo>
                  <a:pt x="0" y="0"/>
                </a:moveTo>
                <a:lnTo>
                  <a:pt x="8420100" y="0"/>
                </a:lnTo>
              </a:path>
            </a:pathLst>
          </a:custGeom>
          <a:ln w="254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502412" y="348437"/>
            <a:ext cx="8433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 MT"/>
                <a:cs typeface="Arial MT"/>
              </a:rPr>
              <a:t>The</a:t>
            </a:r>
            <a:r>
              <a:rPr sz="3600" b="0" spc="-5" dirty="0">
                <a:latin typeface="Arial MT"/>
                <a:cs typeface="Arial MT"/>
              </a:rPr>
              <a:t> </a:t>
            </a:r>
            <a:r>
              <a:rPr sz="3600" b="0" dirty="0">
                <a:latin typeface="Arial MT"/>
                <a:cs typeface="Arial MT"/>
              </a:rPr>
              <a:t>Strategy</a:t>
            </a:r>
            <a:r>
              <a:rPr sz="3600" b="0" spc="-20" dirty="0">
                <a:latin typeface="Arial MT"/>
                <a:cs typeface="Arial MT"/>
              </a:rPr>
              <a:t> </a:t>
            </a:r>
            <a:r>
              <a:rPr sz="3600" b="0" dirty="0">
                <a:latin typeface="Arial MT"/>
                <a:cs typeface="Arial MT"/>
              </a:rPr>
              <a:t>Canvas</a:t>
            </a:r>
            <a:r>
              <a:rPr sz="3600" b="0" spc="-20" dirty="0">
                <a:latin typeface="Arial MT"/>
                <a:cs typeface="Arial MT"/>
              </a:rPr>
              <a:t> </a:t>
            </a:r>
            <a:r>
              <a:rPr sz="3600" b="0" dirty="0">
                <a:latin typeface="Arial MT"/>
                <a:cs typeface="Arial MT"/>
              </a:rPr>
              <a:t>of</a:t>
            </a:r>
            <a:r>
              <a:rPr sz="3600" b="0" spc="-10" dirty="0"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00CC99"/>
                </a:solidFill>
                <a:latin typeface="Arial"/>
                <a:cs typeface="Arial"/>
              </a:rPr>
              <a:t>Cirque</a:t>
            </a:r>
            <a:r>
              <a:rPr sz="3600" spc="-5" dirty="0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CC99"/>
                </a:solidFill>
                <a:latin typeface="Arial"/>
                <a:cs typeface="Arial"/>
              </a:rPr>
              <a:t>du</a:t>
            </a:r>
            <a:r>
              <a:rPr sz="3600" spc="-10" dirty="0">
                <a:solidFill>
                  <a:srgbClr val="00CC99"/>
                </a:solidFill>
                <a:latin typeface="Arial"/>
                <a:cs typeface="Arial"/>
              </a:rPr>
              <a:t> Soleil</a:t>
            </a:r>
            <a:endParaRPr sz="3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738996" y="6526172"/>
            <a:ext cx="2514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25" dirty="0">
                <a:solidFill>
                  <a:srgbClr val="3333CC"/>
                </a:solidFill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696" y="6538872"/>
            <a:ext cx="2260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b="1" spc="-25" dirty="0">
                <a:solidFill>
                  <a:srgbClr val="3333CC"/>
                </a:solidFill>
                <a:latin typeface="Arial"/>
                <a:cs typeface="Arial"/>
              </a:rPr>
              <a:t>13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756400"/>
            <a:chOff x="0" y="0"/>
            <a:chExt cx="9144000" cy="6756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1863"/>
              <a:ext cx="4529201" cy="45290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201" y="0"/>
              <a:ext cx="4614799" cy="33322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2000" y="3365498"/>
              <a:ext cx="4572000" cy="3390900"/>
            </a:xfrm>
            <a:custGeom>
              <a:avLst/>
              <a:gdLst/>
              <a:ahLst/>
              <a:cxnLst/>
              <a:rect l="l" t="t" r="r" b="b"/>
              <a:pathLst>
                <a:path w="4572000" h="3390900">
                  <a:moveTo>
                    <a:pt x="4572000" y="0"/>
                  </a:moveTo>
                  <a:lnTo>
                    <a:pt x="0" y="0"/>
                  </a:lnTo>
                  <a:lnTo>
                    <a:pt x="0" y="3390900"/>
                  </a:lnTo>
                  <a:lnTo>
                    <a:pt x="4572000" y="33909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3365512"/>
              <a:ext cx="4572000" cy="28575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7093" y="651128"/>
            <a:ext cx="4003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97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Cirque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Soleil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“O” </a:t>
            </a:r>
            <a:r>
              <a:rPr sz="2400" dirty="0">
                <a:latin typeface="Arial"/>
                <a:cs typeface="Arial"/>
              </a:rPr>
              <a:t>Las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Vegas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Best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Show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Ever!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0668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3810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2792476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0026" y="3429000"/>
            <a:ext cx="3093974" cy="3429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96000" cy="31813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8400" y="0"/>
            <a:ext cx="2895600" cy="31845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4200" y="3429000"/>
            <a:ext cx="2659126" cy="34290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5674" y="1313690"/>
            <a:ext cx="6781800" cy="5067300"/>
            <a:chOff x="1185674" y="1313690"/>
            <a:chExt cx="6781800" cy="5067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5674" y="1313690"/>
              <a:ext cx="6781795" cy="50672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4604" y="2775203"/>
              <a:ext cx="5754624" cy="23484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19199" y="1323975"/>
              <a:ext cx="6715125" cy="5000625"/>
            </a:xfrm>
            <a:custGeom>
              <a:avLst/>
              <a:gdLst/>
              <a:ahLst/>
              <a:cxnLst/>
              <a:rect l="l" t="t" r="r" b="b"/>
              <a:pathLst>
                <a:path w="6715125" h="5000625">
                  <a:moveTo>
                    <a:pt x="5881624" y="0"/>
                  </a:moveTo>
                  <a:lnTo>
                    <a:pt x="833501" y="0"/>
                  </a:lnTo>
                  <a:lnTo>
                    <a:pt x="786198" y="1319"/>
                  </a:lnTo>
                  <a:lnTo>
                    <a:pt x="739589" y="5230"/>
                  </a:lnTo>
                  <a:lnTo>
                    <a:pt x="693743" y="11662"/>
                  </a:lnTo>
                  <a:lnTo>
                    <a:pt x="648730" y="20545"/>
                  </a:lnTo>
                  <a:lnTo>
                    <a:pt x="604622" y="31810"/>
                  </a:lnTo>
                  <a:lnTo>
                    <a:pt x="561487" y="45384"/>
                  </a:lnTo>
                  <a:lnTo>
                    <a:pt x="519396" y="61198"/>
                  </a:lnTo>
                  <a:lnTo>
                    <a:pt x="478421" y="79183"/>
                  </a:lnTo>
                  <a:lnTo>
                    <a:pt x="438630" y="99266"/>
                  </a:lnTo>
                  <a:lnTo>
                    <a:pt x="400095" y="121379"/>
                  </a:lnTo>
                  <a:lnTo>
                    <a:pt x="362886" y="145450"/>
                  </a:lnTo>
                  <a:lnTo>
                    <a:pt x="327073" y="171410"/>
                  </a:lnTo>
                  <a:lnTo>
                    <a:pt x="292726" y="199188"/>
                  </a:lnTo>
                  <a:lnTo>
                    <a:pt x="259916" y="228713"/>
                  </a:lnTo>
                  <a:lnTo>
                    <a:pt x="228713" y="259916"/>
                  </a:lnTo>
                  <a:lnTo>
                    <a:pt x="199188" y="292726"/>
                  </a:lnTo>
                  <a:lnTo>
                    <a:pt x="171410" y="327073"/>
                  </a:lnTo>
                  <a:lnTo>
                    <a:pt x="145450" y="362886"/>
                  </a:lnTo>
                  <a:lnTo>
                    <a:pt x="121379" y="400095"/>
                  </a:lnTo>
                  <a:lnTo>
                    <a:pt x="99266" y="438630"/>
                  </a:lnTo>
                  <a:lnTo>
                    <a:pt x="79183" y="478421"/>
                  </a:lnTo>
                  <a:lnTo>
                    <a:pt x="61198" y="519396"/>
                  </a:lnTo>
                  <a:lnTo>
                    <a:pt x="45384" y="561487"/>
                  </a:lnTo>
                  <a:lnTo>
                    <a:pt x="31810" y="604622"/>
                  </a:lnTo>
                  <a:lnTo>
                    <a:pt x="20545" y="648730"/>
                  </a:lnTo>
                  <a:lnTo>
                    <a:pt x="11662" y="693743"/>
                  </a:lnTo>
                  <a:lnTo>
                    <a:pt x="5230" y="739589"/>
                  </a:lnTo>
                  <a:lnTo>
                    <a:pt x="1319" y="786198"/>
                  </a:lnTo>
                  <a:lnTo>
                    <a:pt x="0" y="833501"/>
                  </a:lnTo>
                  <a:lnTo>
                    <a:pt x="0" y="4167124"/>
                  </a:lnTo>
                  <a:lnTo>
                    <a:pt x="1319" y="4214423"/>
                  </a:lnTo>
                  <a:lnTo>
                    <a:pt x="5230" y="4261030"/>
                  </a:lnTo>
                  <a:lnTo>
                    <a:pt x="11662" y="4306875"/>
                  </a:lnTo>
                  <a:lnTo>
                    <a:pt x="20545" y="4351886"/>
                  </a:lnTo>
                  <a:lnTo>
                    <a:pt x="31810" y="4395993"/>
                  </a:lnTo>
                  <a:lnTo>
                    <a:pt x="45384" y="4439127"/>
                  </a:lnTo>
                  <a:lnTo>
                    <a:pt x="61198" y="4481217"/>
                  </a:lnTo>
                  <a:lnTo>
                    <a:pt x="79183" y="4522192"/>
                  </a:lnTo>
                  <a:lnTo>
                    <a:pt x="99266" y="4561982"/>
                  </a:lnTo>
                  <a:lnTo>
                    <a:pt x="121379" y="4600517"/>
                  </a:lnTo>
                  <a:lnTo>
                    <a:pt x="145450" y="4637727"/>
                  </a:lnTo>
                  <a:lnTo>
                    <a:pt x="171410" y="4673540"/>
                  </a:lnTo>
                  <a:lnTo>
                    <a:pt x="199188" y="4707887"/>
                  </a:lnTo>
                  <a:lnTo>
                    <a:pt x="228713" y="4740698"/>
                  </a:lnTo>
                  <a:lnTo>
                    <a:pt x="259916" y="4771902"/>
                  </a:lnTo>
                  <a:lnTo>
                    <a:pt x="292726" y="4801428"/>
                  </a:lnTo>
                  <a:lnTo>
                    <a:pt x="327073" y="4829206"/>
                  </a:lnTo>
                  <a:lnTo>
                    <a:pt x="362886" y="4855167"/>
                  </a:lnTo>
                  <a:lnTo>
                    <a:pt x="400095" y="4879239"/>
                  </a:lnTo>
                  <a:lnTo>
                    <a:pt x="438630" y="4901353"/>
                  </a:lnTo>
                  <a:lnTo>
                    <a:pt x="478421" y="4921437"/>
                  </a:lnTo>
                  <a:lnTo>
                    <a:pt x="519396" y="4939422"/>
                  </a:lnTo>
                  <a:lnTo>
                    <a:pt x="561487" y="4955237"/>
                  </a:lnTo>
                  <a:lnTo>
                    <a:pt x="604622" y="4968813"/>
                  </a:lnTo>
                  <a:lnTo>
                    <a:pt x="648730" y="4980077"/>
                  </a:lnTo>
                  <a:lnTo>
                    <a:pt x="693743" y="4988961"/>
                  </a:lnTo>
                  <a:lnTo>
                    <a:pt x="739589" y="4995394"/>
                  </a:lnTo>
                  <a:lnTo>
                    <a:pt x="786198" y="4999305"/>
                  </a:lnTo>
                  <a:lnTo>
                    <a:pt x="833501" y="5000625"/>
                  </a:lnTo>
                  <a:lnTo>
                    <a:pt x="5881624" y="5000625"/>
                  </a:lnTo>
                  <a:lnTo>
                    <a:pt x="5928926" y="4999305"/>
                  </a:lnTo>
                  <a:lnTo>
                    <a:pt x="5975535" y="4995394"/>
                  </a:lnTo>
                  <a:lnTo>
                    <a:pt x="6021381" y="4988961"/>
                  </a:lnTo>
                  <a:lnTo>
                    <a:pt x="6066394" y="4980077"/>
                  </a:lnTo>
                  <a:lnTo>
                    <a:pt x="6110502" y="4968813"/>
                  </a:lnTo>
                  <a:lnTo>
                    <a:pt x="6153637" y="4955237"/>
                  </a:lnTo>
                  <a:lnTo>
                    <a:pt x="6195728" y="4939422"/>
                  </a:lnTo>
                  <a:lnTo>
                    <a:pt x="6236703" y="4921437"/>
                  </a:lnTo>
                  <a:lnTo>
                    <a:pt x="6276494" y="4901353"/>
                  </a:lnTo>
                  <a:lnTo>
                    <a:pt x="6315029" y="4879239"/>
                  </a:lnTo>
                  <a:lnTo>
                    <a:pt x="6352238" y="4855167"/>
                  </a:lnTo>
                  <a:lnTo>
                    <a:pt x="6388051" y="4829206"/>
                  </a:lnTo>
                  <a:lnTo>
                    <a:pt x="6422398" y="4801428"/>
                  </a:lnTo>
                  <a:lnTo>
                    <a:pt x="6455208" y="4771902"/>
                  </a:lnTo>
                  <a:lnTo>
                    <a:pt x="6486411" y="4740698"/>
                  </a:lnTo>
                  <a:lnTo>
                    <a:pt x="6515936" y="4707887"/>
                  </a:lnTo>
                  <a:lnTo>
                    <a:pt x="6543714" y="4673540"/>
                  </a:lnTo>
                  <a:lnTo>
                    <a:pt x="6569674" y="4637727"/>
                  </a:lnTo>
                  <a:lnTo>
                    <a:pt x="6593745" y="4600517"/>
                  </a:lnTo>
                  <a:lnTo>
                    <a:pt x="6615858" y="4561982"/>
                  </a:lnTo>
                  <a:lnTo>
                    <a:pt x="6635941" y="4522192"/>
                  </a:lnTo>
                  <a:lnTo>
                    <a:pt x="6653926" y="4481217"/>
                  </a:lnTo>
                  <a:lnTo>
                    <a:pt x="6669740" y="4439127"/>
                  </a:lnTo>
                  <a:lnTo>
                    <a:pt x="6683314" y="4395993"/>
                  </a:lnTo>
                  <a:lnTo>
                    <a:pt x="6694579" y="4351886"/>
                  </a:lnTo>
                  <a:lnTo>
                    <a:pt x="6703462" y="4306875"/>
                  </a:lnTo>
                  <a:lnTo>
                    <a:pt x="6709894" y="4261030"/>
                  </a:lnTo>
                  <a:lnTo>
                    <a:pt x="6713805" y="4214423"/>
                  </a:lnTo>
                  <a:lnTo>
                    <a:pt x="6715125" y="4167124"/>
                  </a:lnTo>
                  <a:lnTo>
                    <a:pt x="6715125" y="833501"/>
                  </a:lnTo>
                  <a:lnTo>
                    <a:pt x="6713805" y="786198"/>
                  </a:lnTo>
                  <a:lnTo>
                    <a:pt x="6709894" y="739589"/>
                  </a:lnTo>
                  <a:lnTo>
                    <a:pt x="6703462" y="693743"/>
                  </a:lnTo>
                  <a:lnTo>
                    <a:pt x="6694579" y="648730"/>
                  </a:lnTo>
                  <a:lnTo>
                    <a:pt x="6683314" y="604622"/>
                  </a:lnTo>
                  <a:lnTo>
                    <a:pt x="6669740" y="561487"/>
                  </a:lnTo>
                  <a:lnTo>
                    <a:pt x="6653926" y="519396"/>
                  </a:lnTo>
                  <a:lnTo>
                    <a:pt x="6635941" y="478421"/>
                  </a:lnTo>
                  <a:lnTo>
                    <a:pt x="6615858" y="438630"/>
                  </a:lnTo>
                  <a:lnTo>
                    <a:pt x="6593745" y="400095"/>
                  </a:lnTo>
                  <a:lnTo>
                    <a:pt x="6569674" y="362886"/>
                  </a:lnTo>
                  <a:lnTo>
                    <a:pt x="6543714" y="327073"/>
                  </a:lnTo>
                  <a:lnTo>
                    <a:pt x="6515936" y="292726"/>
                  </a:lnTo>
                  <a:lnTo>
                    <a:pt x="6486411" y="259916"/>
                  </a:lnTo>
                  <a:lnTo>
                    <a:pt x="6455208" y="228713"/>
                  </a:lnTo>
                  <a:lnTo>
                    <a:pt x="6422398" y="199188"/>
                  </a:lnTo>
                  <a:lnTo>
                    <a:pt x="6388051" y="171410"/>
                  </a:lnTo>
                  <a:lnTo>
                    <a:pt x="6352238" y="145450"/>
                  </a:lnTo>
                  <a:lnTo>
                    <a:pt x="6315029" y="121379"/>
                  </a:lnTo>
                  <a:lnTo>
                    <a:pt x="6276494" y="99266"/>
                  </a:lnTo>
                  <a:lnTo>
                    <a:pt x="6236703" y="79183"/>
                  </a:lnTo>
                  <a:lnTo>
                    <a:pt x="6195728" y="61198"/>
                  </a:lnTo>
                  <a:lnTo>
                    <a:pt x="6153637" y="45384"/>
                  </a:lnTo>
                  <a:lnTo>
                    <a:pt x="6110502" y="31810"/>
                  </a:lnTo>
                  <a:lnTo>
                    <a:pt x="6066394" y="20545"/>
                  </a:lnTo>
                  <a:lnTo>
                    <a:pt x="6021381" y="11662"/>
                  </a:lnTo>
                  <a:lnTo>
                    <a:pt x="5975535" y="5230"/>
                  </a:lnTo>
                  <a:lnTo>
                    <a:pt x="5928926" y="1319"/>
                  </a:lnTo>
                  <a:lnTo>
                    <a:pt x="5881624" y="0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6691" y="2966466"/>
            <a:ext cx="47002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 marR="5080" indent="-1143635">
              <a:lnSpc>
                <a:spcPct val="100000"/>
              </a:lnSpc>
              <a:spcBef>
                <a:spcPts val="100"/>
              </a:spcBef>
              <a:tabLst>
                <a:tab pos="2229485" algn="l"/>
                <a:tab pos="3086735" algn="l"/>
              </a:tabLst>
            </a:pPr>
            <a:r>
              <a:rPr sz="5400" spc="-10" dirty="0">
                <a:latin typeface="Times New Roman"/>
                <a:cs typeface="Times New Roman"/>
              </a:rPr>
              <a:t>Cirque</a:t>
            </a:r>
            <a:r>
              <a:rPr sz="5400" dirty="0">
                <a:latin typeface="Times New Roman"/>
                <a:cs typeface="Times New Roman"/>
              </a:rPr>
              <a:t>	</a:t>
            </a:r>
            <a:r>
              <a:rPr sz="5400" spc="-25" dirty="0">
                <a:latin typeface="Times New Roman"/>
                <a:cs typeface="Times New Roman"/>
              </a:rPr>
              <a:t>de</a:t>
            </a:r>
            <a:r>
              <a:rPr sz="5400" dirty="0">
                <a:latin typeface="Times New Roman"/>
                <a:cs typeface="Times New Roman"/>
              </a:rPr>
              <a:t>	</a:t>
            </a:r>
            <a:r>
              <a:rPr sz="5400" spc="-10" dirty="0">
                <a:latin typeface="Times New Roman"/>
                <a:cs typeface="Times New Roman"/>
              </a:rPr>
              <a:t>Soleil Mystere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838200" y="1066800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97535"/>
            <a:ext cx="6362700" cy="2278380"/>
            <a:chOff x="457200" y="97535"/>
            <a:chExt cx="6362700" cy="2278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284" y="1281683"/>
              <a:ext cx="2593848" cy="10698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8" y="1306068"/>
              <a:ext cx="2593848" cy="1069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2000" y="1295399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2278380" y="0"/>
                  </a:moveTo>
                  <a:lnTo>
                    <a:pt x="312432" y="0"/>
                  </a:lnTo>
                  <a:lnTo>
                    <a:pt x="0" y="312420"/>
                  </a:lnTo>
                  <a:lnTo>
                    <a:pt x="0" y="754379"/>
                  </a:lnTo>
                  <a:lnTo>
                    <a:pt x="312432" y="1066800"/>
                  </a:lnTo>
                  <a:lnTo>
                    <a:pt x="2278380" y="1066800"/>
                  </a:lnTo>
                  <a:lnTo>
                    <a:pt x="2590800" y="754379"/>
                  </a:lnTo>
                  <a:lnTo>
                    <a:pt x="2590800" y="312420"/>
                  </a:lnTo>
                  <a:lnTo>
                    <a:pt x="2278380" y="0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97535"/>
              <a:ext cx="6362700" cy="1231392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grpSp>
        <p:nvGrpSpPr>
          <p:cNvPr id="8" name="object 8"/>
          <p:cNvGrpSpPr/>
          <p:nvPr/>
        </p:nvGrpSpPr>
        <p:grpSpPr>
          <a:xfrm>
            <a:off x="1022603" y="1324355"/>
            <a:ext cx="2092960" cy="935990"/>
            <a:chOff x="1022603" y="1324355"/>
            <a:chExt cx="2092960" cy="93599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603" y="1324355"/>
              <a:ext cx="2092452" cy="5699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8215" y="1690115"/>
              <a:ext cx="681228" cy="5699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69314" y="1327628"/>
            <a:ext cx="1777364" cy="7575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000" b="1" spc="-10" dirty="0">
                <a:latin typeface="Arial"/>
                <a:cs typeface="Arial"/>
              </a:rPr>
              <a:t>Mengeliminasi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2000" b="1" spc="-25" dirty="0">
                <a:latin typeface="Arial"/>
                <a:cs typeface="Arial"/>
              </a:rPr>
              <a:t>[E]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48283" y="2577083"/>
            <a:ext cx="2618740" cy="1094740"/>
            <a:chOff x="748283" y="2577083"/>
            <a:chExt cx="2618740" cy="109474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283" y="2577083"/>
              <a:ext cx="2593848" cy="10698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667" y="2601467"/>
              <a:ext cx="2593848" cy="10698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61999" y="2590799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2278380" y="0"/>
                  </a:moveTo>
                  <a:lnTo>
                    <a:pt x="312432" y="0"/>
                  </a:lnTo>
                  <a:lnTo>
                    <a:pt x="0" y="312420"/>
                  </a:lnTo>
                  <a:lnTo>
                    <a:pt x="0" y="754379"/>
                  </a:lnTo>
                  <a:lnTo>
                    <a:pt x="312432" y="1066800"/>
                  </a:lnTo>
                  <a:lnTo>
                    <a:pt x="2278380" y="1066800"/>
                  </a:lnTo>
                  <a:lnTo>
                    <a:pt x="2590800" y="754379"/>
                  </a:lnTo>
                  <a:lnTo>
                    <a:pt x="2590800" y="312420"/>
                  </a:lnTo>
                  <a:lnTo>
                    <a:pt x="2278380" y="0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6527" y="2618231"/>
              <a:ext cx="1783080" cy="569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0595" y="2983991"/>
              <a:ext cx="696468" cy="5699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323213" y="2621635"/>
            <a:ext cx="14681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260" marR="5080" indent="-544195">
              <a:lnSpc>
                <a:spcPct val="12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Mengurangi </a:t>
            </a:r>
            <a:r>
              <a:rPr sz="2000" b="1" spc="-25" dirty="0">
                <a:latin typeface="Arial"/>
                <a:cs typeface="Arial"/>
              </a:rPr>
              <a:t>[R]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8283" y="4024884"/>
            <a:ext cx="2618740" cy="1094740"/>
            <a:chOff x="748283" y="4024884"/>
            <a:chExt cx="2618740" cy="109474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283" y="4024884"/>
              <a:ext cx="2593848" cy="10698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667" y="4049268"/>
              <a:ext cx="2593848" cy="106984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61999" y="4038600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2278380" y="0"/>
                  </a:moveTo>
                  <a:lnTo>
                    <a:pt x="312432" y="0"/>
                  </a:lnTo>
                  <a:lnTo>
                    <a:pt x="0" y="312419"/>
                  </a:lnTo>
                  <a:lnTo>
                    <a:pt x="0" y="754380"/>
                  </a:lnTo>
                  <a:lnTo>
                    <a:pt x="312432" y="1066800"/>
                  </a:lnTo>
                  <a:lnTo>
                    <a:pt x="2278380" y="1066800"/>
                  </a:lnTo>
                  <a:lnTo>
                    <a:pt x="2590800" y="754380"/>
                  </a:lnTo>
                  <a:lnTo>
                    <a:pt x="2590800" y="312419"/>
                  </a:lnTo>
                  <a:lnTo>
                    <a:pt x="2278380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8511" y="4070604"/>
              <a:ext cx="2039112" cy="5699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20595" y="4436364"/>
              <a:ext cx="696468" cy="56997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195222" y="4074642"/>
            <a:ext cx="1722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4530" marR="5080" indent="-672465">
              <a:lnSpc>
                <a:spcPct val="12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Meningkatkan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[R]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48283" y="5396484"/>
            <a:ext cx="2618740" cy="1094740"/>
            <a:chOff x="748283" y="5396484"/>
            <a:chExt cx="2618740" cy="109474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283" y="5396484"/>
              <a:ext cx="2593848" cy="10698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667" y="5420868"/>
              <a:ext cx="2593848" cy="10698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61999" y="5410200"/>
              <a:ext cx="2590800" cy="1066800"/>
            </a:xfrm>
            <a:custGeom>
              <a:avLst/>
              <a:gdLst/>
              <a:ahLst/>
              <a:cxnLst/>
              <a:rect l="l" t="t" r="r" b="b"/>
              <a:pathLst>
                <a:path w="2590800" h="1066800">
                  <a:moveTo>
                    <a:pt x="2278380" y="0"/>
                  </a:moveTo>
                  <a:lnTo>
                    <a:pt x="312432" y="0"/>
                  </a:lnTo>
                  <a:lnTo>
                    <a:pt x="0" y="312432"/>
                  </a:lnTo>
                  <a:lnTo>
                    <a:pt x="0" y="754367"/>
                  </a:lnTo>
                  <a:lnTo>
                    <a:pt x="312432" y="1066800"/>
                  </a:lnTo>
                  <a:lnTo>
                    <a:pt x="2278380" y="1066800"/>
                  </a:lnTo>
                  <a:lnTo>
                    <a:pt x="2590800" y="754367"/>
                  </a:lnTo>
                  <a:lnTo>
                    <a:pt x="2590800" y="312432"/>
                  </a:lnTo>
                  <a:lnTo>
                    <a:pt x="2278380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6235" y="5448300"/>
              <a:ext cx="1883664" cy="5699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0595" y="5814060"/>
              <a:ext cx="696468" cy="56997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272921" y="5452657"/>
            <a:ext cx="1567815" cy="7575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Menciptakan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48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[C]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36975" y="1087907"/>
            <a:ext cx="4625975" cy="1233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2200" dirty="0">
                <a:latin typeface="Arial MT"/>
                <a:cs typeface="Arial MT"/>
              </a:rPr>
              <a:t>Faktor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apa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diambil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untuk </a:t>
            </a:r>
            <a:r>
              <a:rPr sz="2200" dirty="0">
                <a:latin typeface="Arial MT"/>
                <a:cs typeface="Arial MT"/>
              </a:rPr>
              <a:t>memberikan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namun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sebenarnya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bisa </a:t>
            </a:r>
            <a:r>
              <a:rPr sz="2200" dirty="0">
                <a:latin typeface="Arial MT"/>
                <a:cs typeface="Arial MT"/>
              </a:rPr>
              <a:t>dieliminasi</a:t>
            </a:r>
            <a:r>
              <a:rPr sz="2200" spc="-120" dirty="0">
                <a:latin typeface="Arial MT"/>
                <a:cs typeface="Arial MT"/>
              </a:rPr>
              <a:t> </a:t>
            </a:r>
            <a:r>
              <a:rPr sz="2200" spc="-50" dirty="0">
                <a:latin typeface="Arial MT"/>
                <a:cs typeface="Arial MT"/>
              </a:rPr>
              <a:t>?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36975" y="2598189"/>
            <a:ext cx="4891405" cy="8305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spc="-10" dirty="0">
                <a:latin typeface="Arial MT"/>
                <a:cs typeface="Arial MT"/>
              </a:rPr>
              <a:t>Faktor-</a:t>
            </a:r>
            <a:r>
              <a:rPr sz="2200" dirty="0">
                <a:latin typeface="Arial MT"/>
                <a:cs typeface="Arial MT"/>
              </a:rPr>
              <a:t>faktor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harus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dikurangi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jauh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200" dirty="0">
                <a:latin typeface="Arial MT"/>
                <a:cs typeface="Arial MT"/>
              </a:rPr>
              <a:t>di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bawah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standar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industri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60" dirty="0">
                <a:latin typeface="Arial MT"/>
                <a:cs typeface="Arial MT"/>
              </a:rPr>
              <a:t>?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36975" y="5326481"/>
            <a:ext cx="4821555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099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Faktor-faktor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harus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diciptakan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bahwa </a:t>
            </a:r>
            <a:r>
              <a:rPr sz="2000" dirty="0">
                <a:latin typeface="Arial MT"/>
                <a:cs typeface="Arial MT"/>
              </a:rPr>
              <a:t>industri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belum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pernah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ditawarkan?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36975" y="4017606"/>
            <a:ext cx="4643120" cy="8305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00" spc="-10" dirty="0">
                <a:latin typeface="Arial MT"/>
                <a:cs typeface="Arial MT"/>
              </a:rPr>
              <a:t>Faktor-</a:t>
            </a:r>
            <a:r>
              <a:rPr sz="2200" dirty="0">
                <a:latin typeface="Arial MT"/>
                <a:cs typeface="Arial MT"/>
              </a:rPr>
              <a:t>faktor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yang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harus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ditingkatkan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latin typeface="Arial MT"/>
                <a:cs typeface="Arial MT"/>
              </a:rPr>
              <a:t>hingga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atas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standar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industri?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1000" y="25146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28575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1000" y="38862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28575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400" y="5257800"/>
            <a:ext cx="8610600" cy="0"/>
          </a:xfrm>
          <a:custGeom>
            <a:avLst/>
            <a:gdLst/>
            <a:ahLst/>
            <a:cxnLst/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28575">
            <a:solidFill>
              <a:srgbClr val="80808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0668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3810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518014" cy="507420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536051" y="596900"/>
            <a:ext cx="341630" cy="330200"/>
            <a:chOff x="8536051" y="596900"/>
            <a:chExt cx="341630" cy="330200"/>
          </a:xfrm>
        </p:grpSpPr>
        <p:sp>
          <p:nvSpPr>
            <p:cNvPr id="5" name="object 5"/>
            <p:cNvSpPr/>
            <p:nvPr/>
          </p:nvSpPr>
          <p:spPr>
            <a:xfrm>
              <a:off x="8548751" y="609600"/>
              <a:ext cx="316230" cy="304800"/>
            </a:xfrm>
            <a:custGeom>
              <a:avLst/>
              <a:gdLst/>
              <a:ahLst/>
              <a:cxnLst/>
              <a:rect l="l" t="t" r="r" b="b"/>
              <a:pathLst>
                <a:path w="316229" h="304800">
                  <a:moveTo>
                    <a:pt x="157860" y="0"/>
                  </a:moveTo>
                  <a:lnTo>
                    <a:pt x="114173" y="29083"/>
                  </a:lnTo>
                  <a:lnTo>
                    <a:pt x="60325" y="29083"/>
                  </a:lnTo>
                  <a:lnTo>
                    <a:pt x="43560" y="76200"/>
                  </a:lnTo>
                  <a:lnTo>
                    <a:pt x="0" y="105283"/>
                  </a:lnTo>
                  <a:lnTo>
                    <a:pt x="16637" y="152400"/>
                  </a:lnTo>
                  <a:lnTo>
                    <a:pt x="0" y="199516"/>
                  </a:lnTo>
                  <a:lnTo>
                    <a:pt x="43560" y="228600"/>
                  </a:lnTo>
                  <a:lnTo>
                    <a:pt x="60325" y="275716"/>
                  </a:lnTo>
                  <a:lnTo>
                    <a:pt x="114173" y="275716"/>
                  </a:lnTo>
                  <a:lnTo>
                    <a:pt x="157860" y="304800"/>
                  </a:lnTo>
                  <a:lnTo>
                    <a:pt x="201549" y="275716"/>
                  </a:lnTo>
                  <a:lnTo>
                    <a:pt x="255524" y="275716"/>
                  </a:lnTo>
                  <a:lnTo>
                    <a:pt x="272160" y="228600"/>
                  </a:lnTo>
                  <a:lnTo>
                    <a:pt x="315849" y="199516"/>
                  </a:lnTo>
                  <a:lnTo>
                    <a:pt x="299212" y="152400"/>
                  </a:lnTo>
                  <a:lnTo>
                    <a:pt x="315849" y="105283"/>
                  </a:lnTo>
                  <a:lnTo>
                    <a:pt x="272160" y="76200"/>
                  </a:lnTo>
                  <a:lnTo>
                    <a:pt x="255524" y="29083"/>
                  </a:lnTo>
                  <a:lnTo>
                    <a:pt x="201549" y="29083"/>
                  </a:lnTo>
                  <a:lnTo>
                    <a:pt x="1578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48751" y="609600"/>
              <a:ext cx="316230" cy="304800"/>
            </a:xfrm>
            <a:custGeom>
              <a:avLst/>
              <a:gdLst/>
              <a:ahLst/>
              <a:cxnLst/>
              <a:rect l="l" t="t" r="r" b="b"/>
              <a:pathLst>
                <a:path w="316229" h="304800">
                  <a:moveTo>
                    <a:pt x="0" y="105283"/>
                  </a:moveTo>
                  <a:lnTo>
                    <a:pt x="43560" y="76200"/>
                  </a:lnTo>
                  <a:lnTo>
                    <a:pt x="60325" y="29083"/>
                  </a:lnTo>
                  <a:lnTo>
                    <a:pt x="114173" y="29083"/>
                  </a:lnTo>
                  <a:lnTo>
                    <a:pt x="157860" y="0"/>
                  </a:lnTo>
                  <a:lnTo>
                    <a:pt x="201549" y="29083"/>
                  </a:lnTo>
                  <a:lnTo>
                    <a:pt x="255524" y="29083"/>
                  </a:lnTo>
                  <a:lnTo>
                    <a:pt x="272160" y="76200"/>
                  </a:lnTo>
                  <a:lnTo>
                    <a:pt x="315849" y="105283"/>
                  </a:lnTo>
                  <a:lnTo>
                    <a:pt x="299212" y="152400"/>
                  </a:lnTo>
                  <a:lnTo>
                    <a:pt x="315849" y="199516"/>
                  </a:lnTo>
                  <a:lnTo>
                    <a:pt x="272160" y="228600"/>
                  </a:lnTo>
                  <a:lnTo>
                    <a:pt x="255524" y="275716"/>
                  </a:lnTo>
                  <a:lnTo>
                    <a:pt x="201549" y="275716"/>
                  </a:lnTo>
                  <a:lnTo>
                    <a:pt x="157860" y="304800"/>
                  </a:lnTo>
                  <a:lnTo>
                    <a:pt x="114173" y="275716"/>
                  </a:lnTo>
                  <a:lnTo>
                    <a:pt x="60325" y="275716"/>
                  </a:lnTo>
                  <a:lnTo>
                    <a:pt x="43560" y="228600"/>
                  </a:lnTo>
                  <a:lnTo>
                    <a:pt x="0" y="199516"/>
                  </a:lnTo>
                  <a:lnTo>
                    <a:pt x="16637" y="152400"/>
                  </a:lnTo>
                  <a:lnTo>
                    <a:pt x="0" y="105283"/>
                  </a:lnTo>
                  <a:close/>
                </a:path>
              </a:pathLst>
            </a:custGeom>
            <a:ln w="25400">
              <a:solidFill>
                <a:srgbClr val="2525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5700" y="2927350"/>
            <a:ext cx="704850" cy="466725"/>
          </a:xfrm>
          <a:custGeom>
            <a:avLst/>
            <a:gdLst/>
            <a:ahLst/>
            <a:cxnLst/>
            <a:rect l="l" t="t" r="r" b="b"/>
            <a:pathLst>
              <a:path w="704850" h="466725">
                <a:moveTo>
                  <a:pt x="0" y="466725"/>
                </a:moveTo>
                <a:lnTo>
                  <a:pt x="704850" y="0"/>
                </a:lnTo>
              </a:path>
            </a:pathLst>
          </a:custGeom>
          <a:ln w="50800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5650" y="2155825"/>
            <a:ext cx="633730" cy="1905"/>
          </a:xfrm>
          <a:custGeom>
            <a:avLst/>
            <a:gdLst/>
            <a:ahLst/>
            <a:cxnLst/>
            <a:rect l="l" t="t" r="r" b="b"/>
            <a:pathLst>
              <a:path w="633729" h="1905">
                <a:moveTo>
                  <a:pt x="0" y="1650"/>
                </a:moveTo>
                <a:lnTo>
                  <a:pt x="633476" y="0"/>
                </a:lnTo>
              </a:path>
            </a:pathLst>
          </a:custGeom>
          <a:ln w="50800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1801" y="2217673"/>
            <a:ext cx="713105" cy="968375"/>
          </a:xfrm>
          <a:custGeom>
            <a:avLst/>
            <a:gdLst/>
            <a:ahLst/>
            <a:cxnLst/>
            <a:rect l="l" t="t" r="r" b="b"/>
            <a:pathLst>
              <a:path w="713104" h="968375">
                <a:moveTo>
                  <a:pt x="0" y="968375"/>
                </a:moveTo>
                <a:lnTo>
                  <a:pt x="712724" y="0"/>
                </a:lnTo>
              </a:path>
            </a:pathLst>
          </a:custGeom>
          <a:ln w="50800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7551" y="2782951"/>
            <a:ext cx="859155" cy="430530"/>
          </a:xfrm>
          <a:custGeom>
            <a:avLst/>
            <a:gdLst/>
            <a:ahLst/>
            <a:cxnLst/>
            <a:rect l="l" t="t" r="r" b="b"/>
            <a:pathLst>
              <a:path w="859154" h="430530">
                <a:moveTo>
                  <a:pt x="0" y="0"/>
                </a:moveTo>
                <a:lnTo>
                  <a:pt x="858774" y="430149"/>
                </a:lnTo>
              </a:path>
            </a:pathLst>
          </a:custGeom>
          <a:ln w="50800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5551" y="2784475"/>
            <a:ext cx="633730" cy="57150"/>
          </a:xfrm>
          <a:custGeom>
            <a:avLst/>
            <a:gdLst/>
            <a:ahLst/>
            <a:cxnLst/>
            <a:rect l="l" t="t" r="r" b="b"/>
            <a:pathLst>
              <a:path w="633730" h="57150">
                <a:moveTo>
                  <a:pt x="0" y="57150"/>
                </a:moveTo>
                <a:lnTo>
                  <a:pt x="633349" y="0"/>
                </a:lnTo>
              </a:path>
            </a:pathLst>
          </a:custGeom>
          <a:ln w="50800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92125" y="3497198"/>
            <a:ext cx="593725" cy="1236980"/>
            <a:chOff x="492125" y="3497198"/>
            <a:chExt cx="593725" cy="1236980"/>
          </a:xfrm>
        </p:grpSpPr>
        <p:sp>
          <p:nvSpPr>
            <p:cNvPr id="8" name="object 8"/>
            <p:cNvSpPr/>
            <p:nvPr/>
          </p:nvSpPr>
          <p:spPr>
            <a:xfrm>
              <a:off x="665162" y="3522598"/>
              <a:ext cx="395605" cy="1043305"/>
            </a:xfrm>
            <a:custGeom>
              <a:avLst/>
              <a:gdLst/>
              <a:ahLst/>
              <a:cxnLst/>
              <a:rect l="l" t="t" r="r" b="b"/>
              <a:pathLst>
                <a:path w="395605" h="1043304">
                  <a:moveTo>
                    <a:pt x="0" y="1043051"/>
                  </a:moveTo>
                  <a:lnTo>
                    <a:pt x="395287" y="0"/>
                  </a:lnTo>
                </a:path>
              </a:pathLst>
            </a:custGeom>
            <a:ln w="50800">
              <a:solidFill>
                <a:srgbClr val="FF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125" y="4519675"/>
              <a:ext cx="198437" cy="21424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7276" y="2763773"/>
            <a:ext cx="200025" cy="2143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6800" y="3129026"/>
            <a:ext cx="200025" cy="2142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6900" y="2054225"/>
            <a:ext cx="198500" cy="2143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56200" y="2033651"/>
            <a:ext cx="198500" cy="2142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64225" y="4649851"/>
            <a:ext cx="198500" cy="2142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3775" y="3336925"/>
            <a:ext cx="198437" cy="21424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90800" y="2647950"/>
            <a:ext cx="200025" cy="214249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288026" y="2200275"/>
            <a:ext cx="619125" cy="2497455"/>
          </a:xfrm>
          <a:custGeom>
            <a:avLst/>
            <a:gdLst/>
            <a:ahLst/>
            <a:cxnLst/>
            <a:rect l="l" t="t" r="r" b="b"/>
            <a:pathLst>
              <a:path w="619125" h="2497454">
                <a:moveTo>
                  <a:pt x="0" y="0"/>
                </a:moveTo>
                <a:lnTo>
                  <a:pt x="619125" y="2497074"/>
                </a:lnTo>
              </a:path>
            </a:pathLst>
          </a:custGeom>
          <a:ln w="50800">
            <a:solidFill>
              <a:srgbClr val="FF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475" y="2658998"/>
            <a:ext cx="508000" cy="1622425"/>
          </a:xfrm>
          <a:custGeom>
            <a:avLst/>
            <a:gdLst/>
            <a:ahLst/>
            <a:cxnLst/>
            <a:rect l="l" t="t" r="r" b="b"/>
            <a:pathLst>
              <a:path w="508000" h="1622425">
                <a:moveTo>
                  <a:pt x="0" y="1622425"/>
                </a:moveTo>
                <a:lnTo>
                  <a:pt x="508000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1575" y="1885950"/>
            <a:ext cx="765175" cy="668655"/>
          </a:xfrm>
          <a:custGeom>
            <a:avLst/>
            <a:gdLst/>
            <a:ahLst/>
            <a:cxnLst/>
            <a:rect l="l" t="t" r="r" b="b"/>
            <a:pathLst>
              <a:path w="765175" h="668655">
                <a:moveTo>
                  <a:pt x="0" y="668401"/>
                </a:moveTo>
                <a:lnTo>
                  <a:pt x="765175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54501" y="1746250"/>
            <a:ext cx="2222500" cy="2733675"/>
          </a:xfrm>
          <a:custGeom>
            <a:avLst/>
            <a:gdLst/>
            <a:ahLst/>
            <a:cxnLst/>
            <a:rect l="l" t="t" r="r" b="b"/>
            <a:pathLst>
              <a:path w="2222500" h="2733675">
                <a:moveTo>
                  <a:pt x="0" y="728599"/>
                </a:moveTo>
                <a:lnTo>
                  <a:pt x="734949" y="31750"/>
                </a:lnTo>
              </a:path>
              <a:path w="2222500" h="2733675">
                <a:moveTo>
                  <a:pt x="747649" y="0"/>
                </a:moveTo>
                <a:lnTo>
                  <a:pt x="1536700" y="14350"/>
                </a:lnTo>
              </a:path>
              <a:path w="2222500" h="2733675">
                <a:moveTo>
                  <a:pt x="1552575" y="41275"/>
                </a:moveTo>
                <a:lnTo>
                  <a:pt x="2222500" y="2733675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9112" y="4237101"/>
            <a:ext cx="188912" cy="2032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49337" y="2481326"/>
            <a:ext cx="188912" cy="2032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87601" y="1763776"/>
            <a:ext cx="188849" cy="2032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05500" y="4403725"/>
            <a:ext cx="188975" cy="2032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08551" y="1652651"/>
            <a:ext cx="188849" cy="203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94300" y="1655826"/>
            <a:ext cx="188975" cy="2032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89301" y="1765300"/>
            <a:ext cx="188849" cy="2032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35375" y="2384425"/>
            <a:ext cx="188975" cy="203200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2019300" y="1860550"/>
            <a:ext cx="1708150" cy="606425"/>
          </a:xfrm>
          <a:custGeom>
            <a:avLst/>
            <a:gdLst/>
            <a:ahLst/>
            <a:cxnLst/>
            <a:rect l="l" t="t" r="r" b="b"/>
            <a:pathLst>
              <a:path w="1708150" h="606425">
                <a:moveTo>
                  <a:pt x="849376" y="1650"/>
                </a:moveTo>
                <a:lnTo>
                  <a:pt x="0" y="0"/>
                </a:lnTo>
              </a:path>
              <a:path w="1708150" h="606425">
                <a:moveTo>
                  <a:pt x="1708150" y="606425"/>
                </a:moveTo>
                <a:lnTo>
                  <a:pt x="887476" y="22225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756919" y="170179"/>
            <a:ext cx="7924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imes New Roman"/>
                <a:cs typeface="Times New Roman"/>
              </a:rPr>
              <a:t>The</a:t>
            </a:r>
            <a:r>
              <a:rPr sz="3600" b="0" spc="-6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Strategy</a:t>
            </a:r>
            <a:r>
              <a:rPr sz="3600" b="0" spc="-55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Canvas</a:t>
            </a:r>
            <a:r>
              <a:rPr sz="3600" b="0" spc="-6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of</a:t>
            </a:r>
            <a:r>
              <a:rPr sz="3600" b="0" spc="-40" dirty="0"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CC99"/>
                </a:solidFill>
                <a:latin typeface="Arial"/>
                <a:cs typeface="Arial"/>
              </a:rPr>
              <a:t>Cirque</a:t>
            </a:r>
            <a:r>
              <a:rPr sz="3600" spc="-65" dirty="0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CC99"/>
                </a:solidFill>
                <a:latin typeface="Arial"/>
                <a:cs typeface="Arial"/>
              </a:rPr>
              <a:t>du</a:t>
            </a:r>
            <a:r>
              <a:rPr sz="3600" spc="-80" dirty="0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0CC99"/>
                </a:solidFill>
                <a:latin typeface="Arial"/>
                <a:cs typeface="Arial"/>
              </a:rPr>
              <a:t>Soleil</a:t>
            </a:r>
            <a:endParaRPr sz="3600">
              <a:latin typeface="Arial"/>
              <a:cs typeface="Arial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31" name="object 31"/>
          <p:cNvSpPr txBox="1"/>
          <p:nvPr/>
        </p:nvSpPr>
        <p:spPr>
          <a:xfrm>
            <a:off x="207975" y="1097406"/>
            <a:ext cx="24320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Arial MT"/>
                <a:cs typeface="Arial MT"/>
              </a:rPr>
              <a:t>hi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4448" y="2341109"/>
            <a:ext cx="337820" cy="16052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dirty="0">
                <a:latin typeface="Arial MT"/>
                <a:cs typeface="Arial MT"/>
              </a:rPr>
              <a:t>offering</a:t>
            </a:r>
            <a:r>
              <a:rPr sz="2200" spc="-130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level</a:t>
            </a:r>
            <a:endParaRPr sz="2200">
              <a:latin typeface="Arial MT"/>
              <a:cs typeface="Arial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19100" y="1285875"/>
            <a:ext cx="8568055" cy="4254500"/>
            <a:chOff x="419100" y="1285875"/>
            <a:chExt cx="8568055" cy="4254500"/>
          </a:xfrm>
        </p:grpSpPr>
        <p:sp>
          <p:nvSpPr>
            <p:cNvPr id="34" name="object 34"/>
            <p:cNvSpPr/>
            <p:nvPr/>
          </p:nvSpPr>
          <p:spPr>
            <a:xfrm>
              <a:off x="485775" y="1298575"/>
              <a:ext cx="8420100" cy="0"/>
            </a:xfrm>
            <a:custGeom>
              <a:avLst/>
              <a:gdLst/>
              <a:ahLst/>
              <a:cxnLst/>
              <a:rect l="l" t="t" r="r" b="b"/>
              <a:pathLst>
                <a:path w="8420100">
                  <a:moveTo>
                    <a:pt x="430212" y="0"/>
                  </a:moveTo>
                  <a:lnTo>
                    <a:pt x="4995926" y="0"/>
                  </a:lnTo>
                </a:path>
                <a:path w="8420100">
                  <a:moveTo>
                    <a:pt x="6105525" y="0"/>
                  </a:moveTo>
                  <a:lnTo>
                    <a:pt x="8420100" y="0"/>
                  </a:lnTo>
                </a:path>
                <a:path w="8420100">
                  <a:moveTo>
                    <a:pt x="5049901" y="0"/>
                  </a:moveTo>
                  <a:lnTo>
                    <a:pt x="6051550" y="0"/>
                  </a:lnTo>
                </a:path>
                <a:path w="8420100">
                  <a:moveTo>
                    <a:pt x="0" y="0"/>
                  </a:moveTo>
                  <a:lnTo>
                    <a:pt x="376237" y="0"/>
                  </a:lnTo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1800" y="5521325"/>
              <a:ext cx="8542655" cy="6350"/>
            </a:xfrm>
            <a:custGeom>
              <a:avLst/>
              <a:gdLst/>
              <a:ahLst/>
              <a:cxnLst/>
              <a:rect l="l" t="t" r="r" b="b"/>
              <a:pathLst>
                <a:path w="8542655" h="6350">
                  <a:moveTo>
                    <a:pt x="0" y="6350"/>
                  </a:moveTo>
                  <a:lnTo>
                    <a:pt x="854240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4777" y="5300022"/>
            <a:ext cx="377190" cy="5543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320"/>
              </a:spcBef>
            </a:pPr>
            <a:r>
              <a:rPr sz="2200" spc="-25" dirty="0">
                <a:latin typeface="Arial MT"/>
                <a:cs typeface="Arial MT"/>
              </a:rPr>
              <a:t>lo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 MT"/>
                <a:cs typeface="Arial MT"/>
              </a:rPr>
              <a:t>Price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93311" y="5965647"/>
            <a:ext cx="7797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Fun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&amp;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Humor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65190" y="5964123"/>
            <a:ext cx="8248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Unique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Venue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65782" y="5967171"/>
            <a:ext cx="10591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Aisle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Concessions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97835" y="5609945"/>
            <a:ext cx="8115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Multiple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Show </a:t>
            </a:r>
            <a:r>
              <a:rPr sz="1000" spc="-10" dirty="0">
                <a:latin typeface="Arial MT"/>
                <a:cs typeface="Arial MT"/>
              </a:rPr>
              <a:t>Arenas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66284" y="5692546"/>
            <a:ext cx="9328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Thrills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&amp;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Danger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22362" y="5532501"/>
            <a:ext cx="4843780" cy="466725"/>
          </a:xfrm>
          <a:custGeom>
            <a:avLst/>
            <a:gdLst/>
            <a:ahLst/>
            <a:cxnLst/>
            <a:rect l="l" t="t" r="r" b="b"/>
            <a:pathLst>
              <a:path w="4843780" h="466725">
                <a:moveTo>
                  <a:pt x="0" y="3175"/>
                </a:moveTo>
                <a:lnTo>
                  <a:pt x="0" y="457136"/>
                </a:lnTo>
              </a:path>
              <a:path w="4843780" h="466725">
                <a:moveTo>
                  <a:pt x="3308413" y="0"/>
                </a:moveTo>
                <a:lnTo>
                  <a:pt x="3308413" y="453961"/>
                </a:lnTo>
              </a:path>
              <a:path w="4843780" h="466725">
                <a:moveTo>
                  <a:pt x="4843462" y="0"/>
                </a:moveTo>
                <a:lnTo>
                  <a:pt x="4843462" y="453961"/>
                </a:lnTo>
              </a:path>
              <a:path w="4843780" h="466725">
                <a:moveTo>
                  <a:pt x="1543113" y="12700"/>
                </a:moveTo>
                <a:lnTo>
                  <a:pt x="1543113" y="46666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301877" y="5665723"/>
            <a:ext cx="8248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Animal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Shows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7100" y="5976924"/>
            <a:ext cx="9220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Star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Performers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38265" y="5617870"/>
            <a:ext cx="4235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Theme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60566" y="5987897"/>
            <a:ext cx="9340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Refined</a:t>
            </a:r>
            <a:r>
              <a:rPr sz="1000" spc="-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Viewing Environment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57212" y="1666875"/>
            <a:ext cx="8309609" cy="4321175"/>
            <a:chOff x="557212" y="1666875"/>
            <a:chExt cx="8309609" cy="4321175"/>
          </a:xfrm>
        </p:grpSpPr>
        <p:sp>
          <p:nvSpPr>
            <p:cNvPr id="48" name="object 48"/>
            <p:cNvSpPr/>
            <p:nvPr/>
          </p:nvSpPr>
          <p:spPr>
            <a:xfrm>
              <a:off x="7202551" y="5526151"/>
              <a:ext cx="1500505" cy="457200"/>
            </a:xfrm>
            <a:custGeom>
              <a:avLst/>
              <a:gdLst/>
              <a:ahLst/>
              <a:cxnLst/>
              <a:rect l="l" t="t" r="r" b="b"/>
              <a:pathLst>
                <a:path w="1500504" h="457200">
                  <a:moveTo>
                    <a:pt x="0" y="3175"/>
                  </a:moveTo>
                  <a:lnTo>
                    <a:pt x="0" y="457136"/>
                  </a:lnTo>
                </a:path>
                <a:path w="1500504" h="457200">
                  <a:moveTo>
                    <a:pt x="1500124" y="0"/>
                  </a:moveTo>
                  <a:lnTo>
                    <a:pt x="1500124" y="45396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5800" y="1819275"/>
              <a:ext cx="6577330" cy="3564254"/>
            </a:xfrm>
            <a:custGeom>
              <a:avLst/>
              <a:gdLst/>
              <a:ahLst/>
              <a:cxnLst/>
              <a:rect l="l" t="t" r="r" b="b"/>
              <a:pathLst>
                <a:path w="6577330" h="3564254">
                  <a:moveTo>
                    <a:pt x="6110351" y="585851"/>
                  </a:moveTo>
                  <a:lnTo>
                    <a:pt x="6577076" y="589026"/>
                  </a:lnTo>
                </a:path>
                <a:path w="6577330" h="3564254">
                  <a:moveTo>
                    <a:pt x="0" y="1349375"/>
                  </a:moveTo>
                  <a:lnTo>
                    <a:pt x="419100" y="3500501"/>
                  </a:lnTo>
                </a:path>
                <a:path w="6577330" h="3564254">
                  <a:moveTo>
                    <a:pt x="1282700" y="3564001"/>
                  </a:moveTo>
                  <a:lnTo>
                    <a:pt x="1906651" y="3564001"/>
                  </a:lnTo>
                </a:path>
                <a:path w="6577330" h="3564254">
                  <a:moveTo>
                    <a:pt x="2082800" y="3564001"/>
                  </a:moveTo>
                  <a:lnTo>
                    <a:pt x="2809875" y="3564001"/>
                  </a:lnTo>
                </a:path>
                <a:path w="6577330" h="3564254">
                  <a:moveTo>
                    <a:pt x="515937" y="3554476"/>
                  </a:moveTo>
                  <a:lnTo>
                    <a:pt x="1133475" y="3554349"/>
                  </a:lnTo>
                </a:path>
                <a:path w="6577330" h="3564254">
                  <a:moveTo>
                    <a:pt x="2930525" y="3482975"/>
                  </a:moveTo>
                  <a:lnTo>
                    <a:pt x="3806825" y="996950"/>
                  </a:lnTo>
                </a:path>
                <a:path w="6577330" h="3564254">
                  <a:moveTo>
                    <a:pt x="5440426" y="0"/>
                  </a:moveTo>
                  <a:lnTo>
                    <a:pt x="5981700" y="533400"/>
                  </a:lnTo>
                </a:path>
                <a:path w="6577330" h="3564254">
                  <a:moveTo>
                    <a:pt x="4648200" y="862076"/>
                  </a:moveTo>
                  <a:lnTo>
                    <a:pt x="5334000" y="12700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7212" y="2984500"/>
              <a:ext cx="198437" cy="21424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20925" y="5275326"/>
              <a:ext cx="198374" cy="21424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68575" y="5275326"/>
              <a:ext cx="198500" cy="21424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0287" y="5275326"/>
              <a:ext cx="198437" cy="21424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14901" y="2630424"/>
              <a:ext cx="200025" cy="21437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31051" y="2301875"/>
              <a:ext cx="200025" cy="2143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54875" y="2309876"/>
              <a:ext cx="198500" cy="21424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66226" y="2284476"/>
              <a:ext cx="200025" cy="21424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24800" y="2306573"/>
              <a:ext cx="198500" cy="21437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90976" y="5276850"/>
              <a:ext cx="198374" cy="21437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65725" y="2624200"/>
              <a:ext cx="200025" cy="21424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56300" y="1666875"/>
              <a:ext cx="200025" cy="21424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595876" y="2397125"/>
              <a:ext cx="4116704" cy="342900"/>
            </a:xfrm>
            <a:custGeom>
              <a:avLst/>
              <a:gdLst/>
              <a:ahLst/>
              <a:cxnLst/>
              <a:rect l="l" t="t" r="r" b="b"/>
              <a:pathLst>
                <a:path w="4116704" h="342900">
                  <a:moveTo>
                    <a:pt x="2819400" y="3175"/>
                  </a:moveTo>
                  <a:lnTo>
                    <a:pt x="3346450" y="6350"/>
                  </a:lnTo>
                </a:path>
                <a:path w="4116704" h="342900">
                  <a:moveTo>
                    <a:pt x="3506724" y="4825"/>
                  </a:moveTo>
                  <a:lnTo>
                    <a:pt x="4116324" y="0"/>
                  </a:lnTo>
                </a:path>
                <a:path w="4116704" h="342900">
                  <a:moveTo>
                    <a:pt x="0" y="342900"/>
                  </a:moveTo>
                  <a:lnTo>
                    <a:pt x="603250" y="331850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7348219" y="5616346"/>
            <a:ext cx="692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Multiple Productions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898640" y="1884933"/>
            <a:ext cx="20008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 MT"/>
                <a:cs typeface="Arial MT"/>
              </a:rPr>
              <a:t>Cirque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du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Soleil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71537" y="1287525"/>
            <a:ext cx="8004809" cy="4241800"/>
          </a:xfrm>
          <a:custGeom>
            <a:avLst/>
            <a:gdLst/>
            <a:ahLst/>
            <a:cxnLst/>
            <a:rect l="l" t="t" r="r" b="b"/>
            <a:pathLst>
              <a:path w="8004809" h="4241800">
                <a:moveTo>
                  <a:pt x="4619688" y="7874"/>
                </a:moveTo>
                <a:lnTo>
                  <a:pt x="4654613" y="4236974"/>
                </a:lnTo>
              </a:path>
              <a:path w="8004809" h="4241800">
                <a:moveTo>
                  <a:pt x="0" y="4699"/>
                </a:moveTo>
                <a:lnTo>
                  <a:pt x="34925" y="4241800"/>
                </a:lnTo>
              </a:path>
              <a:path w="8004809" h="4241800">
                <a:moveTo>
                  <a:pt x="2936938" y="3175"/>
                </a:moveTo>
                <a:lnTo>
                  <a:pt x="2938462" y="4238625"/>
                </a:lnTo>
              </a:path>
              <a:path w="8004809" h="4241800">
                <a:moveTo>
                  <a:pt x="5675312" y="7874"/>
                </a:moveTo>
                <a:lnTo>
                  <a:pt x="5710237" y="4230624"/>
                </a:lnTo>
              </a:path>
              <a:path w="8004809" h="4241800">
                <a:moveTo>
                  <a:pt x="8004238" y="0"/>
                </a:moveTo>
                <a:lnTo>
                  <a:pt x="8004238" y="4229100"/>
                </a:lnTo>
              </a:path>
            </a:pathLst>
          </a:custGeom>
          <a:ln w="1905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860918" y="5965647"/>
            <a:ext cx="1200785" cy="447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 marR="23431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Artistic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Music </a:t>
            </a:r>
            <a:r>
              <a:rPr sz="1000" dirty="0">
                <a:latin typeface="Arial MT"/>
                <a:cs typeface="Arial MT"/>
              </a:rPr>
              <a:t>&amp;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Dance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919"/>
              </a:lnSpc>
            </a:pPr>
            <a:r>
              <a:rPr sz="800" dirty="0">
                <a:latin typeface="Arial MT"/>
                <a:cs typeface="Arial MT"/>
              </a:rPr>
              <a:t>©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Kim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&amp;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Mauborgne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2006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14501" y="847951"/>
            <a:ext cx="7309484" cy="88328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872490">
              <a:lnSpc>
                <a:spcPct val="100000"/>
              </a:lnSpc>
              <a:spcBef>
                <a:spcPts val="1370"/>
              </a:spcBef>
              <a:tabLst>
                <a:tab pos="3291840" algn="l"/>
                <a:tab pos="4843145" algn="l"/>
                <a:tab pos="6457950" algn="l"/>
              </a:tabLst>
            </a:pPr>
            <a:r>
              <a:rPr sz="2200" spc="-10" dirty="0">
                <a:latin typeface="Arial MT"/>
                <a:cs typeface="Arial MT"/>
              </a:rPr>
              <a:t>Eliminate</a:t>
            </a:r>
            <a:r>
              <a:rPr sz="2200" dirty="0">
                <a:latin typeface="Arial MT"/>
                <a:cs typeface="Arial MT"/>
              </a:rPr>
              <a:t>	</a:t>
            </a:r>
            <a:r>
              <a:rPr sz="2200" spc="-10" dirty="0">
                <a:latin typeface="Arial MT"/>
                <a:cs typeface="Arial MT"/>
              </a:rPr>
              <a:t>Reduce</a:t>
            </a:r>
            <a:r>
              <a:rPr sz="2200" dirty="0">
                <a:latin typeface="Arial MT"/>
                <a:cs typeface="Arial MT"/>
              </a:rPr>
              <a:t>	</a:t>
            </a:r>
            <a:r>
              <a:rPr sz="3300" spc="-15" baseline="1262" dirty="0">
                <a:latin typeface="Arial MT"/>
                <a:cs typeface="Arial MT"/>
              </a:rPr>
              <a:t>Raise</a:t>
            </a:r>
            <a:r>
              <a:rPr sz="3300" baseline="1262" dirty="0">
                <a:latin typeface="Arial MT"/>
                <a:cs typeface="Arial MT"/>
              </a:rPr>
              <a:t>	</a:t>
            </a:r>
            <a:r>
              <a:rPr sz="3300" spc="-15" baseline="1262" dirty="0">
                <a:latin typeface="Arial MT"/>
                <a:cs typeface="Arial MT"/>
              </a:rPr>
              <a:t>Create</a:t>
            </a:r>
            <a:endParaRPr sz="3300" baseline="1262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600" dirty="0">
                <a:latin typeface="Arial MT"/>
                <a:cs typeface="Arial MT"/>
              </a:rPr>
              <a:t>Ringling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Brothers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40358" y="3215081"/>
            <a:ext cx="2200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Smaller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Regional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Circus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7772400" cy="1456267"/>
          </a:xfrm>
          <a:prstGeom prst="rect">
            <a:avLst/>
          </a:prstGeom>
        </p:spPr>
        <p:txBody>
          <a:bodyPr vert="horz" wrap="square" lIns="0" tIns="20327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Now Era</a:t>
            </a:r>
            <a:r>
              <a:rPr sz="4400" spc="-20" dirty="0">
                <a:latin typeface="Times New Roman"/>
                <a:cs typeface="Times New Roman"/>
              </a:rPr>
              <a:t> </a:t>
            </a:r>
            <a:r>
              <a:rPr sz="4400" spc="-25" dirty="0">
                <a:latin typeface="Times New Roman"/>
                <a:cs typeface="Times New Roman"/>
              </a:rPr>
              <a:t>...</a:t>
            </a:r>
            <a:endParaRPr sz="4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900" y="1247775"/>
            <a:ext cx="2435225" cy="29146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0739" y="1092454"/>
            <a:ext cx="8027034" cy="53327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602230" marR="5080">
              <a:lnSpc>
                <a:spcPct val="100400"/>
              </a:lnSpc>
              <a:spcBef>
                <a:spcPts val="80"/>
              </a:spcBef>
            </a:pPr>
            <a:r>
              <a:rPr sz="2800" b="1" spc="-200" dirty="0">
                <a:latin typeface="Arial"/>
                <a:cs typeface="Arial"/>
              </a:rPr>
              <a:t>P</a:t>
            </a:r>
            <a:r>
              <a:rPr sz="1800" spc="-200" dirty="0">
                <a:latin typeface="Arial MT"/>
                <a:cs typeface="Arial MT"/>
              </a:rPr>
              <a:t>erkembangan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40" dirty="0">
                <a:latin typeface="Arial MT"/>
                <a:cs typeface="Arial MT"/>
              </a:rPr>
              <a:t>industri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85" dirty="0">
                <a:latin typeface="Arial MT"/>
                <a:cs typeface="Arial MT"/>
              </a:rPr>
              <a:t>yang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80" dirty="0">
                <a:latin typeface="Arial MT"/>
                <a:cs typeface="Arial MT"/>
              </a:rPr>
              <a:t>semakin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70" dirty="0">
                <a:latin typeface="Arial MT"/>
                <a:cs typeface="Arial MT"/>
              </a:rPr>
              <a:t>pesat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65" dirty="0">
                <a:latin typeface="Arial MT"/>
                <a:cs typeface="Arial MT"/>
              </a:rPr>
              <a:t>saat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20" dirty="0">
                <a:latin typeface="Arial MT"/>
                <a:cs typeface="Arial MT"/>
              </a:rPr>
              <a:t>ini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membuat </a:t>
            </a:r>
            <a:r>
              <a:rPr sz="1800" b="1" spc="-180" dirty="0">
                <a:solidFill>
                  <a:srgbClr val="FF0000"/>
                </a:solidFill>
                <a:latin typeface="Arial"/>
                <a:cs typeface="Arial"/>
              </a:rPr>
              <a:t>persaingan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FF0000"/>
                </a:solidFill>
                <a:latin typeface="Arial"/>
                <a:cs typeface="Arial"/>
              </a:rPr>
              <a:t>semakin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FF0000"/>
                </a:solidFill>
                <a:latin typeface="Arial"/>
                <a:cs typeface="Arial"/>
              </a:rPr>
              <a:t>ketat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60" dirty="0">
                <a:latin typeface="Arial MT"/>
                <a:cs typeface="Arial MT"/>
              </a:rPr>
              <a:t>antar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85" dirty="0">
                <a:latin typeface="Arial MT"/>
                <a:cs typeface="Arial MT"/>
              </a:rPr>
              <a:t>perusahaan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85" dirty="0">
                <a:latin typeface="Arial MT"/>
                <a:cs typeface="Arial MT"/>
              </a:rPr>
              <a:t>yang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ada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35" dirty="0">
                <a:latin typeface="Arial MT"/>
                <a:cs typeface="Arial MT"/>
              </a:rPr>
              <a:t>di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25" dirty="0">
                <a:latin typeface="Arial MT"/>
                <a:cs typeface="Arial MT"/>
              </a:rPr>
              <a:t>dunia. </a:t>
            </a:r>
            <a:r>
              <a:rPr sz="1800" spc="-180" dirty="0">
                <a:latin typeface="Arial MT"/>
                <a:cs typeface="Arial MT"/>
              </a:rPr>
              <a:t>Segala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upaya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65" dirty="0">
                <a:latin typeface="Arial MT"/>
                <a:cs typeface="Arial MT"/>
              </a:rPr>
              <a:t>dilakukan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70" dirty="0">
                <a:latin typeface="Arial MT"/>
                <a:cs typeface="Arial MT"/>
              </a:rPr>
              <a:t>untuk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80" dirty="0">
                <a:latin typeface="Arial MT"/>
                <a:cs typeface="Arial MT"/>
              </a:rPr>
              <a:t>menjadi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85" dirty="0">
                <a:latin typeface="Arial MT"/>
                <a:cs typeface="Arial MT"/>
              </a:rPr>
              <a:t>yang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terbaik.</a:t>
            </a:r>
            <a:endParaRPr sz="1800" dirty="0">
              <a:latin typeface="Arial MT"/>
              <a:cs typeface="Arial MT"/>
            </a:endParaRPr>
          </a:p>
          <a:p>
            <a:pPr marL="2602230" marR="243840">
              <a:lnSpc>
                <a:spcPts val="2880"/>
              </a:lnSpc>
              <a:spcBef>
                <a:spcPts val="90"/>
              </a:spcBef>
            </a:pPr>
            <a:r>
              <a:rPr sz="2400" b="1" spc="-280" dirty="0">
                <a:solidFill>
                  <a:srgbClr val="009973"/>
                </a:solidFill>
                <a:latin typeface="Arial"/>
                <a:cs typeface="Arial"/>
              </a:rPr>
              <a:t>Manajemen</a:t>
            </a:r>
            <a:r>
              <a:rPr sz="2400" b="1" spc="-55" dirty="0">
                <a:solidFill>
                  <a:srgbClr val="009973"/>
                </a:solidFill>
                <a:latin typeface="Arial"/>
                <a:cs typeface="Arial"/>
              </a:rPr>
              <a:t> </a:t>
            </a:r>
            <a:r>
              <a:rPr sz="1800" spc="-185" dirty="0">
                <a:latin typeface="Arial MT"/>
                <a:cs typeface="Arial MT"/>
              </a:rPr>
              <a:t>yang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60" dirty="0">
                <a:latin typeface="Arial MT"/>
                <a:cs typeface="Arial MT"/>
              </a:rPr>
              <a:t>baik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80" dirty="0">
                <a:latin typeface="Arial MT"/>
                <a:cs typeface="Arial MT"/>
              </a:rPr>
              <a:t>menjadi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55" dirty="0">
                <a:latin typeface="Arial MT"/>
                <a:cs typeface="Arial MT"/>
              </a:rPr>
              <a:t>kunci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80" dirty="0">
                <a:latin typeface="Arial MT"/>
                <a:cs typeface="Arial MT"/>
              </a:rPr>
              <a:t>kesuksesan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dunia </a:t>
            </a:r>
            <a:r>
              <a:rPr sz="1800" spc="-140" dirty="0">
                <a:latin typeface="Arial MT"/>
                <a:cs typeface="Arial MT"/>
              </a:rPr>
              <a:t>industri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65" dirty="0">
                <a:latin typeface="Arial MT"/>
                <a:cs typeface="Arial MT"/>
              </a:rPr>
              <a:t>saat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20" dirty="0">
                <a:latin typeface="Arial MT"/>
                <a:cs typeface="Arial MT"/>
              </a:rPr>
              <a:t>ini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60" dirty="0">
                <a:latin typeface="Arial MT"/>
                <a:cs typeface="Arial MT"/>
              </a:rPr>
              <a:t>baik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25" dirty="0">
                <a:latin typeface="Arial MT"/>
                <a:cs typeface="Arial MT"/>
              </a:rPr>
              <a:t>itu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204" dirty="0">
                <a:latin typeface="Arial MT"/>
                <a:cs typeface="Arial MT"/>
              </a:rPr>
              <a:t>manajemen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60" dirty="0">
                <a:latin typeface="Arial MT"/>
                <a:cs typeface="Arial MT"/>
              </a:rPr>
              <a:t>produksi,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2400" b="1" spc="-265" dirty="0">
                <a:solidFill>
                  <a:srgbClr val="001F5F"/>
                </a:solidFill>
                <a:latin typeface="Arial"/>
                <a:cs typeface="Arial"/>
              </a:rPr>
              <a:t>pemasaran</a:t>
            </a:r>
            <a:r>
              <a:rPr sz="1800" spc="-265" dirty="0">
                <a:latin typeface="Arial MT"/>
                <a:cs typeface="Arial MT"/>
              </a:rPr>
              <a:t>,</a:t>
            </a:r>
            <a:endParaRPr sz="1800" dirty="0">
              <a:latin typeface="Arial MT"/>
              <a:cs typeface="Arial MT"/>
            </a:endParaRPr>
          </a:p>
          <a:p>
            <a:pPr marL="2602230">
              <a:lnSpc>
                <a:spcPts val="2075"/>
              </a:lnSpc>
            </a:pPr>
            <a:r>
              <a:rPr sz="1800" spc="-195" dirty="0">
                <a:latin typeface="Arial MT"/>
                <a:cs typeface="Arial MT"/>
              </a:rPr>
              <a:t>sumber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85" dirty="0">
                <a:latin typeface="Arial MT"/>
                <a:cs typeface="Arial MT"/>
              </a:rPr>
              <a:t>daya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manusia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dan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80" dirty="0">
                <a:latin typeface="Arial MT"/>
                <a:cs typeface="Arial MT"/>
              </a:rPr>
              <a:t>keuangan.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60" dirty="0">
                <a:latin typeface="Arial MT"/>
                <a:cs typeface="Arial MT"/>
              </a:rPr>
              <a:t>Seiring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10" dirty="0">
                <a:latin typeface="Arial MT"/>
                <a:cs typeface="Arial MT"/>
              </a:rPr>
              <a:t>perkembangan</a:t>
            </a:r>
            <a:endParaRPr sz="1800" dirty="0">
              <a:latin typeface="Arial MT"/>
              <a:cs typeface="Arial MT"/>
            </a:endParaRPr>
          </a:p>
          <a:p>
            <a:pPr marL="2602230" marR="114300">
              <a:lnSpc>
                <a:spcPct val="100000"/>
              </a:lnSpc>
            </a:pPr>
            <a:r>
              <a:rPr sz="1800" spc="-140" dirty="0">
                <a:latin typeface="Arial MT"/>
                <a:cs typeface="Arial MT"/>
              </a:rPr>
              <a:t>industri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85" dirty="0">
                <a:latin typeface="Arial MT"/>
                <a:cs typeface="Arial MT"/>
              </a:rPr>
              <a:t>yang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80" dirty="0">
                <a:latin typeface="Arial MT"/>
                <a:cs typeface="Arial MT"/>
              </a:rPr>
              <a:t>semakin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95" dirty="0">
                <a:latin typeface="Arial MT"/>
                <a:cs typeface="Arial MT"/>
              </a:rPr>
              <a:t>maju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85" dirty="0">
                <a:latin typeface="Arial MT"/>
                <a:cs typeface="Arial MT"/>
              </a:rPr>
              <a:t>perusahaan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65" dirty="0">
                <a:latin typeface="Arial MT"/>
                <a:cs typeface="Arial MT"/>
              </a:rPr>
              <a:t>juga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45" dirty="0">
                <a:latin typeface="Arial MT"/>
                <a:cs typeface="Arial MT"/>
              </a:rPr>
              <a:t>dituntut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untuk </a:t>
            </a:r>
            <a:r>
              <a:rPr sz="1800" spc="-195" dirty="0">
                <a:latin typeface="Arial MT"/>
                <a:cs typeface="Arial MT"/>
              </a:rPr>
              <a:t>memberikan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50" dirty="0">
                <a:latin typeface="Arial MT"/>
                <a:cs typeface="Arial MT"/>
              </a:rPr>
              <a:t>kualitas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yang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55" dirty="0">
                <a:latin typeface="Arial MT"/>
                <a:cs typeface="Arial MT"/>
              </a:rPr>
              <a:t>terbaik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60" dirty="0">
                <a:latin typeface="Arial MT"/>
                <a:cs typeface="Arial MT"/>
              </a:rPr>
              <a:t>baik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dalam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180" dirty="0">
                <a:latin typeface="Arial MT"/>
                <a:cs typeface="Arial MT"/>
              </a:rPr>
              <a:t>produk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maupun </a:t>
            </a:r>
            <a:r>
              <a:rPr sz="1800" spc="-160" dirty="0">
                <a:latin typeface="Arial MT"/>
                <a:cs typeface="Arial MT"/>
              </a:rPr>
              <a:t>jasa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85" dirty="0">
                <a:latin typeface="Arial MT"/>
                <a:cs typeface="Arial MT"/>
              </a:rPr>
              <a:t>yang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50" dirty="0">
                <a:latin typeface="Arial MT"/>
                <a:cs typeface="Arial MT"/>
              </a:rPr>
              <a:t>dihasilkan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145" dirty="0">
                <a:latin typeface="Arial MT"/>
                <a:cs typeface="Arial MT"/>
              </a:rPr>
              <a:t>tetapi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50" dirty="0">
                <a:latin typeface="Arial MT"/>
                <a:cs typeface="Arial MT"/>
              </a:rPr>
              <a:t>tidak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90" dirty="0">
                <a:latin typeface="Arial MT"/>
                <a:cs typeface="Arial MT"/>
              </a:rPr>
              <a:t>melupakan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10" dirty="0">
                <a:latin typeface="Arial MT"/>
                <a:cs typeface="Arial MT"/>
              </a:rPr>
              <a:t>dampak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50" dirty="0">
                <a:latin typeface="Arial MT"/>
                <a:cs typeface="Arial MT"/>
              </a:rPr>
              <a:t>lingkungan </a:t>
            </a:r>
            <a:r>
              <a:rPr sz="1800" spc="-185" dirty="0">
                <a:latin typeface="Arial MT"/>
                <a:cs typeface="Arial MT"/>
              </a:rPr>
              <a:t>yang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40" dirty="0">
                <a:latin typeface="Arial MT"/>
                <a:cs typeface="Arial MT"/>
              </a:rPr>
              <a:t>terjadi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50" dirty="0">
                <a:latin typeface="Arial MT"/>
                <a:cs typeface="Arial MT"/>
              </a:rPr>
              <a:t>dari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70" dirty="0">
                <a:latin typeface="Arial MT"/>
                <a:cs typeface="Arial MT"/>
              </a:rPr>
              <a:t>segala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35" dirty="0">
                <a:latin typeface="Arial MT"/>
                <a:cs typeface="Arial MT"/>
              </a:rPr>
              <a:t>aktivitas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85" dirty="0">
                <a:latin typeface="Arial MT"/>
                <a:cs typeface="Arial MT"/>
              </a:rPr>
              <a:t>perusahaan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Tapi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Mengapa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sering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terjadi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perusahaan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masih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saja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lambat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pertumbuhannya.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Keuntungan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juga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belum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memuaskan.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 dirty="0">
              <a:latin typeface="Arial"/>
              <a:cs typeface="Arial"/>
            </a:endParaRPr>
          </a:p>
          <a:p>
            <a:pPr marL="12700" marR="240029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Dengan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strategi</a:t>
            </a:r>
            <a:r>
              <a:rPr sz="16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samudra</a:t>
            </a:r>
            <a:r>
              <a:rPr sz="16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biru</a:t>
            </a:r>
            <a:r>
              <a:rPr sz="1600" b="1" dirty="0">
                <a:latin typeface="Arial"/>
                <a:cs typeface="Arial"/>
              </a:rPr>
              <a:t>,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perusahaan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bisa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merevolusi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strategi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yang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dijalankan </a:t>
            </a:r>
            <a:r>
              <a:rPr sz="1600" dirty="0">
                <a:latin typeface="Arial MT"/>
                <a:cs typeface="Arial MT"/>
              </a:rPr>
              <a:t>selama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ini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yang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tanpa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disadari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ternyata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perusahaan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berada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samudra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merah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dimana </a:t>
            </a:r>
            <a:r>
              <a:rPr sz="1600" dirty="0">
                <a:latin typeface="Arial MT"/>
                <a:cs typeface="Arial MT"/>
              </a:rPr>
              <a:t>samudra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yang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didalamnya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dihuni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oleh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semua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pelaku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pasar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yang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semua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berkompetisi </a:t>
            </a:r>
            <a:r>
              <a:rPr sz="1600" spc="-20" dirty="0">
                <a:latin typeface="Arial MT"/>
                <a:cs typeface="Arial MT"/>
              </a:rPr>
              <a:t>berdarah-</a:t>
            </a:r>
            <a:r>
              <a:rPr sz="1600" dirty="0">
                <a:latin typeface="Arial MT"/>
                <a:cs typeface="Arial MT"/>
              </a:rPr>
              <a:t>darah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bahkan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saling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mematikan.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Blue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Ocean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Strategy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ini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dibuat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dengan </a:t>
            </a:r>
            <a:r>
              <a:rPr sz="1600" b="1" dirty="0">
                <a:latin typeface="Arial"/>
                <a:cs typeface="Arial"/>
              </a:rPr>
              <a:t>tujuan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pasar,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persaingan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harga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menjadi</a:t>
            </a:r>
            <a:r>
              <a:rPr sz="1600" b="1" spc="40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tidak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relevan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lagi.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5384" y="6526172"/>
            <a:ext cx="1384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0" dirty="0">
                <a:solidFill>
                  <a:srgbClr val="3333CC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63084" y="1891283"/>
            <a:ext cx="3990340" cy="4371340"/>
            <a:chOff x="4863084" y="1891283"/>
            <a:chExt cx="3990340" cy="4371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3084" y="1891283"/>
              <a:ext cx="3965448" cy="43464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7468" y="1915667"/>
              <a:ext cx="3965447" cy="43464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76800" y="1904999"/>
              <a:ext cx="3962400" cy="4343400"/>
            </a:xfrm>
            <a:custGeom>
              <a:avLst/>
              <a:gdLst/>
              <a:ahLst/>
              <a:cxnLst/>
              <a:rect l="l" t="t" r="r" b="b"/>
              <a:pathLst>
                <a:path w="3962400" h="4343400">
                  <a:moveTo>
                    <a:pt x="3302000" y="0"/>
                  </a:moveTo>
                  <a:lnTo>
                    <a:pt x="660400" y="0"/>
                  </a:lnTo>
                  <a:lnTo>
                    <a:pt x="613235" y="1658"/>
                  </a:lnTo>
                  <a:lnTo>
                    <a:pt x="566965" y="6557"/>
                  </a:lnTo>
                  <a:lnTo>
                    <a:pt x="521703" y="14587"/>
                  </a:lnTo>
                  <a:lnTo>
                    <a:pt x="477559" y="25635"/>
                  </a:lnTo>
                  <a:lnTo>
                    <a:pt x="434646" y="39589"/>
                  </a:lnTo>
                  <a:lnTo>
                    <a:pt x="393075" y="56338"/>
                  </a:lnTo>
                  <a:lnTo>
                    <a:pt x="352958" y="75770"/>
                  </a:lnTo>
                  <a:lnTo>
                    <a:pt x="314407" y="97773"/>
                  </a:lnTo>
                  <a:lnTo>
                    <a:pt x="277533" y="122236"/>
                  </a:lnTo>
                  <a:lnTo>
                    <a:pt x="242448" y="149047"/>
                  </a:lnTo>
                  <a:lnTo>
                    <a:pt x="209265" y="178094"/>
                  </a:lnTo>
                  <a:lnTo>
                    <a:pt x="178094" y="209265"/>
                  </a:lnTo>
                  <a:lnTo>
                    <a:pt x="149047" y="242448"/>
                  </a:lnTo>
                  <a:lnTo>
                    <a:pt x="122236" y="277533"/>
                  </a:lnTo>
                  <a:lnTo>
                    <a:pt x="97773" y="314407"/>
                  </a:lnTo>
                  <a:lnTo>
                    <a:pt x="75770" y="352958"/>
                  </a:lnTo>
                  <a:lnTo>
                    <a:pt x="56338" y="393075"/>
                  </a:lnTo>
                  <a:lnTo>
                    <a:pt x="39589" y="434646"/>
                  </a:lnTo>
                  <a:lnTo>
                    <a:pt x="25635" y="477559"/>
                  </a:lnTo>
                  <a:lnTo>
                    <a:pt x="14587" y="521703"/>
                  </a:lnTo>
                  <a:lnTo>
                    <a:pt x="6557" y="566965"/>
                  </a:lnTo>
                  <a:lnTo>
                    <a:pt x="1658" y="613235"/>
                  </a:lnTo>
                  <a:lnTo>
                    <a:pt x="0" y="660400"/>
                  </a:lnTo>
                  <a:lnTo>
                    <a:pt x="0" y="3683000"/>
                  </a:lnTo>
                  <a:lnTo>
                    <a:pt x="1658" y="3730161"/>
                  </a:lnTo>
                  <a:lnTo>
                    <a:pt x="6557" y="3776428"/>
                  </a:lnTo>
                  <a:lnTo>
                    <a:pt x="14587" y="3821689"/>
                  </a:lnTo>
                  <a:lnTo>
                    <a:pt x="25635" y="3865831"/>
                  </a:lnTo>
                  <a:lnTo>
                    <a:pt x="39589" y="3908743"/>
                  </a:lnTo>
                  <a:lnTo>
                    <a:pt x="56338" y="3950313"/>
                  </a:lnTo>
                  <a:lnTo>
                    <a:pt x="75770" y="3990430"/>
                  </a:lnTo>
                  <a:lnTo>
                    <a:pt x="97773" y="4028981"/>
                  </a:lnTo>
                  <a:lnTo>
                    <a:pt x="122236" y="4065855"/>
                  </a:lnTo>
                  <a:lnTo>
                    <a:pt x="149047" y="4100940"/>
                  </a:lnTo>
                  <a:lnTo>
                    <a:pt x="178094" y="4134124"/>
                  </a:lnTo>
                  <a:lnTo>
                    <a:pt x="209265" y="4165296"/>
                  </a:lnTo>
                  <a:lnTo>
                    <a:pt x="242448" y="4194344"/>
                  </a:lnTo>
                  <a:lnTo>
                    <a:pt x="277533" y="4221156"/>
                  </a:lnTo>
                  <a:lnTo>
                    <a:pt x="314407" y="4245620"/>
                  </a:lnTo>
                  <a:lnTo>
                    <a:pt x="352958" y="4267624"/>
                  </a:lnTo>
                  <a:lnTo>
                    <a:pt x="393075" y="4287057"/>
                  </a:lnTo>
                  <a:lnTo>
                    <a:pt x="434646" y="4303807"/>
                  </a:lnTo>
                  <a:lnTo>
                    <a:pt x="477559" y="4317762"/>
                  </a:lnTo>
                  <a:lnTo>
                    <a:pt x="521703" y="4328811"/>
                  </a:lnTo>
                  <a:lnTo>
                    <a:pt x="566965" y="4336841"/>
                  </a:lnTo>
                  <a:lnTo>
                    <a:pt x="613235" y="4341741"/>
                  </a:lnTo>
                  <a:lnTo>
                    <a:pt x="660400" y="4343400"/>
                  </a:lnTo>
                  <a:lnTo>
                    <a:pt x="3302000" y="4343400"/>
                  </a:lnTo>
                  <a:lnTo>
                    <a:pt x="3349164" y="4341741"/>
                  </a:lnTo>
                  <a:lnTo>
                    <a:pt x="3395434" y="4336841"/>
                  </a:lnTo>
                  <a:lnTo>
                    <a:pt x="3440696" y="4328811"/>
                  </a:lnTo>
                  <a:lnTo>
                    <a:pt x="3484840" y="4317762"/>
                  </a:lnTo>
                  <a:lnTo>
                    <a:pt x="3527753" y="4303807"/>
                  </a:lnTo>
                  <a:lnTo>
                    <a:pt x="3569324" y="4287057"/>
                  </a:lnTo>
                  <a:lnTo>
                    <a:pt x="3609441" y="4267624"/>
                  </a:lnTo>
                  <a:lnTo>
                    <a:pt x="3647992" y="4245620"/>
                  </a:lnTo>
                  <a:lnTo>
                    <a:pt x="3684866" y="4221156"/>
                  </a:lnTo>
                  <a:lnTo>
                    <a:pt x="3719951" y="4194344"/>
                  </a:lnTo>
                  <a:lnTo>
                    <a:pt x="3753134" y="4165296"/>
                  </a:lnTo>
                  <a:lnTo>
                    <a:pt x="3784305" y="4134124"/>
                  </a:lnTo>
                  <a:lnTo>
                    <a:pt x="3813352" y="4100940"/>
                  </a:lnTo>
                  <a:lnTo>
                    <a:pt x="3840163" y="4065855"/>
                  </a:lnTo>
                  <a:lnTo>
                    <a:pt x="3864626" y="4028981"/>
                  </a:lnTo>
                  <a:lnTo>
                    <a:pt x="3886629" y="3990430"/>
                  </a:lnTo>
                  <a:lnTo>
                    <a:pt x="3906061" y="3950313"/>
                  </a:lnTo>
                  <a:lnTo>
                    <a:pt x="3922810" y="3908743"/>
                  </a:lnTo>
                  <a:lnTo>
                    <a:pt x="3936764" y="3865831"/>
                  </a:lnTo>
                  <a:lnTo>
                    <a:pt x="3947812" y="3821689"/>
                  </a:lnTo>
                  <a:lnTo>
                    <a:pt x="3955842" y="3776428"/>
                  </a:lnTo>
                  <a:lnTo>
                    <a:pt x="3960741" y="3730161"/>
                  </a:lnTo>
                  <a:lnTo>
                    <a:pt x="3962400" y="3683000"/>
                  </a:lnTo>
                  <a:lnTo>
                    <a:pt x="3962400" y="660400"/>
                  </a:lnTo>
                  <a:lnTo>
                    <a:pt x="3960741" y="613235"/>
                  </a:lnTo>
                  <a:lnTo>
                    <a:pt x="3955842" y="566965"/>
                  </a:lnTo>
                  <a:lnTo>
                    <a:pt x="3947812" y="521703"/>
                  </a:lnTo>
                  <a:lnTo>
                    <a:pt x="3936764" y="477559"/>
                  </a:lnTo>
                  <a:lnTo>
                    <a:pt x="3922810" y="434646"/>
                  </a:lnTo>
                  <a:lnTo>
                    <a:pt x="3906061" y="393075"/>
                  </a:lnTo>
                  <a:lnTo>
                    <a:pt x="3886629" y="352958"/>
                  </a:lnTo>
                  <a:lnTo>
                    <a:pt x="3864626" y="314407"/>
                  </a:lnTo>
                  <a:lnTo>
                    <a:pt x="3840163" y="277533"/>
                  </a:lnTo>
                  <a:lnTo>
                    <a:pt x="3813352" y="242448"/>
                  </a:lnTo>
                  <a:lnTo>
                    <a:pt x="3784305" y="209265"/>
                  </a:lnTo>
                  <a:lnTo>
                    <a:pt x="3753134" y="178094"/>
                  </a:lnTo>
                  <a:lnTo>
                    <a:pt x="3719951" y="149047"/>
                  </a:lnTo>
                  <a:lnTo>
                    <a:pt x="3684866" y="122236"/>
                  </a:lnTo>
                  <a:lnTo>
                    <a:pt x="3647992" y="97773"/>
                  </a:lnTo>
                  <a:lnTo>
                    <a:pt x="3609441" y="75770"/>
                  </a:lnTo>
                  <a:lnTo>
                    <a:pt x="3569324" y="56338"/>
                  </a:lnTo>
                  <a:lnTo>
                    <a:pt x="3527753" y="39589"/>
                  </a:lnTo>
                  <a:lnTo>
                    <a:pt x="3484840" y="25635"/>
                  </a:lnTo>
                  <a:lnTo>
                    <a:pt x="3440696" y="14587"/>
                  </a:lnTo>
                  <a:lnTo>
                    <a:pt x="3395434" y="6557"/>
                  </a:lnTo>
                  <a:lnTo>
                    <a:pt x="3349164" y="1658"/>
                  </a:lnTo>
                  <a:lnTo>
                    <a:pt x="3302000" y="0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19683" y="1903476"/>
            <a:ext cx="4142740" cy="4372610"/>
            <a:chOff x="519683" y="1903476"/>
            <a:chExt cx="4142740" cy="43726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683" y="1903476"/>
              <a:ext cx="4117848" cy="43464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067" y="1929384"/>
              <a:ext cx="4117848" cy="43464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3399" y="1917700"/>
              <a:ext cx="4114800" cy="4343400"/>
            </a:xfrm>
            <a:custGeom>
              <a:avLst/>
              <a:gdLst/>
              <a:ahLst/>
              <a:cxnLst/>
              <a:rect l="l" t="t" r="r" b="b"/>
              <a:pathLst>
                <a:path w="4114800" h="4343400">
                  <a:moveTo>
                    <a:pt x="3429000" y="0"/>
                  </a:moveTo>
                  <a:lnTo>
                    <a:pt x="685812" y="0"/>
                  </a:lnTo>
                  <a:lnTo>
                    <a:pt x="636834" y="1722"/>
                  </a:lnTo>
                  <a:lnTo>
                    <a:pt x="588786" y="6811"/>
                  </a:lnTo>
                  <a:lnTo>
                    <a:pt x="541783" y="15151"/>
                  </a:lnTo>
                  <a:lnTo>
                    <a:pt x="495941" y="26625"/>
                  </a:lnTo>
                  <a:lnTo>
                    <a:pt x="451377" y="41118"/>
                  </a:lnTo>
                  <a:lnTo>
                    <a:pt x="408207" y="58514"/>
                  </a:lnTo>
                  <a:lnTo>
                    <a:pt x="366547" y="78696"/>
                  </a:lnTo>
                  <a:lnTo>
                    <a:pt x="326512" y="101548"/>
                  </a:lnTo>
                  <a:lnTo>
                    <a:pt x="288219" y="126954"/>
                  </a:lnTo>
                  <a:lnTo>
                    <a:pt x="251784" y="154798"/>
                  </a:lnTo>
                  <a:lnTo>
                    <a:pt x="217323" y="184964"/>
                  </a:lnTo>
                  <a:lnTo>
                    <a:pt x="184952" y="217336"/>
                  </a:lnTo>
                  <a:lnTo>
                    <a:pt x="154787" y="251798"/>
                  </a:lnTo>
                  <a:lnTo>
                    <a:pt x="126944" y="288233"/>
                  </a:lnTo>
                  <a:lnTo>
                    <a:pt x="101539" y="326525"/>
                  </a:lnTo>
                  <a:lnTo>
                    <a:pt x="78689" y="366559"/>
                  </a:lnTo>
                  <a:lnTo>
                    <a:pt x="58508" y="408218"/>
                  </a:lnTo>
                  <a:lnTo>
                    <a:pt x="41114" y="451386"/>
                  </a:lnTo>
                  <a:lnTo>
                    <a:pt x="26622" y="495947"/>
                  </a:lnTo>
                  <a:lnTo>
                    <a:pt x="15149" y="541785"/>
                  </a:lnTo>
                  <a:lnTo>
                    <a:pt x="6810" y="588784"/>
                  </a:lnTo>
                  <a:lnTo>
                    <a:pt x="1721" y="636828"/>
                  </a:lnTo>
                  <a:lnTo>
                    <a:pt x="0" y="685800"/>
                  </a:lnTo>
                  <a:lnTo>
                    <a:pt x="0" y="3657600"/>
                  </a:lnTo>
                  <a:lnTo>
                    <a:pt x="1721" y="3706576"/>
                  </a:lnTo>
                  <a:lnTo>
                    <a:pt x="6810" y="3754623"/>
                  </a:lnTo>
                  <a:lnTo>
                    <a:pt x="15149" y="3801625"/>
                  </a:lnTo>
                  <a:lnTo>
                    <a:pt x="26622" y="3847465"/>
                  </a:lnTo>
                  <a:lnTo>
                    <a:pt x="41114" y="3892028"/>
                  </a:lnTo>
                  <a:lnTo>
                    <a:pt x="58508" y="3935197"/>
                  </a:lnTo>
                  <a:lnTo>
                    <a:pt x="78689" y="3976857"/>
                  </a:lnTo>
                  <a:lnTo>
                    <a:pt x="101539" y="4016891"/>
                  </a:lnTo>
                  <a:lnTo>
                    <a:pt x="126944" y="4055183"/>
                  </a:lnTo>
                  <a:lnTo>
                    <a:pt x="154787" y="4091617"/>
                  </a:lnTo>
                  <a:lnTo>
                    <a:pt x="184952" y="4126078"/>
                  </a:lnTo>
                  <a:lnTo>
                    <a:pt x="217323" y="4158448"/>
                  </a:lnTo>
                  <a:lnTo>
                    <a:pt x="251784" y="4188613"/>
                  </a:lnTo>
                  <a:lnTo>
                    <a:pt x="288219" y="4216456"/>
                  </a:lnTo>
                  <a:lnTo>
                    <a:pt x="326512" y="4241860"/>
                  </a:lnTo>
                  <a:lnTo>
                    <a:pt x="366547" y="4264711"/>
                  </a:lnTo>
                  <a:lnTo>
                    <a:pt x="408207" y="4284891"/>
                  </a:lnTo>
                  <a:lnTo>
                    <a:pt x="451377" y="4302285"/>
                  </a:lnTo>
                  <a:lnTo>
                    <a:pt x="495941" y="4316777"/>
                  </a:lnTo>
                  <a:lnTo>
                    <a:pt x="541783" y="4328250"/>
                  </a:lnTo>
                  <a:lnTo>
                    <a:pt x="588786" y="4336589"/>
                  </a:lnTo>
                  <a:lnTo>
                    <a:pt x="636834" y="4341678"/>
                  </a:lnTo>
                  <a:lnTo>
                    <a:pt x="685812" y="4343400"/>
                  </a:lnTo>
                  <a:lnTo>
                    <a:pt x="3429000" y="4343400"/>
                  </a:lnTo>
                  <a:lnTo>
                    <a:pt x="3477971" y="4341678"/>
                  </a:lnTo>
                  <a:lnTo>
                    <a:pt x="3526015" y="4336589"/>
                  </a:lnTo>
                  <a:lnTo>
                    <a:pt x="3573014" y="4328250"/>
                  </a:lnTo>
                  <a:lnTo>
                    <a:pt x="3618852" y="4316777"/>
                  </a:lnTo>
                  <a:lnTo>
                    <a:pt x="3663413" y="4302285"/>
                  </a:lnTo>
                  <a:lnTo>
                    <a:pt x="3706581" y="4284891"/>
                  </a:lnTo>
                  <a:lnTo>
                    <a:pt x="3748240" y="4264711"/>
                  </a:lnTo>
                  <a:lnTo>
                    <a:pt x="3788274" y="4241860"/>
                  </a:lnTo>
                  <a:lnTo>
                    <a:pt x="3826566" y="4216456"/>
                  </a:lnTo>
                  <a:lnTo>
                    <a:pt x="3863001" y="4188613"/>
                  </a:lnTo>
                  <a:lnTo>
                    <a:pt x="3897463" y="4158448"/>
                  </a:lnTo>
                  <a:lnTo>
                    <a:pt x="3929835" y="4126078"/>
                  </a:lnTo>
                  <a:lnTo>
                    <a:pt x="3960001" y="4091617"/>
                  </a:lnTo>
                  <a:lnTo>
                    <a:pt x="3987845" y="4055183"/>
                  </a:lnTo>
                  <a:lnTo>
                    <a:pt x="4013251" y="4016891"/>
                  </a:lnTo>
                  <a:lnTo>
                    <a:pt x="4036103" y="3976857"/>
                  </a:lnTo>
                  <a:lnTo>
                    <a:pt x="4056285" y="3935197"/>
                  </a:lnTo>
                  <a:lnTo>
                    <a:pt x="4073681" y="3892028"/>
                  </a:lnTo>
                  <a:lnTo>
                    <a:pt x="4088174" y="3847465"/>
                  </a:lnTo>
                  <a:lnTo>
                    <a:pt x="4099648" y="3801625"/>
                  </a:lnTo>
                  <a:lnTo>
                    <a:pt x="4107988" y="3754623"/>
                  </a:lnTo>
                  <a:lnTo>
                    <a:pt x="4113077" y="3706576"/>
                  </a:lnTo>
                  <a:lnTo>
                    <a:pt x="4114800" y="3657600"/>
                  </a:lnTo>
                  <a:lnTo>
                    <a:pt x="4114800" y="685800"/>
                  </a:lnTo>
                  <a:lnTo>
                    <a:pt x="4113077" y="636828"/>
                  </a:lnTo>
                  <a:lnTo>
                    <a:pt x="4107988" y="588784"/>
                  </a:lnTo>
                  <a:lnTo>
                    <a:pt x="4099648" y="541785"/>
                  </a:lnTo>
                  <a:lnTo>
                    <a:pt x="4088174" y="495947"/>
                  </a:lnTo>
                  <a:lnTo>
                    <a:pt x="4073681" y="451386"/>
                  </a:lnTo>
                  <a:lnTo>
                    <a:pt x="4056285" y="408218"/>
                  </a:lnTo>
                  <a:lnTo>
                    <a:pt x="4036103" y="366559"/>
                  </a:lnTo>
                  <a:lnTo>
                    <a:pt x="4013251" y="326525"/>
                  </a:lnTo>
                  <a:lnTo>
                    <a:pt x="3987845" y="288233"/>
                  </a:lnTo>
                  <a:lnTo>
                    <a:pt x="3960001" y="251798"/>
                  </a:lnTo>
                  <a:lnTo>
                    <a:pt x="3929835" y="217336"/>
                  </a:lnTo>
                  <a:lnTo>
                    <a:pt x="3897463" y="184964"/>
                  </a:lnTo>
                  <a:lnTo>
                    <a:pt x="3863001" y="154798"/>
                  </a:lnTo>
                  <a:lnTo>
                    <a:pt x="3826566" y="126954"/>
                  </a:lnTo>
                  <a:lnTo>
                    <a:pt x="3788274" y="101548"/>
                  </a:lnTo>
                  <a:lnTo>
                    <a:pt x="3748240" y="78696"/>
                  </a:lnTo>
                  <a:lnTo>
                    <a:pt x="3706581" y="58514"/>
                  </a:lnTo>
                  <a:lnTo>
                    <a:pt x="3663413" y="41118"/>
                  </a:lnTo>
                  <a:lnTo>
                    <a:pt x="3618852" y="26625"/>
                  </a:lnTo>
                  <a:lnTo>
                    <a:pt x="3573014" y="15151"/>
                  </a:lnTo>
                  <a:lnTo>
                    <a:pt x="3526015" y="6811"/>
                  </a:lnTo>
                  <a:lnTo>
                    <a:pt x="3477971" y="1722"/>
                  </a:lnTo>
                  <a:lnTo>
                    <a:pt x="3429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50163" y="295656"/>
            <a:ext cx="6309360" cy="902335"/>
            <a:chOff x="550163" y="295656"/>
            <a:chExt cx="6309360" cy="90233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163" y="295656"/>
              <a:ext cx="3852672" cy="9022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7640" y="295656"/>
              <a:ext cx="2881884" cy="902208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dirty="0"/>
              <a:t>Prinsip</a:t>
            </a:r>
            <a:r>
              <a:rPr spc="-65" dirty="0"/>
              <a:t> </a:t>
            </a:r>
            <a:r>
              <a:rPr spc="-10" dirty="0"/>
              <a:t>Perumusan</a:t>
            </a: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pc="-10" dirty="0"/>
          </a:p>
          <a:p>
            <a:pPr marL="469900" marR="455930" indent="-457834">
              <a:lnSpc>
                <a:spcPct val="130000"/>
              </a:lnSpc>
              <a:buAutoNum type="arabicPeriod"/>
              <a:tabLst>
                <a:tab pos="469900" algn="l"/>
              </a:tabLst>
            </a:pP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Merekonstruksi</a:t>
            </a:r>
            <a:r>
              <a:rPr b="0" spc="-1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 MT"/>
                <a:cs typeface="Arial MT"/>
              </a:rPr>
              <a:t>batas-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batas</a:t>
            </a:r>
            <a:r>
              <a:rPr b="0" spc="-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000000"/>
                </a:solidFill>
                <a:latin typeface="Arial MT"/>
                <a:cs typeface="Arial MT"/>
              </a:rPr>
              <a:t>pasar</a:t>
            </a:r>
          </a:p>
          <a:p>
            <a:pPr marL="469900" marR="410845" indent="-457834">
              <a:lnSpc>
                <a:spcPct val="130000"/>
              </a:lnSpc>
              <a:buAutoNum type="arabicPeriod"/>
              <a:tabLst>
                <a:tab pos="469900" algn="l"/>
              </a:tabLst>
            </a:pP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Fokus</a:t>
            </a:r>
            <a:r>
              <a:rPr b="0" spc="-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pada</a:t>
            </a:r>
            <a:r>
              <a:rPr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 MT"/>
                <a:cs typeface="Arial MT"/>
              </a:rPr>
              <a:t>gambaran besar,</a:t>
            </a:r>
            <a:r>
              <a:rPr b="0" spc="-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bukan</a:t>
            </a:r>
            <a:r>
              <a:rPr b="0" spc="-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000000"/>
                </a:solidFill>
                <a:latin typeface="Arial MT"/>
                <a:cs typeface="Arial MT"/>
              </a:rPr>
              <a:t>angka</a:t>
            </a:r>
          </a:p>
          <a:p>
            <a:pPr marL="469900" indent="-45720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469900" algn="l"/>
              </a:tabLst>
            </a:pP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Menjangkau</a:t>
            </a:r>
            <a:r>
              <a:rPr b="0" spc="-1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 MT"/>
                <a:cs typeface="Arial MT"/>
              </a:rPr>
              <a:t>melampaui</a:t>
            </a:r>
          </a:p>
          <a:p>
            <a:pPr marL="469900">
              <a:lnSpc>
                <a:spcPct val="100000"/>
              </a:lnSpc>
              <a:spcBef>
                <a:spcPts val="790"/>
              </a:spcBef>
            </a:pP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permintaan</a:t>
            </a:r>
            <a:r>
              <a:rPr b="0" spc="-7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yang</a:t>
            </a:r>
            <a:r>
              <a:rPr b="0" spc="-8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25" dirty="0">
                <a:solidFill>
                  <a:srgbClr val="000000"/>
                </a:solidFill>
                <a:latin typeface="Arial MT"/>
                <a:cs typeface="Arial MT"/>
              </a:rPr>
              <a:t>ada</a:t>
            </a:r>
          </a:p>
          <a:p>
            <a:pPr marL="469900" marR="5080" indent="-457834">
              <a:lnSpc>
                <a:spcPct val="130000"/>
              </a:lnSpc>
              <a:buAutoNum type="arabicPeriod" startAt="4"/>
              <a:tabLst>
                <a:tab pos="469900" algn="l"/>
              </a:tabLst>
            </a:pP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Dapatkan</a:t>
            </a:r>
            <a:r>
              <a:rPr b="0" spc="-8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urutan</a:t>
            </a:r>
            <a:r>
              <a:rPr b="0" spc="-7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 MT"/>
                <a:cs typeface="Arial MT"/>
              </a:rPr>
              <a:t>strategis tepat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0703" y="1327403"/>
            <a:ext cx="2918460" cy="62331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17235" y="1339596"/>
            <a:ext cx="3090671" cy="62331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337428" y="1410080"/>
            <a:ext cx="3015615" cy="3159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99CC00"/>
                </a:solidFill>
                <a:latin typeface="Arial"/>
                <a:cs typeface="Arial"/>
              </a:rPr>
              <a:t>Prinsip</a:t>
            </a:r>
            <a:r>
              <a:rPr sz="2200" b="1" spc="-65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99CC00"/>
                </a:solidFill>
                <a:latin typeface="Arial"/>
                <a:cs typeface="Arial"/>
              </a:rPr>
              <a:t>Pelaksanaan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2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AutoNum type="arabicPeriod" startAt="5"/>
              <a:tabLst>
                <a:tab pos="469265" algn="l"/>
              </a:tabLst>
            </a:pPr>
            <a:r>
              <a:rPr sz="2200" dirty="0">
                <a:latin typeface="Arial MT"/>
                <a:cs typeface="Arial MT"/>
              </a:rPr>
              <a:t>Mengatasi</a:t>
            </a:r>
            <a:r>
              <a:rPr sz="2200" spc="-114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rintangan</a:t>
            </a:r>
            <a:endParaRPr sz="22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795"/>
              </a:spcBef>
            </a:pPr>
            <a:r>
              <a:rPr sz="2200" dirty="0">
                <a:latin typeface="Arial MT"/>
                <a:cs typeface="Arial MT"/>
              </a:rPr>
              <a:t>organisasi</a:t>
            </a:r>
            <a:r>
              <a:rPr sz="2200" spc="-13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(intern)</a:t>
            </a:r>
            <a:endParaRPr sz="2200">
              <a:latin typeface="Arial MT"/>
              <a:cs typeface="Arial MT"/>
            </a:endParaRPr>
          </a:p>
          <a:p>
            <a:pPr marL="469900" marR="393700" indent="-457200">
              <a:lnSpc>
                <a:spcPct val="130000"/>
              </a:lnSpc>
              <a:buAutoNum type="arabicPeriod" startAt="6"/>
              <a:tabLst>
                <a:tab pos="469900" algn="l"/>
              </a:tabLst>
            </a:pPr>
            <a:r>
              <a:rPr sz="2200" spc="-10" dirty="0">
                <a:latin typeface="Arial MT"/>
                <a:cs typeface="Arial MT"/>
              </a:rPr>
              <a:t>Membangun </a:t>
            </a:r>
            <a:r>
              <a:rPr sz="2200" dirty="0">
                <a:latin typeface="Arial MT"/>
                <a:cs typeface="Arial MT"/>
              </a:rPr>
              <a:t>eksekusi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menjadi strategi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946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7878DE"/>
                </a:solidFill>
              </a:rPr>
              <a:t>Pilihan</a:t>
            </a:r>
            <a:r>
              <a:rPr spc="-40" dirty="0">
                <a:solidFill>
                  <a:srgbClr val="7878DE"/>
                </a:solidFill>
              </a:rPr>
              <a:t> </a:t>
            </a:r>
            <a:r>
              <a:rPr spc="-50" dirty="0">
                <a:solidFill>
                  <a:srgbClr val="7878DE"/>
                </a:solidFill>
              </a:rPr>
              <a:t>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74879" rIns="0" bIns="0" rtlCol="0">
            <a:spAutoFit/>
          </a:bodyPr>
          <a:lstStyle/>
          <a:p>
            <a:pPr marL="88900" marR="340995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Dalam</a:t>
            </a:r>
            <a:r>
              <a:rPr sz="2000" spc="-25" dirty="0"/>
              <a:t> </a:t>
            </a:r>
            <a:r>
              <a:rPr sz="2000" dirty="0"/>
              <a:t>penentuan</a:t>
            </a:r>
            <a:r>
              <a:rPr sz="2000" spc="-60" dirty="0"/>
              <a:t> </a:t>
            </a:r>
            <a:r>
              <a:rPr sz="2000" dirty="0"/>
              <a:t>sebuah</a:t>
            </a:r>
            <a:r>
              <a:rPr sz="2000" spc="-55" dirty="0"/>
              <a:t> </a:t>
            </a:r>
            <a:r>
              <a:rPr sz="2000" dirty="0"/>
              <a:t>strategi,</a:t>
            </a:r>
            <a:r>
              <a:rPr sz="2000" spc="-30" dirty="0"/>
              <a:t> </a:t>
            </a:r>
            <a:r>
              <a:rPr sz="2000" dirty="0"/>
              <a:t>kita</a:t>
            </a:r>
            <a:r>
              <a:rPr sz="2000" spc="-5" dirty="0"/>
              <a:t> </a:t>
            </a:r>
            <a:r>
              <a:rPr sz="2000" dirty="0"/>
              <a:t>selalu</a:t>
            </a:r>
            <a:r>
              <a:rPr sz="2000" spc="-50" dirty="0"/>
              <a:t> </a:t>
            </a:r>
            <a:r>
              <a:rPr sz="2000" dirty="0"/>
              <a:t>dihadapkan</a:t>
            </a:r>
            <a:r>
              <a:rPr sz="2000" spc="-45" dirty="0"/>
              <a:t> </a:t>
            </a:r>
            <a:r>
              <a:rPr sz="2000" spc="-20" dirty="0"/>
              <a:t>pada </a:t>
            </a:r>
            <a:r>
              <a:rPr sz="2000" dirty="0"/>
              <a:t>pilihan.</a:t>
            </a:r>
            <a:r>
              <a:rPr sz="2000" spc="-25" dirty="0"/>
              <a:t> </a:t>
            </a:r>
            <a:r>
              <a:rPr sz="2000" dirty="0"/>
              <a:t>Dalam</a:t>
            </a:r>
            <a:r>
              <a:rPr sz="2000" spc="-35" dirty="0"/>
              <a:t> </a:t>
            </a:r>
            <a:r>
              <a:rPr sz="2000" dirty="0"/>
              <a:t>keterbatasan</a:t>
            </a:r>
            <a:r>
              <a:rPr sz="2000" spc="-50" dirty="0"/>
              <a:t> </a:t>
            </a:r>
            <a:r>
              <a:rPr sz="2000" dirty="0"/>
              <a:t>kita,</a:t>
            </a:r>
            <a:r>
              <a:rPr sz="2000" spc="-20" dirty="0"/>
              <a:t> </a:t>
            </a:r>
            <a:r>
              <a:rPr sz="2000" dirty="0"/>
              <a:t>kita</a:t>
            </a:r>
            <a:r>
              <a:rPr sz="2000" spc="-15" dirty="0"/>
              <a:t> </a:t>
            </a:r>
            <a:r>
              <a:rPr sz="2000" dirty="0"/>
              <a:t>harus</a:t>
            </a:r>
            <a:r>
              <a:rPr sz="2000" spc="-30" dirty="0"/>
              <a:t> </a:t>
            </a:r>
            <a:r>
              <a:rPr sz="2000" dirty="0"/>
              <a:t>menentukan</a:t>
            </a:r>
            <a:r>
              <a:rPr sz="2000" spc="-65" dirty="0"/>
              <a:t> </a:t>
            </a:r>
            <a:r>
              <a:rPr sz="2000" dirty="0"/>
              <a:t>apa</a:t>
            </a:r>
            <a:r>
              <a:rPr sz="2000" spc="-30" dirty="0"/>
              <a:t> </a:t>
            </a:r>
            <a:r>
              <a:rPr sz="2000" spc="-20" dirty="0"/>
              <a:t>yang </a:t>
            </a:r>
            <a:r>
              <a:rPr sz="2000" dirty="0"/>
              <a:t>perlu</a:t>
            </a:r>
            <a:r>
              <a:rPr sz="2000" spc="-35" dirty="0"/>
              <a:t> </a:t>
            </a:r>
            <a:r>
              <a:rPr sz="2000" dirty="0"/>
              <a:t>dan</a:t>
            </a:r>
            <a:r>
              <a:rPr sz="2000" spc="-45" dirty="0"/>
              <a:t> </a:t>
            </a:r>
            <a:r>
              <a:rPr sz="2000" dirty="0"/>
              <a:t>apa</a:t>
            </a:r>
            <a:r>
              <a:rPr sz="2000" spc="-35" dirty="0"/>
              <a:t> </a:t>
            </a:r>
            <a:r>
              <a:rPr sz="2000" dirty="0"/>
              <a:t>yang</a:t>
            </a:r>
            <a:r>
              <a:rPr sz="2000" spc="-40" dirty="0"/>
              <a:t> </a:t>
            </a:r>
            <a:r>
              <a:rPr sz="2000" dirty="0"/>
              <a:t>tidak.</a:t>
            </a:r>
            <a:r>
              <a:rPr sz="2000" spc="-35" dirty="0"/>
              <a:t> </a:t>
            </a:r>
            <a:r>
              <a:rPr sz="2000" dirty="0"/>
              <a:t>Berdasarkan</a:t>
            </a:r>
            <a:r>
              <a:rPr sz="2000" spc="-50" dirty="0"/>
              <a:t> </a:t>
            </a:r>
            <a:r>
              <a:rPr sz="2000" dirty="0"/>
              <a:t>pilihan2</a:t>
            </a:r>
            <a:r>
              <a:rPr sz="2000" spc="-25" dirty="0"/>
              <a:t> </a:t>
            </a:r>
            <a:r>
              <a:rPr sz="2000" dirty="0"/>
              <a:t>inilah</a:t>
            </a:r>
            <a:r>
              <a:rPr sz="2000" spc="-15" dirty="0"/>
              <a:t> </a:t>
            </a:r>
            <a:r>
              <a:rPr sz="2000" spc="-20" dirty="0"/>
              <a:t>kita </a:t>
            </a:r>
            <a:r>
              <a:rPr sz="2000" dirty="0"/>
              <a:t>membentuk</a:t>
            </a:r>
            <a:r>
              <a:rPr sz="2000" spc="-85" dirty="0"/>
              <a:t> </a:t>
            </a:r>
            <a:r>
              <a:rPr sz="2000" dirty="0"/>
              <a:t>strategi</a:t>
            </a:r>
            <a:r>
              <a:rPr sz="2000" spc="-70" dirty="0"/>
              <a:t> </a:t>
            </a:r>
            <a:r>
              <a:rPr sz="2000" spc="-10" dirty="0"/>
              <a:t>kita.</a:t>
            </a:r>
            <a:endParaRPr sz="2000"/>
          </a:p>
          <a:p>
            <a:pPr marL="88900" marR="5080">
              <a:lnSpc>
                <a:spcPct val="100000"/>
              </a:lnSpc>
              <a:spcBef>
                <a:spcPts val="2400"/>
              </a:spcBef>
            </a:pPr>
            <a:r>
              <a:rPr sz="2000" dirty="0"/>
              <a:t>Sebuah</a:t>
            </a:r>
            <a:r>
              <a:rPr sz="2000" spc="-55" dirty="0"/>
              <a:t> </a:t>
            </a:r>
            <a:r>
              <a:rPr sz="2000" dirty="0"/>
              <a:t>perusahaan,</a:t>
            </a:r>
            <a:r>
              <a:rPr sz="2000" spc="-60" dirty="0"/>
              <a:t> </a:t>
            </a:r>
            <a:r>
              <a:rPr sz="2000" dirty="0"/>
              <a:t>devisi,</a:t>
            </a:r>
            <a:r>
              <a:rPr sz="2000" spc="-30" dirty="0"/>
              <a:t> </a:t>
            </a:r>
            <a:r>
              <a:rPr sz="2000" dirty="0"/>
              <a:t>ataupun</a:t>
            </a:r>
            <a:r>
              <a:rPr sz="2000" spc="-50" dirty="0"/>
              <a:t> </a:t>
            </a:r>
            <a:r>
              <a:rPr sz="2000" dirty="0"/>
              <a:t>personal</a:t>
            </a:r>
            <a:r>
              <a:rPr sz="2000" spc="-45" dirty="0"/>
              <a:t> </a:t>
            </a:r>
            <a:r>
              <a:rPr sz="2000" dirty="0"/>
              <a:t>punya</a:t>
            </a:r>
            <a:r>
              <a:rPr sz="2000" spc="-30" dirty="0"/>
              <a:t> </a:t>
            </a:r>
            <a:r>
              <a:rPr sz="2000" dirty="0"/>
              <a:t>sumber</a:t>
            </a:r>
            <a:r>
              <a:rPr sz="2000" spc="-40" dirty="0"/>
              <a:t> </a:t>
            </a:r>
            <a:r>
              <a:rPr sz="2000" spc="-20" dirty="0"/>
              <a:t>daya </a:t>
            </a:r>
            <a:r>
              <a:rPr sz="2000" dirty="0"/>
              <a:t>(waktu,</a:t>
            </a:r>
            <a:r>
              <a:rPr sz="2000" spc="-55" dirty="0"/>
              <a:t> </a:t>
            </a:r>
            <a:r>
              <a:rPr sz="2000" dirty="0"/>
              <a:t>tenaga,</a:t>
            </a:r>
            <a:r>
              <a:rPr sz="2000" spc="-60" dirty="0"/>
              <a:t> </a:t>
            </a:r>
            <a:r>
              <a:rPr sz="2000" dirty="0"/>
              <a:t>brand,</a:t>
            </a:r>
            <a:r>
              <a:rPr sz="2000" spc="-50" dirty="0"/>
              <a:t> </a:t>
            </a:r>
            <a:r>
              <a:rPr sz="2000" dirty="0"/>
              <a:t>finansial,</a:t>
            </a:r>
            <a:r>
              <a:rPr sz="2000" spc="-35" dirty="0"/>
              <a:t> </a:t>
            </a:r>
            <a:r>
              <a:rPr sz="2000" dirty="0"/>
              <a:t>koneksi,</a:t>
            </a:r>
            <a:r>
              <a:rPr sz="2000" spc="-65" dirty="0"/>
              <a:t> </a:t>
            </a:r>
            <a:r>
              <a:rPr sz="2000" dirty="0"/>
              <a:t>proses,</a:t>
            </a:r>
            <a:r>
              <a:rPr sz="2000" spc="-30" dirty="0"/>
              <a:t> </a:t>
            </a:r>
            <a:r>
              <a:rPr sz="2000" dirty="0"/>
              <a:t>dll)</a:t>
            </a:r>
            <a:r>
              <a:rPr sz="2000" spc="-55" dirty="0"/>
              <a:t> </a:t>
            </a:r>
            <a:r>
              <a:rPr sz="2000" dirty="0"/>
              <a:t>yang</a:t>
            </a:r>
            <a:r>
              <a:rPr sz="2000" spc="-35" dirty="0"/>
              <a:t> </a:t>
            </a:r>
            <a:r>
              <a:rPr sz="2000" spc="-10" dirty="0"/>
              <a:t>sangat </a:t>
            </a:r>
            <a:r>
              <a:rPr sz="2000" dirty="0"/>
              <a:t>terbatas;</a:t>
            </a:r>
            <a:r>
              <a:rPr sz="2000" spc="-60" dirty="0"/>
              <a:t> </a:t>
            </a:r>
            <a:r>
              <a:rPr sz="2000" dirty="0"/>
              <a:t>jadi</a:t>
            </a:r>
            <a:r>
              <a:rPr sz="2000" spc="-35" dirty="0"/>
              <a:t> </a:t>
            </a:r>
            <a:r>
              <a:rPr sz="2000" dirty="0"/>
              <a:t>pilihan</a:t>
            </a:r>
            <a:r>
              <a:rPr sz="2000" spc="-10" dirty="0"/>
              <a:t> </a:t>
            </a:r>
            <a:r>
              <a:rPr sz="2000" dirty="0"/>
              <a:t>yang</a:t>
            </a:r>
            <a:r>
              <a:rPr sz="2000" spc="-40" dirty="0"/>
              <a:t> </a:t>
            </a:r>
            <a:r>
              <a:rPr sz="2000" dirty="0"/>
              <a:t>satu</a:t>
            </a:r>
            <a:r>
              <a:rPr sz="2000" spc="-50" dirty="0"/>
              <a:t> </a:t>
            </a:r>
            <a:r>
              <a:rPr sz="2000" dirty="0"/>
              <a:t>akan</a:t>
            </a:r>
            <a:r>
              <a:rPr sz="2000" spc="-30" dirty="0"/>
              <a:t> </a:t>
            </a:r>
            <a:r>
              <a:rPr sz="2000" dirty="0"/>
              <a:t>menimbulkan</a:t>
            </a:r>
            <a:r>
              <a:rPr sz="2000" spc="-50" dirty="0"/>
              <a:t> </a:t>
            </a:r>
            <a:r>
              <a:rPr sz="2000" dirty="0"/>
              <a:t>konsekwensi</a:t>
            </a:r>
            <a:r>
              <a:rPr sz="2000" spc="-60" dirty="0"/>
              <a:t> </a:t>
            </a:r>
            <a:r>
              <a:rPr sz="2000" spc="-20" dirty="0"/>
              <a:t>pada </a:t>
            </a:r>
            <a:r>
              <a:rPr sz="2000" dirty="0"/>
              <a:t>hal</a:t>
            </a:r>
            <a:r>
              <a:rPr sz="2000" spc="-30" dirty="0"/>
              <a:t> </a:t>
            </a:r>
            <a:r>
              <a:rPr sz="2000" dirty="0"/>
              <a:t>lainnya.</a:t>
            </a:r>
            <a:r>
              <a:rPr sz="2000" spc="-40" dirty="0"/>
              <a:t> </a:t>
            </a:r>
            <a:r>
              <a:rPr sz="2000" dirty="0"/>
              <a:t>Pilihan</a:t>
            </a:r>
            <a:r>
              <a:rPr sz="2000" spc="-15" dirty="0"/>
              <a:t> </a:t>
            </a:r>
            <a:r>
              <a:rPr sz="2000" dirty="0"/>
              <a:t>yang</a:t>
            </a:r>
            <a:r>
              <a:rPr sz="2000" spc="-35" dirty="0"/>
              <a:t> </a:t>
            </a:r>
            <a:r>
              <a:rPr sz="2000" dirty="0"/>
              <a:t>tepat</a:t>
            </a:r>
            <a:r>
              <a:rPr sz="2000" spc="-30" dirty="0"/>
              <a:t> </a:t>
            </a:r>
            <a:r>
              <a:rPr sz="2000" dirty="0"/>
              <a:t>jadi</a:t>
            </a:r>
            <a:r>
              <a:rPr sz="2000" spc="-25" dirty="0"/>
              <a:t> </a:t>
            </a:r>
            <a:r>
              <a:rPr sz="2000" dirty="0"/>
              <a:t>kunci.</a:t>
            </a:r>
            <a:r>
              <a:rPr sz="2000" spc="-30" dirty="0"/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Service</a:t>
            </a:r>
            <a:r>
              <a:rPr sz="20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yang</a:t>
            </a:r>
            <a:r>
              <a:rPr sz="20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super</a:t>
            </a:r>
            <a:r>
              <a:rPr sz="20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ahoma"/>
                <a:cs typeface="Tahoma"/>
              </a:rPr>
              <a:t>baik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akan</a:t>
            </a:r>
            <a:r>
              <a:rPr sz="20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membuat</a:t>
            </a:r>
            <a:r>
              <a:rPr sz="20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biaya</a:t>
            </a:r>
            <a:r>
              <a:rPr sz="20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tinggi</a:t>
            </a:r>
            <a:r>
              <a:rPr sz="20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dan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harga</a:t>
            </a:r>
            <a:r>
              <a:rPr sz="20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mahal</a:t>
            </a:r>
            <a:r>
              <a:rPr sz="2000" dirty="0"/>
              <a:t>,</a:t>
            </a:r>
            <a:r>
              <a:rPr sz="2000" spc="-15" dirty="0"/>
              <a:t> </a:t>
            </a:r>
            <a:r>
              <a:rPr sz="2000" dirty="0"/>
              <a:t>apa</a:t>
            </a:r>
            <a:r>
              <a:rPr sz="2000" spc="-20" dirty="0"/>
              <a:t> </a:t>
            </a:r>
            <a:r>
              <a:rPr sz="2000" dirty="0"/>
              <a:t>benar</a:t>
            </a:r>
            <a:r>
              <a:rPr sz="2000" spc="-20" dirty="0"/>
              <a:t> </a:t>
            </a:r>
            <a:r>
              <a:rPr sz="2000" spc="-10" dirty="0"/>
              <a:t>klien </a:t>
            </a:r>
            <a:r>
              <a:rPr sz="2000" dirty="0"/>
              <a:t>kita</a:t>
            </a:r>
            <a:r>
              <a:rPr sz="2000" spc="-35" dirty="0"/>
              <a:t> </a:t>
            </a:r>
            <a:r>
              <a:rPr sz="2000" dirty="0"/>
              <a:t>menginginkan</a:t>
            </a:r>
            <a:r>
              <a:rPr sz="2000" spc="-55" dirty="0"/>
              <a:t> </a:t>
            </a:r>
            <a:r>
              <a:rPr sz="2000" dirty="0"/>
              <a:t>service</a:t>
            </a:r>
            <a:r>
              <a:rPr sz="2000" spc="-40" dirty="0"/>
              <a:t> </a:t>
            </a:r>
            <a:r>
              <a:rPr sz="2000" dirty="0"/>
              <a:t>yang</a:t>
            </a:r>
            <a:r>
              <a:rPr sz="2000" spc="-55" dirty="0"/>
              <a:t> </a:t>
            </a:r>
            <a:r>
              <a:rPr sz="2000" dirty="0"/>
              <a:t>sangat</a:t>
            </a:r>
            <a:r>
              <a:rPr sz="2000" spc="-55" dirty="0"/>
              <a:t> </a:t>
            </a:r>
            <a:r>
              <a:rPr sz="2000" spc="-10" dirty="0"/>
              <a:t>baik?</a:t>
            </a:r>
            <a:endParaRPr sz="2000">
              <a:latin typeface="Tahoma"/>
              <a:cs typeface="Tahoma"/>
            </a:endParaRPr>
          </a:p>
          <a:p>
            <a:pPr marL="88900" marR="102235">
              <a:lnSpc>
                <a:spcPct val="100000"/>
              </a:lnSpc>
              <a:spcBef>
                <a:spcPts val="2405"/>
              </a:spcBef>
            </a:pPr>
            <a:r>
              <a:rPr sz="2000" dirty="0"/>
              <a:t>Kita harus</a:t>
            </a:r>
            <a:r>
              <a:rPr sz="2000" spc="-25" dirty="0"/>
              <a:t> </a:t>
            </a:r>
            <a:r>
              <a:rPr sz="2000" dirty="0"/>
              <a:t>menciptakan</a:t>
            </a:r>
            <a:r>
              <a:rPr sz="2000" spc="-35" dirty="0"/>
              <a:t> </a:t>
            </a:r>
            <a:r>
              <a:rPr sz="2000" b="1" dirty="0">
                <a:solidFill>
                  <a:srgbClr val="00CCFF"/>
                </a:solidFill>
                <a:latin typeface="Tahoma"/>
                <a:cs typeface="Tahoma"/>
              </a:rPr>
              <a:t>Value</a:t>
            </a:r>
            <a:r>
              <a:rPr sz="2000" b="1" spc="-20" dirty="0">
                <a:solidFill>
                  <a:srgbClr val="00CC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CCFF"/>
                </a:solidFill>
                <a:latin typeface="Tahoma"/>
                <a:cs typeface="Tahoma"/>
              </a:rPr>
              <a:t>besar</a:t>
            </a:r>
            <a:r>
              <a:rPr sz="2000" b="1" spc="10" dirty="0">
                <a:solidFill>
                  <a:srgbClr val="00CCFF"/>
                </a:solidFill>
                <a:latin typeface="Tahoma"/>
                <a:cs typeface="Tahoma"/>
              </a:rPr>
              <a:t> </a:t>
            </a:r>
            <a:r>
              <a:rPr sz="2000" dirty="0"/>
              <a:t>dan</a:t>
            </a:r>
            <a:r>
              <a:rPr sz="2000" spc="-25" dirty="0"/>
              <a:t> </a:t>
            </a:r>
            <a:r>
              <a:rPr sz="2000" b="1" dirty="0">
                <a:solidFill>
                  <a:srgbClr val="00CCFF"/>
                </a:solidFill>
                <a:latin typeface="Tahoma"/>
                <a:cs typeface="Tahoma"/>
              </a:rPr>
              <a:t>Low</a:t>
            </a:r>
            <a:r>
              <a:rPr sz="2000" b="1" spc="-20" dirty="0">
                <a:solidFill>
                  <a:srgbClr val="00CC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CCFF"/>
                </a:solidFill>
                <a:latin typeface="Tahoma"/>
                <a:cs typeface="Tahoma"/>
              </a:rPr>
              <a:t>cost</a:t>
            </a:r>
            <a:r>
              <a:rPr sz="2000" b="1" spc="-25" dirty="0">
                <a:solidFill>
                  <a:srgbClr val="00CCFF"/>
                </a:solidFill>
                <a:latin typeface="Tahoma"/>
                <a:cs typeface="Tahoma"/>
              </a:rPr>
              <a:t> </a:t>
            </a:r>
            <a:r>
              <a:rPr sz="2000" dirty="0"/>
              <a:t>pada</a:t>
            </a:r>
            <a:r>
              <a:rPr sz="2000" spc="-20" dirty="0"/>
              <a:t> </a:t>
            </a:r>
            <a:r>
              <a:rPr sz="2000" dirty="0"/>
              <a:t>saat</a:t>
            </a:r>
            <a:r>
              <a:rPr sz="2000" spc="-30" dirty="0"/>
              <a:t> </a:t>
            </a:r>
            <a:r>
              <a:rPr sz="2000" spc="-20" dirty="0"/>
              <a:t>yang </a:t>
            </a:r>
            <a:r>
              <a:rPr sz="2000" spc="-10" dirty="0"/>
              <a:t>bersamaan.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1524000"/>
            <a:ext cx="7625080" cy="4673600"/>
            <a:chOff x="838200" y="1524000"/>
            <a:chExt cx="7625080" cy="467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524000"/>
              <a:ext cx="7486315" cy="467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46240" y="3805427"/>
              <a:ext cx="1711960" cy="1539875"/>
            </a:xfrm>
            <a:custGeom>
              <a:avLst/>
              <a:gdLst/>
              <a:ahLst/>
              <a:cxnLst/>
              <a:rect l="l" t="t" r="r" b="b"/>
              <a:pathLst>
                <a:path w="1711959" h="1539875">
                  <a:moveTo>
                    <a:pt x="1711959" y="0"/>
                  </a:moveTo>
                  <a:lnTo>
                    <a:pt x="0" y="0"/>
                  </a:lnTo>
                  <a:lnTo>
                    <a:pt x="0" y="1539367"/>
                  </a:lnTo>
                  <a:lnTo>
                    <a:pt x="1711959" y="1539367"/>
                  </a:lnTo>
                  <a:lnTo>
                    <a:pt x="1711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46240" y="3805427"/>
              <a:ext cx="1711960" cy="1539875"/>
            </a:xfrm>
            <a:custGeom>
              <a:avLst/>
              <a:gdLst/>
              <a:ahLst/>
              <a:cxnLst/>
              <a:rect l="l" t="t" r="r" b="b"/>
              <a:pathLst>
                <a:path w="1711959" h="1539875">
                  <a:moveTo>
                    <a:pt x="0" y="1539367"/>
                  </a:moveTo>
                  <a:lnTo>
                    <a:pt x="1711959" y="1539367"/>
                  </a:lnTo>
                  <a:lnTo>
                    <a:pt x="1711959" y="0"/>
                  </a:lnTo>
                  <a:lnTo>
                    <a:pt x="0" y="0"/>
                  </a:lnTo>
                  <a:lnTo>
                    <a:pt x="0" y="153936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3677" y="228600"/>
            <a:ext cx="7772400" cy="1456267"/>
          </a:xfrm>
          <a:prstGeom prst="rect">
            <a:avLst/>
          </a:prstGeom>
        </p:spPr>
        <p:txBody>
          <a:bodyPr vert="horz" wrap="square" lIns="0" tIns="1750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AF50"/>
                </a:solidFill>
                <a:latin typeface="Times New Roman"/>
                <a:cs typeface="Times New Roman"/>
              </a:rPr>
              <a:t>Inovasi</a:t>
            </a:r>
            <a:r>
              <a:rPr sz="4000" spc="-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0AF50"/>
                </a:solidFill>
                <a:latin typeface="Times New Roman"/>
                <a:cs typeface="Times New Roman"/>
              </a:rPr>
              <a:t>Nilai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696" y="6538872"/>
            <a:ext cx="2260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b="1" spc="-25" dirty="0">
                <a:solidFill>
                  <a:srgbClr val="3333CC"/>
                </a:solidFill>
                <a:latin typeface="Arial"/>
                <a:cs typeface="Arial"/>
              </a:rPr>
              <a:t>23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50898"/>
            <a:ext cx="9144000" cy="6007100"/>
            <a:chOff x="0" y="850898"/>
            <a:chExt cx="9144000" cy="6007100"/>
          </a:xfrm>
        </p:grpSpPr>
        <p:sp>
          <p:nvSpPr>
            <p:cNvPr id="4" name="object 4"/>
            <p:cNvSpPr/>
            <p:nvPr/>
          </p:nvSpPr>
          <p:spPr>
            <a:xfrm>
              <a:off x="838200" y="1066800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50898"/>
              <a:ext cx="9143999" cy="60071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4762" y="-4762"/>
            <a:ext cx="9140825" cy="779780"/>
            <a:chOff x="-4762" y="-4762"/>
            <a:chExt cx="9140825" cy="77978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31300" cy="770255"/>
            </a:xfrm>
            <a:custGeom>
              <a:avLst/>
              <a:gdLst/>
              <a:ahLst/>
              <a:cxnLst/>
              <a:rect l="l" t="t" r="r" b="b"/>
              <a:pathLst>
                <a:path w="9131300" h="770255">
                  <a:moveTo>
                    <a:pt x="9131300" y="0"/>
                  </a:moveTo>
                  <a:lnTo>
                    <a:pt x="0" y="63"/>
                  </a:lnTo>
                  <a:lnTo>
                    <a:pt x="0" y="770001"/>
                  </a:lnTo>
                  <a:lnTo>
                    <a:pt x="9131300" y="770001"/>
                  </a:lnTo>
                  <a:lnTo>
                    <a:pt x="9131300" y="0"/>
                  </a:lnTo>
                  <a:close/>
                </a:path>
              </a:pathLst>
            </a:custGeom>
            <a:solidFill>
              <a:srgbClr val="3ED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31300" cy="770255"/>
            </a:xfrm>
            <a:custGeom>
              <a:avLst/>
              <a:gdLst/>
              <a:ahLst/>
              <a:cxnLst/>
              <a:rect l="l" t="t" r="r" b="b"/>
              <a:pathLst>
                <a:path w="9131300" h="770255">
                  <a:moveTo>
                    <a:pt x="0" y="770001"/>
                  </a:moveTo>
                  <a:lnTo>
                    <a:pt x="9131300" y="770001"/>
                  </a:lnTo>
                  <a:lnTo>
                    <a:pt x="9131300" y="0"/>
                  </a:lnTo>
                  <a:lnTo>
                    <a:pt x="0" y="63"/>
                  </a:lnTo>
                </a:path>
              </a:pathLst>
            </a:custGeom>
            <a:ln w="9525">
              <a:solidFill>
                <a:srgbClr val="3EDA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2873" y="345624"/>
            <a:ext cx="8587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14" dirty="0">
                <a:solidFill>
                  <a:srgbClr val="FFFFFF"/>
                </a:solidFill>
                <a:latin typeface="Trebuchet MS"/>
                <a:cs typeface="Trebuchet MS"/>
              </a:rPr>
              <a:t>Landasan</a:t>
            </a:r>
            <a:r>
              <a:rPr sz="4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dirty="0">
                <a:solidFill>
                  <a:srgbClr val="FFFFFF"/>
                </a:solidFill>
                <a:latin typeface="Trebuchet MS"/>
                <a:cs typeface="Trebuchet MS"/>
              </a:rPr>
              <a:t>Strategi</a:t>
            </a:r>
            <a:r>
              <a:rPr sz="4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160" dirty="0">
                <a:solidFill>
                  <a:srgbClr val="FFFFFF"/>
                </a:solidFill>
                <a:latin typeface="Trebuchet MS"/>
                <a:cs typeface="Trebuchet MS"/>
              </a:rPr>
              <a:t>Samudra</a:t>
            </a:r>
            <a:r>
              <a:rPr sz="4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-20" dirty="0">
                <a:solidFill>
                  <a:srgbClr val="FFFFFF"/>
                </a:solidFill>
                <a:latin typeface="Trebuchet MS"/>
                <a:cs typeface="Trebuchet MS"/>
              </a:rPr>
              <a:t>Biru</a:t>
            </a:r>
            <a:endParaRPr sz="4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946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95"/>
              </a:spcBef>
            </a:pPr>
            <a:r>
              <a:rPr dirty="0"/>
              <a:t>Exceptional</a:t>
            </a:r>
            <a:r>
              <a:rPr spc="-100" dirty="0"/>
              <a:t> </a:t>
            </a:r>
            <a:r>
              <a:rPr dirty="0"/>
              <a:t>Buyer</a:t>
            </a:r>
            <a:r>
              <a:rPr spc="-110" dirty="0"/>
              <a:t> </a:t>
            </a:r>
            <a:r>
              <a:rPr dirty="0"/>
              <a:t>Utility</a:t>
            </a:r>
            <a:r>
              <a:rPr spc="-80" dirty="0"/>
              <a:t> </a:t>
            </a:r>
            <a:r>
              <a:rPr spc="-50" dirty="0"/>
              <a:t>: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17244" y="1708150"/>
            <a:ext cx="267462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Fase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proses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sz="2000" dirty="0">
                <a:latin typeface="Tahoma"/>
                <a:cs typeface="Tahoma"/>
              </a:rPr>
              <a:t>Saat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membeli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2000" spc="-10" dirty="0">
                <a:latin typeface="Tahoma"/>
                <a:cs typeface="Tahoma"/>
              </a:rPr>
              <a:t>Delivery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Saat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memakai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Barang2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Suplements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Saat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Maintanance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Saat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Membuang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1708150"/>
            <a:ext cx="322770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Utility</a:t>
            </a:r>
            <a:r>
              <a:rPr sz="2000" b="1" u="sng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Levers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</a:tabLst>
            </a:pPr>
            <a:r>
              <a:rPr sz="2000" dirty="0">
                <a:latin typeface="Tahoma"/>
                <a:cs typeface="Tahoma"/>
              </a:rPr>
              <a:t>Customer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Productivity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spc="-10" dirty="0">
                <a:latin typeface="Tahoma"/>
                <a:cs typeface="Tahoma"/>
              </a:rPr>
              <a:t>Simplicity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spc="-10" dirty="0">
                <a:latin typeface="Tahoma"/>
                <a:cs typeface="Tahoma"/>
              </a:rPr>
              <a:t>Convenience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spc="-20" dirty="0">
                <a:latin typeface="Tahoma"/>
                <a:cs typeface="Tahoma"/>
              </a:rPr>
              <a:t>Risk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Fun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and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Image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Enviromental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Friendliness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4505959"/>
            <a:ext cx="69272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Pada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Fase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mana,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hambatan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dari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6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“Utility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Lever”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dapat </a:t>
            </a:r>
            <a:r>
              <a:rPr sz="2000" dirty="0">
                <a:latin typeface="Tahoma"/>
                <a:cs typeface="Tahoma"/>
              </a:rPr>
              <a:t>dihilangkan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supaya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menciptakan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“keuntungan</a:t>
            </a:r>
            <a:r>
              <a:rPr sz="2000" b="1" u="sng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luar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biasa.”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41757"/>
            <a:ext cx="41567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Times New Roman"/>
                <a:cs typeface="Times New Roman"/>
              </a:rPr>
              <a:t>Buyer</a:t>
            </a:r>
            <a:r>
              <a:rPr sz="4400" b="0" spc="-25" dirty="0">
                <a:latin typeface="Times New Roman"/>
                <a:cs typeface="Times New Roman"/>
              </a:rPr>
              <a:t> </a:t>
            </a:r>
            <a:r>
              <a:rPr sz="4400" b="0" dirty="0">
                <a:latin typeface="Times New Roman"/>
                <a:cs typeface="Times New Roman"/>
              </a:rPr>
              <a:t>Utility </a:t>
            </a:r>
            <a:r>
              <a:rPr sz="4400" b="0" spc="-25" dirty="0">
                <a:latin typeface="Times New Roman"/>
                <a:cs typeface="Times New Roman"/>
              </a:rPr>
              <a:t>Map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73313" y="2062162"/>
          <a:ext cx="6795770" cy="3967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8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063876" y="1469263"/>
            <a:ext cx="670560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20"/>
              </a:spcBef>
            </a:pPr>
            <a:r>
              <a:rPr sz="1200" spc="-25" dirty="0">
                <a:latin typeface="Arial MT"/>
                <a:cs typeface="Arial MT"/>
              </a:rPr>
              <a:t>1.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spc="-10" dirty="0">
                <a:latin typeface="Arial MT"/>
                <a:cs typeface="Arial MT"/>
              </a:rPr>
              <a:t>Purchase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7550" y="1469263"/>
            <a:ext cx="574675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spc="-25" dirty="0">
                <a:latin typeface="Arial MT"/>
                <a:cs typeface="Arial MT"/>
              </a:rPr>
              <a:t>2.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spc="-10" dirty="0">
                <a:latin typeface="Arial MT"/>
                <a:cs typeface="Arial MT"/>
              </a:rPr>
              <a:t>Delivery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7709" y="1469263"/>
            <a:ext cx="296545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820"/>
              </a:spcBef>
            </a:pPr>
            <a:r>
              <a:rPr sz="1200" spc="-25" dirty="0">
                <a:latin typeface="Arial MT"/>
                <a:cs typeface="Arial MT"/>
              </a:rPr>
              <a:t>3.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-25" dirty="0">
                <a:latin typeface="Arial MT"/>
                <a:cs typeface="Arial MT"/>
              </a:rPr>
              <a:t>Use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7791" y="1453388"/>
            <a:ext cx="914400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20"/>
              </a:spcBef>
            </a:pPr>
            <a:r>
              <a:rPr sz="1200" spc="-25" dirty="0">
                <a:latin typeface="Arial MT"/>
                <a:cs typeface="Arial MT"/>
              </a:rPr>
              <a:t>4.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spc="-10" dirty="0">
                <a:latin typeface="Arial MT"/>
                <a:cs typeface="Arial MT"/>
              </a:rPr>
              <a:t>Supplements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0190" y="1453388"/>
            <a:ext cx="899160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spc="-25" dirty="0">
                <a:latin typeface="Arial MT"/>
                <a:cs typeface="Arial MT"/>
              </a:rPr>
              <a:t>5.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spc="-10" dirty="0">
                <a:latin typeface="Arial MT"/>
                <a:cs typeface="Arial MT"/>
              </a:rPr>
              <a:t>Maintenance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62645" y="1453388"/>
            <a:ext cx="610870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spc="-25" dirty="0">
                <a:latin typeface="Arial MT"/>
                <a:cs typeface="Arial MT"/>
              </a:rPr>
              <a:t>6.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spc="-10" dirty="0">
                <a:latin typeface="Arial MT"/>
                <a:cs typeface="Arial MT"/>
              </a:rPr>
              <a:t>Disposal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008" y="2238883"/>
            <a:ext cx="977265" cy="158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5080" indent="16256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Customer Productivity</a:t>
            </a:r>
            <a:endParaRPr sz="1200">
              <a:latin typeface="Arial"/>
              <a:cs typeface="Arial"/>
            </a:endParaRPr>
          </a:p>
          <a:p>
            <a:pPr marL="12700" marR="5080" indent="229870">
              <a:lnSpc>
                <a:spcPct val="317000"/>
              </a:lnSpc>
              <a:spcBef>
                <a:spcPts val="229"/>
              </a:spcBef>
            </a:pPr>
            <a:r>
              <a:rPr sz="1200" b="1" spc="-10" dirty="0">
                <a:latin typeface="Arial"/>
                <a:cs typeface="Arial"/>
              </a:rPr>
              <a:t>Simplicity Convenience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280" y="4296536"/>
            <a:ext cx="1083310" cy="161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Risk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200">
              <a:latin typeface="Arial"/>
              <a:cs typeface="Arial"/>
            </a:endParaRPr>
          </a:p>
          <a:p>
            <a:pPr marL="628650" marR="5080" indent="-152400" algn="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Fun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and </a:t>
            </a:r>
            <a:r>
              <a:rPr sz="1200" b="1" spc="-10" dirty="0">
                <a:latin typeface="Arial"/>
                <a:cs typeface="Arial"/>
              </a:rPr>
              <a:t>Image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200">
              <a:latin typeface="Arial"/>
              <a:cs typeface="Arial"/>
            </a:endParaRPr>
          </a:p>
          <a:p>
            <a:pPr marL="212090" marR="5715" indent="-200025" algn="r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Environmental friendliness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2194" y="1247902"/>
            <a:ext cx="4448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Six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Stages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Buyer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Experience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Cycle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048" y="2945877"/>
            <a:ext cx="252095" cy="20777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Six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Utility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Levers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1594" y="1290690"/>
            <a:ext cx="5854356" cy="55136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1" y="-165577"/>
            <a:ext cx="7772400" cy="1456267"/>
          </a:xfrm>
          <a:prstGeom prst="rect">
            <a:avLst/>
          </a:prstGeom>
        </p:spPr>
        <p:txBody>
          <a:bodyPr vert="horz" wrap="square" lIns="0" tIns="27084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rebuchet MS"/>
                <a:cs typeface="Trebuchet MS"/>
              </a:rPr>
              <a:t>Urutan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Strategi</a:t>
            </a:r>
            <a:r>
              <a:rPr sz="3200" spc="-20" dirty="0">
                <a:latin typeface="Trebuchet MS"/>
                <a:cs typeface="Trebuchet MS"/>
              </a:rPr>
              <a:t> </a:t>
            </a:r>
            <a:r>
              <a:rPr sz="3200" spc="114" dirty="0">
                <a:latin typeface="Trebuchet MS"/>
                <a:cs typeface="Trebuchet MS"/>
              </a:rPr>
              <a:t>Samudra</a:t>
            </a:r>
            <a:r>
              <a:rPr sz="3200" spc="5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Biru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535" y="-106995"/>
            <a:ext cx="7772400" cy="1456267"/>
          </a:xfrm>
          <a:prstGeom prst="rect">
            <a:avLst/>
          </a:prstGeom>
        </p:spPr>
        <p:txBody>
          <a:bodyPr vert="horz" wrap="square" lIns="0" tIns="33794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Urutan</a:t>
            </a:r>
            <a:r>
              <a:rPr spc="-80" dirty="0"/>
              <a:t> </a:t>
            </a:r>
            <a:r>
              <a:rPr dirty="0"/>
              <a:t>Strategis</a:t>
            </a:r>
            <a:r>
              <a:rPr spc="-50" dirty="0"/>
              <a:t> 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17244" y="1327149"/>
            <a:ext cx="7625715" cy="505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987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ahoma"/>
                <a:cs typeface="Tahoma"/>
              </a:rPr>
              <a:t>Dalam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menciptakan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Blue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Ocean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Strategy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ada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4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urutan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yang </a:t>
            </a:r>
            <a:r>
              <a:rPr sz="2200" dirty="0">
                <a:latin typeface="Tahoma"/>
                <a:cs typeface="Tahoma"/>
              </a:rPr>
              <a:t>harus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diikuti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secara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benar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-50" dirty="0">
                <a:latin typeface="Tahoma"/>
                <a:cs typeface="Tahoma"/>
              </a:rPr>
              <a:t>:</a:t>
            </a:r>
            <a:endParaRPr sz="2200">
              <a:latin typeface="Tahoma"/>
              <a:cs typeface="Tahoma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</a:tabLst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Buyer</a:t>
            </a:r>
            <a:r>
              <a:rPr sz="2200" b="1" u="sng" spc="-2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Utility: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Kunci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utama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dari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BOS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adalah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adanya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nilai</a:t>
            </a:r>
            <a:endParaRPr sz="22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keuntungan/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kepuasan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luar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biasa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yang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diciptakan.</a:t>
            </a:r>
            <a:endParaRPr sz="2200">
              <a:latin typeface="Tahoma"/>
              <a:cs typeface="Tahoma"/>
            </a:endParaRPr>
          </a:p>
          <a:p>
            <a:pPr marL="469265" marR="5080" indent="-457200">
              <a:lnSpc>
                <a:spcPct val="100000"/>
              </a:lnSpc>
              <a:buAutoNum type="arabicPeriod" startAt="2"/>
              <a:tabLst>
                <a:tab pos="469265" algn="l"/>
              </a:tabLst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Price:</a:t>
            </a:r>
            <a:r>
              <a:rPr sz="2200" b="1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Apakah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harga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yang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anda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tawarkan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dengan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adanya </a:t>
            </a:r>
            <a:r>
              <a:rPr sz="2200" dirty="0">
                <a:latin typeface="Tahoma"/>
                <a:cs typeface="Tahoma"/>
              </a:rPr>
              <a:t>nilai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tersebut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masih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dapat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dijangkau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oleh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target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pembeli?</a:t>
            </a:r>
            <a:endParaRPr sz="2200">
              <a:latin typeface="Tahoma"/>
              <a:cs typeface="Tahoma"/>
            </a:endParaRPr>
          </a:p>
          <a:p>
            <a:pPr marL="469265" indent="-456565">
              <a:lnSpc>
                <a:spcPct val="100000"/>
              </a:lnSpc>
              <a:buAutoNum type="arabicPeriod" startAt="2"/>
              <a:tabLst>
                <a:tab pos="469265" algn="l"/>
              </a:tabLst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Cost:</a:t>
            </a:r>
            <a:r>
              <a:rPr sz="2200" b="1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Dapatkah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kita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mencapai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target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beaya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untuk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dapat</a:t>
            </a:r>
            <a:endParaRPr sz="22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menghasilkan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profit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pada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target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harga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tersebut?</a:t>
            </a:r>
            <a:endParaRPr sz="2200">
              <a:latin typeface="Tahoma"/>
              <a:cs typeface="Tahoma"/>
            </a:endParaRPr>
          </a:p>
          <a:p>
            <a:pPr marL="469265" marR="192405" indent="-457200">
              <a:lnSpc>
                <a:spcPct val="100000"/>
              </a:lnSpc>
              <a:buAutoNum type="arabicPeriod" startAt="4"/>
              <a:tabLst>
                <a:tab pos="469265" algn="l"/>
              </a:tabLst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Adoption:</a:t>
            </a:r>
            <a:r>
              <a:rPr sz="2200" b="1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Untuk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menjalankan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strategi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ini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apakah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kita </a:t>
            </a:r>
            <a:r>
              <a:rPr sz="2200" dirty="0">
                <a:latin typeface="Tahoma"/>
                <a:cs typeface="Tahoma"/>
              </a:rPr>
              <a:t>dapat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melewati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hambatan2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yang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ada?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Adaptasi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apa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20" dirty="0">
                <a:latin typeface="Tahoma"/>
                <a:cs typeface="Tahoma"/>
              </a:rPr>
              <a:t>saja </a:t>
            </a:r>
            <a:r>
              <a:rPr sz="2200" dirty="0">
                <a:latin typeface="Tahoma"/>
                <a:cs typeface="Tahoma"/>
              </a:rPr>
              <a:t>baik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internal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maupun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external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yang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harus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kita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lakukan?</a:t>
            </a:r>
            <a:endParaRPr sz="2200">
              <a:latin typeface="Tahoma"/>
              <a:cs typeface="Tahoma"/>
            </a:endParaRPr>
          </a:p>
          <a:p>
            <a:pPr marL="12700" marR="189230">
              <a:lnSpc>
                <a:spcPct val="100000"/>
              </a:lnSpc>
              <a:spcBef>
                <a:spcPts val="2640"/>
              </a:spcBef>
            </a:pPr>
            <a:r>
              <a:rPr sz="2200" b="1" dirty="0">
                <a:solidFill>
                  <a:srgbClr val="00AF50"/>
                </a:solidFill>
                <a:latin typeface="Tahoma"/>
                <a:cs typeface="Tahoma"/>
              </a:rPr>
              <a:t>Urutan</a:t>
            </a:r>
            <a:r>
              <a:rPr sz="2200" b="1" spc="-3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00AF50"/>
                </a:solidFill>
                <a:latin typeface="Tahoma"/>
                <a:cs typeface="Tahoma"/>
              </a:rPr>
              <a:t>ini</a:t>
            </a:r>
            <a:r>
              <a:rPr sz="2200" b="1" spc="-4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00AF50"/>
                </a:solidFill>
                <a:latin typeface="Tahoma"/>
                <a:cs typeface="Tahoma"/>
              </a:rPr>
              <a:t>harus</a:t>
            </a:r>
            <a:r>
              <a:rPr sz="2200" b="1" spc="-3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00AF50"/>
                </a:solidFill>
                <a:latin typeface="Tahoma"/>
                <a:cs typeface="Tahoma"/>
              </a:rPr>
              <a:t>dimulai</a:t>
            </a:r>
            <a:r>
              <a:rPr sz="2200" b="1" spc="-4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00AF50"/>
                </a:solidFill>
                <a:latin typeface="Tahoma"/>
                <a:cs typeface="Tahoma"/>
              </a:rPr>
              <a:t>dari</a:t>
            </a:r>
            <a:r>
              <a:rPr sz="2200" b="1" spc="-4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00AF50"/>
                </a:solidFill>
                <a:latin typeface="Tahoma"/>
                <a:cs typeface="Tahoma"/>
              </a:rPr>
              <a:t>nomor</a:t>
            </a:r>
            <a:r>
              <a:rPr sz="2200" b="1" spc="-3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00AF50"/>
                </a:solidFill>
                <a:latin typeface="Tahoma"/>
                <a:cs typeface="Tahoma"/>
              </a:rPr>
              <a:t>1</a:t>
            </a:r>
            <a:r>
              <a:rPr sz="2200" dirty="0">
                <a:latin typeface="Tahoma"/>
                <a:cs typeface="Tahoma"/>
              </a:rPr>
              <a:t>,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bila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tidak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tepat </a:t>
            </a:r>
            <a:r>
              <a:rPr sz="2200" dirty="0">
                <a:latin typeface="Tahoma"/>
                <a:cs typeface="Tahoma"/>
              </a:rPr>
              <a:t>solusinya,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ahoma"/>
                <a:cs typeface="Tahoma"/>
              </a:rPr>
              <a:t>jangan</a:t>
            </a:r>
            <a:r>
              <a:rPr sz="22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ahoma"/>
                <a:cs typeface="Tahoma"/>
              </a:rPr>
              <a:t>masuk</a:t>
            </a:r>
            <a:r>
              <a:rPr sz="22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ahoma"/>
                <a:cs typeface="Tahoma"/>
              </a:rPr>
              <a:t>dahulu</a:t>
            </a:r>
            <a:r>
              <a:rPr sz="22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ahoma"/>
                <a:cs typeface="Tahoma"/>
              </a:rPr>
              <a:t>ke</a:t>
            </a:r>
            <a:r>
              <a:rPr sz="22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ahoma"/>
                <a:cs typeface="Tahoma"/>
              </a:rPr>
              <a:t>nomor</a:t>
            </a:r>
            <a:r>
              <a:rPr sz="22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ahoma"/>
                <a:cs typeface="Tahoma"/>
              </a:rPr>
              <a:t>berikutnya, </a:t>
            </a:r>
            <a:r>
              <a:rPr sz="2200" b="1" dirty="0">
                <a:solidFill>
                  <a:srgbClr val="FF0000"/>
                </a:solidFill>
                <a:latin typeface="Tahoma"/>
                <a:cs typeface="Tahoma"/>
              </a:rPr>
              <a:t>dan</a:t>
            </a:r>
            <a:r>
              <a:rPr sz="22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ahoma"/>
                <a:cs typeface="Tahoma"/>
              </a:rPr>
              <a:t>seterusnya.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772" y="-149924"/>
            <a:ext cx="7772400" cy="1456267"/>
          </a:xfrm>
          <a:prstGeom prst="rect">
            <a:avLst/>
          </a:prstGeom>
        </p:spPr>
        <p:txBody>
          <a:bodyPr vert="horz" wrap="square" lIns="0" tIns="192861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Three</a:t>
            </a:r>
            <a:r>
              <a:rPr sz="3600" spc="-1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Tiers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Noncustomers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1171702"/>
            <a:ext cx="74771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Ada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tiga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tingkatan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non-</a:t>
            </a:r>
            <a:r>
              <a:rPr sz="1600" dirty="0">
                <a:latin typeface="Arial MT"/>
                <a:cs typeface="Arial MT"/>
              </a:rPr>
              <a:t>pelanggan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yang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dapat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diubah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menjadi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pelanggan.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Mereka </a:t>
            </a:r>
            <a:r>
              <a:rPr sz="1600" dirty="0">
                <a:latin typeface="Arial MT"/>
                <a:cs typeface="Arial MT"/>
              </a:rPr>
              <a:t>relatif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berbeda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dalam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jarak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dari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pasar</a:t>
            </a:r>
            <a:r>
              <a:rPr sz="1600" spc="-1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Anda.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Tingkat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pelanggan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pertama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minimal </a:t>
            </a:r>
            <a:r>
              <a:rPr sz="1600" dirty="0">
                <a:latin typeface="Arial MT"/>
                <a:cs typeface="Arial MT"/>
              </a:rPr>
              <a:t>membeli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penawaran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industri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karena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kebutuhan.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Tingkat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kedua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dari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non-pelanggan </a:t>
            </a:r>
            <a:r>
              <a:rPr sz="1600" dirty="0">
                <a:latin typeface="Arial MT"/>
                <a:cs typeface="Arial MT"/>
              </a:rPr>
              <a:t>menolak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untuk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menggunakan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penawaran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industri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Anda.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Tingkat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ketiga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adalah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non- </a:t>
            </a:r>
            <a:r>
              <a:rPr sz="1600" dirty="0">
                <a:latin typeface="Arial MT"/>
                <a:cs typeface="Arial MT"/>
              </a:rPr>
              <a:t>pelanggan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yang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tidak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pernah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memikirkan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penawaran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pasar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sebagai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opsi.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0400" y="2743200"/>
            <a:ext cx="3886200" cy="3886200"/>
          </a:xfrm>
          <a:custGeom>
            <a:avLst/>
            <a:gdLst/>
            <a:ahLst/>
            <a:cxnLst/>
            <a:rect l="l" t="t" r="r" b="b"/>
            <a:pathLst>
              <a:path w="3886200" h="3886200">
                <a:moveTo>
                  <a:pt x="0" y="1943100"/>
                </a:moveTo>
                <a:lnTo>
                  <a:pt x="596" y="1894462"/>
                </a:lnTo>
                <a:lnTo>
                  <a:pt x="2378" y="1846119"/>
                </a:lnTo>
                <a:lnTo>
                  <a:pt x="5329" y="1798083"/>
                </a:lnTo>
                <a:lnTo>
                  <a:pt x="9437" y="1750369"/>
                </a:lnTo>
                <a:lnTo>
                  <a:pt x="14688" y="1702990"/>
                </a:lnTo>
                <a:lnTo>
                  <a:pt x="21068" y="1655961"/>
                </a:lnTo>
                <a:lnTo>
                  <a:pt x="28562" y="1609295"/>
                </a:lnTo>
                <a:lnTo>
                  <a:pt x="37157" y="1563007"/>
                </a:lnTo>
                <a:lnTo>
                  <a:pt x="46839" y="1517110"/>
                </a:lnTo>
                <a:lnTo>
                  <a:pt x="57594" y="1471618"/>
                </a:lnTo>
                <a:lnTo>
                  <a:pt x="69409" y="1426545"/>
                </a:lnTo>
                <a:lnTo>
                  <a:pt x="82268" y="1381905"/>
                </a:lnTo>
                <a:lnTo>
                  <a:pt x="96159" y="1337711"/>
                </a:lnTo>
                <a:lnTo>
                  <a:pt x="111067" y="1293979"/>
                </a:lnTo>
                <a:lnTo>
                  <a:pt x="126979" y="1250721"/>
                </a:lnTo>
                <a:lnTo>
                  <a:pt x="143880" y="1207952"/>
                </a:lnTo>
                <a:lnTo>
                  <a:pt x="161757" y="1165685"/>
                </a:lnTo>
                <a:lnTo>
                  <a:pt x="180595" y="1123935"/>
                </a:lnTo>
                <a:lnTo>
                  <a:pt x="200382" y="1082715"/>
                </a:lnTo>
                <a:lnTo>
                  <a:pt x="221102" y="1042040"/>
                </a:lnTo>
                <a:lnTo>
                  <a:pt x="242742" y="1001923"/>
                </a:lnTo>
                <a:lnTo>
                  <a:pt x="265288" y="962377"/>
                </a:lnTo>
                <a:lnTo>
                  <a:pt x="288727" y="923418"/>
                </a:lnTo>
                <a:lnTo>
                  <a:pt x="313044" y="885059"/>
                </a:lnTo>
                <a:lnTo>
                  <a:pt x="338225" y="847313"/>
                </a:lnTo>
                <a:lnTo>
                  <a:pt x="364256" y="810196"/>
                </a:lnTo>
                <a:lnTo>
                  <a:pt x="391124" y="773720"/>
                </a:lnTo>
                <a:lnTo>
                  <a:pt x="418814" y="737899"/>
                </a:lnTo>
                <a:lnTo>
                  <a:pt x="447313" y="702748"/>
                </a:lnTo>
                <a:lnTo>
                  <a:pt x="476607" y="668281"/>
                </a:lnTo>
                <a:lnTo>
                  <a:pt x="506682" y="634511"/>
                </a:lnTo>
                <a:lnTo>
                  <a:pt x="537524" y="601452"/>
                </a:lnTo>
                <a:lnTo>
                  <a:pt x="569118" y="569118"/>
                </a:lnTo>
                <a:lnTo>
                  <a:pt x="601452" y="537524"/>
                </a:lnTo>
                <a:lnTo>
                  <a:pt x="634511" y="506682"/>
                </a:lnTo>
                <a:lnTo>
                  <a:pt x="668281" y="476607"/>
                </a:lnTo>
                <a:lnTo>
                  <a:pt x="702748" y="447313"/>
                </a:lnTo>
                <a:lnTo>
                  <a:pt x="737899" y="418814"/>
                </a:lnTo>
                <a:lnTo>
                  <a:pt x="773720" y="391124"/>
                </a:lnTo>
                <a:lnTo>
                  <a:pt x="810196" y="364256"/>
                </a:lnTo>
                <a:lnTo>
                  <a:pt x="847313" y="338225"/>
                </a:lnTo>
                <a:lnTo>
                  <a:pt x="885059" y="313044"/>
                </a:lnTo>
                <a:lnTo>
                  <a:pt x="923418" y="288727"/>
                </a:lnTo>
                <a:lnTo>
                  <a:pt x="962377" y="265288"/>
                </a:lnTo>
                <a:lnTo>
                  <a:pt x="1001923" y="242742"/>
                </a:lnTo>
                <a:lnTo>
                  <a:pt x="1042040" y="221102"/>
                </a:lnTo>
                <a:lnTo>
                  <a:pt x="1082715" y="200382"/>
                </a:lnTo>
                <a:lnTo>
                  <a:pt x="1123935" y="180595"/>
                </a:lnTo>
                <a:lnTo>
                  <a:pt x="1165685" y="161757"/>
                </a:lnTo>
                <a:lnTo>
                  <a:pt x="1207952" y="143880"/>
                </a:lnTo>
                <a:lnTo>
                  <a:pt x="1250721" y="126979"/>
                </a:lnTo>
                <a:lnTo>
                  <a:pt x="1293979" y="111067"/>
                </a:lnTo>
                <a:lnTo>
                  <a:pt x="1337711" y="96159"/>
                </a:lnTo>
                <a:lnTo>
                  <a:pt x="1381905" y="82268"/>
                </a:lnTo>
                <a:lnTo>
                  <a:pt x="1426545" y="69409"/>
                </a:lnTo>
                <a:lnTo>
                  <a:pt x="1471618" y="57594"/>
                </a:lnTo>
                <a:lnTo>
                  <a:pt x="1517110" y="46839"/>
                </a:lnTo>
                <a:lnTo>
                  <a:pt x="1563007" y="37157"/>
                </a:lnTo>
                <a:lnTo>
                  <a:pt x="1609295" y="28562"/>
                </a:lnTo>
                <a:lnTo>
                  <a:pt x="1655961" y="21068"/>
                </a:lnTo>
                <a:lnTo>
                  <a:pt x="1702990" y="14688"/>
                </a:lnTo>
                <a:lnTo>
                  <a:pt x="1750369" y="9437"/>
                </a:lnTo>
                <a:lnTo>
                  <a:pt x="1798083" y="5329"/>
                </a:lnTo>
                <a:lnTo>
                  <a:pt x="1846119" y="2378"/>
                </a:lnTo>
                <a:lnTo>
                  <a:pt x="1894462" y="596"/>
                </a:lnTo>
                <a:lnTo>
                  <a:pt x="1943100" y="0"/>
                </a:lnTo>
                <a:lnTo>
                  <a:pt x="1991737" y="596"/>
                </a:lnTo>
                <a:lnTo>
                  <a:pt x="2040080" y="2378"/>
                </a:lnTo>
                <a:lnTo>
                  <a:pt x="2088116" y="5329"/>
                </a:lnTo>
                <a:lnTo>
                  <a:pt x="2135830" y="9437"/>
                </a:lnTo>
                <a:lnTo>
                  <a:pt x="2183209" y="14688"/>
                </a:lnTo>
                <a:lnTo>
                  <a:pt x="2230238" y="21068"/>
                </a:lnTo>
                <a:lnTo>
                  <a:pt x="2276904" y="28562"/>
                </a:lnTo>
                <a:lnTo>
                  <a:pt x="2323192" y="37157"/>
                </a:lnTo>
                <a:lnTo>
                  <a:pt x="2369089" y="46839"/>
                </a:lnTo>
                <a:lnTo>
                  <a:pt x="2414581" y="57594"/>
                </a:lnTo>
                <a:lnTo>
                  <a:pt x="2459654" y="69409"/>
                </a:lnTo>
                <a:lnTo>
                  <a:pt x="2504294" y="82268"/>
                </a:lnTo>
                <a:lnTo>
                  <a:pt x="2548488" y="96159"/>
                </a:lnTo>
                <a:lnTo>
                  <a:pt x="2592220" y="111067"/>
                </a:lnTo>
                <a:lnTo>
                  <a:pt x="2635478" y="126979"/>
                </a:lnTo>
                <a:lnTo>
                  <a:pt x="2678247" y="143880"/>
                </a:lnTo>
                <a:lnTo>
                  <a:pt x="2720514" y="161757"/>
                </a:lnTo>
                <a:lnTo>
                  <a:pt x="2762264" y="180595"/>
                </a:lnTo>
                <a:lnTo>
                  <a:pt x="2803484" y="200382"/>
                </a:lnTo>
                <a:lnTo>
                  <a:pt x="2844159" y="221102"/>
                </a:lnTo>
                <a:lnTo>
                  <a:pt x="2884276" y="242742"/>
                </a:lnTo>
                <a:lnTo>
                  <a:pt x="2923822" y="265288"/>
                </a:lnTo>
                <a:lnTo>
                  <a:pt x="2962781" y="288727"/>
                </a:lnTo>
                <a:lnTo>
                  <a:pt x="3001140" y="313044"/>
                </a:lnTo>
                <a:lnTo>
                  <a:pt x="3038886" y="338225"/>
                </a:lnTo>
                <a:lnTo>
                  <a:pt x="3076003" y="364256"/>
                </a:lnTo>
                <a:lnTo>
                  <a:pt x="3112479" y="391124"/>
                </a:lnTo>
                <a:lnTo>
                  <a:pt x="3148300" y="418814"/>
                </a:lnTo>
                <a:lnTo>
                  <a:pt x="3183451" y="447313"/>
                </a:lnTo>
                <a:lnTo>
                  <a:pt x="3217918" y="476607"/>
                </a:lnTo>
                <a:lnTo>
                  <a:pt x="3251688" y="506682"/>
                </a:lnTo>
                <a:lnTo>
                  <a:pt x="3284747" y="537524"/>
                </a:lnTo>
                <a:lnTo>
                  <a:pt x="3317081" y="569118"/>
                </a:lnTo>
                <a:lnTo>
                  <a:pt x="3348675" y="601452"/>
                </a:lnTo>
                <a:lnTo>
                  <a:pt x="3379517" y="634511"/>
                </a:lnTo>
                <a:lnTo>
                  <a:pt x="3409592" y="668281"/>
                </a:lnTo>
                <a:lnTo>
                  <a:pt x="3438886" y="702748"/>
                </a:lnTo>
                <a:lnTo>
                  <a:pt x="3467385" y="737899"/>
                </a:lnTo>
                <a:lnTo>
                  <a:pt x="3495075" y="773720"/>
                </a:lnTo>
                <a:lnTo>
                  <a:pt x="3521943" y="810196"/>
                </a:lnTo>
                <a:lnTo>
                  <a:pt x="3547974" y="847313"/>
                </a:lnTo>
                <a:lnTo>
                  <a:pt x="3573155" y="885059"/>
                </a:lnTo>
                <a:lnTo>
                  <a:pt x="3597472" y="923418"/>
                </a:lnTo>
                <a:lnTo>
                  <a:pt x="3620911" y="962377"/>
                </a:lnTo>
                <a:lnTo>
                  <a:pt x="3643457" y="1001923"/>
                </a:lnTo>
                <a:lnTo>
                  <a:pt x="3665097" y="1042040"/>
                </a:lnTo>
                <a:lnTo>
                  <a:pt x="3685817" y="1082715"/>
                </a:lnTo>
                <a:lnTo>
                  <a:pt x="3705604" y="1123935"/>
                </a:lnTo>
                <a:lnTo>
                  <a:pt x="3724442" y="1165685"/>
                </a:lnTo>
                <a:lnTo>
                  <a:pt x="3742319" y="1207952"/>
                </a:lnTo>
                <a:lnTo>
                  <a:pt x="3759220" y="1250721"/>
                </a:lnTo>
                <a:lnTo>
                  <a:pt x="3775132" y="1293979"/>
                </a:lnTo>
                <a:lnTo>
                  <a:pt x="3790040" y="1337711"/>
                </a:lnTo>
                <a:lnTo>
                  <a:pt x="3803931" y="1381905"/>
                </a:lnTo>
                <a:lnTo>
                  <a:pt x="3816790" y="1426545"/>
                </a:lnTo>
                <a:lnTo>
                  <a:pt x="3828605" y="1471618"/>
                </a:lnTo>
                <a:lnTo>
                  <a:pt x="3839360" y="1517110"/>
                </a:lnTo>
                <a:lnTo>
                  <a:pt x="3849042" y="1563007"/>
                </a:lnTo>
                <a:lnTo>
                  <a:pt x="3857637" y="1609295"/>
                </a:lnTo>
                <a:lnTo>
                  <a:pt x="3865131" y="1655961"/>
                </a:lnTo>
                <a:lnTo>
                  <a:pt x="3871511" y="1702990"/>
                </a:lnTo>
                <a:lnTo>
                  <a:pt x="3876762" y="1750369"/>
                </a:lnTo>
                <a:lnTo>
                  <a:pt x="3880870" y="1798083"/>
                </a:lnTo>
                <a:lnTo>
                  <a:pt x="3883821" y="1846119"/>
                </a:lnTo>
                <a:lnTo>
                  <a:pt x="3885603" y="1894462"/>
                </a:lnTo>
                <a:lnTo>
                  <a:pt x="3886200" y="1943100"/>
                </a:lnTo>
                <a:lnTo>
                  <a:pt x="3885603" y="1991737"/>
                </a:lnTo>
                <a:lnTo>
                  <a:pt x="3883821" y="2040080"/>
                </a:lnTo>
                <a:lnTo>
                  <a:pt x="3880870" y="2088116"/>
                </a:lnTo>
                <a:lnTo>
                  <a:pt x="3876762" y="2135830"/>
                </a:lnTo>
                <a:lnTo>
                  <a:pt x="3871511" y="2183209"/>
                </a:lnTo>
                <a:lnTo>
                  <a:pt x="3865131" y="2230238"/>
                </a:lnTo>
                <a:lnTo>
                  <a:pt x="3857637" y="2276904"/>
                </a:lnTo>
                <a:lnTo>
                  <a:pt x="3849042" y="2323192"/>
                </a:lnTo>
                <a:lnTo>
                  <a:pt x="3839360" y="2369089"/>
                </a:lnTo>
                <a:lnTo>
                  <a:pt x="3828605" y="2414581"/>
                </a:lnTo>
                <a:lnTo>
                  <a:pt x="3816790" y="2459654"/>
                </a:lnTo>
                <a:lnTo>
                  <a:pt x="3803931" y="2504294"/>
                </a:lnTo>
                <a:lnTo>
                  <a:pt x="3790040" y="2548488"/>
                </a:lnTo>
                <a:lnTo>
                  <a:pt x="3775132" y="2592220"/>
                </a:lnTo>
                <a:lnTo>
                  <a:pt x="3759220" y="2635478"/>
                </a:lnTo>
                <a:lnTo>
                  <a:pt x="3742319" y="2678247"/>
                </a:lnTo>
                <a:lnTo>
                  <a:pt x="3724442" y="2720514"/>
                </a:lnTo>
                <a:lnTo>
                  <a:pt x="3705604" y="2762264"/>
                </a:lnTo>
                <a:lnTo>
                  <a:pt x="3685817" y="2803484"/>
                </a:lnTo>
                <a:lnTo>
                  <a:pt x="3665097" y="2844159"/>
                </a:lnTo>
                <a:lnTo>
                  <a:pt x="3643457" y="2884276"/>
                </a:lnTo>
                <a:lnTo>
                  <a:pt x="3620911" y="2923822"/>
                </a:lnTo>
                <a:lnTo>
                  <a:pt x="3597472" y="2962781"/>
                </a:lnTo>
                <a:lnTo>
                  <a:pt x="3573155" y="3001140"/>
                </a:lnTo>
                <a:lnTo>
                  <a:pt x="3547974" y="3038886"/>
                </a:lnTo>
                <a:lnTo>
                  <a:pt x="3521943" y="3076003"/>
                </a:lnTo>
                <a:lnTo>
                  <a:pt x="3495075" y="3112479"/>
                </a:lnTo>
                <a:lnTo>
                  <a:pt x="3467385" y="3148300"/>
                </a:lnTo>
                <a:lnTo>
                  <a:pt x="3438886" y="3183451"/>
                </a:lnTo>
                <a:lnTo>
                  <a:pt x="3409592" y="3217918"/>
                </a:lnTo>
                <a:lnTo>
                  <a:pt x="3379517" y="3251688"/>
                </a:lnTo>
                <a:lnTo>
                  <a:pt x="3348675" y="3284747"/>
                </a:lnTo>
                <a:lnTo>
                  <a:pt x="3317081" y="3317081"/>
                </a:lnTo>
                <a:lnTo>
                  <a:pt x="3284747" y="3348675"/>
                </a:lnTo>
                <a:lnTo>
                  <a:pt x="3251688" y="3379517"/>
                </a:lnTo>
                <a:lnTo>
                  <a:pt x="3217918" y="3409592"/>
                </a:lnTo>
                <a:lnTo>
                  <a:pt x="3183451" y="3438886"/>
                </a:lnTo>
                <a:lnTo>
                  <a:pt x="3148300" y="3467385"/>
                </a:lnTo>
                <a:lnTo>
                  <a:pt x="3112479" y="3495075"/>
                </a:lnTo>
                <a:lnTo>
                  <a:pt x="3076003" y="3521943"/>
                </a:lnTo>
                <a:lnTo>
                  <a:pt x="3038886" y="3547974"/>
                </a:lnTo>
                <a:lnTo>
                  <a:pt x="3001140" y="3573155"/>
                </a:lnTo>
                <a:lnTo>
                  <a:pt x="2962781" y="3597472"/>
                </a:lnTo>
                <a:lnTo>
                  <a:pt x="2923822" y="3620911"/>
                </a:lnTo>
                <a:lnTo>
                  <a:pt x="2884276" y="3643457"/>
                </a:lnTo>
                <a:lnTo>
                  <a:pt x="2844159" y="3665097"/>
                </a:lnTo>
                <a:lnTo>
                  <a:pt x="2803484" y="3685817"/>
                </a:lnTo>
                <a:lnTo>
                  <a:pt x="2762264" y="3705604"/>
                </a:lnTo>
                <a:lnTo>
                  <a:pt x="2720514" y="3724442"/>
                </a:lnTo>
                <a:lnTo>
                  <a:pt x="2678247" y="3742319"/>
                </a:lnTo>
                <a:lnTo>
                  <a:pt x="2635478" y="3759220"/>
                </a:lnTo>
                <a:lnTo>
                  <a:pt x="2592220" y="3775132"/>
                </a:lnTo>
                <a:lnTo>
                  <a:pt x="2548488" y="3790040"/>
                </a:lnTo>
                <a:lnTo>
                  <a:pt x="2504294" y="3803931"/>
                </a:lnTo>
                <a:lnTo>
                  <a:pt x="2459654" y="3816790"/>
                </a:lnTo>
                <a:lnTo>
                  <a:pt x="2414581" y="3828605"/>
                </a:lnTo>
                <a:lnTo>
                  <a:pt x="2369089" y="3839360"/>
                </a:lnTo>
                <a:lnTo>
                  <a:pt x="2323192" y="3849042"/>
                </a:lnTo>
                <a:lnTo>
                  <a:pt x="2276904" y="3857637"/>
                </a:lnTo>
                <a:lnTo>
                  <a:pt x="2230238" y="3865131"/>
                </a:lnTo>
                <a:lnTo>
                  <a:pt x="2183209" y="3871511"/>
                </a:lnTo>
                <a:lnTo>
                  <a:pt x="2135830" y="3876762"/>
                </a:lnTo>
                <a:lnTo>
                  <a:pt x="2088116" y="3880870"/>
                </a:lnTo>
                <a:lnTo>
                  <a:pt x="2040080" y="3883821"/>
                </a:lnTo>
                <a:lnTo>
                  <a:pt x="1991737" y="3885603"/>
                </a:lnTo>
                <a:lnTo>
                  <a:pt x="1943100" y="3886200"/>
                </a:lnTo>
                <a:lnTo>
                  <a:pt x="1894462" y="3885603"/>
                </a:lnTo>
                <a:lnTo>
                  <a:pt x="1846119" y="3883821"/>
                </a:lnTo>
                <a:lnTo>
                  <a:pt x="1798083" y="3880870"/>
                </a:lnTo>
                <a:lnTo>
                  <a:pt x="1750369" y="3876762"/>
                </a:lnTo>
                <a:lnTo>
                  <a:pt x="1702990" y="3871511"/>
                </a:lnTo>
                <a:lnTo>
                  <a:pt x="1655961" y="3865131"/>
                </a:lnTo>
                <a:lnTo>
                  <a:pt x="1609295" y="3857637"/>
                </a:lnTo>
                <a:lnTo>
                  <a:pt x="1563007" y="3849042"/>
                </a:lnTo>
                <a:lnTo>
                  <a:pt x="1517110" y="3839360"/>
                </a:lnTo>
                <a:lnTo>
                  <a:pt x="1471618" y="3828605"/>
                </a:lnTo>
                <a:lnTo>
                  <a:pt x="1426545" y="3816790"/>
                </a:lnTo>
                <a:lnTo>
                  <a:pt x="1381905" y="3803931"/>
                </a:lnTo>
                <a:lnTo>
                  <a:pt x="1337711" y="3790040"/>
                </a:lnTo>
                <a:lnTo>
                  <a:pt x="1293979" y="3775132"/>
                </a:lnTo>
                <a:lnTo>
                  <a:pt x="1250721" y="3759220"/>
                </a:lnTo>
                <a:lnTo>
                  <a:pt x="1207952" y="3742319"/>
                </a:lnTo>
                <a:lnTo>
                  <a:pt x="1165685" y="3724442"/>
                </a:lnTo>
                <a:lnTo>
                  <a:pt x="1123935" y="3705604"/>
                </a:lnTo>
                <a:lnTo>
                  <a:pt x="1082715" y="3685817"/>
                </a:lnTo>
                <a:lnTo>
                  <a:pt x="1042040" y="3665097"/>
                </a:lnTo>
                <a:lnTo>
                  <a:pt x="1001923" y="3643457"/>
                </a:lnTo>
                <a:lnTo>
                  <a:pt x="962377" y="3620911"/>
                </a:lnTo>
                <a:lnTo>
                  <a:pt x="923418" y="3597472"/>
                </a:lnTo>
                <a:lnTo>
                  <a:pt x="885059" y="3573155"/>
                </a:lnTo>
                <a:lnTo>
                  <a:pt x="847313" y="3547974"/>
                </a:lnTo>
                <a:lnTo>
                  <a:pt x="810196" y="3521943"/>
                </a:lnTo>
                <a:lnTo>
                  <a:pt x="773720" y="3495075"/>
                </a:lnTo>
                <a:lnTo>
                  <a:pt x="737899" y="3467385"/>
                </a:lnTo>
                <a:lnTo>
                  <a:pt x="702748" y="3438886"/>
                </a:lnTo>
                <a:lnTo>
                  <a:pt x="668281" y="3409592"/>
                </a:lnTo>
                <a:lnTo>
                  <a:pt x="634511" y="3379517"/>
                </a:lnTo>
                <a:lnTo>
                  <a:pt x="601452" y="3348675"/>
                </a:lnTo>
                <a:lnTo>
                  <a:pt x="569118" y="3317081"/>
                </a:lnTo>
                <a:lnTo>
                  <a:pt x="537524" y="3284747"/>
                </a:lnTo>
                <a:lnTo>
                  <a:pt x="506682" y="3251688"/>
                </a:lnTo>
                <a:lnTo>
                  <a:pt x="476607" y="3217918"/>
                </a:lnTo>
                <a:lnTo>
                  <a:pt x="447313" y="3183451"/>
                </a:lnTo>
                <a:lnTo>
                  <a:pt x="418814" y="3148300"/>
                </a:lnTo>
                <a:lnTo>
                  <a:pt x="391124" y="3112479"/>
                </a:lnTo>
                <a:lnTo>
                  <a:pt x="364256" y="3076003"/>
                </a:lnTo>
                <a:lnTo>
                  <a:pt x="338225" y="3038886"/>
                </a:lnTo>
                <a:lnTo>
                  <a:pt x="313044" y="3001140"/>
                </a:lnTo>
                <a:lnTo>
                  <a:pt x="288727" y="2962781"/>
                </a:lnTo>
                <a:lnTo>
                  <a:pt x="265288" y="2923822"/>
                </a:lnTo>
                <a:lnTo>
                  <a:pt x="242742" y="2884276"/>
                </a:lnTo>
                <a:lnTo>
                  <a:pt x="221102" y="2844159"/>
                </a:lnTo>
                <a:lnTo>
                  <a:pt x="200382" y="2803484"/>
                </a:lnTo>
                <a:lnTo>
                  <a:pt x="180595" y="2762264"/>
                </a:lnTo>
                <a:lnTo>
                  <a:pt x="161757" y="2720514"/>
                </a:lnTo>
                <a:lnTo>
                  <a:pt x="143880" y="2678247"/>
                </a:lnTo>
                <a:lnTo>
                  <a:pt x="126979" y="2635478"/>
                </a:lnTo>
                <a:lnTo>
                  <a:pt x="111067" y="2592220"/>
                </a:lnTo>
                <a:lnTo>
                  <a:pt x="96159" y="2548488"/>
                </a:lnTo>
                <a:lnTo>
                  <a:pt x="82268" y="2504294"/>
                </a:lnTo>
                <a:lnTo>
                  <a:pt x="69409" y="2459654"/>
                </a:lnTo>
                <a:lnTo>
                  <a:pt x="57594" y="2414581"/>
                </a:lnTo>
                <a:lnTo>
                  <a:pt x="46839" y="2369089"/>
                </a:lnTo>
                <a:lnTo>
                  <a:pt x="37157" y="2323192"/>
                </a:lnTo>
                <a:lnTo>
                  <a:pt x="28562" y="2276904"/>
                </a:lnTo>
                <a:lnTo>
                  <a:pt x="21068" y="2230238"/>
                </a:lnTo>
                <a:lnTo>
                  <a:pt x="14688" y="2183209"/>
                </a:lnTo>
                <a:lnTo>
                  <a:pt x="9437" y="2135830"/>
                </a:lnTo>
                <a:lnTo>
                  <a:pt x="5329" y="2088116"/>
                </a:lnTo>
                <a:lnTo>
                  <a:pt x="2378" y="2040080"/>
                </a:lnTo>
                <a:lnTo>
                  <a:pt x="596" y="1991737"/>
                </a:lnTo>
                <a:lnTo>
                  <a:pt x="0" y="1943100"/>
                </a:lnTo>
                <a:close/>
              </a:path>
              <a:path w="3886200" h="3886200">
                <a:moveTo>
                  <a:pt x="76200" y="2133600"/>
                </a:moveTo>
                <a:lnTo>
                  <a:pt x="76973" y="2085810"/>
                </a:lnTo>
                <a:lnTo>
                  <a:pt x="79279" y="2038407"/>
                </a:lnTo>
                <a:lnTo>
                  <a:pt x="83093" y="1991415"/>
                </a:lnTo>
                <a:lnTo>
                  <a:pt x="88391" y="1944858"/>
                </a:lnTo>
                <a:lnTo>
                  <a:pt x="95149" y="1898760"/>
                </a:lnTo>
                <a:lnTo>
                  <a:pt x="103344" y="1853145"/>
                </a:lnTo>
                <a:lnTo>
                  <a:pt x="112951" y="1808036"/>
                </a:lnTo>
                <a:lnTo>
                  <a:pt x="123947" y="1763457"/>
                </a:lnTo>
                <a:lnTo>
                  <a:pt x="136308" y="1719432"/>
                </a:lnTo>
                <a:lnTo>
                  <a:pt x="150010" y="1675985"/>
                </a:lnTo>
                <a:lnTo>
                  <a:pt x="165029" y="1633140"/>
                </a:lnTo>
                <a:lnTo>
                  <a:pt x="181342" y="1590921"/>
                </a:lnTo>
                <a:lnTo>
                  <a:pt x="198924" y="1549351"/>
                </a:lnTo>
                <a:lnTo>
                  <a:pt x="217752" y="1508454"/>
                </a:lnTo>
                <a:lnTo>
                  <a:pt x="237801" y="1468255"/>
                </a:lnTo>
                <a:lnTo>
                  <a:pt x="259049" y="1428776"/>
                </a:lnTo>
                <a:lnTo>
                  <a:pt x="281471" y="1390043"/>
                </a:lnTo>
                <a:lnTo>
                  <a:pt x="305043" y="1352078"/>
                </a:lnTo>
                <a:lnTo>
                  <a:pt x="329741" y="1314906"/>
                </a:lnTo>
                <a:lnTo>
                  <a:pt x="355543" y="1278550"/>
                </a:lnTo>
                <a:lnTo>
                  <a:pt x="382422" y="1243035"/>
                </a:lnTo>
                <a:lnTo>
                  <a:pt x="410357" y="1208383"/>
                </a:lnTo>
                <a:lnTo>
                  <a:pt x="439323" y="1174620"/>
                </a:lnTo>
                <a:lnTo>
                  <a:pt x="469296" y="1141768"/>
                </a:lnTo>
                <a:lnTo>
                  <a:pt x="500253" y="1109852"/>
                </a:lnTo>
                <a:lnTo>
                  <a:pt x="532168" y="1078896"/>
                </a:lnTo>
                <a:lnTo>
                  <a:pt x="565020" y="1048923"/>
                </a:lnTo>
                <a:lnTo>
                  <a:pt x="598783" y="1019957"/>
                </a:lnTo>
                <a:lnTo>
                  <a:pt x="633435" y="992022"/>
                </a:lnTo>
                <a:lnTo>
                  <a:pt x="668950" y="965143"/>
                </a:lnTo>
                <a:lnTo>
                  <a:pt x="705306" y="939341"/>
                </a:lnTo>
                <a:lnTo>
                  <a:pt x="742478" y="914643"/>
                </a:lnTo>
                <a:lnTo>
                  <a:pt x="780443" y="891071"/>
                </a:lnTo>
                <a:lnTo>
                  <a:pt x="819176" y="868649"/>
                </a:lnTo>
                <a:lnTo>
                  <a:pt x="858655" y="847401"/>
                </a:lnTo>
                <a:lnTo>
                  <a:pt x="898854" y="827352"/>
                </a:lnTo>
                <a:lnTo>
                  <a:pt x="939751" y="808524"/>
                </a:lnTo>
                <a:lnTo>
                  <a:pt x="981321" y="790942"/>
                </a:lnTo>
                <a:lnTo>
                  <a:pt x="1023540" y="774629"/>
                </a:lnTo>
                <a:lnTo>
                  <a:pt x="1066385" y="759610"/>
                </a:lnTo>
                <a:lnTo>
                  <a:pt x="1109832" y="745908"/>
                </a:lnTo>
                <a:lnTo>
                  <a:pt x="1153857" y="733547"/>
                </a:lnTo>
                <a:lnTo>
                  <a:pt x="1198436" y="722551"/>
                </a:lnTo>
                <a:lnTo>
                  <a:pt x="1243545" y="712944"/>
                </a:lnTo>
                <a:lnTo>
                  <a:pt x="1289160" y="704749"/>
                </a:lnTo>
                <a:lnTo>
                  <a:pt x="1335258" y="697991"/>
                </a:lnTo>
                <a:lnTo>
                  <a:pt x="1381815" y="692693"/>
                </a:lnTo>
                <a:lnTo>
                  <a:pt x="1428807" y="688879"/>
                </a:lnTo>
                <a:lnTo>
                  <a:pt x="1476210" y="686573"/>
                </a:lnTo>
                <a:lnTo>
                  <a:pt x="1524000" y="685800"/>
                </a:lnTo>
                <a:lnTo>
                  <a:pt x="1571789" y="686573"/>
                </a:lnTo>
                <a:lnTo>
                  <a:pt x="1619192" y="688879"/>
                </a:lnTo>
                <a:lnTo>
                  <a:pt x="1666184" y="692693"/>
                </a:lnTo>
                <a:lnTo>
                  <a:pt x="1712741" y="697991"/>
                </a:lnTo>
                <a:lnTo>
                  <a:pt x="1758839" y="704749"/>
                </a:lnTo>
                <a:lnTo>
                  <a:pt x="1804454" y="712944"/>
                </a:lnTo>
                <a:lnTo>
                  <a:pt x="1849563" y="722551"/>
                </a:lnTo>
                <a:lnTo>
                  <a:pt x="1894142" y="733547"/>
                </a:lnTo>
                <a:lnTo>
                  <a:pt x="1938167" y="745908"/>
                </a:lnTo>
                <a:lnTo>
                  <a:pt x="1981614" y="759610"/>
                </a:lnTo>
                <a:lnTo>
                  <a:pt x="2024459" y="774629"/>
                </a:lnTo>
                <a:lnTo>
                  <a:pt x="2066678" y="790942"/>
                </a:lnTo>
                <a:lnTo>
                  <a:pt x="2108248" y="808524"/>
                </a:lnTo>
                <a:lnTo>
                  <a:pt x="2149145" y="827352"/>
                </a:lnTo>
                <a:lnTo>
                  <a:pt x="2189344" y="847401"/>
                </a:lnTo>
                <a:lnTo>
                  <a:pt x="2228823" y="868649"/>
                </a:lnTo>
                <a:lnTo>
                  <a:pt x="2267556" y="891071"/>
                </a:lnTo>
                <a:lnTo>
                  <a:pt x="2305521" y="914643"/>
                </a:lnTo>
                <a:lnTo>
                  <a:pt x="2342693" y="939341"/>
                </a:lnTo>
                <a:lnTo>
                  <a:pt x="2379049" y="965143"/>
                </a:lnTo>
                <a:lnTo>
                  <a:pt x="2414564" y="992022"/>
                </a:lnTo>
                <a:lnTo>
                  <a:pt x="2449216" y="1019957"/>
                </a:lnTo>
                <a:lnTo>
                  <a:pt x="2482979" y="1048923"/>
                </a:lnTo>
                <a:lnTo>
                  <a:pt x="2515831" y="1078896"/>
                </a:lnTo>
                <a:lnTo>
                  <a:pt x="2547747" y="1109853"/>
                </a:lnTo>
                <a:lnTo>
                  <a:pt x="2578703" y="1141768"/>
                </a:lnTo>
                <a:lnTo>
                  <a:pt x="2608676" y="1174620"/>
                </a:lnTo>
                <a:lnTo>
                  <a:pt x="2637642" y="1208383"/>
                </a:lnTo>
                <a:lnTo>
                  <a:pt x="2665577" y="1243035"/>
                </a:lnTo>
                <a:lnTo>
                  <a:pt x="2692456" y="1278550"/>
                </a:lnTo>
                <a:lnTo>
                  <a:pt x="2718258" y="1314906"/>
                </a:lnTo>
                <a:lnTo>
                  <a:pt x="2742956" y="1352078"/>
                </a:lnTo>
                <a:lnTo>
                  <a:pt x="2766528" y="1390043"/>
                </a:lnTo>
                <a:lnTo>
                  <a:pt x="2788950" y="1428776"/>
                </a:lnTo>
                <a:lnTo>
                  <a:pt x="2810198" y="1468255"/>
                </a:lnTo>
                <a:lnTo>
                  <a:pt x="2830247" y="1508454"/>
                </a:lnTo>
                <a:lnTo>
                  <a:pt x="2849075" y="1549351"/>
                </a:lnTo>
                <a:lnTo>
                  <a:pt x="2866657" y="1590921"/>
                </a:lnTo>
                <a:lnTo>
                  <a:pt x="2882970" y="1633140"/>
                </a:lnTo>
                <a:lnTo>
                  <a:pt x="2897989" y="1675985"/>
                </a:lnTo>
                <a:lnTo>
                  <a:pt x="2911691" y="1719432"/>
                </a:lnTo>
                <a:lnTo>
                  <a:pt x="2924052" y="1763457"/>
                </a:lnTo>
                <a:lnTo>
                  <a:pt x="2935048" y="1808036"/>
                </a:lnTo>
                <a:lnTo>
                  <a:pt x="2944655" y="1853145"/>
                </a:lnTo>
                <a:lnTo>
                  <a:pt x="2952850" y="1898760"/>
                </a:lnTo>
                <a:lnTo>
                  <a:pt x="2959608" y="1944858"/>
                </a:lnTo>
                <a:lnTo>
                  <a:pt x="2964906" y="1991415"/>
                </a:lnTo>
                <a:lnTo>
                  <a:pt x="2968720" y="2038407"/>
                </a:lnTo>
                <a:lnTo>
                  <a:pt x="2971026" y="2085810"/>
                </a:lnTo>
                <a:lnTo>
                  <a:pt x="2971800" y="2133600"/>
                </a:lnTo>
                <a:lnTo>
                  <a:pt x="2971026" y="2181389"/>
                </a:lnTo>
                <a:lnTo>
                  <a:pt x="2968720" y="2228792"/>
                </a:lnTo>
                <a:lnTo>
                  <a:pt x="2964906" y="2275784"/>
                </a:lnTo>
                <a:lnTo>
                  <a:pt x="2959608" y="2322341"/>
                </a:lnTo>
                <a:lnTo>
                  <a:pt x="2952850" y="2368439"/>
                </a:lnTo>
                <a:lnTo>
                  <a:pt x="2944655" y="2414054"/>
                </a:lnTo>
                <a:lnTo>
                  <a:pt x="2935048" y="2459163"/>
                </a:lnTo>
                <a:lnTo>
                  <a:pt x="2924052" y="2503742"/>
                </a:lnTo>
                <a:lnTo>
                  <a:pt x="2911691" y="2547767"/>
                </a:lnTo>
                <a:lnTo>
                  <a:pt x="2897989" y="2591214"/>
                </a:lnTo>
                <a:lnTo>
                  <a:pt x="2882970" y="2634059"/>
                </a:lnTo>
                <a:lnTo>
                  <a:pt x="2866657" y="2676278"/>
                </a:lnTo>
                <a:lnTo>
                  <a:pt x="2849075" y="2717848"/>
                </a:lnTo>
                <a:lnTo>
                  <a:pt x="2830247" y="2758745"/>
                </a:lnTo>
                <a:lnTo>
                  <a:pt x="2810198" y="2798944"/>
                </a:lnTo>
                <a:lnTo>
                  <a:pt x="2788950" y="2838423"/>
                </a:lnTo>
                <a:lnTo>
                  <a:pt x="2766528" y="2877156"/>
                </a:lnTo>
                <a:lnTo>
                  <a:pt x="2742956" y="2915121"/>
                </a:lnTo>
                <a:lnTo>
                  <a:pt x="2718258" y="2952293"/>
                </a:lnTo>
                <a:lnTo>
                  <a:pt x="2692456" y="2988649"/>
                </a:lnTo>
                <a:lnTo>
                  <a:pt x="2665577" y="3024164"/>
                </a:lnTo>
                <a:lnTo>
                  <a:pt x="2637642" y="3058816"/>
                </a:lnTo>
                <a:lnTo>
                  <a:pt x="2608676" y="3092579"/>
                </a:lnTo>
                <a:lnTo>
                  <a:pt x="2578703" y="3125431"/>
                </a:lnTo>
                <a:lnTo>
                  <a:pt x="2547746" y="3157347"/>
                </a:lnTo>
                <a:lnTo>
                  <a:pt x="2515831" y="3188303"/>
                </a:lnTo>
                <a:lnTo>
                  <a:pt x="2482979" y="3218276"/>
                </a:lnTo>
                <a:lnTo>
                  <a:pt x="2449216" y="3247242"/>
                </a:lnTo>
                <a:lnTo>
                  <a:pt x="2414564" y="3275177"/>
                </a:lnTo>
                <a:lnTo>
                  <a:pt x="2379049" y="3302056"/>
                </a:lnTo>
                <a:lnTo>
                  <a:pt x="2342693" y="3327858"/>
                </a:lnTo>
                <a:lnTo>
                  <a:pt x="2305521" y="3352556"/>
                </a:lnTo>
                <a:lnTo>
                  <a:pt x="2267556" y="3376128"/>
                </a:lnTo>
                <a:lnTo>
                  <a:pt x="2228823" y="3398550"/>
                </a:lnTo>
                <a:lnTo>
                  <a:pt x="2189344" y="3419798"/>
                </a:lnTo>
                <a:lnTo>
                  <a:pt x="2149145" y="3439847"/>
                </a:lnTo>
                <a:lnTo>
                  <a:pt x="2108248" y="3458675"/>
                </a:lnTo>
                <a:lnTo>
                  <a:pt x="2066678" y="3476257"/>
                </a:lnTo>
                <a:lnTo>
                  <a:pt x="2024459" y="3492570"/>
                </a:lnTo>
                <a:lnTo>
                  <a:pt x="1981614" y="3507589"/>
                </a:lnTo>
                <a:lnTo>
                  <a:pt x="1938167" y="3521291"/>
                </a:lnTo>
                <a:lnTo>
                  <a:pt x="1894142" y="3533652"/>
                </a:lnTo>
                <a:lnTo>
                  <a:pt x="1849563" y="3544648"/>
                </a:lnTo>
                <a:lnTo>
                  <a:pt x="1804454" y="3554255"/>
                </a:lnTo>
                <a:lnTo>
                  <a:pt x="1758839" y="3562450"/>
                </a:lnTo>
                <a:lnTo>
                  <a:pt x="1712741" y="3569208"/>
                </a:lnTo>
                <a:lnTo>
                  <a:pt x="1666184" y="3574506"/>
                </a:lnTo>
                <a:lnTo>
                  <a:pt x="1619192" y="3578320"/>
                </a:lnTo>
                <a:lnTo>
                  <a:pt x="1571789" y="3580626"/>
                </a:lnTo>
                <a:lnTo>
                  <a:pt x="1524000" y="3581400"/>
                </a:lnTo>
                <a:lnTo>
                  <a:pt x="1476210" y="3580626"/>
                </a:lnTo>
                <a:lnTo>
                  <a:pt x="1428807" y="3578320"/>
                </a:lnTo>
                <a:lnTo>
                  <a:pt x="1381815" y="3574506"/>
                </a:lnTo>
                <a:lnTo>
                  <a:pt x="1335258" y="3569208"/>
                </a:lnTo>
                <a:lnTo>
                  <a:pt x="1289160" y="3562450"/>
                </a:lnTo>
                <a:lnTo>
                  <a:pt x="1243545" y="3554255"/>
                </a:lnTo>
                <a:lnTo>
                  <a:pt x="1198436" y="3544648"/>
                </a:lnTo>
                <a:lnTo>
                  <a:pt x="1153857" y="3533652"/>
                </a:lnTo>
                <a:lnTo>
                  <a:pt x="1109832" y="3521291"/>
                </a:lnTo>
                <a:lnTo>
                  <a:pt x="1066385" y="3507589"/>
                </a:lnTo>
                <a:lnTo>
                  <a:pt x="1023540" y="3492570"/>
                </a:lnTo>
                <a:lnTo>
                  <a:pt x="981321" y="3476257"/>
                </a:lnTo>
                <a:lnTo>
                  <a:pt x="939751" y="3458675"/>
                </a:lnTo>
                <a:lnTo>
                  <a:pt x="898854" y="3439847"/>
                </a:lnTo>
                <a:lnTo>
                  <a:pt x="858655" y="3419798"/>
                </a:lnTo>
                <a:lnTo>
                  <a:pt x="819176" y="3398550"/>
                </a:lnTo>
                <a:lnTo>
                  <a:pt x="780443" y="3376128"/>
                </a:lnTo>
                <a:lnTo>
                  <a:pt x="742478" y="3352556"/>
                </a:lnTo>
                <a:lnTo>
                  <a:pt x="705306" y="3327858"/>
                </a:lnTo>
                <a:lnTo>
                  <a:pt x="668950" y="3302056"/>
                </a:lnTo>
                <a:lnTo>
                  <a:pt x="633435" y="3275177"/>
                </a:lnTo>
                <a:lnTo>
                  <a:pt x="598783" y="3247242"/>
                </a:lnTo>
                <a:lnTo>
                  <a:pt x="565020" y="3218276"/>
                </a:lnTo>
                <a:lnTo>
                  <a:pt x="532168" y="3188303"/>
                </a:lnTo>
                <a:lnTo>
                  <a:pt x="500252" y="3157347"/>
                </a:lnTo>
                <a:lnTo>
                  <a:pt x="469296" y="3125431"/>
                </a:lnTo>
                <a:lnTo>
                  <a:pt x="439323" y="3092579"/>
                </a:lnTo>
                <a:lnTo>
                  <a:pt x="410357" y="3058816"/>
                </a:lnTo>
                <a:lnTo>
                  <a:pt x="382422" y="3024164"/>
                </a:lnTo>
                <a:lnTo>
                  <a:pt x="355543" y="2988649"/>
                </a:lnTo>
                <a:lnTo>
                  <a:pt x="329741" y="2952293"/>
                </a:lnTo>
                <a:lnTo>
                  <a:pt x="305043" y="2915121"/>
                </a:lnTo>
                <a:lnTo>
                  <a:pt x="281471" y="2877156"/>
                </a:lnTo>
                <a:lnTo>
                  <a:pt x="259049" y="2838423"/>
                </a:lnTo>
                <a:lnTo>
                  <a:pt x="237801" y="2798944"/>
                </a:lnTo>
                <a:lnTo>
                  <a:pt x="217752" y="2758745"/>
                </a:lnTo>
                <a:lnTo>
                  <a:pt x="198924" y="2717848"/>
                </a:lnTo>
                <a:lnTo>
                  <a:pt x="181342" y="2676278"/>
                </a:lnTo>
                <a:lnTo>
                  <a:pt x="165029" y="2634059"/>
                </a:lnTo>
                <a:lnTo>
                  <a:pt x="150010" y="2591214"/>
                </a:lnTo>
                <a:lnTo>
                  <a:pt x="136308" y="2547767"/>
                </a:lnTo>
                <a:lnTo>
                  <a:pt x="123947" y="2503742"/>
                </a:lnTo>
                <a:lnTo>
                  <a:pt x="112951" y="2459163"/>
                </a:lnTo>
                <a:lnTo>
                  <a:pt x="103344" y="2414054"/>
                </a:lnTo>
                <a:lnTo>
                  <a:pt x="95149" y="2368439"/>
                </a:lnTo>
                <a:lnTo>
                  <a:pt x="88391" y="2322341"/>
                </a:lnTo>
                <a:lnTo>
                  <a:pt x="83093" y="2275784"/>
                </a:lnTo>
                <a:lnTo>
                  <a:pt x="79279" y="2228792"/>
                </a:lnTo>
                <a:lnTo>
                  <a:pt x="76973" y="2181389"/>
                </a:lnTo>
                <a:lnTo>
                  <a:pt x="76200" y="2133600"/>
                </a:lnTo>
                <a:close/>
              </a:path>
              <a:path w="3886200" h="3886200">
                <a:moveTo>
                  <a:pt x="76200" y="2324100"/>
                </a:moveTo>
                <a:lnTo>
                  <a:pt x="77365" y="2276562"/>
                </a:lnTo>
                <a:lnTo>
                  <a:pt x="80826" y="2229627"/>
                </a:lnTo>
                <a:lnTo>
                  <a:pt x="86527" y="2183350"/>
                </a:lnTo>
                <a:lnTo>
                  <a:pt x="94415" y="2137785"/>
                </a:lnTo>
                <a:lnTo>
                  <a:pt x="104433" y="2092987"/>
                </a:lnTo>
                <a:lnTo>
                  <a:pt x="116529" y="2049011"/>
                </a:lnTo>
                <a:lnTo>
                  <a:pt x="130646" y="2005911"/>
                </a:lnTo>
                <a:lnTo>
                  <a:pt x="146732" y="1963741"/>
                </a:lnTo>
                <a:lnTo>
                  <a:pt x="164730" y="1922557"/>
                </a:lnTo>
                <a:lnTo>
                  <a:pt x="184587" y="1882412"/>
                </a:lnTo>
                <a:lnTo>
                  <a:pt x="206248" y="1843362"/>
                </a:lnTo>
                <a:lnTo>
                  <a:pt x="229657" y="1805461"/>
                </a:lnTo>
                <a:lnTo>
                  <a:pt x="254762" y="1768763"/>
                </a:lnTo>
                <a:lnTo>
                  <a:pt x="281507" y="1733323"/>
                </a:lnTo>
                <a:lnTo>
                  <a:pt x="309838" y="1699197"/>
                </a:lnTo>
                <a:lnTo>
                  <a:pt x="339699" y="1666437"/>
                </a:lnTo>
                <a:lnTo>
                  <a:pt x="371037" y="1635099"/>
                </a:lnTo>
                <a:lnTo>
                  <a:pt x="403797" y="1605238"/>
                </a:lnTo>
                <a:lnTo>
                  <a:pt x="437923" y="1576907"/>
                </a:lnTo>
                <a:lnTo>
                  <a:pt x="473363" y="1550162"/>
                </a:lnTo>
                <a:lnTo>
                  <a:pt x="510061" y="1525057"/>
                </a:lnTo>
                <a:lnTo>
                  <a:pt x="547962" y="1501648"/>
                </a:lnTo>
                <a:lnTo>
                  <a:pt x="587012" y="1479987"/>
                </a:lnTo>
                <a:lnTo>
                  <a:pt x="627157" y="1460130"/>
                </a:lnTo>
                <a:lnTo>
                  <a:pt x="668341" y="1442132"/>
                </a:lnTo>
                <a:lnTo>
                  <a:pt x="710511" y="1426046"/>
                </a:lnTo>
                <a:lnTo>
                  <a:pt x="753611" y="1411929"/>
                </a:lnTo>
                <a:lnTo>
                  <a:pt x="797587" y="1399833"/>
                </a:lnTo>
                <a:lnTo>
                  <a:pt x="842385" y="1389815"/>
                </a:lnTo>
                <a:lnTo>
                  <a:pt x="887950" y="1381927"/>
                </a:lnTo>
                <a:lnTo>
                  <a:pt x="934227" y="1376226"/>
                </a:lnTo>
                <a:lnTo>
                  <a:pt x="981162" y="1372765"/>
                </a:lnTo>
                <a:lnTo>
                  <a:pt x="1028700" y="1371600"/>
                </a:lnTo>
                <a:lnTo>
                  <a:pt x="1076237" y="1372765"/>
                </a:lnTo>
                <a:lnTo>
                  <a:pt x="1123172" y="1376226"/>
                </a:lnTo>
                <a:lnTo>
                  <a:pt x="1169449" y="1381927"/>
                </a:lnTo>
                <a:lnTo>
                  <a:pt x="1215014" y="1389815"/>
                </a:lnTo>
                <a:lnTo>
                  <a:pt x="1259812" y="1399833"/>
                </a:lnTo>
                <a:lnTo>
                  <a:pt x="1303788" y="1411929"/>
                </a:lnTo>
                <a:lnTo>
                  <a:pt x="1346888" y="1426046"/>
                </a:lnTo>
                <a:lnTo>
                  <a:pt x="1389058" y="1442132"/>
                </a:lnTo>
                <a:lnTo>
                  <a:pt x="1430242" y="1460130"/>
                </a:lnTo>
                <a:lnTo>
                  <a:pt x="1470387" y="1479987"/>
                </a:lnTo>
                <a:lnTo>
                  <a:pt x="1509437" y="1501648"/>
                </a:lnTo>
                <a:lnTo>
                  <a:pt x="1547338" y="1525057"/>
                </a:lnTo>
                <a:lnTo>
                  <a:pt x="1584036" y="1550162"/>
                </a:lnTo>
                <a:lnTo>
                  <a:pt x="1619476" y="1576907"/>
                </a:lnTo>
                <a:lnTo>
                  <a:pt x="1653602" y="1605238"/>
                </a:lnTo>
                <a:lnTo>
                  <a:pt x="1686362" y="1635099"/>
                </a:lnTo>
                <a:lnTo>
                  <a:pt x="1717700" y="1666437"/>
                </a:lnTo>
                <a:lnTo>
                  <a:pt x="1747561" y="1699197"/>
                </a:lnTo>
                <a:lnTo>
                  <a:pt x="1775892" y="1733323"/>
                </a:lnTo>
                <a:lnTo>
                  <a:pt x="1802637" y="1768763"/>
                </a:lnTo>
                <a:lnTo>
                  <a:pt x="1827742" y="1805461"/>
                </a:lnTo>
                <a:lnTo>
                  <a:pt x="1851152" y="1843362"/>
                </a:lnTo>
                <a:lnTo>
                  <a:pt x="1872812" y="1882412"/>
                </a:lnTo>
                <a:lnTo>
                  <a:pt x="1892669" y="1922557"/>
                </a:lnTo>
                <a:lnTo>
                  <a:pt x="1910667" y="1963741"/>
                </a:lnTo>
                <a:lnTo>
                  <a:pt x="1926753" y="2005911"/>
                </a:lnTo>
                <a:lnTo>
                  <a:pt x="1940870" y="2049011"/>
                </a:lnTo>
                <a:lnTo>
                  <a:pt x="1952966" y="2092987"/>
                </a:lnTo>
                <a:lnTo>
                  <a:pt x="1962984" y="2137785"/>
                </a:lnTo>
                <a:lnTo>
                  <a:pt x="1970872" y="2183350"/>
                </a:lnTo>
                <a:lnTo>
                  <a:pt x="1976573" y="2229627"/>
                </a:lnTo>
                <a:lnTo>
                  <a:pt x="1980034" y="2276562"/>
                </a:lnTo>
                <a:lnTo>
                  <a:pt x="1981200" y="2324100"/>
                </a:lnTo>
                <a:lnTo>
                  <a:pt x="1980034" y="2371638"/>
                </a:lnTo>
                <a:lnTo>
                  <a:pt x="1976573" y="2418574"/>
                </a:lnTo>
                <a:lnTo>
                  <a:pt x="1970872" y="2464852"/>
                </a:lnTo>
                <a:lnTo>
                  <a:pt x="1962984" y="2510417"/>
                </a:lnTo>
                <a:lnTo>
                  <a:pt x="1952966" y="2555216"/>
                </a:lnTo>
                <a:lnTo>
                  <a:pt x="1940870" y="2599192"/>
                </a:lnTo>
                <a:lnTo>
                  <a:pt x="1926753" y="2642293"/>
                </a:lnTo>
                <a:lnTo>
                  <a:pt x="1910667" y="2684463"/>
                </a:lnTo>
                <a:lnTo>
                  <a:pt x="1892669" y="2725648"/>
                </a:lnTo>
                <a:lnTo>
                  <a:pt x="1872812" y="2765792"/>
                </a:lnTo>
                <a:lnTo>
                  <a:pt x="1851151" y="2804842"/>
                </a:lnTo>
                <a:lnTo>
                  <a:pt x="1827742" y="2842744"/>
                </a:lnTo>
                <a:lnTo>
                  <a:pt x="1802637" y="2879441"/>
                </a:lnTo>
                <a:lnTo>
                  <a:pt x="1775892" y="2914881"/>
                </a:lnTo>
                <a:lnTo>
                  <a:pt x="1747561" y="2949008"/>
                </a:lnTo>
                <a:lnTo>
                  <a:pt x="1717700" y="2981767"/>
                </a:lnTo>
                <a:lnTo>
                  <a:pt x="1686362" y="3013105"/>
                </a:lnTo>
                <a:lnTo>
                  <a:pt x="1653602" y="3042966"/>
                </a:lnTo>
                <a:lnTo>
                  <a:pt x="1619476" y="3071296"/>
                </a:lnTo>
                <a:lnTo>
                  <a:pt x="1584036" y="3098040"/>
                </a:lnTo>
                <a:lnTo>
                  <a:pt x="1547338" y="3123145"/>
                </a:lnTo>
                <a:lnTo>
                  <a:pt x="1509437" y="3146554"/>
                </a:lnTo>
                <a:lnTo>
                  <a:pt x="1470387" y="3168215"/>
                </a:lnTo>
                <a:lnTo>
                  <a:pt x="1430242" y="3188071"/>
                </a:lnTo>
                <a:lnTo>
                  <a:pt x="1389058" y="3206069"/>
                </a:lnTo>
                <a:lnTo>
                  <a:pt x="1346888" y="3222154"/>
                </a:lnTo>
                <a:lnTo>
                  <a:pt x="1303788" y="3236271"/>
                </a:lnTo>
                <a:lnTo>
                  <a:pt x="1259812" y="3248366"/>
                </a:lnTo>
                <a:lnTo>
                  <a:pt x="1215014" y="3258385"/>
                </a:lnTo>
                <a:lnTo>
                  <a:pt x="1169449" y="3266272"/>
                </a:lnTo>
                <a:lnTo>
                  <a:pt x="1123172" y="3271973"/>
                </a:lnTo>
                <a:lnTo>
                  <a:pt x="1076237" y="3275434"/>
                </a:lnTo>
                <a:lnTo>
                  <a:pt x="1028700" y="3276600"/>
                </a:lnTo>
                <a:lnTo>
                  <a:pt x="981162" y="3275434"/>
                </a:lnTo>
                <a:lnTo>
                  <a:pt x="934227" y="3271973"/>
                </a:lnTo>
                <a:lnTo>
                  <a:pt x="887950" y="3266272"/>
                </a:lnTo>
                <a:lnTo>
                  <a:pt x="842385" y="3258385"/>
                </a:lnTo>
                <a:lnTo>
                  <a:pt x="797587" y="3248366"/>
                </a:lnTo>
                <a:lnTo>
                  <a:pt x="753611" y="3236271"/>
                </a:lnTo>
                <a:lnTo>
                  <a:pt x="710511" y="3222154"/>
                </a:lnTo>
                <a:lnTo>
                  <a:pt x="668341" y="3206069"/>
                </a:lnTo>
                <a:lnTo>
                  <a:pt x="627157" y="3188071"/>
                </a:lnTo>
                <a:lnTo>
                  <a:pt x="587012" y="3168215"/>
                </a:lnTo>
                <a:lnTo>
                  <a:pt x="547962" y="3146554"/>
                </a:lnTo>
                <a:lnTo>
                  <a:pt x="510061" y="3123145"/>
                </a:lnTo>
                <a:lnTo>
                  <a:pt x="473363" y="3098040"/>
                </a:lnTo>
                <a:lnTo>
                  <a:pt x="437923" y="3071296"/>
                </a:lnTo>
                <a:lnTo>
                  <a:pt x="403797" y="3042966"/>
                </a:lnTo>
                <a:lnTo>
                  <a:pt x="371037" y="3013105"/>
                </a:lnTo>
                <a:lnTo>
                  <a:pt x="339699" y="2981767"/>
                </a:lnTo>
                <a:lnTo>
                  <a:pt x="309838" y="2949008"/>
                </a:lnTo>
                <a:lnTo>
                  <a:pt x="281507" y="2914881"/>
                </a:lnTo>
                <a:lnTo>
                  <a:pt x="254762" y="2879441"/>
                </a:lnTo>
                <a:lnTo>
                  <a:pt x="229657" y="2842744"/>
                </a:lnTo>
                <a:lnTo>
                  <a:pt x="206247" y="2804842"/>
                </a:lnTo>
                <a:lnTo>
                  <a:pt x="184587" y="2765792"/>
                </a:lnTo>
                <a:lnTo>
                  <a:pt x="164730" y="2725648"/>
                </a:lnTo>
                <a:lnTo>
                  <a:pt x="146732" y="2684463"/>
                </a:lnTo>
                <a:lnTo>
                  <a:pt x="130646" y="2642293"/>
                </a:lnTo>
                <a:lnTo>
                  <a:pt x="116529" y="2599192"/>
                </a:lnTo>
                <a:lnTo>
                  <a:pt x="104433" y="2555216"/>
                </a:lnTo>
                <a:lnTo>
                  <a:pt x="94415" y="2510417"/>
                </a:lnTo>
                <a:lnTo>
                  <a:pt x="86527" y="2464852"/>
                </a:lnTo>
                <a:lnTo>
                  <a:pt x="80826" y="2418574"/>
                </a:lnTo>
                <a:lnTo>
                  <a:pt x="77365" y="2371638"/>
                </a:lnTo>
                <a:lnTo>
                  <a:pt x="76200" y="2324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32175" y="4981194"/>
            <a:ext cx="5702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 MT"/>
                <a:cs typeface="Arial MT"/>
              </a:rPr>
              <a:t>Your </a:t>
            </a:r>
            <a:r>
              <a:rPr sz="1400" spc="-10" dirty="0">
                <a:latin typeface="Arial MT"/>
                <a:cs typeface="Arial MT"/>
              </a:rPr>
              <a:t>Market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3597" y="4295013"/>
            <a:ext cx="4127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First Tier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3659" y="3990213"/>
            <a:ext cx="6680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marR="5080" indent="-15875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Second </a:t>
            </a:r>
            <a:r>
              <a:rPr sz="1400" b="1" spc="-20" dirty="0">
                <a:latin typeface="Arial"/>
                <a:cs typeface="Arial"/>
              </a:rPr>
              <a:t>Tier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9896" y="3761613"/>
            <a:ext cx="471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marR="5080" indent="-6096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Third </a:t>
            </a:r>
            <a:r>
              <a:rPr sz="1400" b="1" spc="-20" dirty="0">
                <a:latin typeface="Arial"/>
                <a:cs typeface="Arial"/>
              </a:rPr>
              <a:t>Tier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-230520"/>
            <a:ext cx="7772400" cy="1456267"/>
          </a:xfrm>
          <a:prstGeom prst="rect">
            <a:avLst/>
          </a:prstGeom>
        </p:spPr>
        <p:txBody>
          <a:bodyPr vert="horz" wrap="square" lIns="0" tIns="382346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95"/>
              </a:spcBef>
            </a:pPr>
            <a:r>
              <a:rPr dirty="0"/>
              <a:t>Menciptakan</a:t>
            </a:r>
            <a:r>
              <a:rPr spc="-60" dirty="0"/>
              <a:t> </a:t>
            </a:r>
            <a:r>
              <a:rPr dirty="0"/>
              <a:t>Ruang</a:t>
            </a:r>
            <a:r>
              <a:rPr spc="-80" dirty="0"/>
              <a:t> </a:t>
            </a:r>
            <a:r>
              <a:rPr dirty="0"/>
              <a:t>Pasar</a:t>
            </a:r>
            <a:r>
              <a:rPr spc="-80" dirty="0"/>
              <a:t> </a:t>
            </a:r>
            <a:r>
              <a:rPr dirty="0"/>
              <a:t>Baru</a:t>
            </a:r>
            <a:r>
              <a:rPr spc="-90" dirty="0"/>
              <a:t> </a:t>
            </a:r>
            <a:r>
              <a:rPr spc="-50" dirty="0"/>
              <a:t>: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3354400"/>
            <a:ext cx="22352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CC99"/>
                </a:solidFill>
                <a:latin typeface="Tahoma"/>
                <a:cs typeface="Tahoma"/>
              </a:rPr>
              <a:t>4.</a:t>
            </a:r>
            <a:r>
              <a:rPr sz="1800" b="1" spc="400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CC99"/>
                </a:solidFill>
                <a:latin typeface="Tahoma"/>
                <a:cs typeface="Tahoma"/>
              </a:rPr>
              <a:t>Scope</a:t>
            </a:r>
            <a:r>
              <a:rPr sz="1800" b="1" spc="-25" dirty="0">
                <a:solidFill>
                  <a:srgbClr val="00CC99"/>
                </a:solidFill>
                <a:latin typeface="Tahoma"/>
                <a:cs typeface="Tahoma"/>
              </a:rPr>
              <a:t> of </a:t>
            </a:r>
            <a:r>
              <a:rPr sz="1800" b="1" spc="-10" dirty="0">
                <a:solidFill>
                  <a:srgbClr val="00CC99"/>
                </a:solidFill>
                <a:latin typeface="Tahoma"/>
                <a:cs typeface="Tahoma"/>
              </a:rPr>
              <a:t>Product/Service Offering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451984"/>
            <a:ext cx="26333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CC99"/>
                </a:solidFill>
                <a:latin typeface="Tahoma"/>
                <a:cs typeface="Tahoma"/>
              </a:rPr>
              <a:t>5.</a:t>
            </a:r>
            <a:r>
              <a:rPr sz="1800" b="1" spc="430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CC99"/>
                </a:solidFill>
                <a:latin typeface="Tahoma"/>
                <a:cs typeface="Tahoma"/>
              </a:rPr>
              <a:t>Orientasi</a:t>
            </a:r>
            <a:r>
              <a:rPr sz="1800" b="1" spc="-25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CC99"/>
                </a:solidFill>
                <a:latin typeface="Tahoma"/>
                <a:cs typeface="Tahoma"/>
              </a:rPr>
              <a:t>Fuctional-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1800" b="1" spc="-10" dirty="0">
                <a:solidFill>
                  <a:srgbClr val="00CC99"/>
                </a:solidFill>
                <a:latin typeface="Tahoma"/>
                <a:cs typeface="Tahoma"/>
              </a:rPr>
              <a:t>Emotional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5275326"/>
            <a:ext cx="9315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CC99"/>
                </a:solidFill>
                <a:latin typeface="Tahoma"/>
                <a:cs typeface="Tahoma"/>
              </a:rPr>
              <a:t>6.</a:t>
            </a:r>
            <a:r>
              <a:rPr sz="1800" b="1" spc="440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00CC99"/>
                </a:solidFill>
                <a:latin typeface="Tahoma"/>
                <a:cs typeface="Tahoma"/>
              </a:rPr>
              <a:t>Time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8971" y="1720722"/>
            <a:ext cx="2133600" cy="5473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dirty="0">
                <a:latin typeface="Times New Roman"/>
                <a:cs typeface="Times New Roman"/>
              </a:rPr>
              <a:t>Fokus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pada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kompetitor </a:t>
            </a:r>
            <a:r>
              <a:rPr sz="1800" dirty="0">
                <a:latin typeface="Times New Roman"/>
                <a:cs typeface="Times New Roman"/>
              </a:rPr>
              <a:t>didalam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industri.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8971" y="2269616"/>
            <a:ext cx="2044064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Times New Roman"/>
                <a:cs typeface="Times New Roman"/>
              </a:rPr>
              <a:t>Fokus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pada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kelompok </a:t>
            </a:r>
            <a:r>
              <a:rPr sz="1800" dirty="0">
                <a:latin typeface="Times New Roman"/>
                <a:cs typeface="Times New Roman"/>
              </a:rPr>
              <a:t>kelas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dari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produk.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1720722"/>
            <a:ext cx="28384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330" algn="l"/>
                <a:tab pos="2745105" algn="l"/>
              </a:tabLst>
            </a:pPr>
            <a:r>
              <a:rPr sz="2700" b="1" spc="-15" baseline="3086" dirty="0">
                <a:solidFill>
                  <a:srgbClr val="00CC99"/>
                </a:solidFill>
                <a:latin typeface="Tahoma"/>
                <a:cs typeface="Tahoma"/>
              </a:rPr>
              <a:t>Industry</a:t>
            </a:r>
            <a:r>
              <a:rPr sz="2700" b="1" baseline="3086" dirty="0">
                <a:solidFill>
                  <a:srgbClr val="00CC99"/>
                </a:solidFill>
                <a:latin typeface="Tahoma"/>
                <a:cs typeface="Tahoma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00CC99"/>
              </a:buClr>
              <a:buFont typeface="Tahoma"/>
              <a:buAutoNum type="arabicPeriod"/>
            </a:pPr>
            <a:endParaRPr sz="18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  <a:tab pos="2745105" algn="l"/>
              </a:tabLst>
            </a:pPr>
            <a:r>
              <a:rPr sz="2700" b="1" baseline="3086" dirty="0">
                <a:solidFill>
                  <a:srgbClr val="00CC99"/>
                </a:solidFill>
                <a:latin typeface="Tahoma"/>
                <a:cs typeface="Tahoma"/>
              </a:rPr>
              <a:t>Strategic</a:t>
            </a:r>
            <a:r>
              <a:rPr sz="2700" b="1" spc="-112" baseline="3086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700" b="1" spc="-15" baseline="3086" dirty="0">
                <a:solidFill>
                  <a:srgbClr val="00CC99"/>
                </a:solidFill>
                <a:latin typeface="Tahoma"/>
                <a:cs typeface="Tahoma"/>
              </a:rPr>
              <a:t>Group</a:t>
            </a:r>
            <a:r>
              <a:rPr sz="2700" b="1" baseline="3086" dirty="0">
                <a:solidFill>
                  <a:srgbClr val="00CC99"/>
                </a:solidFill>
                <a:latin typeface="Tahoma"/>
                <a:cs typeface="Tahoma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00CC99"/>
              </a:buClr>
              <a:buFont typeface="Tahoma"/>
              <a:buAutoNum type="arabicPeriod"/>
            </a:pPr>
            <a:endParaRPr sz="18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buAutoNum type="arabicPeriod"/>
              <a:tabLst>
                <a:tab pos="354330" algn="l"/>
                <a:tab pos="2745105" algn="l"/>
              </a:tabLst>
            </a:pPr>
            <a:r>
              <a:rPr sz="2700" b="1" baseline="3086" dirty="0">
                <a:solidFill>
                  <a:srgbClr val="00CC99"/>
                </a:solidFill>
                <a:latin typeface="Tahoma"/>
                <a:cs typeface="Tahoma"/>
              </a:rPr>
              <a:t>Buyers</a:t>
            </a:r>
            <a:r>
              <a:rPr sz="2700" b="1" spc="-89" baseline="3086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700" b="1" spc="-30" baseline="3086" dirty="0">
                <a:solidFill>
                  <a:srgbClr val="00CC99"/>
                </a:solidFill>
                <a:latin typeface="Tahoma"/>
                <a:cs typeface="Tahoma"/>
              </a:rPr>
              <a:t>group</a:t>
            </a:r>
            <a:r>
              <a:rPr sz="2700" b="1" baseline="3086" dirty="0">
                <a:solidFill>
                  <a:srgbClr val="00CC99"/>
                </a:solidFill>
                <a:latin typeface="Tahoma"/>
                <a:cs typeface="Tahoma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•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58971" y="2818257"/>
            <a:ext cx="225488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Times New Roman"/>
                <a:cs typeface="Times New Roman"/>
              </a:rPr>
              <a:t>Melayani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lebih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baik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lagi </a:t>
            </a:r>
            <a:r>
              <a:rPr sz="1800" dirty="0">
                <a:latin typeface="Times New Roman"/>
                <a:cs typeface="Times New Roman"/>
              </a:rPr>
              <a:t>pada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kelompok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pembeli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6072" y="3366973"/>
            <a:ext cx="2628265" cy="79438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5600" marR="5080" indent="-342900" algn="just">
              <a:lnSpc>
                <a:spcPts val="1939"/>
              </a:lnSpc>
              <a:spcBef>
                <a:spcPts val="350"/>
              </a:spcBef>
              <a:buChar char="•"/>
              <a:tabLst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Produk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service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yang </a:t>
            </a:r>
            <a:r>
              <a:rPr sz="1800" dirty="0">
                <a:latin typeface="Times New Roman"/>
                <a:cs typeface="Times New Roman"/>
              </a:rPr>
              <a:t>ditawarkan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pada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industri </a:t>
            </a:r>
            <a:r>
              <a:rPr sz="1800" spc="-25" dirty="0">
                <a:latin typeface="Times New Roman"/>
                <a:cs typeface="Times New Roman"/>
              </a:rPr>
              <a:t>ini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6072" y="4464557"/>
            <a:ext cx="2692400" cy="7937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315"/>
              </a:spcBef>
              <a:buChar char="•"/>
              <a:tabLst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Fokus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memperbaiki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nilai </a:t>
            </a:r>
            <a:r>
              <a:rPr sz="1800" dirty="0">
                <a:latin typeface="Times New Roman"/>
                <a:cs typeface="Times New Roman"/>
              </a:rPr>
              <a:t>dan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harga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dari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fungsi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dan </a:t>
            </a:r>
            <a:r>
              <a:rPr sz="1800" dirty="0">
                <a:latin typeface="Times New Roman"/>
                <a:cs typeface="Times New Roman"/>
              </a:rPr>
              <a:t>emosi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produk.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16072" y="5260340"/>
            <a:ext cx="264350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buChar char="•"/>
              <a:tabLst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Mengantisipasi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yang </a:t>
            </a:r>
            <a:r>
              <a:rPr sz="1800" dirty="0">
                <a:latin typeface="Times New Roman"/>
                <a:cs typeface="Times New Roman"/>
              </a:rPr>
              <a:t>terjadi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diluar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dan </a:t>
            </a:r>
            <a:r>
              <a:rPr sz="1800" dirty="0">
                <a:latin typeface="Times New Roman"/>
                <a:cs typeface="Times New Roman"/>
              </a:rPr>
              <a:t>mengadaptasi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diri.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7028" y="1752346"/>
            <a:ext cx="3060065" cy="433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055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1800" dirty="0">
                <a:latin typeface="Arial MT"/>
                <a:cs typeface="Arial MT"/>
              </a:rPr>
              <a:t>Mencari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alternatip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industri</a:t>
            </a:r>
            <a:endParaRPr sz="1800">
              <a:latin typeface="Arial MT"/>
              <a:cs typeface="Arial MT"/>
            </a:endParaRPr>
          </a:p>
          <a:p>
            <a:pPr marL="355600">
              <a:lnSpc>
                <a:spcPts val="2055"/>
              </a:lnSpc>
            </a:pPr>
            <a:r>
              <a:rPr sz="1800" spc="-20" dirty="0">
                <a:latin typeface="Arial MT"/>
                <a:cs typeface="Arial MT"/>
              </a:rPr>
              <a:t>lain</a:t>
            </a:r>
            <a:endParaRPr sz="1800">
              <a:latin typeface="Arial MT"/>
              <a:cs typeface="Arial MT"/>
            </a:endParaRPr>
          </a:p>
          <a:p>
            <a:pPr marL="355600" marR="247015" indent="-342900">
              <a:lnSpc>
                <a:spcPts val="1939"/>
              </a:lnSpc>
              <a:spcBef>
                <a:spcPts val="459"/>
              </a:spcBef>
              <a:buChar char="•"/>
              <a:tabLst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Mencari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kelompok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kelas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-20" dirty="0">
                <a:latin typeface="Arial MT"/>
                <a:cs typeface="Arial MT"/>
              </a:rPr>
              <a:t> lain.</a:t>
            </a:r>
            <a:endParaRPr sz="1800">
              <a:latin typeface="Arial MT"/>
              <a:cs typeface="Arial MT"/>
            </a:endParaRPr>
          </a:p>
          <a:p>
            <a:pPr marL="355600" marR="361315" indent="-342900">
              <a:lnSpc>
                <a:spcPts val="1939"/>
              </a:lnSpc>
              <a:spcBef>
                <a:spcPts val="440"/>
              </a:spcBef>
              <a:buChar char="•"/>
              <a:tabLst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Menciptakan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kelompok </a:t>
            </a:r>
            <a:r>
              <a:rPr sz="1800" dirty="0">
                <a:latin typeface="Arial MT"/>
                <a:cs typeface="Arial MT"/>
              </a:rPr>
              <a:t>pembeli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baru.</a:t>
            </a:r>
            <a:endParaRPr sz="1800">
              <a:latin typeface="Arial MT"/>
              <a:cs typeface="Arial MT"/>
            </a:endParaRPr>
          </a:p>
          <a:p>
            <a:pPr marL="355600" marR="5080" indent="-342900">
              <a:lnSpc>
                <a:spcPts val="1939"/>
              </a:lnSpc>
              <a:spcBef>
                <a:spcPts val="445"/>
              </a:spcBef>
              <a:buChar char="•"/>
              <a:tabLst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Menawarkan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produk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dan </a:t>
            </a:r>
            <a:r>
              <a:rPr sz="1800" dirty="0">
                <a:latin typeface="Arial MT"/>
                <a:cs typeface="Arial MT"/>
              </a:rPr>
              <a:t>service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lain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tidak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ada </a:t>
            </a:r>
            <a:r>
              <a:rPr sz="1800" spc="-10" dirty="0">
                <a:latin typeface="Arial MT"/>
                <a:cs typeface="Arial MT"/>
              </a:rPr>
              <a:t>sebelumnya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15"/>
              </a:spcBef>
              <a:buFont typeface="Arial MT"/>
              <a:buChar char="•"/>
            </a:pPr>
            <a:endParaRPr sz="1800">
              <a:latin typeface="Arial MT"/>
              <a:cs typeface="Arial MT"/>
            </a:endParaRPr>
          </a:p>
          <a:p>
            <a:pPr marL="355600" marR="93345" indent="-342900" algn="just">
              <a:lnSpc>
                <a:spcPct val="90100"/>
              </a:lnSpc>
              <a:buChar char="•"/>
              <a:tabLst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Membuat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nilai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fungsi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atau </a:t>
            </a:r>
            <a:r>
              <a:rPr sz="1800" dirty="0">
                <a:latin typeface="Arial MT"/>
                <a:cs typeface="Arial MT"/>
              </a:rPr>
              <a:t>emosional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baru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dan </a:t>
            </a:r>
            <a:r>
              <a:rPr sz="1800" spc="-10" dirty="0">
                <a:latin typeface="Arial MT"/>
                <a:cs typeface="Arial MT"/>
              </a:rPr>
              <a:t>berbeda</a:t>
            </a:r>
            <a:endParaRPr sz="1800">
              <a:latin typeface="Arial MT"/>
              <a:cs typeface="Arial MT"/>
            </a:endParaRPr>
          </a:p>
          <a:p>
            <a:pPr marL="355600" marR="296545" indent="-342900">
              <a:lnSpc>
                <a:spcPts val="1939"/>
              </a:lnSpc>
              <a:spcBef>
                <a:spcPts val="465"/>
              </a:spcBef>
              <a:buChar char="•"/>
              <a:tabLst>
                <a:tab pos="355600" algn="l"/>
              </a:tabLst>
            </a:pPr>
            <a:r>
              <a:rPr sz="1800" dirty="0">
                <a:latin typeface="Arial MT"/>
                <a:cs typeface="Arial MT"/>
              </a:rPr>
              <a:t>Proaktif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dalam </a:t>
            </a:r>
            <a:r>
              <a:rPr sz="1800" dirty="0">
                <a:latin typeface="Arial MT"/>
                <a:cs typeface="Arial MT"/>
              </a:rPr>
              <a:t>menciptakan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trend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baru </a:t>
            </a:r>
            <a:r>
              <a:rPr sz="1800" dirty="0">
                <a:latin typeface="Arial MT"/>
                <a:cs typeface="Arial MT"/>
              </a:rPr>
              <a:t>dari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waktu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waktu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000" y="16764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9525">
            <a:solidFill>
              <a:srgbClr val="090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44450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9525">
            <a:solidFill>
              <a:srgbClr val="090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22987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9525">
            <a:solidFill>
              <a:srgbClr val="090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800" y="28321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9525">
            <a:solidFill>
              <a:srgbClr val="090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00" y="33909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9525">
            <a:solidFill>
              <a:srgbClr val="090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800" y="52832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9525">
            <a:solidFill>
              <a:srgbClr val="090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95370" y="1322578"/>
            <a:ext cx="561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0890" algn="l"/>
              </a:tabLst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Head</a:t>
            </a:r>
            <a:r>
              <a:rPr sz="1800" b="1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CC0000"/>
                </a:solidFill>
                <a:latin typeface="Arial"/>
                <a:cs typeface="Arial"/>
              </a:rPr>
              <a:t>To</a:t>
            </a:r>
            <a:r>
              <a:rPr sz="1800" b="1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Head</a:t>
            </a:r>
            <a:r>
              <a:rPr sz="1800" b="1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0000"/>
                </a:solidFill>
                <a:latin typeface="Arial"/>
                <a:cs typeface="Arial"/>
              </a:rPr>
              <a:t>Competition: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1103CA"/>
                </a:solidFill>
                <a:latin typeface="Arial"/>
                <a:cs typeface="Arial"/>
              </a:rPr>
              <a:t>Blue</a:t>
            </a:r>
            <a:r>
              <a:rPr sz="1800" b="1" spc="-30" dirty="0">
                <a:solidFill>
                  <a:srgbClr val="1103C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103CA"/>
                </a:solidFill>
                <a:latin typeface="Arial"/>
                <a:cs typeface="Arial"/>
              </a:rPr>
              <a:t>Ocean</a:t>
            </a:r>
            <a:r>
              <a:rPr sz="1800" b="1" spc="-15" dirty="0">
                <a:solidFill>
                  <a:srgbClr val="1103C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103CA"/>
                </a:solidFill>
                <a:latin typeface="Arial"/>
                <a:cs typeface="Arial"/>
              </a:rPr>
              <a:t>creation: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8084" y="6538872"/>
            <a:ext cx="11303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b="1" spc="-50" dirty="0">
                <a:solidFill>
                  <a:srgbClr val="3333CC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566925"/>
            <a:ext cx="9144000" cy="2545080"/>
            <a:chOff x="0" y="1566925"/>
            <a:chExt cx="9144000" cy="2545080"/>
          </a:xfrm>
        </p:grpSpPr>
        <p:sp>
          <p:nvSpPr>
            <p:cNvPr id="4" name="object 4"/>
            <p:cNvSpPr/>
            <p:nvPr/>
          </p:nvSpPr>
          <p:spPr>
            <a:xfrm>
              <a:off x="0" y="1566925"/>
              <a:ext cx="9144000" cy="2514600"/>
            </a:xfrm>
            <a:custGeom>
              <a:avLst/>
              <a:gdLst/>
              <a:ahLst/>
              <a:cxnLst/>
              <a:rect l="l" t="t" r="r" b="b"/>
              <a:pathLst>
                <a:path w="9144000" h="2514600">
                  <a:moveTo>
                    <a:pt x="9144000" y="0"/>
                  </a:moveTo>
                  <a:lnTo>
                    <a:pt x="0" y="0"/>
                  </a:lnTo>
                  <a:lnTo>
                    <a:pt x="0" y="2514600"/>
                  </a:lnTo>
                  <a:lnTo>
                    <a:pt x="9144000" y="2514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" y="1604771"/>
              <a:ext cx="2825496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" y="1909571"/>
              <a:ext cx="5716524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20" y="2214371"/>
              <a:ext cx="426720" cy="569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763" y="2214371"/>
              <a:ext cx="3448812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5200" y="2214371"/>
              <a:ext cx="426720" cy="5699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704" y="2817875"/>
              <a:ext cx="512064" cy="6233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8912" y="2817875"/>
              <a:ext cx="8176259" cy="6233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704" y="3153155"/>
              <a:ext cx="8008620" cy="6233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8704" y="3488436"/>
              <a:ext cx="1895856" cy="6233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00427" y="3488436"/>
              <a:ext cx="2052827" cy="6233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81400" y="3488436"/>
              <a:ext cx="512063" cy="62331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Diperkenalkan</a:t>
            </a:r>
            <a:r>
              <a:rPr sz="20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oleh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3333CC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Prof.</a:t>
            </a:r>
            <a:r>
              <a:rPr sz="2000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W.</a:t>
            </a:r>
            <a:r>
              <a:rPr sz="20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Chan</a:t>
            </a:r>
            <a:r>
              <a:rPr sz="20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Kim</a:t>
            </a:r>
            <a:r>
              <a:rPr sz="20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&amp;</a:t>
            </a:r>
            <a:r>
              <a:rPr sz="2000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Prof.</a:t>
            </a:r>
            <a:r>
              <a:rPr sz="20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Renee</a:t>
            </a:r>
            <a:r>
              <a:rPr sz="20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Mauborgne </a:t>
            </a:r>
            <a:r>
              <a:rPr sz="2000" dirty="0">
                <a:solidFill>
                  <a:srgbClr val="3333CC"/>
                </a:solidFill>
                <a:latin typeface="Arial"/>
                <a:cs typeface="Arial"/>
              </a:rPr>
              <a:t>(</a:t>
            </a:r>
            <a:r>
              <a:rPr sz="2000" i="1" dirty="0">
                <a:solidFill>
                  <a:srgbClr val="3333CC"/>
                </a:solidFill>
                <a:latin typeface="Arial"/>
                <a:cs typeface="Arial"/>
              </a:rPr>
              <a:t>Harvard</a:t>
            </a:r>
            <a:r>
              <a:rPr sz="2000" i="1" spc="-7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CC"/>
                </a:solidFill>
                <a:latin typeface="Arial"/>
                <a:cs typeface="Arial"/>
              </a:rPr>
              <a:t>Bussines</a:t>
            </a:r>
            <a:r>
              <a:rPr sz="2000" i="1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3333CC"/>
                </a:solidFill>
                <a:latin typeface="Arial"/>
                <a:cs typeface="Arial"/>
              </a:rPr>
              <a:t>Review</a:t>
            </a:r>
            <a:r>
              <a:rPr sz="2000" spc="-10" dirty="0">
                <a:solidFill>
                  <a:srgbClr val="3333CC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9740" y="2888361"/>
            <a:ext cx="788606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Arial"/>
                <a:cs typeface="Arial"/>
              </a:rPr>
              <a:t>“</a:t>
            </a:r>
            <a:r>
              <a:rPr sz="2200" i="1" dirty="0">
                <a:latin typeface="Arial"/>
                <a:cs typeface="Arial"/>
              </a:rPr>
              <a:t>Competing</a:t>
            </a:r>
            <a:r>
              <a:rPr sz="2200" i="1" spc="-3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in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overcrowded</a:t>
            </a:r>
            <a:r>
              <a:rPr sz="2200" i="1" spc="-4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industries</a:t>
            </a:r>
            <a:r>
              <a:rPr sz="2200" i="1" spc="-5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is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no</a:t>
            </a:r>
            <a:r>
              <a:rPr sz="2200" i="1" spc="-5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way</a:t>
            </a:r>
            <a:r>
              <a:rPr sz="2200" i="1" spc="-5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to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sustain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spc="-20" dirty="0">
                <a:latin typeface="Arial"/>
                <a:cs typeface="Arial"/>
              </a:rPr>
              <a:t>high </a:t>
            </a:r>
            <a:r>
              <a:rPr sz="2200" i="1" dirty="0">
                <a:latin typeface="Arial"/>
                <a:cs typeface="Arial"/>
              </a:rPr>
              <a:t>performance.</a:t>
            </a:r>
            <a:r>
              <a:rPr sz="2200" i="1" spc="-2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The</a:t>
            </a:r>
            <a:r>
              <a:rPr sz="2200" i="1" spc="-4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real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opportunity</a:t>
            </a:r>
            <a:r>
              <a:rPr sz="2200" i="1" spc="-4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is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to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create</a:t>
            </a:r>
            <a:r>
              <a:rPr sz="2200" i="1" spc="-4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blue</a:t>
            </a:r>
            <a:r>
              <a:rPr sz="2200" i="1" spc="-5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oceans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spc="-25" dirty="0">
                <a:latin typeface="Arial"/>
                <a:cs typeface="Arial"/>
              </a:rPr>
              <a:t>of </a:t>
            </a:r>
            <a:r>
              <a:rPr sz="2200" i="1" dirty="0">
                <a:latin typeface="Arial"/>
                <a:cs typeface="Arial"/>
              </a:rPr>
              <a:t>uncontested</a:t>
            </a:r>
            <a:r>
              <a:rPr sz="2200" i="1" spc="-8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market</a:t>
            </a:r>
            <a:r>
              <a:rPr sz="2200" i="1" spc="-6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space</a:t>
            </a:r>
            <a:r>
              <a:rPr sz="2200" b="1" spc="-10" dirty="0">
                <a:latin typeface="Arial"/>
                <a:cs typeface="Arial"/>
              </a:rPr>
              <a:t>”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75" y="347725"/>
            <a:ext cx="9140825" cy="6510655"/>
            <a:chOff x="3175" y="347725"/>
            <a:chExt cx="9140825" cy="6510655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75" y="347725"/>
              <a:ext cx="5272227" cy="12192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576951" y="4081525"/>
              <a:ext cx="3567429" cy="2776855"/>
            </a:xfrm>
            <a:custGeom>
              <a:avLst/>
              <a:gdLst/>
              <a:ahLst/>
              <a:cxnLst/>
              <a:rect l="l" t="t" r="r" b="b"/>
              <a:pathLst>
                <a:path w="3567429" h="2776854">
                  <a:moveTo>
                    <a:pt x="3567049" y="0"/>
                  </a:moveTo>
                  <a:lnTo>
                    <a:pt x="0" y="0"/>
                  </a:lnTo>
                  <a:lnTo>
                    <a:pt x="0" y="2776474"/>
                  </a:lnTo>
                  <a:lnTo>
                    <a:pt x="3567048" y="2776474"/>
                  </a:lnTo>
                  <a:lnTo>
                    <a:pt x="3567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76951" y="4081475"/>
              <a:ext cx="3567049" cy="2384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224"/>
            <a:ext cx="4572000" cy="6843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0"/>
            <a:ext cx="3386074" cy="3429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3595687"/>
            <a:ext cx="3962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4392"/>
            <a:ext cx="7772400" cy="1456267"/>
          </a:xfrm>
          <a:prstGeom prst="rect">
            <a:avLst/>
          </a:prstGeom>
        </p:spPr>
        <p:txBody>
          <a:bodyPr vert="horz" wrap="square" lIns="0" tIns="225119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Contoh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Alternatif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Industri: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38996" y="6526172"/>
            <a:ext cx="2514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25" dirty="0">
                <a:solidFill>
                  <a:srgbClr val="3333CC"/>
                </a:solidFill>
                <a:latin typeface="Arial"/>
                <a:cs typeface="Arial"/>
              </a:rPr>
              <a:t>31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473453"/>
            <a:ext cx="7653020" cy="405002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>
              <a:lnSpc>
                <a:spcPct val="80100"/>
              </a:lnSpc>
              <a:spcBef>
                <a:spcPts val="67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Bioskop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bersaing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tidak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hanya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dengan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bioskop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tetapi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juga </a:t>
            </a:r>
            <a:r>
              <a:rPr sz="2400" dirty="0">
                <a:latin typeface="Times New Roman"/>
                <a:cs typeface="Times New Roman"/>
              </a:rPr>
              <a:t>dengan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restoran,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karena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sama2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mempunya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fungsi </a:t>
            </a:r>
            <a:r>
              <a:rPr sz="2400" spc="-10" dirty="0">
                <a:latin typeface="Times New Roman"/>
                <a:cs typeface="Times New Roman"/>
              </a:rPr>
              <a:t>entertaiment </a:t>
            </a:r>
            <a:r>
              <a:rPr sz="2400" dirty="0">
                <a:latin typeface="Times New Roman"/>
                <a:cs typeface="Times New Roman"/>
              </a:rPr>
              <a:t>malam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hari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bersama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keluarga.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Tiket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pesawat yang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murah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mengejar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harga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tiket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kereta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api.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279400" algn="just">
              <a:lnSpc>
                <a:spcPct val="8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NetJets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menjual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pesawat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pribadi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dalam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satuan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1/16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nya</a:t>
            </a:r>
            <a:r>
              <a:rPr sz="2400" spc="-20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private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jet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sharing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menjadi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alternatif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membeli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pesawat</a:t>
            </a:r>
            <a:r>
              <a:rPr sz="2400" spc="-20" dirty="0">
                <a:latin typeface="Times New Roman"/>
                <a:cs typeface="Times New Roman"/>
              </a:rPr>
              <a:t> yang </a:t>
            </a:r>
            <a:r>
              <a:rPr sz="2400" dirty="0">
                <a:latin typeface="Times New Roman"/>
                <a:cs typeface="Times New Roman"/>
              </a:rPr>
              <a:t>mahal,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menikmati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seperti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naik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pesawat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komersial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biasa.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933450">
              <a:lnSpc>
                <a:spcPts val="23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i-Mode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DoCoMo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merupakan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alternatif</a:t>
            </a:r>
            <a:r>
              <a:rPr sz="24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atas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wireless </a:t>
            </a:r>
            <a:r>
              <a:rPr sz="2400" dirty="0">
                <a:latin typeface="Times New Roman"/>
                <a:cs typeface="Times New Roman"/>
              </a:rPr>
              <a:t>internet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handphone.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59" y="76200"/>
            <a:ext cx="4419600" cy="3314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418" y="3505200"/>
            <a:ext cx="8286369" cy="3276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487" y="3511990"/>
            <a:ext cx="638175" cy="328409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15722" y="397032"/>
            <a:ext cx="863600" cy="306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6680"/>
              </a:lnSpc>
            </a:pPr>
            <a:r>
              <a:rPr sz="6000" spc="-480" dirty="0">
                <a:solidFill>
                  <a:srgbClr val="FFFFFF"/>
                </a:solidFill>
                <a:latin typeface="Microsoft Sans Serif"/>
                <a:cs typeface="Microsoft Sans Serif"/>
              </a:rPr>
              <a:t>BIOSKOP</a:t>
            </a:r>
            <a:endParaRPr sz="6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7772400" cy="1456267"/>
          </a:xfrm>
          <a:prstGeom prst="rect">
            <a:avLst/>
          </a:prstGeom>
        </p:spPr>
        <p:txBody>
          <a:bodyPr vert="horz" wrap="square" lIns="0" tIns="225119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Contoh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Strategic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Group: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38996" y="6526172"/>
            <a:ext cx="25146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25" dirty="0">
                <a:solidFill>
                  <a:srgbClr val="3333CC"/>
                </a:solidFill>
                <a:latin typeface="Arial"/>
                <a:cs typeface="Arial"/>
              </a:rPr>
              <a:t>33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395729"/>
            <a:ext cx="7852409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Toyota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menciptakan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Lexus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untuk</a:t>
            </a:r>
            <a:r>
              <a:rPr sz="2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Luxury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model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mobilnya</a:t>
            </a:r>
            <a:r>
              <a:rPr sz="2200" spc="-10" dirty="0">
                <a:latin typeface="Times New Roman"/>
                <a:cs typeface="Times New Roman"/>
              </a:rPr>
              <a:t>, </a:t>
            </a:r>
            <a:r>
              <a:rPr sz="2200" dirty="0">
                <a:latin typeface="Times New Roman"/>
                <a:cs typeface="Times New Roman"/>
              </a:rPr>
              <a:t>melepaskan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diri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dari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group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kelas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menengah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pembeli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mobil,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membidik </a:t>
            </a:r>
            <a:r>
              <a:rPr sz="2200" dirty="0">
                <a:latin typeface="Times New Roman"/>
                <a:cs typeface="Times New Roman"/>
              </a:rPr>
              <a:t>kelas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atas.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156845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Swatch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sebagai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arloji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asli</a:t>
            </a:r>
            <a:r>
              <a:rPr sz="22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Swiss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membidik</a:t>
            </a:r>
            <a:r>
              <a:rPr sz="2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market</a:t>
            </a:r>
            <a:r>
              <a:rPr sz="2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lain</a:t>
            </a:r>
            <a:r>
              <a:rPr sz="2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dibanding </a:t>
            </a:r>
            <a:r>
              <a:rPr sz="2200" dirty="0">
                <a:latin typeface="Times New Roman"/>
                <a:cs typeface="Times New Roman"/>
              </a:rPr>
              <a:t>arloji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Swiss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lainnya.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0380">
              <a:lnSpc>
                <a:spcPct val="100000"/>
              </a:lnSpc>
            </a:pP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Curves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adalah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health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club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yang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khusus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untuk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wanita,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murah,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dan </a:t>
            </a:r>
            <a:r>
              <a:rPr sz="2200" dirty="0">
                <a:latin typeface="Times New Roman"/>
                <a:cs typeface="Times New Roman"/>
              </a:rPr>
              <a:t>praktis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dengan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lokasi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luar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pusat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kota.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379095" algn="just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Porche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dengan</a:t>
            </a:r>
            <a:r>
              <a:rPr sz="2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mobil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mahalnya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masuk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pada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Boxter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yang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dijual </a:t>
            </a:r>
            <a:r>
              <a:rPr sz="2200" dirty="0">
                <a:latin typeface="Times New Roman"/>
                <a:cs typeface="Times New Roman"/>
              </a:rPr>
              <a:t>setengah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harga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Porche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lain,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membuat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SUV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untuk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market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yang </a:t>
            </a:r>
            <a:r>
              <a:rPr sz="2200" spc="-10" dirty="0">
                <a:latin typeface="Times New Roman"/>
                <a:cs typeface="Times New Roman"/>
              </a:rPr>
              <a:t>lainnya.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341375"/>
            <a:ext cx="8888730" cy="6216650"/>
            <a:chOff x="152400" y="341375"/>
            <a:chExt cx="8888730" cy="6216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341375"/>
              <a:ext cx="5715000" cy="35448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9476" y="2728912"/>
              <a:ext cx="6121400" cy="382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3837" y="0"/>
            <a:ext cx="8920480" cy="6858000"/>
            <a:chOff x="223837" y="0"/>
            <a:chExt cx="892048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466" y="0"/>
              <a:ext cx="8509533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0" y="4490224"/>
              <a:ext cx="3345434" cy="9199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8600" y="4490211"/>
              <a:ext cx="2794635" cy="1605915"/>
            </a:xfrm>
            <a:custGeom>
              <a:avLst/>
              <a:gdLst/>
              <a:ahLst/>
              <a:cxnLst/>
              <a:rect l="l" t="t" r="r" b="b"/>
              <a:pathLst>
                <a:path w="2794635" h="1605914">
                  <a:moveTo>
                    <a:pt x="2794508" y="0"/>
                  </a:moveTo>
                  <a:lnTo>
                    <a:pt x="0" y="0"/>
                  </a:lnTo>
                  <a:lnTo>
                    <a:pt x="0" y="1605788"/>
                  </a:lnTo>
                  <a:lnTo>
                    <a:pt x="2794508" y="1605788"/>
                  </a:lnTo>
                  <a:lnTo>
                    <a:pt x="2794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" y="4490211"/>
              <a:ext cx="2794635" cy="1605915"/>
            </a:xfrm>
            <a:custGeom>
              <a:avLst/>
              <a:gdLst/>
              <a:ahLst/>
              <a:cxnLst/>
              <a:rect l="l" t="t" r="r" b="b"/>
              <a:pathLst>
                <a:path w="2794635" h="1605914">
                  <a:moveTo>
                    <a:pt x="0" y="1605788"/>
                  </a:moveTo>
                  <a:lnTo>
                    <a:pt x="2794508" y="1605788"/>
                  </a:lnTo>
                  <a:lnTo>
                    <a:pt x="2794508" y="0"/>
                  </a:lnTo>
                  <a:lnTo>
                    <a:pt x="0" y="0"/>
                  </a:lnTo>
                  <a:lnTo>
                    <a:pt x="0" y="16057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4614862"/>
              <a:ext cx="1854200" cy="13906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625" y="0"/>
            <a:ext cx="8969375" cy="6851015"/>
            <a:chOff x="174625" y="0"/>
            <a:chExt cx="8969375" cy="6851015"/>
          </a:xfrm>
        </p:grpSpPr>
        <p:sp>
          <p:nvSpPr>
            <p:cNvPr id="3" name="object 3"/>
            <p:cNvSpPr/>
            <p:nvPr/>
          </p:nvSpPr>
          <p:spPr>
            <a:xfrm>
              <a:off x="838200" y="1066800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095400"/>
              <a:ext cx="8229600" cy="57550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25" y="0"/>
              <a:ext cx="3406775" cy="17572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949" y="78000"/>
            <a:ext cx="7772400" cy="1456267"/>
          </a:xfrm>
          <a:prstGeom prst="rect">
            <a:avLst/>
          </a:prstGeom>
        </p:spPr>
        <p:txBody>
          <a:bodyPr vert="horz" wrap="square" lIns="0" tIns="225119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Contoh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Buyers </a:t>
            </a:r>
            <a:r>
              <a:rPr sz="3200" spc="-10" dirty="0">
                <a:latin typeface="Times New Roman"/>
                <a:cs typeface="Times New Roman"/>
              </a:rPr>
              <a:t>Group: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1514602"/>
            <a:ext cx="7764145" cy="42506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97155">
              <a:lnSpc>
                <a:spcPct val="90100"/>
              </a:lnSpc>
              <a:spcBef>
                <a:spcPts val="355"/>
              </a:spcBef>
            </a:pP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Iklan</a:t>
            </a:r>
            <a:r>
              <a:rPr sz="2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obat</a:t>
            </a:r>
            <a:r>
              <a:rPr sz="2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yang</a:t>
            </a:r>
            <a:r>
              <a:rPr sz="22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mulai</a:t>
            </a:r>
            <a:r>
              <a:rPr sz="2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membanjir</a:t>
            </a:r>
            <a:r>
              <a:rPr sz="2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untuk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produk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obat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yang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harus </a:t>
            </a:r>
            <a:r>
              <a:rPr sz="2200" dirty="0">
                <a:latin typeface="Times New Roman"/>
                <a:cs typeface="Times New Roman"/>
              </a:rPr>
              <a:t>memakai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resep,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tujuannya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supaya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keputusan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memilih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obat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tidak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lagi </a:t>
            </a:r>
            <a:r>
              <a:rPr sz="2200" dirty="0">
                <a:latin typeface="Times New Roman"/>
                <a:cs typeface="Times New Roman"/>
              </a:rPr>
              <a:t>hanya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tergantung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pada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dokter.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431165">
              <a:lnSpc>
                <a:spcPct val="90000"/>
              </a:lnSpc>
              <a:spcBef>
                <a:spcPts val="5"/>
              </a:spcBef>
            </a:pP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Bloomberg</a:t>
            </a:r>
            <a:r>
              <a:rPr sz="22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mengubah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sistem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informasi</a:t>
            </a:r>
            <a:r>
              <a:rPr sz="2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untuk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pedagang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saham </a:t>
            </a:r>
            <a:r>
              <a:rPr sz="2200" dirty="0">
                <a:latin typeface="Times New Roman"/>
                <a:cs typeface="Times New Roman"/>
              </a:rPr>
              <a:t>dengan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memfokuskan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model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informasinya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lebih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untuk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pialang </a:t>
            </a:r>
            <a:r>
              <a:rPr sz="2200" dirty="0">
                <a:latin typeface="Times New Roman"/>
                <a:cs typeface="Times New Roman"/>
              </a:rPr>
              <a:t>saham,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bukan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pada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pemakai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Informasi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Teknologi.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90000"/>
              </a:lnSpc>
            </a:pP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Novo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Nordisk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membuat</a:t>
            </a:r>
            <a:r>
              <a:rPr sz="2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obat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insulin</a:t>
            </a:r>
            <a:r>
              <a:rPr sz="2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yang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dapat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dipakai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oleh </a:t>
            </a:r>
            <a:r>
              <a:rPr sz="2200" dirty="0">
                <a:latin typeface="Times New Roman"/>
                <a:cs typeface="Times New Roman"/>
              </a:rPr>
              <a:t>penderita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diabetes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tanpa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bantuan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dokter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dengan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menggunakan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sistem </a:t>
            </a:r>
            <a:r>
              <a:rPr sz="2200" dirty="0">
                <a:latin typeface="Times New Roman"/>
                <a:cs typeface="Times New Roman"/>
              </a:rPr>
              <a:t>yang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mudah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Novopen,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dan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inovasi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terbarunya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mempunyai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memory </a:t>
            </a:r>
            <a:r>
              <a:rPr sz="2200" dirty="0">
                <a:latin typeface="Times New Roman"/>
                <a:cs typeface="Times New Roman"/>
              </a:rPr>
              <a:t>pada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tersebut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jadi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tidak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mungkin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pemakai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lupa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melakukan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dua </a:t>
            </a:r>
            <a:r>
              <a:rPr sz="2200" dirty="0">
                <a:latin typeface="Times New Roman"/>
                <a:cs typeface="Times New Roman"/>
              </a:rPr>
              <a:t>kali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penyuntikan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walaupun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lupa.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696" y="6538872"/>
            <a:ext cx="2260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b="1" spc="-25" dirty="0">
                <a:solidFill>
                  <a:srgbClr val="3333CC"/>
                </a:solidFill>
                <a:latin typeface="Arial"/>
                <a:cs typeface="Arial"/>
              </a:rPr>
              <a:t>38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36856" y="10477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14287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5418137"/>
            <a:ext cx="3530600" cy="7239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596248" y="6386511"/>
            <a:ext cx="519430" cy="457200"/>
          </a:xfrm>
          <a:custGeom>
            <a:avLst/>
            <a:gdLst/>
            <a:ahLst/>
            <a:cxnLst/>
            <a:rect l="l" t="t" r="r" b="b"/>
            <a:pathLst>
              <a:path w="519429" h="457200">
                <a:moveTo>
                  <a:pt x="519112" y="0"/>
                </a:moveTo>
                <a:lnTo>
                  <a:pt x="0" y="0"/>
                </a:lnTo>
                <a:lnTo>
                  <a:pt x="0" y="457199"/>
                </a:lnTo>
                <a:lnTo>
                  <a:pt x="519112" y="457199"/>
                </a:lnTo>
                <a:lnTo>
                  <a:pt x="519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662" y="427037"/>
            <a:ext cx="4279900" cy="5969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696" y="6538872"/>
            <a:ext cx="2260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b="1" spc="-25" dirty="0">
                <a:solidFill>
                  <a:srgbClr val="3333CC"/>
                </a:solidFill>
                <a:latin typeface="Arial"/>
                <a:cs typeface="Arial"/>
              </a:rPr>
              <a:t>39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74574"/>
            <a:ext cx="9144000" cy="6583680"/>
            <a:chOff x="0" y="274574"/>
            <a:chExt cx="9144000" cy="6583680"/>
          </a:xfrm>
        </p:grpSpPr>
        <p:sp>
          <p:nvSpPr>
            <p:cNvPr id="4" name="object 4"/>
            <p:cNvSpPr/>
            <p:nvPr/>
          </p:nvSpPr>
          <p:spPr>
            <a:xfrm>
              <a:off x="838200" y="1066800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4574"/>
              <a:ext cx="9144000" cy="4572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53101" y="3859274"/>
              <a:ext cx="3891279" cy="2999105"/>
            </a:xfrm>
            <a:custGeom>
              <a:avLst/>
              <a:gdLst/>
              <a:ahLst/>
              <a:cxnLst/>
              <a:rect l="l" t="t" r="r" b="b"/>
              <a:pathLst>
                <a:path w="3891279" h="2999104">
                  <a:moveTo>
                    <a:pt x="3890899" y="0"/>
                  </a:moveTo>
                  <a:lnTo>
                    <a:pt x="0" y="0"/>
                  </a:lnTo>
                  <a:lnTo>
                    <a:pt x="0" y="2998723"/>
                  </a:lnTo>
                  <a:lnTo>
                    <a:pt x="3890899" y="2998723"/>
                  </a:lnTo>
                  <a:lnTo>
                    <a:pt x="3890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3101" y="3859212"/>
              <a:ext cx="3556000" cy="2552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72" y="371856"/>
            <a:ext cx="4507992" cy="9022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044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Blue</a:t>
            </a:r>
            <a:r>
              <a:rPr sz="3200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Ocean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CC"/>
                </a:solidFill>
                <a:latin typeface="Arial"/>
                <a:cs typeface="Arial"/>
              </a:rPr>
              <a:t>Strategy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98044" rIns="0" bIns="0" rtlCol="0">
            <a:spAutoFit/>
          </a:bodyPr>
          <a:lstStyle/>
          <a:p>
            <a:pPr marL="12700" marR="690245">
              <a:lnSpc>
                <a:spcPct val="100000"/>
              </a:lnSpc>
              <a:spcBef>
                <a:spcPts val="100"/>
              </a:spcBef>
            </a:pPr>
            <a:r>
              <a:rPr dirty="0"/>
              <a:t>Konsep</a:t>
            </a:r>
            <a:r>
              <a:rPr spc="-75" dirty="0"/>
              <a:t> </a:t>
            </a:r>
            <a:r>
              <a:rPr dirty="0"/>
              <a:t>dasar</a:t>
            </a:r>
            <a:r>
              <a:rPr spc="-75" dirty="0"/>
              <a:t> </a:t>
            </a:r>
            <a:r>
              <a:rPr b="1" dirty="0">
                <a:solidFill>
                  <a:srgbClr val="2C2CB8"/>
                </a:solidFill>
                <a:latin typeface="Tahoma"/>
                <a:cs typeface="Tahoma"/>
              </a:rPr>
              <a:t>Blue</a:t>
            </a:r>
            <a:r>
              <a:rPr b="1" spc="-50" dirty="0">
                <a:solidFill>
                  <a:srgbClr val="2C2CB8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2C2CB8"/>
                </a:solidFill>
                <a:latin typeface="Tahoma"/>
                <a:cs typeface="Tahoma"/>
              </a:rPr>
              <a:t>Ocean</a:t>
            </a:r>
            <a:r>
              <a:rPr b="1" spc="-65" dirty="0">
                <a:solidFill>
                  <a:srgbClr val="2C2CB8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2C2CB8"/>
                </a:solidFill>
                <a:latin typeface="Tahoma"/>
                <a:cs typeface="Tahoma"/>
              </a:rPr>
              <a:t>Strategy</a:t>
            </a:r>
            <a:r>
              <a:rPr b="1" spc="-90" dirty="0">
                <a:solidFill>
                  <a:srgbClr val="2C2CB8"/>
                </a:solidFill>
                <a:latin typeface="Tahoma"/>
                <a:cs typeface="Tahoma"/>
              </a:rPr>
              <a:t> </a:t>
            </a:r>
            <a:r>
              <a:rPr dirty="0"/>
              <a:t>adalah</a:t>
            </a:r>
            <a:r>
              <a:rPr spc="-70" dirty="0"/>
              <a:t> </a:t>
            </a:r>
            <a:r>
              <a:rPr spc="-10" dirty="0">
                <a:solidFill>
                  <a:srgbClr val="99CC00"/>
                </a:solidFill>
              </a:rPr>
              <a:t>Value </a:t>
            </a:r>
            <a:r>
              <a:rPr dirty="0">
                <a:solidFill>
                  <a:srgbClr val="99CC00"/>
                </a:solidFill>
              </a:rPr>
              <a:t>Innovation</a:t>
            </a:r>
            <a:r>
              <a:rPr dirty="0"/>
              <a:t>.</a:t>
            </a:r>
            <a:r>
              <a:rPr spc="-100" dirty="0"/>
              <a:t> </a:t>
            </a:r>
            <a:r>
              <a:rPr dirty="0"/>
              <a:t>Bagaimana</a:t>
            </a:r>
            <a:r>
              <a:rPr spc="-90" dirty="0"/>
              <a:t> </a:t>
            </a:r>
            <a:r>
              <a:rPr dirty="0"/>
              <a:t>kita</a:t>
            </a:r>
            <a:r>
              <a:rPr spc="-55" dirty="0"/>
              <a:t> </a:t>
            </a:r>
            <a:r>
              <a:rPr dirty="0"/>
              <a:t>mengalihkan</a:t>
            </a:r>
            <a:r>
              <a:rPr spc="-95" dirty="0"/>
              <a:t> </a:t>
            </a:r>
            <a:r>
              <a:rPr dirty="0"/>
              <a:t>diri</a:t>
            </a:r>
            <a:r>
              <a:rPr spc="-65" dirty="0"/>
              <a:t> </a:t>
            </a:r>
            <a:r>
              <a:rPr spc="-20" dirty="0"/>
              <a:t>dari </a:t>
            </a:r>
            <a:r>
              <a:rPr dirty="0"/>
              <a:t>persaingan</a:t>
            </a:r>
            <a:r>
              <a:rPr spc="-75" dirty="0"/>
              <a:t> </a:t>
            </a:r>
            <a:r>
              <a:rPr dirty="0"/>
              <a:t>di</a:t>
            </a:r>
            <a:r>
              <a:rPr spc="-50" dirty="0"/>
              <a:t> </a:t>
            </a:r>
            <a:r>
              <a:rPr dirty="0"/>
              <a:t>Red</a:t>
            </a:r>
            <a:r>
              <a:rPr spc="-45" dirty="0"/>
              <a:t> </a:t>
            </a:r>
            <a:r>
              <a:rPr dirty="0"/>
              <a:t>Ocean</a:t>
            </a:r>
            <a:r>
              <a:rPr spc="-45" dirty="0"/>
              <a:t> </a:t>
            </a:r>
            <a:r>
              <a:rPr dirty="0"/>
              <a:t>yang</a:t>
            </a:r>
            <a:r>
              <a:rPr spc="-75" dirty="0"/>
              <a:t> </a:t>
            </a:r>
            <a:r>
              <a:rPr dirty="0"/>
              <a:t>sangat</a:t>
            </a:r>
            <a:r>
              <a:rPr spc="-65" dirty="0"/>
              <a:t> </a:t>
            </a:r>
            <a:r>
              <a:rPr dirty="0"/>
              <a:t>kompetitif</a:t>
            </a:r>
            <a:r>
              <a:rPr spc="-60" dirty="0"/>
              <a:t> </a:t>
            </a:r>
            <a:r>
              <a:rPr spc="-25" dirty="0"/>
              <a:t>dan </a:t>
            </a:r>
            <a:r>
              <a:rPr dirty="0"/>
              <a:t>berdarah,</a:t>
            </a:r>
            <a:r>
              <a:rPr spc="-70" dirty="0"/>
              <a:t> </a:t>
            </a:r>
            <a:r>
              <a:rPr dirty="0"/>
              <a:t>menuju</a:t>
            </a:r>
            <a:r>
              <a:rPr spc="-60" dirty="0"/>
              <a:t> </a:t>
            </a:r>
            <a:r>
              <a:rPr dirty="0"/>
              <a:t>pada</a:t>
            </a:r>
            <a:r>
              <a:rPr spc="-50" dirty="0"/>
              <a:t> </a:t>
            </a:r>
            <a:r>
              <a:rPr dirty="0"/>
              <a:t>Blue</a:t>
            </a:r>
            <a:r>
              <a:rPr spc="-55" dirty="0"/>
              <a:t> </a:t>
            </a:r>
            <a:r>
              <a:rPr dirty="0"/>
              <a:t>Ocean</a:t>
            </a:r>
            <a:r>
              <a:rPr spc="-35" dirty="0"/>
              <a:t> </a:t>
            </a:r>
            <a:r>
              <a:rPr dirty="0"/>
              <a:t>yang</a:t>
            </a:r>
            <a:r>
              <a:rPr spc="-70" dirty="0"/>
              <a:t> </a:t>
            </a:r>
            <a:r>
              <a:rPr spc="-10" dirty="0"/>
              <a:t>membuat </a:t>
            </a:r>
            <a:r>
              <a:rPr dirty="0"/>
              <a:t>kompetisi</a:t>
            </a:r>
            <a:r>
              <a:rPr spc="-90" dirty="0"/>
              <a:t> </a:t>
            </a:r>
            <a:r>
              <a:rPr dirty="0"/>
              <a:t>jadi</a:t>
            </a:r>
            <a:r>
              <a:rPr spc="-65" dirty="0"/>
              <a:t> </a:t>
            </a:r>
            <a:r>
              <a:rPr dirty="0"/>
              <a:t>tidak</a:t>
            </a:r>
            <a:r>
              <a:rPr spc="-80" dirty="0"/>
              <a:t> </a:t>
            </a:r>
            <a:r>
              <a:rPr dirty="0"/>
              <a:t>relevan</a:t>
            </a:r>
            <a:r>
              <a:rPr spc="-70" dirty="0"/>
              <a:t> </a:t>
            </a:r>
            <a:r>
              <a:rPr spc="-10" dirty="0"/>
              <a:t>lagi.</a:t>
            </a:r>
          </a:p>
          <a:p>
            <a:pPr marL="12700" marR="5080">
              <a:lnSpc>
                <a:spcPct val="100000"/>
              </a:lnSpc>
              <a:spcBef>
                <a:spcPts val="2885"/>
              </a:spcBef>
            </a:pPr>
            <a:r>
              <a:rPr dirty="0">
                <a:solidFill>
                  <a:srgbClr val="99CC00"/>
                </a:solidFill>
              </a:rPr>
              <a:t>Value</a:t>
            </a:r>
            <a:r>
              <a:rPr spc="-80" dirty="0">
                <a:solidFill>
                  <a:srgbClr val="99CC00"/>
                </a:solidFill>
              </a:rPr>
              <a:t> </a:t>
            </a:r>
            <a:r>
              <a:rPr dirty="0">
                <a:solidFill>
                  <a:srgbClr val="99CC00"/>
                </a:solidFill>
              </a:rPr>
              <a:t>Innovation</a:t>
            </a:r>
            <a:r>
              <a:rPr spc="-125" dirty="0">
                <a:solidFill>
                  <a:srgbClr val="99CC00"/>
                </a:solidFill>
              </a:rPr>
              <a:t> </a:t>
            </a:r>
            <a:r>
              <a:rPr dirty="0"/>
              <a:t>tidak</a:t>
            </a:r>
            <a:r>
              <a:rPr spc="-85" dirty="0"/>
              <a:t> </a:t>
            </a:r>
            <a:r>
              <a:rPr dirty="0"/>
              <a:t>selalu</a:t>
            </a:r>
            <a:r>
              <a:rPr spc="-85" dirty="0"/>
              <a:t> </a:t>
            </a:r>
            <a:r>
              <a:rPr dirty="0"/>
              <a:t>berupa</a:t>
            </a:r>
            <a:r>
              <a:rPr spc="-85" dirty="0"/>
              <a:t> </a:t>
            </a:r>
            <a:r>
              <a:rPr dirty="0">
                <a:solidFill>
                  <a:srgbClr val="C00000"/>
                </a:solidFill>
              </a:rPr>
              <a:t>inovasi</a:t>
            </a:r>
            <a:r>
              <a:rPr spc="-10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teknologi</a:t>
            </a:r>
            <a:r>
              <a:rPr spc="-10" dirty="0"/>
              <a:t>, </a:t>
            </a:r>
            <a:r>
              <a:rPr dirty="0"/>
              <a:t>tetapi</a:t>
            </a:r>
            <a:r>
              <a:rPr spc="-45" dirty="0"/>
              <a:t> </a:t>
            </a:r>
            <a:r>
              <a:rPr dirty="0"/>
              <a:t>berupa</a:t>
            </a:r>
            <a:r>
              <a:rPr spc="-40" dirty="0"/>
              <a:t> </a:t>
            </a:r>
            <a:r>
              <a:rPr dirty="0">
                <a:solidFill>
                  <a:srgbClr val="FFC000"/>
                </a:solidFill>
              </a:rPr>
              <a:t>inovasi</a:t>
            </a:r>
            <a:r>
              <a:rPr spc="-4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untuk</a:t>
            </a:r>
            <a:r>
              <a:rPr spc="-4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peningkatan</a:t>
            </a:r>
            <a:r>
              <a:rPr spc="-55" dirty="0">
                <a:solidFill>
                  <a:srgbClr val="FFC000"/>
                </a:solidFill>
              </a:rPr>
              <a:t> </a:t>
            </a:r>
            <a:r>
              <a:rPr spc="-10" dirty="0">
                <a:solidFill>
                  <a:srgbClr val="FFC000"/>
                </a:solidFill>
              </a:rPr>
              <a:t>keuntungan </a:t>
            </a:r>
            <a:r>
              <a:rPr dirty="0">
                <a:solidFill>
                  <a:srgbClr val="FFC000"/>
                </a:solidFill>
              </a:rPr>
              <a:t>pelanggan</a:t>
            </a:r>
            <a:r>
              <a:rPr spc="-80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yang</a:t>
            </a:r>
            <a:r>
              <a:rPr spc="-5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disesuaikan</a:t>
            </a:r>
            <a:r>
              <a:rPr spc="-6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dengan</a:t>
            </a:r>
            <a:r>
              <a:rPr spc="-6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harga</a:t>
            </a:r>
            <a:r>
              <a:rPr spc="-60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jual</a:t>
            </a:r>
            <a:r>
              <a:rPr spc="-5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dan</a:t>
            </a:r>
            <a:r>
              <a:rPr spc="-65" dirty="0">
                <a:solidFill>
                  <a:srgbClr val="FFC000"/>
                </a:solidFill>
              </a:rPr>
              <a:t> </a:t>
            </a:r>
            <a:r>
              <a:rPr spc="-10" dirty="0">
                <a:solidFill>
                  <a:srgbClr val="FFC000"/>
                </a:solidFill>
              </a:rPr>
              <a:t>biaya.</a:t>
            </a:r>
          </a:p>
          <a:p>
            <a:pPr marL="12700" marR="149225">
              <a:lnSpc>
                <a:spcPct val="100000"/>
              </a:lnSpc>
              <a:spcBef>
                <a:spcPts val="2880"/>
              </a:spcBef>
            </a:pPr>
            <a:r>
              <a:rPr dirty="0">
                <a:solidFill>
                  <a:srgbClr val="252599"/>
                </a:solidFill>
              </a:rPr>
              <a:t>Setiap</a:t>
            </a:r>
            <a:r>
              <a:rPr spc="-50" dirty="0">
                <a:solidFill>
                  <a:srgbClr val="252599"/>
                </a:solidFill>
              </a:rPr>
              <a:t> </a:t>
            </a:r>
            <a:r>
              <a:rPr dirty="0">
                <a:solidFill>
                  <a:srgbClr val="252599"/>
                </a:solidFill>
              </a:rPr>
              <a:t>strategi</a:t>
            </a:r>
            <a:r>
              <a:rPr spc="-85" dirty="0">
                <a:solidFill>
                  <a:srgbClr val="252599"/>
                </a:solidFill>
              </a:rPr>
              <a:t> </a:t>
            </a:r>
            <a:r>
              <a:rPr dirty="0">
                <a:solidFill>
                  <a:srgbClr val="252599"/>
                </a:solidFill>
              </a:rPr>
              <a:t>selalu</a:t>
            </a:r>
            <a:r>
              <a:rPr spc="-50" dirty="0">
                <a:solidFill>
                  <a:srgbClr val="252599"/>
                </a:solidFill>
              </a:rPr>
              <a:t> </a:t>
            </a:r>
            <a:r>
              <a:rPr dirty="0">
                <a:solidFill>
                  <a:srgbClr val="252599"/>
                </a:solidFill>
              </a:rPr>
              <a:t>mempunyai</a:t>
            </a:r>
            <a:r>
              <a:rPr spc="-80" dirty="0">
                <a:solidFill>
                  <a:srgbClr val="252599"/>
                </a:solidFill>
              </a:rPr>
              <a:t> </a:t>
            </a:r>
            <a:r>
              <a:rPr dirty="0">
                <a:solidFill>
                  <a:srgbClr val="252599"/>
                </a:solidFill>
              </a:rPr>
              <a:t>resiko</a:t>
            </a:r>
            <a:r>
              <a:rPr spc="-65" dirty="0">
                <a:solidFill>
                  <a:srgbClr val="252599"/>
                </a:solidFill>
              </a:rPr>
              <a:t> </a:t>
            </a:r>
            <a:r>
              <a:rPr dirty="0">
                <a:solidFill>
                  <a:srgbClr val="252599"/>
                </a:solidFill>
              </a:rPr>
              <a:t>yang</a:t>
            </a:r>
            <a:r>
              <a:rPr spc="-60" dirty="0">
                <a:solidFill>
                  <a:srgbClr val="252599"/>
                </a:solidFill>
              </a:rPr>
              <a:t> </a:t>
            </a:r>
            <a:r>
              <a:rPr spc="-10" dirty="0">
                <a:solidFill>
                  <a:srgbClr val="252599"/>
                </a:solidFill>
              </a:rPr>
              <a:t>harus </a:t>
            </a:r>
            <a:r>
              <a:rPr dirty="0">
                <a:solidFill>
                  <a:srgbClr val="252599"/>
                </a:solidFill>
              </a:rPr>
              <a:t>diperhitungkan</a:t>
            </a:r>
            <a:r>
              <a:rPr spc="-90" dirty="0">
                <a:solidFill>
                  <a:srgbClr val="252599"/>
                </a:solidFill>
              </a:rPr>
              <a:t> </a:t>
            </a:r>
            <a:r>
              <a:rPr dirty="0">
                <a:solidFill>
                  <a:srgbClr val="252599"/>
                </a:solidFill>
              </a:rPr>
              <a:t>dengan</a:t>
            </a:r>
            <a:r>
              <a:rPr spc="-90" dirty="0">
                <a:solidFill>
                  <a:srgbClr val="252599"/>
                </a:solidFill>
              </a:rPr>
              <a:t> </a:t>
            </a:r>
            <a:r>
              <a:rPr dirty="0">
                <a:solidFill>
                  <a:srgbClr val="252599"/>
                </a:solidFill>
              </a:rPr>
              <a:t>seksama.</a:t>
            </a:r>
            <a:r>
              <a:rPr spc="-40" dirty="0">
                <a:solidFill>
                  <a:srgbClr val="252599"/>
                </a:solidFill>
              </a:rPr>
              <a:t> </a:t>
            </a:r>
            <a:r>
              <a:rPr dirty="0">
                <a:solidFill>
                  <a:srgbClr val="252599"/>
                </a:solidFill>
              </a:rPr>
              <a:t>Formulasi</a:t>
            </a:r>
            <a:r>
              <a:rPr spc="-70" dirty="0">
                <a:solidFill>
                  <a:srgbClr val="252599"/>
                </a:solidFill>
              </a:rPr>
              <a:t> </a:t>
            </a:r>
            <a:r>
              <a:rPr dirty="0">
                <a:solidFill>
                  <a:srgbClr val="252599"/>
                </a:solidFill>
              </a:rPr>
              <a:t>dan</a:t>
            </a:r>
            <a:r>
              <a:rPr spc="-70" dirty="0">
                <a:solidFill>
                  <a:srgbClr val="252599"/>
                </a:solidFill>
              </a:rPr>
              <a:t> </a:t>
            </a:r>
            <a:r>
              <a:rPr spc="-10" dirty="0">
                <a:solidFill>
                  <a:srgbClr val="252599"/>
                </a:solidFill>
              </a:rPr>
              <a:t>eksekusi </a:t>
            </a:r>
            <a:r>
              <a:rPr dirty="0">
                <a:solidFill>
                  <a:srgbClr val="252599"/>
                </a:solidFill>
              </a:rPr>
              <a:t>BOS</a:t>
            </a:r>
            <a:r>
              <a:rPr spc="-40" dirty="0">
                <a:solidFill>
                  <a:srgbClr val="252599"/>
                </a:solidFill>
              </a:rPr>
              <a:t> </a:t>
            </a:r>
            <a:r>
              <a:rPr dirty="0">
                <a:solidFill>
                  <a:srgbClr val="252599"/>
                </a:solidFill>
              </a:rPr>
              <a:t>haruslah</a:t>
            </a:r>
            <a:r>
              <a:rPr spc="-40" dirty="0">
                <a:solidFill>
                  <a:srgbClr val="252599"/>
                </a:solidFill>
              </a:rPr>
              <a:t> </a:t>
            </a:r>
            <a:r>
              <a:rPr dirty="0">
                <a:solidFill>
                  <a:srgbClr val="252599"/>
                </a:solidFill>
              </a:rPr>
              <a:t>dilakukan</a:t>
            </a:r>
            <a:r>
              <a:rPr spc="-45" dirty="0">
                <a:solidFill>
                  <a:srgbClr val="252599"/>
                </a:solidFill>
              </a:rPr>
              <a:t> </a:t>
            </a:r>
            <a:r>
              <a:rPr dirty="0">
                <a:solidFill>
                  <a:srgbClr val="252599"/>
                </a:solidFill>
              </a:rPr>
              <a:t>dengan</a:t>
            </a:r>
            <a:r>
              <a:rPr spc="-50" dirty="0">
                <a:solidFill>
                  <a:srgbClr val="252599"/>
                </a:solidFill>
              </a:rPr>
              <a:t> </a:t>
            </a:r>
            <a:r>
              <a:rPr dirty="0">
                <a:solidFill>
                  <a:srgbClr val="252599"/>
                </a:solidFill>
              </a:rPr>
              <a:t>tepat</a:t>
            </a:r>
            <a:r>
              <a:rPr spc="-55" dirty="0">
                <a:solidFill>
                  <a:srgbClr val="252599"/>
                </a:solidFill>
              </a:rPr>
              <a:t> </a:t>
            </a:r>
            <a:r>
              <a:rPr dirty="0">
                <a:solidFill>
                  <a:srgbClr val="252599"/>
                </a:solidFill>
              </a:rPr>
              <a:t>dan</a:t>
            </a:r>
            <a:r>
              <a:rPr spc="-40" dirty="0">
                <a:solidFill>
                  <a:srgbClr val="252599"/>
                </a:solidFill>
              </a:rPr>
              <a:t> </a:t>
            </a:r>
            <a:r>
              <a:rPr spc="-10" dirty="0">
                <a:solidFill>
                  <a:srgbClr val="252599"/>
                </a:solidFill>
              </a:rPr>
              <a:t>cermat.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156" y="-9832"/>
            <a:ext cx="7772400" cy="1456267"/>
          </a:xfrm>
          <a:prstGeom prst="rect">
            <a:avLst/>
          </a:prstGeom>
        </p:spPr>
        <p:txBody>
          <a:bodyPr vert="horz" wrap="square" lIns="0" tIns="225119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Contoh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Scope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Offering: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1318005"/>
            <a:ext cx="775462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Barnes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&amp; Noble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toko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buku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yang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mempunyai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café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didalamnya </a:t>
            </a:r>
            <a:r>
              <a:rPr sz="2400" dirty="0">
                <a:latin typeface="Times New Roman"/>
                <a:cs typeface="Times New Roman"/>
              </a:rPr>
              <a:t>dimana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orang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dapat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makan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kecil,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minum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kopi,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sambil</a:t>
            </a:r>
            <a:r>
              <a:rPr sz="2400" spc="-10" dirty="0">
                <a:latin typeface="Times New Roman"/>
                <a:cs typeface="Times New Roman"/>
              </a:rPr>
              <a:t> memilih </a:t>
            </a:r>
            <a:r>
              <a:rPr sz="2400" dirty="0">
                <a:latin typeface="Times New Roman"/>
                <a:cs typeface="Times New Roman"/>
              </a:rPr>
              <a:t>dan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membaca</a:t>
            </a:r>
            <a:r>
              <a:rPr sz="2400" spc="-10" dirty="0">
                <a:latin typeface="Times New Roman"/>
                <a:cs typeface="Times New Roman"/>
              </a:rPr>
              <a:t> buku.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40005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Menggabungkan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bioskop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dengan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pelayanan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penitipan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bayi </a:t>
            </a:r>
            <a:r>
              <a:rPr sz="2400" dirty="0">
                <a:latin typeface="Times New Roman"/>
                <a:cs typeface="Times New Roman"/>
              </a:rPr>
              <a:t>akan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memudahkan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orang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negara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barat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supaya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tidak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perlu </a:t>
            </a:r>
            <a:r>
              <a:rPr sz="2400" dirty="0">
                <a:latin typeface="Times New Roman"/>
                <a:cs typeface="Times New Roman"/>
              </a:rPr>
              <a:t>mencari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baby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sitter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selama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menonton.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144145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Coffee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shop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yang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mulai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umum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dalam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menyediakan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komputer </a:t>
            </a:r>
            <a:r>
              <a:rPr sz="2400" dirty="0">
                <a:latin typeface="Times New Roman"/>
                <a:cs typeface="Times New Roman"/>
              </a:rPr>
              <a:t>untuk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kebutuhan</a:t>
            </a:r>
            <a:r>
              <a:rPr sz="2400" spc="-10" dirty="0">
                <a:latin typeface="Times New Roman"/>
                <a:cs typeface="Times New Roman"/>
              </a:rPr>
              <a:t> internet.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661035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Ruang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tunggu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bandara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udara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menyediakan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ahli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pijat refleksi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838200" y="1066800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1" y="0"/>
            <a:ext cx="7772400" cy="1456267"/>
          </a:xfrm>
          <a:prstGeom prst="rect">
            <a:avLst/>
          </a:prstGeom>
        </p:spPr>
        <p:txBody>
          <a:bodyPr vert="horz" wrap="square" lIns="0" tIns="301319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Contoh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Functional-Emotional: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1394205"/>
            <a:ext cx="772477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Swatch,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pabrik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arloji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SWISS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yang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membuat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arloji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sebagai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fashion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berkualitas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yang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tidak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mahal.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17145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Bodyshop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yang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merubah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bisnis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fashion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yang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penuh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“emosi </a:t>
            </a:r>
            <a:r>
              <a:rPr sz="2400" dirty="0">
                <a:latin typeface="Times New Roman"/>
                <a:cs typeface="Times New Roman"/>
              </a:rPr>
              <a:t>kepurapuraan”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menjadi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lebih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fungsional.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4859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QB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house,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berasal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dari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Jepang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adalah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tempat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potong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rambut </a:t>
            </a:r>
            <a:r>
              <a:rPr sz="2400" dirty="0">
                <a:latin typeface="Times New Roman"/>
                <a:cs typeface="Times New Roman"/>
              </a:rPr>
              <a:t>untuk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pria,</a:t>
            </a:r>
            <a:r>
              <a:rPr sz="2400" dirty="0">
                <a:latin typeface="Times New Roman"/>
                <a:cs typeface="Times New Roman"/>
              </a:rPr>
              <a:t>	yang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“murah”,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cepat,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praktis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tanpa</a:t>
            </a:r>
            <a:r>
              <a:rPr sz="2400" spc="-10" dirty="0">
                <a:latin typeface="Times New Roman"/>
                <a:cs typeface="Times New Roman"/>
              </a:rPr>
              <a:t> pelayanan </a:t>
            </a:r>
            <a:r>
              <a:rPr sz="2400" dirty="0">
                <a:latin typeface="Times New Roman"/>
                <a:cs typeface="Times New Roman"/>
              </a:rPr>
              <a:t>yang </a:t>
            </a:r>
            <a:r>
              <a:rPr sz="2400" spc="-10" dirty="0">
                <a:latin typeface="Times New Roman"/>
                <a:cs typeface="Times New Roman"/>
              </a:rPr>
              <a:t>berlebihan.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4064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Viagra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bukan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lagi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“medical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treatment”,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tetapi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telah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menjadi </a:t>
            </a:r>
            <a:r>
              <a:rPr sz="2400" dirty="0">
                <a:latin typeface="Times New Roman"/>
                <a:cs typeface="Times New Roman"/>
              </a:rPr>
              <a:t>“lifestyle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enhancement”.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696" y="6538872"/>
            <a:ext cx="2260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b="1" spc="-25" dirty="0">
                <a:solidFill>
                  <a:srgbClr val="3333CC"/>
                </a:solidFill>
                <a:latin typeface="Arial"/>
                <a:cs typeface="Arial"/>
              </a:rPr>
              <a:t>43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6" y="454023"/>
            <a:ext cx="9144000" cy="6403975"/>
          </a:xfrm>
          <a:custGeom>
            <a:avLst/>
            <a:gdLst/>
            <a:ahLst/>
            <a:cxnLst/>
            <a:rect l="l" t="t" r="r" b="b"/>
            <a:pathLst>
              <a:path w="9144000" h="6403975">
                <a:moveTo>
                  <a:pt x="9144000" y="0"/>
                </a:moveTo>
                <a:lnTo>
                  <a:pt x="0" y="0"/>
                </a:lnTo>
                <a:lnTo>
                  <a:pt x="0" y="6403975"/>
                </a:lnTo>
                <a:lnTo>
                  <a:pt x="9144000" y="640397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86" y="454012"/>
            <a:ext cx="9142730" cy="6404610"/>
            <a:chOff x="1586" y="454012"/>
            <a:chExt cx="9142730" cy="64046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6" y="454012"/>
              <a:ext cx="9142413" cy="5740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1524" y="3703637"/>
              <a:ext cx="3200400" cy="31543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066800"/>
            <a:ext cx="4024629" cy="0"/>
          </a:xfrm>
          <a:custGeom>
            <a:avLst/>
            <a:gdLst/>
            <a:ahLst/>
            <a:cxnLst/>
            <a:rect l="l" t="t" r="r" b="b"/>
            <a:pathLst>
              <a:path w="4024629">
                <a:moveTo>
                  <a:pt x="0" y="0"/>
                </a:moveTo>
                <a:lnTo>
                  <a:pt x="4024249" y="0"/>
                </a:lnTo>
              </a:path>
            </a:pathLst>
          </a:custGeom>
          <a:ln w="3810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36824" y="10477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1435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1962148"/>
            <a:ext cx="3627501" cy="48196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34950" y="435038"/>
            <a:ext cx="5032375" cy="3184525"/>
            <a:chOff x="234950" y="435038"/>
            <a:chExt cx="5032375" cy="31845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475" y="444500"/>
              <a:ext cx="5013325" cy="31654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712" y="439801"/>
              <a:ext cx="5022850" cy="3175000"/>
            </a:xfrm>
            <a:custGeom>
              <a:avLst/>
              <a:gdLst/>
              <a:ahLst/>
              <a:cxnLst/>
              <a:rect l="l" t="t" r="r" b="b"/>
              <a:pathLst>
                <a:path w="5022850" h="3175000">
                  <a:moveTo>
                    <a:pt x="0" y="3175000"/>
                  </a:moveTo>
                  <a:lnTo>
                    <a:pt x="5022850" y="3175000"/>
                  </a:lnTo>
                  <a:lnTo>
                    <a:pt x="5022850" y="0"/>
                  </a:lnTo>
                  <a:lnTo>
                    <a:pt x="0" y="0"/>
                  </a:lnTo>
                  <a:lnTo>
                    <a:pt x="0" y="3175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991" y="-152400"/>
            <a:ext cx="7772400" cy="1456267"/>
          </a:xfrm>
          <a:prstGeom prst="rect">
            <a:avLst/>
          </a:prstGeom>
        </p:spPr>
        <p:txBody>
          <a:bodyPr vert="horz" wrap="square" lIns="0" tIns="14833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Look</a:t>
            </a:r>
            <a:r>
              <a:rPr sz="3200" spc="-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Across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Time: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1205229"/>
            <a:ext cx="8066405" cy="50012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751840" algn="just">
              <a:lnSpc>
                <a:spcPct val="90100"/>
              </a:lnSpc>
              <a:spcBef>
                <a:spcPts val="38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iPod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diciptakan</a:t>
            </a:r>
            <a:r>
              <a:rPr sz="24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Apple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pada saat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yang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tepat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ketika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industri </a:t>
            </a:r>
            <a:r>
              <a:rPr sz="2400" dirty="0">
                <a:latin typeface="Times New Roman"/>
                <a:cs typeface="Times New Roman"/>
              </a:rPr>
              <a:t>music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sedang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dalam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kebingungan,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tidak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ada</a:t>
            </a:r>
            <a:r>
              <a:rPr sz="2400" spc="-10" dirty="0">
                <a:latin typeface="Times New Roman"/>
                <a:cs typeface="Times New Roman"/>
              </a:rPr>
              <a:t> persaingan </a:t>
            </a:r>
            <a:r>
              <a:rPr sz="2400" dirty="0">
                <a:latin typeface="Times New Roman"/>
                <a:cs typeface="Times New Roman"/>
              </a:rPr>
              <a:t>disitu.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iPod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mampu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menampung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ribuan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lagu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  <a:spcBef>
                <a:spcPts val="230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CNN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menciptakan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demand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untuk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24-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jam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berita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real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yang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disiarkan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langsung</a:t>
            </a:r>
            <a:endParaRPr sz="2400">
              <a:latin typeface="Times New Roman"/>
              <a:cs typeface="Times New Roman"/>
            </a:endParaRPr>
          </a:p>
          <a:p>
            <a:pPr marL="12700" marR="733425">
              <a:lnSpc>
                <a:spcPts val="2590"/>
              </a:lnSpc>
              <a:spcBef>
                <a:spcPts val="263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CISCO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menciptakan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produk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yang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akan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dibutuhkan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orang </a:t>
            </a:r>
            <a:r>
              <a:rPr sz="2400" dirty="0">
                <a:latin typeface="Times New Roman"/>
                <a:cs typeface="Times New Roman"/>
              </a:rPr>
              <a:t>melihat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jalur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waktu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akan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kebutuhan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tersebut.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5"/>
              </a:spcBef>
            </a:pPr>
            <a:r>
              <a:rPr sz="2400" i="1" dirty="0">
                <a:latin typeface="Times New Roman"/>
                <a:cs typeface="Times New Roman"/>
              </a:rPr>
              <a:t>Dalam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penciptaan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market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space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yang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baru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dengan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melihat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waktu </a:t>
            </a:r>
            <a:r>
              <a:rPr sz="2400" i="1" dirty="0">
                <a:latin typeface="Times New Roman"/>
                <a:cs typeface="Times New Roman"/>
              </a:rPr>
              <a:t>ini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ada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3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hal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penting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untuk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menjadi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proactive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melihat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jalur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waktu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415"/>
              </a:lnSpc>
            </a:pPr>
            <a:r>
              <a:rPr sz="2400" i="1" spc="-10" dirty="0">
                <a:latin typeface="Times New Roman"/>
                <a:cs typeface="Times New Roman"/>
              </a:rPr>
              <a:t>adalah: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0"/>
              </a:lnSpc>
              <a:buAutoNum type="arabicPeriod"/>
              <a:tabLst>
                <a:tab pos="355600" algn="l"/>
              </a:tabLst>
            </a:pPr>
            <a:r>
              <a:rPr sz="2400" i="1" dirty="0">
                <a:latin typeface="Times New Roman"/>
                <a:cs typeface="Times New Roman"/>
              </a:rPr>
              <a:t>Perjalanan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service/produk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akan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merubah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industri</a:t>
            </a:r>
            <a:r>
              <a:rPr sz="2400" i="1" spc="-2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kita;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0"/>
              </a:lnSpc>
              <a:buAutoNum type="arabicPeriod"/>
              <a:tabLst>
                <a:tab pos="355600" algn="l"/>
              </a:tabLst>
            </a:pPr>
            <a:r>
              <a:rPr sz="2400" i="1" spc="-10" dirty="0">
                <a:latin typeface="Times New Roman"/>
                <a:cs typeface="Times New Roman"/>
              </a:rPr>
              <a:t>Tidak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dapat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dikembalikan</a:t>
            </a:r>
            <a:r>
              <a:rPr sz="2400" i="1" spc="-9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lagi;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buAutoNum type="arabicPeriod"/>
              <a:tabLst>
                <a:tab pos="355600" algn="l"/>
              </a:tabLst>
            </a:pPr>
            <a:r>
              <a:rPr sz="2400" i="1" dirty="0">
                <a:latin typeface="Times New Roman"/>
                <a:cs typeface="Times New Roman"/>
              </a:rPr>
              <a:t>Arahnya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sudah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Times New Roman"/>
                <a:cs typeface="Times New Roman"/>
              </a:rPr>
              <a:t>jelas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066800"/>
            <a:ext cx="1281430" cy="0"/>
          </a:xfrm>
          <a:custGeom>
            <a:avLst/>
            <a:gdLst/>
            <a:ahLst/>
            <a:cxnLst/>
            <a:rect l="l" t="t" r="r" b="b"/>
            <a:pathLst>
              <a:path w="1281430">
                <a:moveTo>
                  <a:pt x="0" y="0"/>
                </a:moveTo>
                <a:lnTo>
                  <a:pt x="1281049" y="0"/>
                </a:lnTo>
              </a:path>
            </a:pathLst>
          </a:custGeom>
          <a:ln w="3810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36824" y="10477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1435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1136650"/>
            <a:ext cx="2057400" cy="21399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609600"/>
            <a:ext cx="1908175" cy="2514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5199" y="268350"/>
            <a:ext cx="3874562" cy="30082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696" y="6538872"/>
            <a:ext cx="2260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b="1" spc="-25" dirty="0">
                <a:solidFill>
                  <a:srgbClr val="3333CC"/>
                </a:solidFill>
                <a:latin typeface="Arial"/>
                <a:cs typeface="Arial"/>
              </a:rPr>
              <a:t>47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36856" y="104775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14287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72" y="1552378"/>
            <a:ext cx="8477654" cy="324743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596248" y="6386511"/>
            <a:ext cx="519430" cy="457200"/>
          </a:xfrm>
          <a:custGeom>
            <a:avLst/>
            <a:gdLst/>
            <a:ahLst/>
            <a:cxnLst/>
            <a:rect l="l" t="t" r="r" b="b"/>
            <a:pathLst>
              <a:path w="519429" h="457200">
                <a:moveTo>
                  <a:pt x="519112" y="0"/>
                </a:moveTo>
                <a:lnTo>
                  <a:pt x="0" y="0"/>
                </a:lnTo>
                <a:lnTo>
                  <a:pt x="0" y="457199"/>
                </a:lnTo>
                <a:lnTo>
                  <a:pt x="519112" y="457199"/>
                </a:lnTo>
                <a:lnTo>
                  <a:pt x="519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696" y="6538872"/>
            <a:ext cx="2260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b="1" spc="-25" dirty="0">
                <a:solidFill>
                  <a:srgbClr val="3333CC"/>
                </a:solidFill>
                <a:latin typeface="Arial"/>
                <a:cs typeface="Arial"/>
              </a:rPr>
              <a:t>48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057400"/>
            <a:ext cx="9144000" cy="4800600"/>
            <a:chOff x="0" y="2057400"/>
            <a:chExt cx="9144000" cy="4800600"/>
          </a:xfrm>
        </p:grpSpPr>
        <p:sp>
          <p:nvSpPr>
            <p:cNvPr id="4" name="object 4"/>
            <p:cNvSpPr/>
            <p:nvPr/>
          </p:nvSpPr>
          <p:spPr>
            <a:xfrm>
              <a:off x="0" y="2057400"/>
              <a:ext cx="9144000" cy="4800600"/>
            </a:xfrm>
            <a:custGeom>
              <a:avLst/>
              <a:gdLst/>
              <a:ahLst/>
              <a:cxnLst/>
              <a:rect l="l" t="t" r="r" b="b"/>
              <a:pathLst>
                <a:path w="9144000" h="4800600">
                  <a:moveTo>
                    <a:pt x="9144000" y="0"/>
                  </a:moveTo>
                  <a:lnTo>
                    <a:pt x="0" y="0"/>
                  </a:lnTo>
                  <a:lnTo>
                    <a:pt x="0" y="4800600"/>
                  </a:lnTo>
                  <a:lnTo>
                    <a:pt x="9144000" y="4800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57412"/>
              <a:ext cx="9144000" cy="3733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" y="3848100"/>
              <a:ext cx="9093708" cy="12313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" y="4518660"/>
              <a:ext cx="4052316" cy="123139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3540" y="3996944"/>
            <a:ext cx="844613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3333CC"/>
                </a:solidFill>
                <a:latin typeface="Arial"/>
                <a:cs typeface="Arial"/>
              </a:rPr>
              <a:t>Fenomena</a:t>
            </a:r>
            <a:r>
              <a:rPr sz="4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3333CC"/>
                </a:solidFill>
                <a:latin typeface="Arial"/>
                <a:cs typeface="Arial"/>
              </a:rPr>
              <a:t>Blue</a:t>
            </a:r>
            <a:r>
              <a:rPr sz="44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3333CC"/>
                </a:solidFill>
                <a:latin typeface="Arial"/>
                <a:cs typeface="Arial"/>
              </a:rPr>
              <a:t>Ocean</a:t>
            </a:r>
            <a:r>
              <a:rPr sz="4400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3333CC"/>
                </a:solidFill>
                <a:latin typeface="Arial"/>
                <a:cs typeface="Arial"/>
              </a:rPr>
              <a:t>Strategy </a:t>
            </a:r>
            <a:r>
              <a:rPr sz="4400" dirty="0">
                <a:solidFill>
                  <a:srgbClr val="3333CC"/>
                </a:solidFill>
                <a:latin typeface="Arial"/>
                <a:cs typeface="Arial"/>
              </a:rPr>
              <a:t>Di </a:t>
            </a:r>
            <a:r>
              <a:rPr sz="4400" spc="-10" dirty="0">
                <a:solidFill>
                  <a:srgbClr val="3333CC"/>
                </a:solidFill>
                <a:latin typeface="Arial"/>
                <a:cs typeface="Arial"/>
              </a:rPr>
              <a:t>Indonesia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776" y="205740"/>
            <a:ext cx="7676515" cy="6285230"/>
            <a:chOff x="493776" y="205740"/>
            <a:chExt cx="7676515" cy="6285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820" y="1205484"/>
              <a:ext cx="7299959" cy="52608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425" y="1219200"/>
              <a:ext cx="7309738" cy="52715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776" y="205740"/>
              <a:ext cx="2921508" cy="10119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748" y="463296"/>
              <a:ext cx="5006340" cy="5852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4540" y="325577"/>
            <a:ext cx="6997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FF"/>
                </a:solidFill>
                <a:latin typeface="Arial"/>
                <a:cs typeface="Arial"/>
              </a:rPr>
              <a:t>Contoh</a:t>
            </a:r>
            <a:r>
              <a:rPr sz="3600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66FF"/>
                </a:solidFill>
                <a:latin typeface="Arial"/>
                <a:cs typeface="Arial"/>
              </a:rPr>
              <a:t>:</a:t>
            </a:r>
            <a:r>
              <a:rPr sz="3600" spc="-1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66FF"/>
                </a:solidFill>
                <a:latin typeface="Arial"/>
                <a:cs typeface="Arial"/>
              </a:rPr>
              <a:t>lip_Ba_Ta</a:t>
            </a:r>
            <a:r>
              <a:rPr sz="2000" spc="-4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FF"/>
                </a:solidFill>
                <a:latin typeface="Arial"/>
                <a:cs typeface="Arial"/>
              </a:rPr>
              <a:t>berselancar</a:t>
            </a:r>
            <a:r>
              <a:rPr sz="2000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FF"/>
                </a:solidFill>
                <a:latin typeface="Arial"/>
                <a:cs typeface="Arial"/>
              </a:rPr>
              <a:t>di</a:t>
            </a:r>
            <a:r>
              <a:rPr sz="2000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FF"/>
                </a:solidFill>
                <a:latin typeface="Arial"/>
                <a:cs typeface="Arial"/>
              </a:rPr>
              <a:t>samudra</a:t>
            </a:r>
            <a:r>
              <a:rPr sz="2000" spc="-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66FF"/>
                </a:solidFill>
                <a:latin typeface="Arial"/>
                <a:cs typeface="Arial"/>
              </a:rPr>
              <a:t>biru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7783" y="371856"/>
            <a:ext cx="8586470" cy="902335"/>
            <a:chOff x="557783" y="371856"/>
            <a:chExt cx="8586470" cy="902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783" y="371856"/>
              <a:ext cx="2769107" cy="902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0444" y="371856"/>
              <a:ext cx="987552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800" y="371856"/>
              <a:ext cx="2881883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8236" y="371856"/>
              <a:ext cx="2162556" cy="9022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8068" y="477977"/>
            <a:ext cx="67945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sz="32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Ocean</a:t>
            </a:r>
            <a:r>
              <a:rPr sz="32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99CC00"/>
                </a:solidFill>
                <a:latin typeface="Arial"/>
                <a:cs typeface="Arial"/>
              </a:rPr>
              <a:t>vs</a:t>
            </a:r>
            <a:r>
              <a:rPr sz="3200" spc="-30" dirty="0">
                <a:solidFill>
                  <a:srgbClr val="99CC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Blue</a:t>
            </a:r>
            <a:r>
              <a:rPr sz="32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Ocean</a:t>
            </a: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99CC00"/>
                </a:solidFill>
                <a:latin typeface="Arial"/>
                <a:cs typeface="Arial"/>
              </a:rPr>
              <a:t>Strategy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grpSp>
        <p:nvGrpSpPr>
          <p:cNvPr id="8" name="object 8"/>
          <p:cNvGrpSpPr/>
          <p:nvPr/>
        </p:nvGrpSpPr>
        <p:grpSpPr>
          <a:xfrm>
            <a:off x="4705350" y="2133600"/>
            <a:ext cx="4114165" cy="3451860"/>
            <a:chOff x="4705350" y="2133600"/>
            <a:chExt cx="4114165" cy="34518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0788" y="2208276"/>
              <a:ext cx="4002023" cy="33741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2500" y="2249423"/>
              <a:ext cx="4056888" cy="33360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24400" y="2152650"/>
              <a:ext cx="3962400" cy="3333750"/>
            </a:xfrm>
            <a:custGeom>
              <a:avLst/>
              <a:gdLst/>
              <a:ahLst/>
              <a:cxnLst/>
              <a:rect l="l" t="t" r="r" b="b"/>
              <a:pathLst>
                <a:path w="3962400" h="3333750">
                  <a:moveTo>
                    <a:pt x="3962400" y="0"/>
                  </a:moveTo>
                  <a:lnTo>
                    <a:pt x="0" y="0"/>
                  </a:lnTo>
                  <a:lnTo>
                    <a:pt x="0" y="3333750"/>
                  </a:lnTo>
                  <a:lnTo>
                    <a:pt x="3962400" y="3333750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4400" y="2152650"/>
              <a:ext cx="3962400" cy="3333750"/>
            </a:xfrm>
            <a:custGeom>
              <a:avLst/>
              <a:gdLst/>
              <a:ahLst/>
              <a:cxnLst/>
              <a:rect l="l" t="t" r="r" b="b"/>
              <a:pathLst>
                <a:path w="3962400" h="3333750">
                  <a:moveTo>
                    <a:pt x="0" y="3333750"/>
                  </a:moveTo>
                  <a:lnTo>
                    <a:pt x="3962400" y="3333750"/>
                  </a:lnTo>
                  <a:lnTo>
                    <a:pt x="3962400" y="0"/>
                  </a:lnTo>
                  <a:lnTo>
                    <a:pt x="0" y="0"/>
                  </a:lnTo>
                  <a:lnTo>
                    <a:pt x="0" y="3333750"/>
                  </a:lnTo>
                  <a:close/>
                </a:path>
              </a:pathLst>
            </a:custGeom>
            <a:ln w="381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04028" y="2143252"/>
            <a:ext cx="3749675" cy="323596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74320" indent="-261620">
              <a:lnSpc>
                <a:spcPct val="100000"/>
              </a:lnSpc>
              <a:spcBef>
                <a:spcPts val="750"/>
              </a:spcBef>
              <a:buChar char="•"/>
              <a:tabLst>
                <a:tab pos="274320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Menciptakan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pangsa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pasar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baru</a:t>
            </a:r>
            <a:endParaRPr sz="1800">
              <a:latin typeface="Arial MT"/>
              <a:cs typeface="Arial MT"/>
            </a:endParaRPr>
          </a:p>
          <a:p>
            <a:pPr marL="274320" marR="78105" indent="-262255">
              <a:lnSpc>
                <a:spcPct val="130000"/>
              </a:lnSpc>
              <a:buChar char="•"/>
              <a:tabLst>
                <a:tab pos="274320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Membuat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kompetisi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menjadi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tidak relevan</a:t>
            </a:r>
            <a:endParaRPr sz="1800">
              <a:latin typeface="Arial MT"/>
              <a:cs typeface="Arial MT"/>
            </a:endParaRPr>
          </a:p>
          <a:p>
            <a:pPr marL="274320" marR="422275" indent="-262255">
              <a:lnSpc>
                <a:spcPct val="130000"/>
              </a:lnSpc>
              <a:buChar char="•"/>
              <a:tabLst>
                <a:tab pos="274320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Menciptakan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menjangkau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permintaan</a:t>
            </a:r>
            <a:r>
              <a:rPr sz="18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baru</a:t>
            </a:r>
            <a:endParaRPr sz="1800">
              <a:latin typeface="Arial MT"/>
              <a:cs typeface="Arial MT"/>
            </a:endParaRPr>
          </a:p>
          <a:p>
            <a:pPr marL="274320" indent="-261620">
              <a:lnSpc>
                <a:spcPct val="100000"/>
              </a:lnSpc>
              <a:spcBef>
                <a:spcPts val="650"/>
              </a:spcBef>
              <a:buChar char="•"/>
              <a:tabLst>
                <a:tab pos="274320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Memecahkan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value-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cost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trade-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off</a:t>
            </a:r>
            <a:endParaRPr sz="1800">
              <a:latin typeface="Arial MT"/>
              <a:cs typeface="Arial MT"/>
            </a:endParaRPr>
          </a:p>
          <a:p>
            <a:pPr marL="274320" marR="5080" indent="-262255">
              <a:lnSpc>
                <a:spcPct val="130000"/>
              </a:lnSpc>
              <a:buChar char="•"/>
              <a:tabLst>
                <a:tab pos="274320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Pencarian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aktivitas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yg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dpt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mengkombinasikan</a:t>
            </a:r>
            <a:r>
              <a:rPr sz="18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differensiasi</a:t>
            </a:r>
            <a:r>
              <a:rPr sz="18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low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cost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secara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simultan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4350" y="1598675"/>
            <a:ext cx="3990975" cy="3987165"/>
            <a:chOff x="514350" y="1598675"/>
            <a:chExt cx="3990975" cy="398716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8264" y="2208275"/>
              <a:ext cx="3851148" cy="33741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1500" y="2249423"/>
              <a:ext cx="3933444" cy="333603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33400" y="2152649"/>
              <a:ext cx="3810000" cy="3333750"/>
            </a:xfrm>
            <a:custGeom>
              <a:avLst/>
              <a:gdLst/>
              <a:ahLst/>
              <a:cxnLst/>
              <a:rect l="l" t="t" r="r" b="b"/>
              <a:pathLst>
                <a:path w="3810000" h="3333750">
                  <a:moveTo>
                    <a:pt x="3810000" y="0"/>
                  </a:moveTo>
                  <a:lnTo>
                    <a:pt x="0" y="0"/>
                  </a:lnTo>
                  <a:lnTo>
                    <a:pt x="0" y="3333750"/>
                  </a:lnTo>
                  <a:lnTo>
                    <a:pt x="3810000" y="3333750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3400" y="2152649"/>
              <a:ext cx="3810000" cy="3333750"/>
            </a:xfrm>
            <a:custGeom>
              <a:avLst/>
              <a:gdLst/>
              <a:ahLst/>
              <a:cxnLst/>
              <a:rect l="l" t="t" r="r" b="b"/>
              <a:pathLst>
                <a:path w="3810000" h="3333750">
                  <a:moveTo>
                    <a:pt x="0" y="3333750"/>
                  </a:moveTo>
                  <a:lnTo>
                    <a:pt x="3810000" y="3333750"/>
                  </a:lnTo>
                  <a:lnTo>
                    <a:pt x="3810000" y="0"/>
                  </a:lnTo>
                  <a:lnTo>
                    <a:pt x="0" y="0"/>
                  </a:lnTo>
                  <a:lnTo>
                    <a:pt x="0" y="3333750"/>
                  </a:lnTo>
                  <a:close/>
                </a:path>
              </a:pathLst>
            </a:custGeom>
            <a:ln w="381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3400" y="1643062"/>
              <a:ext cx="3810000" cy="455930"/>
            </a:xfrm>
            <a:custGeom>
              <a:avLst/>
              <a:gdLst/>
              <a:ahLst/>
              <a:cxnLst/>
              <a:rect l="l" t="t" r="r" b="b"/>
              <a:pathLst>
                <a:path w="3810000" h="455930">
                  <a:moveTo>
                    <a:pt x="0" y="455612"/>
                  </a:moveTo>
                  <a:lnTo>
                    <a:pt x="3810000" y="455612"/>
                  </a:lnTo>
                  <a:lnTo>
                    <a:pt x="3810000" y="0"/>
                  </a:lnTo>
                  <a:lnTo>
                    <a:pt x="0" y="0"/>
                  </a:lnTo>
                  <a:lnTo>
                    <a:pt x="0" y="45561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7259" y="1598675"/>
              <a:ext cx="3025140" cy="62331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47687" y="1668906"/>
            <a:ext cx="3781425" cy="2640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Ocean</a:t>
            </a:r>
            <a:r>
              <a:rPr sz="2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Strategy</a:t>
            </a:r>
            <a:endParaRPr sz="2200">
              <a:latin typeface="Arial"/>
              <a:cs typeface="Arial"/>
            </a:endParaRPr>
          </a:p>
          <a:p>
            <a:pPr marL="339090" marR="97790" indent="-262255">
              <a:lnSpc>
                <a:spcPct val="130100"/>
              </a:lnSpc>
              <a:spcBef>
                <a:spcPts val="1100"/>
              </a:spcBef>
              <a:buChar char="•"/>
              <a:tabLst>
                <a:tab pos="339090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Bersaing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pangsa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pasar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yg 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sama</a:t>
            </a:r>
            <a:endParaRPr sz="1800">
              <a:latin typeface="Arial MT"/>
              <a:cs typeface="Arial MT"/>
            </a:endParaRPr>
          </a:p>
          <a:p>
            <a:pPr marL="339090" marR="679450" indent="-262255">
              <a:lnSpc>
                <a:spcPct val="130000"/>
              </a:lnSpc>
              <a:buChar char="•"/>
              <a:tabLst>
                <a:tab pos="339090" algn="l"/>
              </a:tabLst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Menaklukan/Mengalahkan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kompetitor</a:t>
            </a:r>
            <a:r>
              <a:rPr sz="1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sudah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ada</a:t>
            </a:r>
            <a:endParaRPr sz="1800">
              <a:latin typeface="Arial MT"/>
              <a:cs typeface="Arial MT"/>
            </a:endParaRPr>
          </a:p>
          <a:p>
            <a:pPr marL="339090" indent="-262255">
              <a:lnSpc>
                <a:spcPct val="100000"/>
              </a:lnSpc>
              <a:spcBef>
                <a:spcPts val="645"/>
              </a:spcBef>
              <a:buChar char="•"/>
              <a:tabLst>
                <a:tab pos="339090" algn="l"/>
              </a:tabLst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Mengeksploitasi</a:t>
            </a:r>
            <a:r>
              <a:rPr sz="18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existing</a:t>
            </a:r>
            <a:endParaRPr sz="1800">
              <a:latin typeface="Arial MT"/>
              <a:cs typeface="Arial MT"/>
            </a:endParaRPr>
          </a:p>
          <a:p>
            <a:pPr marL="339090">
              <a:lnSpc>
                <a:spcPct val="100000"/>
              </a:lnSpc>
              <a:spcBef>
                <a:spcPts val="650"/>
              </a:spcBef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demand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64835" y="1598675"/>
            <a:ext cx="3102864" cy="62331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724400" y="1643126"/>
            <a:ext cx="3962400" cy="431800"/>
          </a:xfrm>
          <a:prstGeom prst="rect">
            <a:avLst/>
          </a:prstGeom>
          <a:ln w="28575">
            <a:solidFill>
              <a:srgbClr val="0066F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95"/>
              </a:spcBef>
            </a:pPr>
            <a:r>
              <a:rPr sz="2200" b="1" dirty="0">
                <a:solidFill>
                  <a:srgbClr val="2C2CB8"/>
                </a:solidFill>
                <a:latin typeface="Arial"/>
                <a:cs typeface="Arial"/>
              </a:rPr>
              <a:t>Blue</a:t>
            </a:r>
            <a:r>
              <a:rPr sz="2200" b="1" spc="-45" dirty="0">
                <a:solidFill>
                  <a:srgbClr val="2C2CB8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C2CB8"/>
                </a:solidFill>
                <a:latin typeface="Arial"/>
                <a:cs typeface="Arial"/>
              </a:rPr>
              <a:t>Ocean</a:t>
            </a:r>
            <a:r>
              <a:rPr sz="2200" b="1" spc="-50" dirty="0">
                <a:solidFill>
                  <a:srgbClr val="2C2CB8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2C2CB8"/>
                </a:solidFill>
                <a:latin typeface="Arial"/>
                <a:cs typeface="Arial"/>
              </a:rPr>
              <a:t>Strategy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9683" y="1164336"/>
            <a:ext cx="8105140" cy="5173980"/>
            <a:chOff x="519683" y="1164336"/>
            <a:chExt cx="8105140" cy="5173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683" y="1967484"/>
              <a:ext cx="8080248" cy="43464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067" y="1991868"/>
              <a:ext cx="8080248" cy="43464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3399" y="1981200"/>
              <a:ext cx="8077200" cy="4343400"/>
            </a:xfrm>
            <a:custGeom>
              <a:avLst/>
              <a:gdLst/>
              <a:ahLst/>
              <a:cxnLst/>
              <a:rect l="l" t="t" r="r" b="b"/>
              <a:pathLst>
                <a:path w="8077200" h="4343400">
                  <a:moveTo>
                    <a:pt x="7353300" y="0"/>
                  </a:moveTo>
                  <a:lnTo>
                    <a:pt x="723912" y="0"/>
                  </a:lnTo>
                  <a:lnTo>
                    <a:pt x="676314" y="1539"/>
                  </a:lnTo>
                  <a:lnTo>
                    <a:pt x="629539" y="6095"/>
                  </a:lnTo>
                  <a:lnTo>
                    <a:pt x="583681" y="13572"/>
                  </a:lnTo>
                  <a:lnTo>
                    <a:pt x="538836" y="23873"/>
                  </a:lnTo>
                  <a:lnTo>
                    <a:pt x="495099" y="36905"/>
                  </a:lnTo>
                  <a:lnTo>
                    <a:pt x="452566" y="52571"/>
                  </a:lnTo>
                  <a:lnTo>
                    <a:pt x="411331" y="70776"/>
                  </a:lnTo>
                  <a:lnTo>
                    <a:pt x="371492" y="91424"/>
                  </a:lnTo>
                  <a:lnTo>
                    <a:pt x="333142" y="114421"/>
                  </a:lnTo>
                  <a:lnTo>
                    <a:pt x="296378" y="139671"/>
                  </a:lnTo>
                  <a:lnTo>
                    <a:pt x="261294" y="167078"/>
                  </a:lnTo>
                  <a:lnTo>
                    <a:pt x="227986" y="196548"/>
                  </a:lnTo>
                  <a:lnTo>
                    <a:pt x="196549" y="227984"/>
                  </a:lnTo>
                  <a:lnTo>
                    <a:pt x="167079" y="261291"/>
                  </a:lnTo>
                  <a:lnTo>
                    <a:pt x="139672" y="296375"/>
                  </a:lnTo>
                  <a:lnTo>
                    <a:pt x="114422" y="333139"/>
                  </a:lnTo>
                  <a:lnTo>
                    <a:pt x="91425" y="371488"/>
                  </a:lnTo>
                  <a:lnTo>
                    <a:pt x="70776" y="411327"/>
                  </a:lnTo>
                  <a:lnTo>
                    <a:pt x="52571" y="452560"/>
                  </a:lnTo>
                  <a:lnTo>
                    <a:pt x="36905" y="495092"/>
                  </a:lnTo>
                  <a:lnTo>
                    <a:pt x="23873" y="538828"/>
                  </a:lnTo>
                  <a:lnTo>
                    <a:pt x="13572" y="583672"/>
                  </a:lnTo>
                  <a:lnTo>
                    <a:pt x="6095" y="629529"/>
                  </a:lnTo>
                  <a:lnTo>
                    <a:pt x="1539" y="676303"/>
                  </a:lnTo>
                  <a:lnTo>
                    <a:pt x="0" y="723900"/>
                  </a:lnTo>
                  <a:lnTo>
                    <a:pt x="0" y="3619487"/>
                  </a:lnTo>
                  <a:lnTo>
                    <a:pt x="1539" y="3667085"/>
                  </a:lnTo>
                  <a:lnTo>
                    <a:pt x="6095" y="3713860"/>
                  </a:lnTo>
                  <a:lnTo>
                    <a:pt x="13572" y="3759718"/>
                  </a:lnTo>
                  <a:lnTo>
                    <a:pt x="23873" y="3804563"/>
                  </a:lnTo>
                  <a:lnTo>
                    <a:pt x="36905" y="3848300"/>
                  </a:lnTo>
                  <a:lnTo>
                    <a:pt x="52571" y="3890833"/>
                  </a:lnTo>
                  <a:lnTo>
                    <a:pt x="70776" y="3932068"/>
                  </a:lnTo>
                  <a:lnTo>
                    <a:pt x="91425" y="3971907"/>
                  </a:lnTo>
                  <a:lnTo>
                    <a:pt x="114422" y="4010257"/>
                  </a:lnTo>
                  <a:lnTo>
                    <a:pt x="139672" y="4047021"/>
                  </a:lnTo>
                  <a:lnTo>
                    <a:pt x="167079" y="4082105"/>
                  </a:lnTo>
                  <a:lnTo>
                    <a:pt x="196549" y="4115413"/>
                  </a:lnTo>
                  <a:lnTo>
                    <a:pt x="227986" y="4146850"/>
                  </a:lnTo>
                  <a:lnTo>
                    <a:pt x="261294" y="4176320"/>
                  </a:lnTo>
                  <a:lnTo>
                    <a:pt x="296378" y="4203727"/>
                  </a:lnTo>
                  <a:lnTo>
                    <a:pt x="333142" y="4228977"/>
                  </a:lnTo>
                  <a:lnTo>
                    <a:pt x="371492" y="4251974"/>
                  </a:lnTo>
                  <a:lnTo>
                    <a:pt x="411331" y="4272623"/>
                  </a:lnTo>
                  <a:lnTo>
                    <a:pt x="452566" y="4290828"/>
                  </a:lnTo>
                  <a:lnTo>
                    <a:pt x="495099" y="4306494"/>
                  </a:lnTo>
                  <a:lnTo>
                    <a:pt x="538836" y="4319526"/>
                  </a:lnTo>
                  <a:lnTo>
                    <a:pt x="583681" y="4329827"/>
                  </a:lnTo>
                  <a:lnTo>
                    <a:pt x="629539" y="4337304"/>
                  </a:lnTo>
                  <a:lnTo>
                    <a:pt x="676314" y="4341860"/>
                  </a:lnTo>
                  <a:lnTo>
                    <a:pt x="723912" y="4343400"/>
                  </a:lnTo>
                  <a:lnTo>
                    <a:pt x="7353300" y="4343400"/>
                  </a:lnTo>
                  <a:lnTo>
                    <a:pt x="7400896" y="4341860"/>
                  </a:lnTo>
                  <a:lnTo>
                    <a:pt x="7447670" y="4337304"/>
                  </a:lnTo>
                  <a:lnTo>
                    <a:pt x="7493527" y="4329827"/>
                  </a:lnTo>
                  <a:lnTo>
                    <a:pt x="7538371" y="4319526"/>
                  </a:lnTo>
                  <a:lnTo>
                    <a:pt x="7582107" y="4306494"/>
                  </a:lnTo>
                  <a:lnTo>
                    <a:pt x="7624639" y="4290828"/>
                  </a:lnTo>
                  <a:lnTo>
                    <a:pt x="7665872" y="4272623"/>
                  </a:lnTo>
                  <a:lnTo>
                    <a:pt x="7705711" y="4251974"/>
                  </a:lnTo>
                  <a:lnTo>
                    <a:pt x="7744060" y="4228977"/>
                  </a:lnTo>
                  <a:lnTo>
                    <a:pt x="7780824" y="4203727"/>
                  </a:lnTo>
                  <a:lnTo>
                    <a:pt x="7815908" y="4176320"/>
                  </a:lnTo>
                  <a:lnTo>
                    <a:pt x="7849215" y="4146850"/>
                  </a:lnTo>
                  <a:lnTo>
                    <a:pt x="7880651" y="4115413"/>
                  </a:lnTo>
                  <a:lnTo>
                    <a:pt x="7910121" y="4082105"/>
                  </a:lnTo>
                  <a:lnTo>
                    <a:pt x="7937528" y="4047021"/>
                  </a:lnTo>
                  <a:lnTo>
                    <a:pt x="7962778" y="4010257"/>
                  </a:lnTo>
                  <a:lnTo>
                    <a:pt x="7985775" y="3971907"/>
                  </a:lnTo>
                  <a:lnTo>
                    <a:pt x="8006423" y="3932068"/>
                  </a:lnTo>
                  <a:lnTo>
                    <a:pt x="8024628" y="3890833"/>
                  </a:lnTo>
                  <a:lnTo>
                    <a:pt x="8040294" y="3848300"/>
                  </a:lnTo>
                  <a:lnTo>
                    <a:pt x="8053326" y="3804563"/>
                  </a:lnTo>
                  <a:lnTo>
                    <a:pt x="8063627" y="3759718"/>
                  </a:lnTo>
                  <a:lnTo>
                    <a:pt x="8071104" y="3713860"/>
                  </a:lnTo>
                  <a:lnTo>
                    <a:pt x="8075660" y="3667085"/>
                  </a:lnTo>
                  <a:lnTo>
                    <a:pt x="8077200" y="3619487"/>
                  </a:lnTo>
                  <a:lnTo>
                    <a:pt x="8077200" y="723900"/>
                  </a:lnTo>
                  <a:lnTo>
                    <a:pt x="8075660" y="676303"/>
                  </a:lnTo>
                  <a:lnTo>
                    <a:pt x="8071104" y="629529"/>
                  </a:lnTo>
                  <a:lnTo>
                    <a:pt x="8063627" y="583672"/>
                  </a:lnTo>
                  <a:lnTo>
                    <a:pt x="8053326" y="538828"/>
                  </a:lnTo>
                  <a:lnTo>
                    <a:pt x="8040294" y="495092"/>
                  </a:lnTo>
                  <a:lnTo>
                    <a:pt x="8024628" y="452560"/>
                  </a:lnTo>
                  <a:lnTo>
                    <a:pt x="8006423" y="411327"/>
                  </a:lnTo>
                  <a:lnTo>
                    <a:pt x="7985775" y="371488"/>
                  </a:lnTo>
                  <a:lnTo>
                    <a:pt x="7962778" y="333139"/>
                  </a:lnTo>
                  <a:lnTo>
                    <a:pt x="7937528" y="296375"/>
                  </a:lnTo>
                  <a:lnTo>
                    <a:pt x="7910121" y="261291"/>
                  </a:lnTo>
                  <a:lnTo>
                    <a:pt x="7880651" y="227984"/>
                  </a:lnTo>
                  <a:lnTo>
                    <a:pt x="7849215" y="196548"/>
                  </a:lnTo>
                  <a:lnTo>
                    <a:pt x="7815908" y="167078"/>
                  </a:lnTo>
                  <a:lnTo>
                    <a:pt x="7780824" y="139671"/>
                  </a:lnTo>
                  <a:lnTo>
                    <a:pt x="7744060" y="114421"/>
                  </a:lnTo>
                  <a:lnTo>
                    <a:pt x="7705711" y="91424"/>
                  </a:lnTo>
                  <a:lnTo>
                    <a:pt x="7665872" y="70776"/>
                  </a:lnTo>
                  <a:lnTo>
                    <a:pt x="7624639" y="52571"/>
                  </a:lnTo>
                  <a:lnTo>
                    <a:pt x="7582107" y="36905"/>
                  </a:lnTo>
                  <a:lnTo>
                    <a:pt x="7538371" y="23873"/>
                  </a:lnTo>
                  <a:lnTo>
                    <a:pt x="7493527" y="13572"/>
                  </a:lnTo>
                  <a:lnTo>
                    <a:pt x="7447670" y="6095"/>
                  </a:lnTo>
                  <a:lnTo>
                    <a:pt x="7400896" y="1539"/>
                  </a:lnTo>
                  <a:lnTo>
                    <a:pt x="7353300" y="0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5455" y="1164336"/>
              <a:ext cx="1862327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1336" y="1164336"/>
              <a:ext cx="672084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6972" y="1164336"/>
              <a:ext cx="1862327" cy="9022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745994" y="1270457"/>
            <a:ext cx="2814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80" dirty="0">
                <a:solidFill>
                  <a:srgbClr val="0066FF"/>
                </a:solidFill>
                <a:latin typeface="Arial"/>
                <a:cs typeface="Arial"/>
              </a:rPr>
              <a:t>FAKTA-</a:t>
            </a:r>
            <a:r>
              <a:rPr sz="3200" b="1" spc="-65" dirty="0">
                <a:solidFill>
                  <a:srgbClr val="0066FF"/>
                </a:solidFill>
                <a:latin typeface="Arial"/>
                <a:cs typeface="Arial"/>
              </a:rPr>
              <a:t>FAKTA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244" y="2230882"/>
            <a:ext cx="7185659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790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Memperoleh</a:t>
            </a:r>
            <a:r>
              <a:rPr sz="1800" spc="-3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banyak</a:t>
            </a:r>
            <a:r>
              <a:rPr sz="1800" spc="-2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pengakuan</a:t>
            </a:r>
            <a:r>
              <a:rPr sz="1800" spc="-3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musisi</a:t>
            </a:r>
            <a:r>
              <a:rPr sz="1800" spc="-4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 MT"/>
                <a:cs typeface="Arial MT"/>
              </a:rPr>
              <a:t>nasional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maupun</a:t>
            </a:r>
            <a:r>
              <a:rPr sz="1800" spc="-3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 MT"/>
                <a:cs typeface="Arial MT"/>
              </a:rPr>
              <a:t>dunia.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solidFill>
                  <a:srgbClr val="3333CC"/>
                </a:solidFill>
                <a:latin typeface="Arial MT"/>
                <a:cs typeface="Arial MT"/>
              </a:rPr>
              <a:t>YouTube</a:t>
            </a:r>
            <a:r>
              <a:rPr sz="1800" spc="-5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channel</a:t>
            </a:r>
            <a:r>
              <a:rPr sz="1800" spc="-5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nya</a:t>
            </a:r>
            <a:r>
              <a:rPr sz="1800" spc="-2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paling</a:t>
            </a:r>
            <a:r>
              <a:rPr sz="1800" spc="-4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banyak</a:t>
            </a:r>
            <a:r>
              <a:rPr sz="1800" spc="-2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direaksi</a:t>
            </a:r>
            <a:r>
              <a:rPr sz="1800" spc="-4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para</a:t>
            </a:r>
            <a:r>
              <a:rPr sz="1800" spc="-6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youtuber</a:t>
            </a:r>
            <a:r>
              <a:rPr sz="1800" spc="-2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 MT"/>
                <a:cs typeface="Arial MT"/>
              </a:rPr>
              <a:t>diseantero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jagat</a:t>
            </a:r>
            <a:r>
              <a:rPr sz="1800" spc="-2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maya</a:t>
            </a:r>
            <a:r>
              <a:rPr sz="1800" spc="-1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(menjadi</a:t>
            </a:r>
            <a:r>
              <a:rPr sz="1800" spc="-1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gain</a:t>
            </a:r>
            <a:r>
              <a:rPr sz="1800" spc="-2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 MT"/>
                <a:cs typeface="Arial MT"/>
              </a:rPr>
              <a:t>benefits)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marL="12700" marR="322580">
              <a:lnSpc>
                <a:spcPct val="100000"/>
              </a:lnSpc>
            </a:pP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Sederhana,</a:t>
            </a:r>
            <a:r>
              <a:rPr sz="1800" spc="-2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tidak</a:t>
            </a:r>
            <a:r>
              <a:rPr sz="1800" spc="-5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perlu</a:t>
            </a:r>
            <a:r>
              <a:rPr sz="1800" spc="-4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biaya</a:t>
            </a:r>
            <a:r>
              <a:rPr sz="1800" spc="-2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besar,</a:t>
            </a:r>
            <a:r>
              <a:rPr sz="1800" spc="-4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tidak</a:t>
            </a:r>
            <a:r>
              <a:rPr sz="1800" spc="-5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pernah</a:t>
            </a:r>
            <a:r>
              <a:rPr sz="1800" spc="-3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meminta</a:t>
            </a:r>
            <a:r>
              <a:rPr sz="1800" spc="-5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 MT"/>
                <a:cs typeface="Arial MT"/>
              </a:rPr>
              <a:t>subcribe,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notification,</a:t>
            </a:r>
            <a:r>
              <a:rPr sz="1800" spc="-2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like</a:t>
            </a:r>
            <a:r>
              <a:rPr sz="1800" spc="-3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and</a:t>
            </a:r>
            <a:r>
              <a:rPr sz="1800" spc="-3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share</a:t>
            </a:r>
            <a:r>
              <a:rPr sz="1800" spc="-2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kepada</a:t>
            </a:r>
            <a:r>
              <a:rPr sz="1800" spc="-3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 MT"/>
                <a:cs typeface="Arial MT"/>
              </a:rPr>
              <a:t>pengunjung.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Pertumbuhan</a:t>
            </a:r>
            <a:r>
              <a:rPr sz="1800" spc="-2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baik</a:t>
            </a:r>
            <a:r>
              <a:rPr sz="1800" spc="-5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viewer dan</a:t>
            </a:r>
            <a:r>
              <a:rPr sz="1800" spc="-4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subcriber</a:t>
            </a:r>
            <a:r>
              <a:rPr sz="1800" spc="-3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super</a:t>
            </a:r>
            <a:r>
              <a:rPr sz="1800" spc="-4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cepat.</a:t>
            </a:r>
            <a:r>
              <a:rPr sz="1800" spc="-4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World</a:t>
            </a:r>
            <a:r>
              <a:rPr sz="1800" spc="-4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wide </a:t>
            </a:r>
            <a:r>
              <a:rPr sz="1800" spc="-10" dirty="0">
                <a:solidFill>
                  <a:srgbClr val="3333CC"/>
                </a:solidFill>
                <a:latin typeface="Arial MT"/>
                <a:cs typeface="Arial MT"/>
              </a:rPr>
              <a:t>Viral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Mempunyai</a:t>
            </a:r>
            <a:r>
              <a:rPr sz="1800" spc="-1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Komunitas</a:t>
            </a:r>
            <a:r>
              <a:rPr sz="1800" spc="-3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“</a:t>
            </a:r>
            <a:r>
              <a:rPr sz="1800" spc="-12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Aliper</a:t>
            </a:r>
            <a:r>
              <a:rPr sz="1800" spc="-3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“</a:t>
            </a:r>
            <a:r>
              <a:rPr sz="1800" spc="-3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yang</a:t>
            </a:r>
            <a:r>
              <a:rPr sz="1800" spc="-2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anggotanya</a:t>
            </a:r>
            <a:r>
              <a:rPr sz="1800" spc="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sangat</a:t>
            </a:r>
            <a:r>
              <a:rPr sz="1800" spc="-2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loyal</a:t>
            </a:r>
            <a:r>
              <a:rPr sz="1800" spc="-1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 MT"/>
                <a:cs typeface="Arial MT"/>
              </a:rPr>
              <a:t>dengan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karya2</a:t>
            </a:r>
            <a:r>
              <a:rPr sz="1800" spc="-114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3333CC"/>
                </a:solidFill>
                <a:latin typeface="Arial MT"/>
                <a:cs typeface="Arial MT"/>
              </a:rPr>
              <a:t>Alip_Ba_Ta.</a:t>
            </a:r>
            <a:r>
              <a:rPr sz="1800" spc="-3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Ikatannya</a:t>
            </a:r>
            <a:r>
              <a:rPr sz="1800" spc="-1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sangat</a:t>
            </a:r>
            <a:r>
              <a:rPr sz="1800" spc="-3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kuat</a:t>
            </a:r>
            <a:r>
              <a:rPr sz="1800" spc="-3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dalam</a:t>
            </a:r>
            <a:r>
              <a:rPr sz="1800" spc="-3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menjaga</a:t>
            </a:r>
            <a:r>
              <a:rPr sz="1800" spc="-2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 MT"/>
                <a:cs typeface="Arial MT"/>
              </a:rPr>
              <a:t>channel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tersebut</a:t>
            </a:r>
            <a:r>
              <a:rPr sz="1800" spc="-2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dari</a:t>
            </a:r>
            <a:r>
              <a:rPr sz="1800" spc="-20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 MT"/>
                <a:cs typeface="Arial MT"/>
              </a:rPr>
              <a:t>hal-</a:t>
            </a:r>
            <a:r>
              <a:rPr sz="1800" dirty="0">
                <a:solidFill>
                  <a:srgbClr val="3333CC"/>
                </a:solidFill>
                <a:latin typeface="Arial MT"/>
                <a:cs typeface="Arial MT"/>
              </a:rPr>
              <a:t>hal</a:t>
            </a:r>
            <a:r>
              <a:rPr sz="1800" spc="-5" dirty="0">
                <a:solidFill>
                  <a:srgbClr val="3333CC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333CC"/>
                </a:solidFill>
                <a:latin typeface="Arial MT"/>
                <a:cs typeface="Arial MT"/>
              </a:rPr>
              <a:t>negatif.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731" y="281940"/>
            <a:ext cx="3960876" cy="101193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FF"/>
                </a:solidFill>
                <a:latin typeface="Arial"/>
                <a:cs typeface="Arial"/>
              </a:rPr>
              <a:t>Prestasi</a:t>
            </a:r>
            <a:r>
              <a:rPr sz="3600" spc="-15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66FF"/>
                </a:solidFill>
                <a:latin typeface="Arial"/>
                <a:cs typeface="Arial"/>
              </a:rPr>
              <a:t>Alief</a:t>
            </a:r>
            <a:r>
              <a:rPr sz="3600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0066FF"/>
                </a:solidFill>
                <a:latin typeface="Arial"/>
                <a:cs typeface="Arial"/>
              </a:rPr>
              <a:t>G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32347" y="1141475"/>
            <a:ext cx="3290315" cy="190804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696" y="6538872"/>
            <a:ext cx="2260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b="1" spc="-25" dirty="0">
                <a:solidFill>
                  <a:srgbClr val="3333CC"/>
                </a:solidFill>
                <a:latin typeface="Arial"/>
                <a:cs typeface="Arial"/>
                <a:hlinkClick r:id="rId2"/>
              </a:rPr>
              <a:t>51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9539"/>
            <a:ext cx="9144000" cy="6666230"/>
            <a:chOff x="0" y="129539"/>
            <a:chExt cx="9144000" cy="6666230"/>
          </a:xfrm>
        </p:grpSpPr>
        <p:sp>
          <p:nvSpPr>
            <p:cNvPr id="4" name="object 4"/>
            <p:cNvSpPr/>
            <p:nvPr/>
          </p:nvSpPr>
          <p:spPr>
            <a:xfrm>
              <a:off x="838199" y="1066800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6882"/>
              <a:ext cx="9133332" cy="5794248"/>
            </a:xfrm>
            <a:prstGeom prst="rect">
              <a:avLst/>
            </a:prstGeom>
          </p:spPr>
        </p:pic>
        <p:pic>
          <p:nvPicPr>
            <p:cNvPr id="6" name="object 6">
              <a:hlinkClick r:id="rId2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75" y="990598"/>
              <a:ext cx="9140825" cy="58049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375" y="129539"/>
              <a:ext cx="931163" cy="10119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4004" y="387096"/>
              <a:ext cx="4852416" cy="58521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2140" y="249377"/>
            <a:ext cx="4851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0066FF"/>
                </a:solidFill>
                <a:latin typeface="Arial"/>
                <a:cs typeface="Arial"/>
              </a:rPr>
              <a:t>lip_Ba_Ta</a:t>
            </a:r>
            <a:r>
              <a:rPr sz="2000" spc="-6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FF"/>
                </a:solidFill>
                <a:latin typeface="Arial"/>
                <a:cs typeface="Arial"/>
              </a:rPr>
              <a:t>dengan</a:t>
            </a:r>
            <a:r>
              <a:rPr sz="2000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FF"/>
                </a:solidFill>
                <a:latin typeface="Arial"/>
                <a:cs typeface="Arial"/>
              </a:rPr>
              <a:t>aksi</a:t>
            </a:r>
            <a:r>
              <a:rPr sz="2000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FF"/>
                </a:solidFill>
                <a:latin typeface="Arial"/>
                <a:cs typeface="Arial"/>
              </a:rPr>
              <a:t>fenomenalnya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838200" y="1066800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838200" y="1066800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838200" y="1066800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736" y="281940"/>
            <a:ext cx="3531108" cy="10119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209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FF"/>
                </a:solidFill>
                <a:latin typeface="Arial"/>
                <a:cs typeface="Arial"/>
              </a:rPr>
              <a:t>Let’s</a:t>
            </a:r>
            <a:r>
              <a:rPr sz="3600" spc="-14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066FF"/>
                </a:solidFill>
                <a:latin typeface="Arial"/>
                <a:cs typeface="Arial"/>
              </a:rPr>
              <a:t>Discuss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941826" y="1063647"/>
            <a:ext cx="4939030" cy="516699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400" b="1" spc="-40" dirty="0">
                <a:latin typeface="Arial"/>
                <a:cs typeface="Arial"/>
              </a:rPr>
              <a:t>You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Tuber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Music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Creator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Content</a:t>
            </a:r>
            <a:endParaRPr sz="2400">
              <a:latin typeface="Arial"/>
              <a:cs typeface="Arial"/>
            </a:endParaRPr>
          </a:p>
          <a:p>
            <a:pPr marL="554990">
              <a:lnSpc>
                <a:spcPct val="100000"/>
              </a:lnSpc>
              <a:spcBef>
                <a:spcPts val="405"/>
              </a:spcBef>
            </a:pPr>
            <a:r>
              <a:rPr sz="1600" spc="-10" dirty="0">
                <a:latin typeface="Arial MT"/>
                <a:cs typeface="Arial MT"/>
              </a:rPr>
              <a:t>Josephine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Alexandra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Arial MT"/>
                <a:cs typeface="Arial MT"/>
              </a:rPr>
              <a:t>11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Th</a:t>
            </a: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88.8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Views</a:t>
            </a: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1.12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</a:t>
            </a:r>
            <a:r>
              <a:rPr sz="1600" spc="-10" dirty="0">
                <a:latin typeface="Arial MT"/>
                <a:cs typeface="Arial MT"/>
              </a:rPr>
              <a:t> Subcribers</a:t>
            </a: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Joined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18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2009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Nathan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 MT"/>
                <a:cs typeface="Arial MT"/>
              </a:rPr>
              <a:t>10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Th</a:t>
            </a: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475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Views</a:t>
            </a: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3.09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</a:t>
            </a:r>
            <a:r>
              <a:rPr sz="1600" spc="-10" dirty="0">
                <a:latin typeface="Arial MT"/>
                <a:cs typeface="Arial MT"/>
              </a:rPr>
              <a:t> Subcribers</a:t>
            </a: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Joined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26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Oct</a:t>
            </a:r>
            <a:r>
              <a:rPr sz="1600" spc="-20" dirty="0">
                <a:latin typeface="Arial MT"/>
                <a:cs typeface="Arial MT"/>
              </a:rPr>
              <a:t> 2010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 MT"/>
                <a:cs typeface="Arial MT"/>
              </a:rPr>
              <a:t>Fey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Ehsan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 MT"/>
                <a:cs typeface="Arial MT"/>
              </a:rPr>
              <a:t>8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Th</a:t>
            </a: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4.1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Views</a:t>
            </a: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88.5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K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Subcribers</a:t>
            </a: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Joined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14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Jan</a:t>
            </a:r>
            <a:r>
              <a:rPr sz="1600" spc="-20" dirty="0">
                <a:latin typeface="Arial MT"/>
                <a:cs typeface="Arial MT"/>
              </a:rPr>
              <a:t> 2012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Alief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Gustakhiyat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(Alip_Ba_Ta) </a:t>
            </a:r>
            <a:r>
              <a:rPr sz="1600" dirty="0">
                <a:latin typeface="Wingdings"/>
                <a:cs typeface="Wingdings"/>
              </a:rPr>
              <a:t>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 MT"/>
                <a:cs typeface="Arial MT"/>
              </a:rPr>
              <a:t>2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Th</a:t>
            </a: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152.5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Views</a:t>
            </a: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2.29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</a:t>
            </a:r>
            <a:r>
              <a:rPr sz="1600" spc="-10" dirty="0">
                <a:latin typeface="Arial MT"/>
                <a:cs typeface="Arial MT"/>
              </a:rPr>
              <a:t> Subcribers</a:t>
            </a:r>
            <a:endParaRPr sz="1600">
              <a:latin typeface="Arial MT"/>
              <a:cs typeface="Arial MT"/>
            </a:endParaRPr>
          </a:p>
          <a:p>
            <a:pPr marL="55499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Joined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28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Jan</a:t>
            </a:r>
            <a:r>
              <a:rPr sz="1600" spc="-20" dirty="0">
                <a:latin typeface="Arial MT"/>
                <a:cs typeface="Arial MT"/>
              </a:rPr>
              <a:t> 2018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2952750"/>
            <a:ext cx="2828925" cy="161925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38200" y="1219200"/>
            <a:ext cx="3498215" cy="1845310"/>
            <a:chOff x="838200" y="1219200"/>
            <a:chExt cx="3498215" cy="18453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1219200"/>
              <a:ext cx="2828925" cy="16192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4180" y="1592839"/>
              <a:ext cx="362200" cy="2553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9481" y="2808864"/>
              <a:ext cx="362200" cy="25533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4572" y="4024889"/>
            <a:ext cx="360780" cy="2553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8306" y="5241041"/>
            <a:ext cx="362200" cy="25533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0668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3810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52400"/>
            <a:ext cx="9144000" cy="5927725"/>
            <a:chOff x="0" y="152400"/>
            <a:chExt cx="9144000" cy="5927725"/>
          </a:xfrm>
        </p:grpSpPr>
        <p:sp>
          <p:nvSpPr>
            <p:cNvPr id="4" name="object 4"/>
            <p:cNvSpPr/>
            <p:nvPr/>
          </p:nvSpPr>
          <p:spPr>
            <a:xfrm>
              <a:off x="8991600" y="1066800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81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59277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24400" y="152400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4267200" h="1295400">
                  <a:moveTo>
                    <a:pt x="42672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4267200" y="1295400"/>
                  </a:lnTo>
                  <a:lnTo>
                    <a:pt x="426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0821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ERRC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Grid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1391411"/>
            <a:ext cx="8042148" cy="500634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747" y="1278648"/>
            <a:ext cx="8194504" cy="47883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2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Creating</a:t>
            </a:r>
            <a:r>
              <a:rPr sz="2400" spc="-80" dirty="0"/>
              <a:t> </a:t>
            </a:r>
            <a:r>
              <a:rPr sz="2400" dirty="0"/>
              <a:t>New</a:t>
            </a:r>
            <a:r>
              <a:rPr sz="2400" spc="-70" dirty="0"/>
              <a:t> </a:t>
            </a:r>
            <a:r>
              <a:rPr sz="2400" dirty="0"/>
              <a:t>Market</a:t>
            </a:r>
            <a:r>
              <a:rPr sz="2400" spc="-90" dirty="0"/>
              <a:t> </a:t>
            </a:r>
            <a:r>
              <a:rPr sz="2400" spc="-10" dirty="0"/>
              <a:t>Space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2242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95"/>
              </a:spcBef>
            </a:pPr>
            <a:r>
              <a:rPr dirty="0"/>
              <a:t>Blue</a:t>
            </a:r>
            <a:r>
              <a:rPr spc="-55" dirty="0"/>
              <a:t> </a:t>
            </a:r>
            <a:r>
              <a:rPr dirty="0"/>
              <a:t>Ocean</a:t>
            </a:r>
            <a:r>
              <a:rPr spc="-50" dirty="0"/>
              <a:t> </a:t>
            </a:r>
            <a:r>
              <a:rPr dirty="0"/>
              <a:t>Strategy</a:t>
            </a:r>
            <a:r>
              <a:rPr spc="-55" dirty="0"/>
              <a:t> </a:t>
            </a:r>
            <a:r>
              <a:rPr spc="-10" dirty="0"/>
              <a:t>Summary: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 marR="5080" indent="-34163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31165" algn="l"/>
              </a:tabLst>
            </a:pPr>
            <a:r>
              <a:rPr dirty="0"/>
              <a:t>Keluar</a:t>
            </a:r>
            <a:r>
              <a:rPr spc="-95" dirty="0"/>
              <a:t> </a:t>
            </a:r>
            <a:r>
              <a:rPr dirty="0"/>
              <a:t>dari</a:t>
            </a:r>
            <a:r>
              <a:rPr spc="-90" dirty="0"/>
              <a:t> </a:t>
            </a:r>
            <a:r>
              <a:rPr dirty="0"/>
              <a:t>persaingan</a:t>
            </a:r>
            <a:r>
              <a:rPr spc="-95" dirty="0"/>
              <a:t> </a:t>
            </a:r>
            <a:r>
              <a:rPr dirty="0"/>
              <a:t>Red</a:t>
            </a:r>
            <a:r>
              <a:rPr spc="-75" dirty="0"/>
              <a:t> </a:t>
            </a:r>
            <a:r>
              <a:rPr dirty="0"/>
              <a:t>Ocean</a:t>
            </a:r>
            <a:r>
              <a:rPr spc="-85" dirty="0"/>
              <a:t> </a:t>
            </a:r>
            <a:r>
              <a:rPr dirty="0"/>
              <a:t>yang</a:t>
            </a:r>
            <a:r>
              <a:rPr spc="-75" dirty="0"/>
              <a:t> </a:t>
            </a:r>
            <a:r>
              <a:rPr spc="-20" dirty="0"/>
              <a:t>ber-</a:t>
            </a:r>
            <a:r>
              <a:rPr dirty="0"/>
              <a:t>darah2</a:t>
            </a:r>
            <a:r>
              <a:rPr spc="-100" dirty="0"/>
              <a:t> </a:t>
            </a:r>
            <a:r>
              <a:rPr spc="-25" dirty="0"/>
              <a:t>dan 	</a:t>
            </a:r>
            <a:r>
              <a:rPr dirty="0"/>
              <a:t>pindahlah</a:t>
            </a:r>
            <a:r>
              <a:rPr spc="-70" dirty="0"/>
              <a:t> </a:t>
            </a:r>
            <a:r>
              <a:rPr dirty="0"/>
              <a:t>pada</a:t>
            </a:r>
            <a:r>
              <a:rPr spc="-45" dirty="0"/>
              <a:t> </a:t>
            </a:r>
            <a:r>
              <a:rPr dirty="0"/>
              <a:t>Blue</a:t>
            </a:r>
            <a:r>
              <a:rPr spc="-60" dirty="0"/>
              <a:t> </a:t>
            </a:r>
            <a:r>
              <a:rPr dirty="0"/>
              <a:t>Ocean</a:t>
            </a:r>
            <a:r>
              <a:rPr spc="-40" dirty="0"/>
              <a:t> </a:t>
            </a:r>
            <a:r>
              <a:rPr dirty="0"/>
              <a:t>yang</a:t>
            </a:r>
            <a:r>
              <a:rPr spc="-40" dirty="0"/>
              <a:t> </a:t>
            </a:r>
            <a:r>
              <a:rPr spc="-10" dirty="0"/>
              <a:t>menguntungkan.</a:t>
            </a:r>
          </a:p>
          <a:p>
            <a:pPr marL="429895" marR="11430" indent="-341630">
              <a:lnSpc>
                <a:spcPct val="100000"/>
              </a:lnSpc>
              <a:buAutoNum type="arabicPeriod"/>
              <a:tabLst>
                <a:tab pos="431165" algn="l"/>
              </a:tabLst>
            </a:pPr>
            <a:r>
              <a:rPr dirty="0"/>
              <a:t>Fokus</a:t>
            </a:r>
            <a:r>
              <a:rPr spc="-95" dirty="0"/>
              <a:t> </a:t>
            </a:r>
            <a:r>
              <a:rPr dirty="0"/>
              <a:t>pada</a:t>
            </a:r>
            <a:r>
              <a:rPr spc="-95" dirty="0"/>
              <a:t> </a:t>
            </a:r>
            <a:r>
              <a:rPr dirty="0"/>
              <a:t>Value</a:t>
            </a:r>
            <a:r>
              <a:rPr spc="-90" dirty="0"/>
              <a:t> </a:t>
            </a:r>
            <a:r>
              <a:rPr dirty="0"/>
              <a:t>Innovation,</a:t>
            </a:r>
            <a:r>
              <a:rPr spc="-125" dirty="0"/>
              <a:t> </a:t>
            </a:r>
            <a:r>
              <a:rPr dirty="0"/>
              <a:t>peningkatan</a:t>
            </a:r>
            <a:r>
              <a:rPr spc="-114" dirty="0"/>
              <a:t> </a:t>
            </a:r>
            <a:r>
              <a:rPr dirty="0"/>
              <a:t>nilai</a:t>
            </a:r>
            <a:r>
              <a:rPr spc="-90" dirty="0"/>
              <a:t> </a:t>
            </a:r>
            <a:r>
              <a:rPr spc="-10" dirty="0"/>
              <a:t>tambah 	</a:t>
            </a:r>
            <a:r>
              <a:rPr dirty="0"/>
              <a:t>luar</a:t>
            </a:r>
            <a:r>
              <a:rPr spc="-40" dirty="0"/>
              <a:t> </a:t>
            </a:r>
            <a:r>
              <a:rPr dirty="0"/>
              <a:t>biasa</a:t>
            </a:r>
            <a:r>
              <a:rPr spc="-35" dirty="0"/>
              <a:t> </a:t>
            </a:r>
            <a:r>
              <a:rPr dirty="0"/>
              <a:t>pada</a:t>
            </a:r>
            <a:r>
              <a:rPr spc="-60" dirty="0"/>
              <a:t> </a:t>
            </a:r>
            <a:r>
              <a:rPr spc="-10" dirty="0"/>
              <a:t>pelanggan.</a:t>
            </a:r>
          </a:p>
          <a:p>
            <a:pPr marL="429895" marR="108585" indent="-341630">
              <a:lnSpc>
                <a:spcPct val="100000"/>
              </a:lnSpc>
              <a:buAutoNum type="arabicPeriod"/>
              <a:tabLst>
                <a:tab pos="431165" algn="l"/>
              </a:tabLst>
            </a:pPr>
            <a:r>
              <a:rPr dirty="0"/>
              <a:t>Keluar</a:t>
            </a:r>
            <a:r>
              <a:rPr spc="-80" dirty="0"/>
              <a:t> </a:t>
            </a:r>
            <a:r>
              <a:rPr dirty="0"/>
              <a:t>dari</a:t>
            </a:r>
            <a:r>
              <a:rPr spc="-80" dirty="0"/>
              <a:t> </a:t>
            </a:r>
            <a:r>
              <a:rPr dirty="0"/>
              <a:t>kebiasaan</a:t>
            </a:r>
            <a:r>
              <a:rPr spc="-65" dirty="0"/>
              <a:t> </a:t>
            </a:r>
            <a:r>
              <a:rPr dirty="0"/>
              <a:t>berpikir</a:t>
            </a:r>
            <a:r>
              <a:rPr spc="-90" dirty="0"/>
              <a:t> </a:t>
            </a:r>
            <a:r>
              <a:rPr dirty="0"/>
              <a:t>industri</a:t>
            </a:r>
            <a:r>
              <a:rPr spc="-85" dirty="0"/>
              <a:t> </a:t>
            </a:r>
            <a:r>
              <a:rPr dirty="0"/>
              <a:t>tersebut</a:t>
            </a:r>
            <a:r>
              <a:rPr spc="-80" dirty="0"/>
              <a:t> </a:t>
            </a:r>
            <a:r>
              <a:rPr spc="-10" dirty="0"/>
              <a:t>dengan 	</a:t>
            </a:r>
            <a:r>
              <a:rPr dirty="0"/>
              <a:t>menciptakan</a:t>
            </a:r>
            <a:r>
              <a:rPr spc="-120" dirty="0"/>
              <a:t> </a:t>
            </a:r>
            <a:r>
              <a:rPr dirty="0"/>
              <a:t>Market</a:t>
            </a:r>
            <a:r>
              <a:rPr spc="-105" dirty="0"/>
              <a:t> </a:t>
            </a:r>
            <a:r>
              <a:rPr dirty="0"/>
              <a:t>Space</a:t>
            </a:r>
            <a:r>
              <a:rPr spc="-95" dirty="0"/>
              <a:t> </a:t>
            </a:r>
            <a:r>
              <a:rPr dirty="0"/>
              <a:t>yang</a:t>
            </a:r>
            <a:r>
              <a:rPr spc="-100" dirty="0"/>
              <a:t> </a:t>
            </a:r>
            <a:r>
              <a:rPr spc="-10" dirty="0"/>
              <a:t>baru.</a:t>
            </a:r>
          </a:p>
          <a:p>
            <a:pPr marL="429895" marR="655955" indent="-3416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1165" algn="l"/>
              </a:tabLst>
            </a:pPr>
            <a:r>
              <a:rPr dirty="0"/>
              <a:t>Gunakan</a:t>
            </a:r>
            <a:r>
              <a:rPr spc="-65" dirty="0"/>
              <a:t> </a:t>
            </a:r>
            <a:r>
              <a:rPr dirty="0"/>
              <a:t>Strategy</a:t>
            </a:r>
            <a:r>
              <a:rPr spc="-80" dirty="0"/>
              <a:t> </a:t>
            </a:r>
            <a:r>
              <a:rPr dirty="0"/>
              <a:t>Canvas</a:t>
            </a:r>
            <a:r>
              <a:rPr spc="-65" dirty="0"/>
              <a:t> </a:t>
            </a:r>
            <a:r>
              <a:rPr dirty="0"/>
              <a:t>dan</a:t>
            </a:r>
            <a:r>
              <a:rPr spc="-65" dirty="0"/>
              <a:t> </a:t>
            </a:r>
            <a:r>
              <a:rPr dirty="0"/>
              <a:t>4</a:t>
            </a:r>
            <a:r>
              <a:rPr spc="-65" dirty="0"/>
              <a:t> </a:t>
            </a:r>
            <a:r>
              <a:rPr dirty="0"/>
              <a:t>Action</a:t>
            </a:r>
            <a:r>
              <a:rPr spc="-75" dirty="0"/>
              <a:t> </a:t>
            </a:r>
            <a:r>
              <a:rPr spc="-10" dirty="0"/>
              <a:t>Framework 	</a:t>
            </a:r>
            <a:r>
              <a:rPr dirty="0"/>
              <a:t>untuk</a:t>
            </a:r>
            <a:r>
              <a:rPr spc="-90" dirty="0"/>
              <a:t> </a:t>
            </a:r>
            <a:r>
              <a:rPr dirty="0"/>
              <a:t>menciptakan</a:t>
            </a:r>
            <a:r>
              <a:rPr spc="-90" dirty="0"/>
              <a:t> </a:t>
            </a:r>
            <a:r>
              <a:rPr dirty="0"/>
              <a:t>Value</a:t>
            </a:r>
            <a:r>
              <a:rPr spc="-75" dirty="0"/>
              <a:t> </a:t>
            </a:r>
            <a:r>
              <a:rPr dirty="0"/>
              <a:t>dan</a:t>
            </a:r>
            <a:r>
              <a:rPr spc="-90" dirty="0"/>
              <a:t> </a:t>
            </a:r>
            <a:r>
              <a:rPr dirty="0"/>
              <a:t>Lowcost</a:t>
            </a:r>
            <a:r>
              <a:rPr spc="-75" dirty="0"/>
              <a:t> </a:t>
            </a:r>
            <a:r>
              <a:rPr spc="-10" dirty="0"/>
              <a:t>secara 	bersamaan.</a:t>
            </a:r>
          </a:p>
          <a:p>
            <a:pPr marL="429895" marR="69215" indent="-341630">
              <a:lnSpc>
                <a:spcPct val="100000"/>
              </a:lnSpc>
              <a:buAutoNum type="arabicPeriod"/>
              <a:tabLst>
                <a:tab pos="431165" algn="l"/>
              </a:tabLst>
            </a:pPr>
            <a:r>
              <a:rPr dirty="0"/>
              <a:t>Pemikiran</a:t>
            </a:r>
            <a:r>
              <a:rPr spc="-50" dirty="0"/>
              <a:t> </a:t>
            </a:r>
            <a:r>
              <a:rPr dirty="0"/>
              <a:t>haruslah</a:t>
            </a:r>
            <a:r>
              <a:rPr spc="-50" dirty="0"/>
              <a:t> </a:t>
            </a:r>
            <a:r>
              <a:rPr dirty="0"/>
              <a:t>dari</a:t>
            </a:r>
            <a:r>
              <a:rPr spc="-60" dirty="0"/>
              <a:t> </a:t>
            </a:r>
            <a:r>
              <a:rPr dirty="0"/>
              <a:t>Keuntungan</a:t>
            </a:r>
            <a:r>
              <a:rPr spc="-65" dirty="0"/>
              <a:t> </a:t>
            </a:r>
            <a:r>
              <a:rPr dirty="0"/>
              <a:t>pelanggan,</a:t>
            </a:r>
            <a:r>
              <a:rPr spc="-80" dirty="0"/>
              <a:t> </a:t>
            </a:r>
            <a:r>
              <a:rPr spc="-20" dirty="0"/>
              <a:t>baru 	</a:t>
            </a:r>
            <a:r>
              <a:rPr dirty="0"/>
              <a:t>ke</a:t>
            </a:r>
            <a:r>
              <a:rPr spc="-45" dirty="0"/>
              <a:t> </a:t>
            </a:r>
            <a:r>
              <a:rPr dirty="0"/>
              <a:t>harga,</a:t>
            </a:r>
            <a:r>
              <a:rPr spc="-55" dirty="0"/>
              <a:t> </a:t>
            </a:r>
            <a:r>
              <a:rPr dirty="0"/>
              <a:t>biaya,</a:t>
            </a:r>
            <a:r>
              <a:rPr spc="-40" dirty="0"/>
              <a:t> </a:t>
            </a:r>
            <a:r>
              <a:rPr dirty="0"/>
              <a:t>dan</a:t>
            </a:r>
            <a:r>
              <a:rPr spc="-55" dirty="0"/>
              <a:t> </a:t>
            </a:r>
            <a:r>
              <a:rPr dirty="0"/>
              <a:t>bagaimana</a:t>
            </a:r>
            <a:r>
              <a:rPr spc="-60" dirty="0"/>
              <a:t> </a:t>
            </a:r>
            <a:r>
              <a:rPr spc="-10" dirty="0"/>
              <a:t>mengadaptasikan 	</a:t>
            </a:r>
            <a:r>
              <a:rPr dirty="0"/>
              <a:t>keadaan</a:t>
            </a:r>
            <a:r>
              <a:rPr spc="-45" dirty="0"/>
              <a:t> </a:t>
            </a:r>
            <a:r>
              <a:rPr dirty="0"/>
              <a:t>yang</a:t>
            </a:r>
            <a:r>
              <a:rPr spc="-45" dirty="0"/>
              <a:t> </a:t>
            </a:r>
            <a:r>
              <a:rPr dirty="0"/>
              <a:t>dihadapi,</a:t>
            </a:r>
            <a:r>
              <a:rPr spc="-70" dirty="0"/>
              <a:t> </a:t>
            </a:r>
            <a:r>
              <a:rPr dirty="0"/>
              <a:t>baik</a:t>
            </a:r>
            <a:r>
              <a:rPr spc="-50" dirty="0"/>
              <a:t> </a:t>
            </a:r>
            <a:r>
              <a:rPr dirty="0"/>
              <a:t>internal</a:t>
            </a:r>
            <a:r>
              <a:rPr spc="-60" dirty="0"/>
              <a:t> </a:t>
            </a:r>
            <a:r>
              <a:rPr dirty="0"/>
              <a:t>maupun</a:t>
            </a:r>
            <a:r>
              <a:rPr spc="-70" dirty="0"/>
              <a:t> </a:t>
            </a:r>
            <a:r>
              <a:rPr spc="-10" dirty="0"/>
              <a:t>external.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467100" y="1819778"/>
          <a:ext cx="4709793" cy="3193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3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7465" algn="r">
                        <a:lnSpc>
                          <a:spcPct val="100000"/>
                        </a:lnSpc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86%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R w="3175">
                      <a:solidFill>
                        <a:srgbClr val="0000FF"/>
                      </a:solidFill>
                      <a:prstDash val="solid"/>
                    </a:lnR>
                    <a:lnT w="3175">
                      <a:solidFill>
                        <a:srgbClr val="FF0000"/>
                      </a:solidFill>
                      <a:prstDash val="solid"/>
                    </a:lnT>
                    <a:lnB w="3175">
                      <a:solidFill>
                        <a:srgbClr val="FF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71145">
                        <a:lnSpc>
                          <a:spcPct val="100000"/>
                        </a:lnSpc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3175">
                      <a:solidFill>
                        <a:srgbClr val="0000FF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8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8100" algn="r">
                        <a:lnSpc>
                          <a:spcPct val="100000"/>
                        </a:lnSpc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62%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R w="3175">
                      <a:solidFill>
                        <a:srgbClr val="0000FF"/>
                      </a:solidFill>
                      <a:prstDash val="solid"/>
                    </a:lnR>
                    <a:lnB w="3175">
                      <a:solidFill>
                        <a:srgbClr val="FF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38%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3175">
                      <a:solidFill>
                        <a:srgbClr val="0000FF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0000FF"/>
                      </a:solidFill>
                      <a:prstDash val="solid"/>
                    </a:lnT>
                    <a:lnB w="3175">
                      <a:solidFill>
                        <a:srgbClr val="0000FF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2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C0C0C0"/>
                      </a:solidFill>
                      <a:prstDash val="soli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8100" algn="r">
                        <a:lnSpc>
                          <a:spcPct val="100000"/>
                        </a:lnSpc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39%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R w="3175">
                      <a:solidFill>
                        <a:srgbClr val="0000FF"/>
                      </a:solidFill>
                      <a:prstDash val="solid"/>
                    </a:lnR>
                    <a:lnB w="3175">
                      <a:solidFill>
                        <a:srgbClr val="FF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36830" algn="r">
                        <a:lnSpc>
                          <a:spcPct val="100000"/>
                        </a:lnSpc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61%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3175">
                      <a:solidFill>
                        <a:srgbClr val="0000FF"/>
                      </a:solidFill>
                      <a:prstDash val="solid"/>
                    </a:lnL>
                    <a:lnR w="952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0000FF"/>
                      </a:solidFill>
                      <a:prstDash val="solid"/>
                    </a:lnT>
                    <a:lnB w="3175">
                      <a:solidFill>
                        <a:srgbClr val="0000FF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</a:pPr>
            <a:r>
              <a:rPr sz="3200" b="0" dirty="0">
                <a:latin typeface="Times New Roman"/>
                <a:cs typeface="Times New Roman"/>
              </a:rPr>
              <a:t>Return</a:t>
            </a:r>
            <a:r>
              <a:rPr sz="3200" b="0" spc="-2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yang</a:t>
            </a:r>
            <a:r>
              <a:rPr sz="3200" b="0" spc="-3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Jauh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Lebih</a:t>
            </a:r>
            <a:r>
              <a:rPr sz="3200" b="0" spc="-3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Tinggi</a:t>
            </a:r>
            <a:r>
              <a:rPr sz="3200" b="0" spc="-45" dirty="0">
                <a:latin typeface="Times New Roman"/>
                <a:cs typeface="Times New Roman"/>
              </a:rPr>
              <a:t> </a:t>
            </a:r>
            <a:r>
              <a:rPr sz="3200" b="0" spc="-20" dirty="0">
                <a:latin typeface="Times New Roman"/>
                <a:cs typeface="Times New Roman"/>
              </a:rPr>
              <a:t>dari </a:t>
            </a:r>
            <a:r>
              <a:rPr sz="3200" b="0" dirty="0">
                <a:latin typeface="Times New Roman"/>
                <a:cs typeface="Times New Roman"/>
              </a:rPr>
              <a:t>Investasi</a:t>
            </a:r>
            <a:r>
              <a:rPr sz="3200" b="0" spc="-50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di</a:t>
            </a:r>
            <a:r>
              <a:rPr sz="3200" b="0" spc="-25" dirty="0"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Samudra</a:t>
            </a:r>
            <a:r>
              <a:rPr sz="3200" b="0" spc="-65" dirty="0">
                <a:latin typeface="Times New Roman"/>
                <a:cs typeface="Times New Roman"/>
              </a:rPr>
              <a:t> </a:t>
            </a:r>
            <a:r>
              <a:rPr sz="3200" b="0" spc="-20" dirty="0">
                <a:latin typeface="Times New Roman"/>
                <a:cs typeface="Times New Roman"/>
              </a:rPr>
              <a:t>Biru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834644" y="1957832"/>
            <a:ext cx="2346960" cy="289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Business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Launch</a:t>
            </a:r>
            <a:endParaRPr sz="2400">
              <a:latin typeface="Arial MT"/>
              <a:cs typeface="Arial MT"/>
            </a:endParaRPr>
          </a:p>
          <a:p>
            <a:pPr marL="12700" marR="104139">
              <a:lnSpc>
                <a:spcPct val="340300"/>
              </a:lnSpc>
              <a:spcBef>
                <a:spcPts val="140"/>
              </a:spcBef>
            </a:pPr>
            <a:r>
              <a:rPr sz="2400" dirty="0">
                <a:latin typeface="Arial MT"/>
                <a:cs typeface="Arial MT"/>
              </a:rPr>
              <a:t>Revenue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Impact </a:t>
            </a:r>
            <a:r>
              <a:rPr sz="2400" dirty="0">
                <a:latin typeface="Arial MT"/>
                <a:cs typeface="Arial MT"/>
              </a:rPr>
              <a:t>Profit </a:t>
            </a:r>
            <a:r>
              <a:rPr sz="2400" spc="-10" dirty="0">
                <a:latin typeface="Arial MT"/>
                <a:cs typeface="Arial MT"/>
              </a:rPr>
              <a:t>Impact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6286" y="5350586"/>
            <a:ext cx="30759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Red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Oceans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80808"/>
                </a:solidFill>
                <a:latin typeface="Arial MT"/>
                <a:cs typeface="Arial MT"/>
              </a:rPr>
              <a:t>Market-Competing</a:t>
            </a:r>
            <a:r>
              <a:rPr sz="1400" spc="5" dirty="0">
                <a:solidFill>
                  <a:srgbClr val="08080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80808"/>
                </a:solidFill>
                <a:latin typeface="Arial MT"/>
                <a:cs typeface="Arial MT"/>
              </a:rPr>
              <a:t>Business</a:t>
            </a:r>
            <a:r>
              <a:rPr sz="1400" spc="10" dirty="0">
                <a:solidFill>
                  <a:srgbClr val="08080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80808"/>
                </a:solidFill>
                <a:latin typeface="Arial MT"/>
                <a:cs typeface="Arial MT"/>
              </a:rPr>
              <a:t>Launches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27150" y="5622925"/>
            <a:ext cx="153035" cy="165100"/>
          </a:xfrm>
          <a:custGeom>
            <a:avLst/>
            <a:gdLst/>
            <a:ahLst/>
            <a:cxnLst/>
            <a:rect l="l" t="t" r="r" b="b"/>
            <a:pathLst>
              <a:path w="153034" h="165100">
                <a:moveTo>
                  <a:pt x="152425" y="0"/>
                </a:moveTo>
                <a:lnTo>
                  <a:pt x="0" y="0"/>
                </a:lnTo>
                <a:lnTo>
                  <a:pt x="0" y="165100"/>
                </a:lnTo>
                <a:lnTo>
                  <a:pt x="152425" y="165100"/>
                </a:lnTo>
                <a:lnTo>
                  <a:pt x="1524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44744" y="5350586"/>
            <a:ext cx="28879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00FF"/>
                </a:solidFill>
                <a:latin typeface="Arial MT"/>
                <a:cs typeface="Arial MT"/>
              </a:rPr>
              <a:t>Blue</a:t>
            </a:r>
            <a:r>
              <a:rPr sz="1400" spc="-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00FF"/>
                </a:solidFill>
                <a:latin typeface="Arial MT"/>
                <a:cs typeface="Arial MT"/>
              </a:rPr>
              <a:t>Oceans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80808"/>
                </a:solidFill>
                <a:latin typeface="Arial MT"/>
                <a:cs typeface="Arial MT"/>
              </a:rPr>
              <a:t>Market-</a:t>
            </a:r>
            <a:r>
              <a:rPr sz="1400" dirty="0">
                <a:solidFill>
                  <a:srgbClr val="080808"/>
                </a:solidFill>
                <a:latin typeface="Arial MT"/>
                <a:cs typeface="Arial MT"/>
              </a:rPr>
              <a:t>Creating</a:t>
            </a:r>
            <a:r>
              <a:rPr sz="1400" spc="-40" dirty="0">
                <a:solidFill>
                  <a:srgbClr val="08080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80808"/>
                </a:solidFill>
                <a:latin typeface="Arial MT"/>
                <a:cs typeface="Arial MT"/>
              </a:rPr>
              <a:t>Business</a:t>
            </a:r>
            <a:r>
              <a:rPr sz="1400" spc="-30" dirty="0">
                <a:solidFill>
                  <a:srgbClr val="080808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80808"/>
                </a:solidFill>
                <a:latin typeface="Arial MT"/>
                <a:cs typeface="Arial MT"/>
              </a:rPr>
              <a:t>Launches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43576" y="5622925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152387" y="0"/>
                </a:moveTo>
                <a:lnTo>
                  <a:pt x="0" y="0"/>
                </a:lnTo>
                <a:lnTo>
                  <a:pt x="0" y="165100"/>
                </a:lnTo>
                <a:lnTo>
                  <a:pt x="152387" y="165100"/>
                </a:lnTo>
                <a:lnTo>
                  <a:pt x="1523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1975" y="1730375"/>
            <a:ext cx="0" cy="3346450"/>
          </a:xfrm>
          <a:custGeom>
            <a:avLst/>
            <a:gdLst/>
            <a:ahLst/>
            <a:cxnLst/>
            <a:rect l="l" t="t" r="r" b="b"/>
            <a:pathLst>
              <a:path h="3346450">
                <a:moveTo>
                  <a:pt x="0" y="0"/>
                </a:moveTo>
                <a:lnTo>
                  <a:pt x="0" y="334645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3450" y="1730375"/>
            <a:ext cx="0" cy="3346450"/>
          </a:xfrm>
          <a:custGeom>
            <a:avLst/>
            <a:gdLst/>
            <a:ahLst/>
            <a:cxnLst/>
            <a:rect l="l" t="t" r="r" b="b"/>
            <a:pathLst>
              <a:path h="3346450">
                <a:moveTo>
                  <a:pt x="0" y="0"/>
                </a:moveTo>
                <a:lnTo>
                  <a:pt x="0" y="334645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1696" y="6538872"/>
            <a:ext cx="2260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b="1" spc="-25" dirty="0">
                <a:solidFill>
                  <a:srgbClr val="3333CC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909637"/>
            <a:ext cx="9153525" cy="2077720"/>
            <a:chOff x="-4762" y="909637"/>
            <a:chExt cx="9153525" cy="2077720"/>
          </a:xfrm>
        </p:grpSpPr>
        <p:sp>
          <p:nvSpPr>
            <p:cNvPr id="4" name="object 4"/>
            <p:cNvSpPr/>
            <p:nvPr/>
          </p:nvSpPr>
          <p:spPr>
            <a:xfrm>
              <a:off x="0" y="914400"/>
              <a:ext cx="9144000" cy="1905000"/>
            </a:xfrm>
            <a:custGeom>
              <a:avLst/>
              <a:gdLst/>
              <a:ahLst/>
              <a:cxnLst/>
              <a:rect l="l" t="t" r="r" b="b"/>
              <a:pathLst>
                <a:path w="9144000" h="1905000">
                  <a:moveTo>
                    <a:pt x="0" y="1904999"/>
                  </a:moveTo>
                  <a:lnTo>
                    <a:pt x="9144000" y="19049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04999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14400"/>
              <a:ext cx="9144000" cy="2057400"/>
            </a:xfrm>
            <a:custGeom>
              <a:avLst/>
              <a:gdLst/>
              <a:ahLst/>
              <a:cxnLst/>
              <a:rect l="l" t="t" r="r" b="b"/>
              <a:pathLst>
                <a:path w="9144000" h="2057400">
                  <a:moveTo>
                    <a:pt x="0" y="2057400"/>
                  </a:moveTo>
                  <a:lnTo>
                    <a:pt x="9144000" y="20574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057400"/>
                  </a:lnTo>
                  <a:close/>
                </a:path>
              </a:pathLst>
            </a:custGeom>
            <a:ln w="9525">
              <a:solidFill>
                <a:srgbClr val="CC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7647" y="1255775"/>
              <a:ext cx="2555748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0" y="1865375"/>
              <a:ext cx="3732276" cy="112166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62" y="1391158"/>
            <a:ext cx="91344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00" marR="596265" indent="117602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3333CC"/>
                </a:solidFill>
                <a:latin typeface="Arial"/>
                <a:cs typeface="Arial"/>
              </a:rPr>
              <a:t>Selesai, </a:t>
            </a:r>
            <a:r>
              <a:rPr sz="4000" spc="-25" dirty="0">
                <a:solidFill>
                  <a:srgbClr val="3333CC"/>
                </a:solidFill>
                <a:latin typeface="Arial"/>
                <a:cs typeface="Arial"/>
              </a:rPr>
              <a:t>Terima</a:t>
            </a:r>
            <a:r>
              <a:rPr sz="4000" spc="-2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3333CC"/>
                </a:solidFill>
                <a:latin typeface="Arial"/>
                <a:cs typeface="Arial"/>
              </a:rPr>
              <a:t>kasih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2819400"/>
            <a:ext cx="9144000" cy="4038600"/>
            <a:chOff x="0" y="2819400"/>
            <a:chExt cx="9144000" cy="4038600"/>
          </a:xfrm>
        </p:grpSpPr>
        <p:sp>
          <p:nvSpPr>
            <p:cNvPr id="10" name="object 10"/>
            <p:cNvSpPr/>
            <p:nvPr/>
          </p:nvSpPr>
          <p:spPr>
            <a:xfrm>
              <a:off x="0" y="2819400"/>
              <a:ext cx="9144000" cy="4038600"/>
            </a:xfrm>
            <a:custGeom>
              <a:avLst/>
              <a:gdLst/>
              <a:ahLst/>
              <a:cxnLst/>
              <a:rect l="l" t="t" r="r" b="b"/>
              <a:pathLst>
                <a:path w="9144000" h="4038600">
                  <a:moveTo>
                    <a:pt x="9144000" y="0"/>
                  </a:moveTo>
                  <a:lnTo>
                    <a:pt x="0" y="0"/>
                  </a:lnTo>
                  <a:lnTo>
                    <a:pt x="0" y="4038600"/>
                  </a:lnTo>
                  <a:lnTo>
                    <a:pt x="9144000" y="403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19527"/>
              <a:ext cx="9144000" cy="358127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31140" y="5208270"/>
            <a:ext cx="61817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Arial"/>
                <a:cs typeface="Arial"/>
              </a:rPr>
              <a:t>“How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to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create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uncontested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market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space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and </a:t>
            </a:r>
            <a:r>
              <a:rPr sz="2200" b="1" dirty="0">
                <a:latin typeface="Arial"/>
                <a:cs typeface="Arial"/>
              </a:rPr>
              <a:t>make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competition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irrelevant.”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4255" y="371856"/>
            <a:ext cx="8639175" cy="902335"/>
            <a:chOff x="524255" y="371856"/>
            <a:chExt cx="8639175" cy="902335"/>
          </a:xfrm>
        </p:grpSpPr>
        <p:sp>
          <p:nvSpPr>
            <p:cNvPr id="3" name="object 3"/>
            <p:cNvSpPr/>
            <p:nvPr/>
          </p:nvSpPr>
          <p:spPr>
            <a:xfrm>
              <a:off x="838199" y="1066800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381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55" y="371856"/>
              <a:ext cx="2770632" cy="902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9691" y="371856"/>
              <a:ext cx="943356" cy="902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7851" y="371856"/>
              <a:ext cx="2769107" cy="9022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0511" y="371856"/>
              <a:ext cx="2162556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6348" y="371856"/>
              <a:ext cx="784859" cy="9022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4540" y="477977"/>
            <a:ext cx="71075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Blue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Ocean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or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Red</a:t>
            </a:r>
            <a:r>
              <a:rPr sz="32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Ocean</a:t>
            </a:r>
            <a:r>
              <a:rPr sz="32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Strategy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0" dirty="0"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43127" y="1024127"/>
            <a:ext cx="8501380" cy="5770245"/>
            <a:chOff x="643127" y="1024127"/>
            <a:chExt cx="8501380" cy="577024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127" y="1024127"/>
              <a:ext cx="8500872" cy="57698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8199" y="1219199"/>
              <a:ext cx="8001000" cy="5181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638799" y="5805487"/>
              <a:ext cx="3124200" cy="519430"/>
            </a:xfrm>
            <a:custGeom>
              <a:avLst/>
              <a:gdLst/>
              <a:ahLst/>
              <a:cxnLst/>
              <a:rect l="l" t="t" r="r" b="b"/>
              <a:pathLst>
                <a:path w="3124200" h="519429">
                  <a:moveTo>
                    <a:pt x="3124200" y="0"/>
                  </a:moveTo>
                  <a:lnTo>
                    <a:pt x="0" y="0"/>
                  </a:lnTo>
                  <a:lnTo>
                    <a:pt x="0" y="519112"/>
                  </a:lnTo>
                  <a:lnTo>
                    <a:pt x="3124200" y="519112"/>
                  </a:lnTo>
                  <a:lnTo>
                    <a:pt x="3124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2599" y="5736336"/>
              <a:ext cx="3304032" cy="78943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770879" y="5830620"/>
            <a:ext cx="2858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War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246" y="-24581"/>
            <a:ext cx="7772400" cy="1456267"/>
          </a:xfrm>
          <a:prstGeom prst="rect">
            <a:avLst/>
          </a:prstGeom>
        </p:spPr>
        <p:txBody>
          <a:bodyPr vert="horz" wrap="square" lIns="0" tIns="337946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dirty="0"/>
              <a:t>Strategy</a:t>
            </a:r>
            <a:r>
              <a:rPr spc="-110" dirty="0"/>
              <a:t> </a:t>
            </a:r>
            <a:r>
              <a:rPr spc="-10" dirty="0"/>
              <a:t>Canvas: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ts val="1864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1250949"/>
            <a:ext cx="7732395" cy="5361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352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CC99"/>
                </a:solidFill>
                <a:latin typeface="Tahoma"/>
                <a:cs typeface="Tahoma"/>
              </a:rPr>
              <a:t>Strategy</a:t>
            </a:r>
            <a:r>
              <a:rPr sz="2800" spc="-105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0CC99"/>
                </a:solidFill>
                <a:latin typeface="Tahoma"/>
                <a:cs typeface="Tahoma"/>
              </a:rPr>
              <a:t>canvas</a:t>
            </a:r>
            <a:r>
              <a:rPr sz="2800" spc="-125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adalah</a:t>
            </a:r>
            <a:r>
              <a:rPr sz="2300" spc="-9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framework</a:t>
            </a:r>
            <a:r>
              <a:rPr sz="2300" spc="-11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untuk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menganalisa </a:t>
            </a:r>
            <a:r>
              <a:rPr sz="2300" dirty="0">
                <a:latin typeface="Tahoma"/>
                <a:cs typeface="Tahoma"/>
              </a:rPr>
              <a:t>industri,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pemain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terbaik,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dan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kompetitor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kita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dengan </a:t>
            </a:r>
            <a:r>
              <a:rPr sz="2300" dirty="0">
                <a:latin typeface="Tahoma"/>
                <a:cs typeface="Tahoma"/>
              </a:rPr>
              <a:t>menjabarkan</a:t>
            </a:r>
            <a:r>
              <a:rPr sz="2300" spc="-5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elemen2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penting</a:t>
            </a:r>
            <a:r>
              <a:rPr sz="2300" spc="-4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dari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persaingan.</a:t>
            </a:r>
            <a:endParaRPr sz="23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770"/>
              </a:spcBef>
            </a:pPr>
            <a:r>
              <a:rPr sz="2300" dirty="0">
                <a:latin typeface="Tahoma"/>
                <a:cs typeface="Tahoma"/>
              </a:rPr>
              <a:t>Pemahaman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akan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produk,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service,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spc="-20" dirty="0">
                <a:latin typeface="Tahoma"/>
                <a:cs typeface="Tahoma"/>
              </a:rPr>
              <a:t>delivery,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dan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kelebihan/ </a:t>
            </a:r>
            <a:r>
              <a:rPr sz="2300" dirty="0">
                <a:latin typeface="Tahoma"/>
                <a:cs typeface="Tahoma"/>
              </a:rPr>
              <a:t>kekurangan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dari</a:t>
            </a:r>
            <a:r>
              <a:rPr sz="2300" spc="-5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masing2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elemen</a:t>
            </a:r>
            <a:r>
              <a:rPr sz="2300" spc="-4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penting</a:t>
            </a:r>
            <a:r>
              <a:rPr sz="2300" spc="-4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dalam</a:t>
            </a:r>
            <a:r>
              <a:rPr sz="2300" spc="-5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bisnis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spc="-25" dirty="0">
                <a:latin typeface="Tahoma"/>
                <a:cs typeface="Tahoma"/>
              </a:rPr>
              <a:t>ini </a:t>
            </a:r>
            <a:r>
              <a:rPr sz="2300" dirty="0">
                <a:latin typeface="Tahoma"/>
                <a:cs typeface="Tahoma"/>
              </a:rPr>
              <a:t>akan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berguna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untuk</a:t>
            </a:r>
            <a:r>
              <a:rPr sz="2300" spc="-5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membangun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Blue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Ocean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Strategy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spc="-20" dirty="0">
                <a:latin typeface="Tahoma"/>
                <a:cs typeface="Tahoma"/>
              </a:rPr>
              <a:t>baru </a:t>
            </a:r>
            <a:r>
              <a:rPr sz="2300" dirty="0">
                <a:latin typeface="Tahoma"/>
                <a:cs typeface="Tahoma"/>
              </a:rPr>
              <a:t>yang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berbeda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dengan</a:t>
            </a:r>
            <a:r>
              <a:rPr sz="2300" spc="-5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persaingan</a:t>
            </a:r>
            <a:r>
              <a:rPr sz="2300" spc="-8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pada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Red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Ocean.</a:t>
            </a:r>
            <a:endParaRPr sz="2300" dirty="0">
              <a:latin typeface="Tahoma"/>
              <a:cs typeface="Tahoma"/>
            </a:endParaRPr>
          </a:p>
          <a:p>
            <a:pPr marL="12700" marR="46990">
              <a:lnSpc>
                <a:spcPct val="100000"/>
              </a:lnSpc>
              <a:spcBef>
                <a:spcPts val="2765"/>
              </a:spcBef>
            </a:pPr>
            <a:r>
              <a:rPr sz="2300" dirty="0">
                <a:latin typeface="Tahoma"/>
                <a:cs typeface="Tahoma"/>
              </a:rPr>
              <a:t>Harus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diperhatikan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ketajaman</a:t>
            </a:r>
            <a:r>
              <a:rPr sz="2300" spc="-5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memilih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apa</a:t>
            </a:r>
            <a:r>
              <a:rPr sz="2300" spc="-5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saja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yang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perlu </a:t>
            </a:r>
            <a:r>
              <a:rPr sz="2300" dirty="0">
                <a:latin typeface="Tahoma"/>
                <a:cs typeface="Tahoma"/>
              </a:rPr>
              <a:t>diperhatikan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dalam</a:t>
            </a:r>
            <a:r>
              <a:rPr sz="2300" spc="-5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Strategy</a:t>
            </a:r>
            <a:r>
              <a:rPr sz="2300" spc="-4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Canvas</a:t>
            </a:r>
            <a:r>
              <a:rPr sz="2300" spc="-5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ini.</a:t>
            </a:r>
            <a:r>
              <a:rPr sz="2300" spc="-5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Misalkan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spc="-20" dirty="0">
                <a:latin typeface="Tahoma"/>
                <a:cs typeface="Tahoma"/>
              </a:rPr>
              <a:t>dalam </a:t>
            </a:r>
            <a:r>
              <a:rPr sz="2300" dirty="0">
                <a:latin typeface="Tahoma"/>
                <a:cs typeface="Tahoma"/>
              </a:rPr>
              <a:t>industri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sirkus: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Pemain</a:t>
            </a:r>
            <a:r>
              <a:rPr sz="2300" spc="-7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bintang,</a:t>
            </a:r>
            <a:r>
              <a:rPr sz="2300" spc="-5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hewan,</a:t>
            </a:r>
            <a:r>
              <a:rPr sz="2300" spc="-5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lelucon,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panggung, </a:t>
            </a:r>
            <a:r>
              <a:rPr sz="2300" dirty="0">
                <a:latin typeface="Tahoma"/>
                <a:cs typeface="Tahoma"/>
              </a:rPr>
              <a:t>harga…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dan</a:t>
            </a:r>
            <a:r>
              <a:rPr sz="2300" spc="-6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lain2.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Strategy</a:t>
            </a:r>
            <a:r>
              <a:rPr sz="2300" spc="-5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canvas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menggambarkan </a:t>
            </a:r>
            <a:r>
              <a:rPr sz="2300" dirty="0">
                <a:latin typeface="Tahoma"/>
                <a:cs typeface="Tahoma"/>
              </a:rPr>
              <a:t>industri,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pemain</a:t>
            </a:r>
            <a:r>
              <a:rPr sz="2300" spc="-7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terbaik,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dan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apa</a:t>
            </a:r>
            <a:r>
              <a:rPr sz="2300" spc="-5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kesempatan</a:t>
            </a:r>
            <a:r>
              <a:rPr sz="2300" spc="-55" dirty="0">
                <a:latin typeface="Tahoma"/>
                <a:cs typeface="Tahoma"/>
              </a:rPr>
              <a:t> </a:t>
            </a:r>
            <a:r>
              <a:rPr sz="2300" dirty="0">
                <a:latin typeface="Tahoma"/>
                <a:cs typeface="Tahoma"/>
              </a:rPr>
              <a:t>kita</a:t>
            </a:r>
            <a:r>
              <a:rPr sz="2300" spc="-60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untuk </a:t>
            </a:r>
            <a:r>
              <a:rPr sz="2300" dirty="0">
                <a:latin typeface="Tahoma"/>
                <a:cs typeface="Tahoma"/>
              </a:rPr>
              <a:t>menjadi</a:t>
            </a:r>
            <a:r>
              <a:rPr sz="2300" spc="-80" dirty="0">
                <a:latin typeface="Tahoma"/>
                <a:cs typeface="Tahoma"/>
              </a:rPr>
              <a:t> </a:t>
            </a:r>
            <a:r>
              <a:rPr sz="2300" spc="-10" dirty="0">
                <a:latin typeface="Tahoma"/>
                <a:cs typeface="Tahoma"/>
              </a:rPr>
              <a:t>berbeda.</a:t>
            </a:r>
            <a:endParaRPr sz="2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924" y="0"/>
            <a:ext cx="6842125" cy="685799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</TotalTime>
  <Words>1937</Words>
  <Application>Microsoft Office PowerPoint</Application>
  <PresentationFormat>On-screen Show (4:3)</PresentationFormat>
  <Paragraphs>358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Arial MT</vt:lpstr>
      <vt:lpstr>Calibri</vt:lpstr>
      <vt:lpstr>Calibri Light</vt:lpstr>
      <vt:lpstr>Microsoft Sans Serif</vt:lpstr>
      <vt:lpstr>Tahoma</vt:lpstr>
      <vt:lpstr>Times New Roman</vt:lpstr>
      <vt:lpstr>Trebuchet MS</vt:lpstr>
      <vt:lpstr>Wingdings</vt:lpstr>
      <vt:lpstr>Celestial</vt:lpstr>
      <vt:lpstr>PowerPoint Presentation</vt:lpstr>
      <vt:lpstr>Now Era ...</vt:lpstr>
      <vt:lpstr>Diperkenalkan oleh ; Prof. W. Chan Kim &amp; Prof. Renee Mauborgne (Harvard Bussines Review)</vt:lpstr>
      <vt:lpstr>Blue Ocean Strategy</vt:lpstr>
      <vt:lpstr>Red Ocean vs Blue Ocean Strategy</vt:lpstr>
      <vt:lpstr>Return yang Jauh Lebih Tinggi dari Investasi di Samudra Biru</vt:lpstr>
      <vt:lpstr>PowerPoint Presentation</vt:lpstr>
      <vt:lpstr>Strategy Canvas:</vt:lpstr>
      <vt:lpstr>PowerPoint Presentation</vt:lpstr>
      <vt:lpstr>PowerPoint Presentation</vt:lpstr>
      <vt:lpstr>PowerPoint Presentation</vt:lpstr>
      <vt:lpstr>The Strategy Canvas of Cirque du Soleil</vt:lpstr>
      <vt:lpstr>Cirque Du Soleil “O” Las Vegas Best Show Ever!</vt:lpstr>
      <vt:lpstr>PowerPoint Presentation</vt:lpstr>
      <vt:lpstr>Cirque de Soleil Mystere</vt:lpstr>
      <vt:lpstr>PowerPoint Presentation</vt:lpstr>
      <vt:lpstr>PowerPoint Presentation</vt:lpstr>
      <vt:lpstr>PowerPoint Presentation</vt:lpstr>
      <vt:lpstr>The Strategy Canvas of Cirque du Soleil</vt:lpstr>
      <vt:lpstr>PowerPoint Presentation</vt:lpstr>
      <vt:lpstr>Pilihan :</vt:lpstr>
      <vt:lpstr>Inovasi Nilai</vt:lpstr>
      <vt:lpstr>Landasan Strategi Samudra Biru</vt:lpstr>
      <vt:lpstr>Exceptional Buyer Utility :</vt:lpstr>
      <vt:lpstr>Buyer Utility Map</vt:lpstr>
      <vt:lpstr>Urutan Strategi Samudra Biru</vt:lpstr>
      <vt:lpstr>Urutan Strategis :</vt:lpstr>
      <vt:lpstr>Three Tiers of Noncustomers</vt:lpstr>
      <vt:lpstr>Menciptakan Ruang Pasar Baru :</vt:lpstr>
      <vt:lpstr>PowerPoint Presentation</vt:lpstr>
      <vt:lpstr>Contoh Alternatif Industri:</vt:lpstr>
      <vt:lpstr>PowerPoint Presentation</vt:lpstr>
      <vt:lpstr>Contoh Strategic Group:</vt:lpstr>
      <vt:lpstr>PowerPoint Presentation</vt:lpstr>
      <vt:lpstr>PowerPoint Presentation</vt:lpstr>
      <vt:lpstr>PowerPoint Presentation</vt:lpstr>
      <vt:lpstr>Contoh Buyers Group:</vt:lpstr>
      <vt:lpstr>PowerPoint Presentation</vt:lpstr>
      <vt:lpstr>PowerPoint Presentation</vt:lpstr>
      <vt:lpstr>Contoh Scope of Offering:</vt:lpstr>
      <vt:lpstr>PowerPoint Presentation</vt:lpstr>
      <vt:lpstr>Contoh Functional-Emotional:</vt:lpstr>
      <vt:lpstr>PowerPoint Presentation</vt:lpstr>
      <vt:lpstr>PowerPoint Presentation</vt:lpstr>
      <vt:lpstr>Look Across Time:</vt:lpstr>
      <vt:lpstr>PowerPoint Presentation</vt:lpstr>
      <vt:lpstr>PowerPoint Presentation</vt:lpstr>
      <vt:lpstr>Fenomena Blue Ocean Strategy Di Indonesia</vt:lpstr>
      <vt:lpstr>Contoh : Alip_Ba_Ta berselancar di samudra biru</vt:lpstr>
      <vt:lpstr>Prestasi Alief G</vt:lpstr>
      <vt:lpstr>Alip_Ba_Ta dengan aksi fenomenalnya</vt:lpstr>
      <vt:lpstr>PowerPoint Presentation</vt:lpstr>
      <vt:lpstr>PowerPoint Presentation</vt:lpstr>
      <vt:lpstr>PowerPoint Presentation</vt:lpstr>
      <vt:lpstr>Let’s Discuss</vt:lpstr>
      <vt:lpstr>PowerPoint Presentation</vt:lpstr>
      <vt:lpstr>ERRC Grid</vt:lpstr>
      <vt:lpstr>Creating New Market Space</vt:lpstr>
      <vt:lpstr>Blue Ocean Strategy Summary:</vt:lpstr>
      <vt:lpstr>Selesai,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XXX</dc:creator>
  <cp:lastModifiedBy>Viola De Yusa</cp:lastModifiedBy>
  <cp:revision>3</cp:revision>
  <dcterms:created xsi:type="dcterms:W3CDTF">2025-12-08T09:10:14Z</dcterms:created>
  <dcterms:modified xsi:type="dcterms:W3CDTF">2025-12-08T09:27:09Z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2025-12-08T00:00:00Z</vt:filetime>
  </property>
  <property fmtid="{D5CDD505-2E9C-101B-9397-08002B2CF9AE}" pid="5" name="Producer">
    <vt:lpwstr>Microsoft® PowerPoint® 2010</vt:lpwstr>
  </property>
</Properties>
</file>