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49"/>
  </p:notesMasterIdLst>
  <p:sldIdLst>
    <p:sldId id="256" r:id="rId2"/>
    <p:sldId id="257" r:id="rId3"/>
    <p:sldId id="288" r:id="rId4"/>
    <p:sldId id="258"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286" r:id="rId24"/>
    <p:sldId id="289" r:id="rId25"/>
    <p:sldId id="400" r:id="rId26"/>
    <p:sldId id="290" r:id="rId27"/>
    <p:sldId id="291" r:id="rId28"/>
    <p:sldId id="292" r:id="rId29"/>
    <p:sldId id="293" r:id="rId30"/>
    <p:sldId id="294" r:id="rId31"/>
    <p:sldId id="295" r:id="rId32"/>
    <p:sldId id="296" r:id="rId33"/>
    <p:sldId id="297" r:id="rId34"/>
    <p:sldId id="298" r:id="rId35"/>
    <p:sldId id="299" r:id="rId36"/>
    <p:sldId id="300" r:id="rId37"/>
    <p:sldId id="303" r:id="rId38"/>
    <p:sldId id="401" r:id="rId39"/>
    <p:sldId id="402" r:id="rId40"/>
    <p:sldId id="403" r:id="rId41"/>
    <p:sldId id="404" r:id="rId42"/>
    <p:sldId id="407" r:id="rId43"/>
    <p:sldId id="408" r:id="rId44"/>
    <p:sldId id="409" r:id="rId45"/>
    <p:sldId id="410" r:id="rId46"/>
    <p:sldId id="412" r:id="rId47"/>
    <p:sldId id="413" r:id="rId48"/>
    <p:sldId id="414" r:id="rId49"/>
    <p:sldId id="415" r:id="rId50"/>
    <p:sldId id="416" r:id="rId51"/>
    <p:sldId id="417" r:id="rId52"/>
    <p:sldId id="418" r:id="rId53"/>
    <p:sldId id="419" r:id="rId54"/>
    <p:sldId id="420" r:id="rId55"/>
    <p:sldId id="435" r:id="rId56"/>
    <p:sldId id="436" r:id="rId57"/>
    <p:sldId id="437" r:id="rId58"/>
    <p:sldId id="438" r:id="rId59"/>
    <p:sldId id="423" r:id="rId60"/>
    <p:sldId id="424" r:id="rId61"/>
    <p:sldId id="425" r:id="rId62"/>
    <p:sldId id="426" r:id="rId63"/>
    <p:sldId id="427" r:id="rId64"/>
    <p:sldId id="428" r:id="rId65"/>
    <p:sldId id="429" r:id="rId66"/>
    <p:sldId id="430" r:id="rId67"/>
    <p:sldId id="431" r:id="rId68"/>
    <p:sldId id="432" r:id="rId69"/>
    <p:sldId id="433" r:id="rId70"/>
    <p:sldId id="434" r:id="rId71"/>
    <p:sldId id="328"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352" r:id="rId88"/>
    <p:sldId id="353" r:id="rId89"/>
    <p:sldId id="354" r:id="rId90"/>
    <p:sldId id="355" r:id="rId91"/>
    <p:sldId id="356" r:id="rId92"/>
    <p:sldId id="357" r:id="rId93"/>
    <p:sldId id="358" r:id="rId94"/>
    <p:sldId id="359" r:id="rId95"/>
    <p:sldId id="361" r:id="rId96"/>
    <p:sldId id="366" r:id="rId97"/>
    <p:sldId id="368" r:id="rId98"/>
    <p:sldId id="372" r:id="rId99"/>
    <p:sldId id="378" r:id="rId100"/>
    <p:sldId id="379" r:id="rId101"/>
    <p:sldId id="380" r:id="rId102"/>
    <p:sldId id="381" r:id="rId103"/>
    <p:sldId id="455" r:id="rId104"/>
    <p:sldId id="456" r:id="rId105"/>
    <p:sldId id="457" r:id="rId106"/>
    <p:sldId id="458" r:id="rId107"/>
    <p:sldId id="459" r:id="rId108"/>
    <p:sldId id="461" r:id="rId109"/>
    <p:sldId id="462" r:id="rId110"/>
    <p:sldId id="463" r:id="rId111"/>
    <p:sldId id="465" r:id="rId112"/>
    <p:sldId id="466" r:id="rId113"/>
    <p:sldId id="467" r:id="rId114"/>
    <p:sldId id="468" r:id="rId115"/>
    <p:sldId id="469" r:id="rId116"/>
    <p:sldId id="470" r:id="rId117"/>
    <p:sldId id="471" r:id="rId118"/>
    <p:sldId id="472" r:id="rId119"/>
    <p:sldId id="473" r:id="rId120"/>
    <p:sldId id="474" r:id="rId121"/>
    <p:sldId id="475" r:id="rId122"/>
    <p:sldId id="476" r:id="rId123"/>
    <p:sldId id="477" r:id="rId124"/>
    <p:sldId id="478" r:id="rId125"/>
    <p:sldId id="479" r:id="rId126"/>
    <p:sldId id="480" r:id="rId127"/>
    <p:sldId id="481" r:id="rId128"/>
    <p:sldId id="482" r:id="rId129"/>
    <p:sldId id="483" r:id="rId130"/>
    <p:sldId id="484" r:id="rId131"/>
    <p:sldId id="485" r:id="rId132"/>
    <p:sldId id="486" r:id="rId133"/>
    <p:sldId id="487" r:id="rId134"/>
    <p:sldId id="488" r:id="rId135"/>
    <p:sldId id="489" r:id="rId136"/>
    <p:sldId id="490" r:id="rId137"/>
    <p:sldId id="491" r:id="rId138"/>
    <p:sldId id="492" r:id="rId139"/>
    <p:sldId id="493" r:id="rId140"/>
    <p:sldId id="494" r:id="rId141"/>
    <p:sldId id="495" r:id="rId142"/>
    <p:sldId id="496" r:id="rId143"/>
    <p:sldId id="497" r:id="rId144"/>
    <p:sldId id="498" r:id="rId145"/>
    <p:sldId id="499" r:id="rId146"/>
    <p:sldId id="500" r:id="rId147"/>
    <p:sldId id="501" r:id="rId1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65" d="100"/>
          <a:sy n="65" d="100"/>
        </p:scale>
        <p:origin x="84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7ADE0-9F23-5640-A177-E4CAD0851072}" type="doc">
      <dgm:prSet loTypeId="urn:microsoft.com/office/officeart/2005/8/layout/cycle5" loCatId="" qsTypeId="urn:microsoft.com/office/officeart/2005/8/quickstyle/simple2" qsCatId="simple" csTypeId="urn:microsoft.com/office/officeart/2005/8/colors/accent1_2" csCatId="accent1" phldr="1"/>
      <dgm:spPr/>
      <dgm:t>
        <a:bodyPr/>
        <a:lstStyle/>
        <a:p>
          <a:endParaRPr lang="en-US"/>
        </a:p>
      </dgm:t>
    </dgm:pt>
    <dgm:pt modelId="{0AC36530-0E37-B947-A52F-D6B371B3153F}">
      <dgm:prSet phldrT="[Text]"/>
      <dgm:spPr/>
      <dgm:t>
        <a:bodyPr/>
        <a:lstStyle/>
        <a:p>
          <a:pPr algn="ctr"/>
          <a:r>
            <a:rPr lang="id" u="sng" dirty="0" smtClean="0"/>
            <a:t>Rintangan Kognitif</a:t>
          </a:r>
        </a:p>
        <a:p>
          <a:pPr algn="ctr"/>
          <a:r>
            <a:rPr lang="id" dirty="0" smtClean="0"/>
            <a:t>Sebuah organisasi yang terikat dengan status quo</a:t>
          </a:r>
          <a:endParaRPr lang="en-US" dirty="0"/>
        </a:p>
      </dgm:t>
    </dgm:pt>
    <dgm:pt modelId="{61D00A48-EEB5-A645-82FF-4E015B710B96}" type="parTrans" cxnId="{8AB34AD7-5BEE-2F4A-B87B-BF2ACAA07B6F}">
      <dgm:prSet/>
      <dgm:spPr/>
      <dgm:t>
        <a:bodyPr/>
        <a:lstStyle/>
        <a:p>
          <a:endParaRPr lang="en-US"/>
        </a:p>
      </dgm:t>
    </dgm:pt>
    <dgm:pt modelId="{A03219E5-22C4-1C4E-B6F1-ADB851F2B2DF}" type="sibTrans" cxnId="{8AB34AD7-5BEE-2F4A-B87B-BF2ACAA07B6F}">
      <dgm:prSet/>
      <dgm:spPr/>
      <dgm:t>
        <a:bodyPr/>
        <a:lstStyle/>
        <a:p>
          <a:endParaRPr lang="en-US"/>
        </a:p>
      </dgm:t>
    </dgm:pt>
    <dgm:pt modelId="{01FE057E-C806-0F4A-9EDE-34BCF9582CE7}">
      <dgm:prSet phldrT="[Text]"/>
      <dgm:spPr/>
      <dgm:t>
        <a:bodyPr/>
        <a:lstStyle/>
        <a:p>
          <a:pPr algn="ctr"/>
          <a:r>
            <a:rPr lang="id" u="sng" dirty="0" smtClean="0"/>
            <a:t>Rintangan Politik</a:t>
          </a:r>
        </a:p>
        <a:p>
          <a:pPr algn="ctr"/>
          <a:r>
            <a:rPr lang="id" dirty="0" smtClean="0"/>
            <a:t>Penentangan dari kepentingan pribadi yang kuat</a:t>
          </a:r>
          <a:endParaRPr lang="en-US" dirty="0"/>
        </a:p>
      </dgm:t>
    </dgm:pt>
    <dgm:pt modelId="{AAAE6B3A-A0E7-7C44-A59C-A465111BD6E2}" type="parTrans" cxnId="{50BC05EE-BE56-4840-809D-6CC294E3BB4A}">
      <dgm:prSet/>
      <dgm:spPr/>
      <dgm:t>
        <a:bodyPr/>
        <a:lstStyle/>
        <a:p>
          <a:endParaRPr lang="en-US"/>
        </a:p>
      </dgm:t>
    </dgm:pt>
    <dgm:pt modelId="{C9CCF589-636B-B841-944A-82BBE53712BF}" type="sibTrans" cxnId="{50BC05EE-BE56-4840-809D-6CC294E3BB4A}">
      <dgm:prSet/>
      <dgm:spPr/>
      <dgm:t>
        <a:bodyPr/>
        <a:lstStyle/>
        <a:p>
          <a:endParaRPr lang="en-US"/>
        </a:p>
      </dgm:t>
    </dgm:pt>
    <dgm:pt modelId="{834061BC-8B52-604F-9AA4-6D70C35CC33D}">
      <dgm:prSet phldrT="[Text]"/>
      <dgm:spPr/>
      <dgm:t>
        <a:bodyPr/>
        <a:lstStyle/>
        <a:p>
          <a:pPr algn="ctr"/>
          <a:r>
            <a:rPr lang="id" u="sng" dirty="0" smtClean="0"/>
            <a:t>Rintangan Motivasi</a:t>
          </a:r>
        </a:p>
        <a:p>
          <a:pPr algn="ctr"/>
          <a:r>
            <a:rPr lang="id" dirty="0" smtClean="0"/>
            <a:t>Staf yang tidak termotivasi</a:t>
          </a:r>
          <a:endParaRPr lang="en-US" dirty="0"/>
        </a:p>
      </dgm:t>
    </dgm:pt>
    <dgm:pt modelId="{5FA461D9-61C9-FB40-A859-B19E84E26716}" type="parTrans" cxnId="{0FEE9C1F-BE68-9045-98A2-8163968D857D}">
      <dgm:prSet/>
      <dgm:spPr/>
      <dgm:t>
        <a:bodyPr/>
        <a:lstStyle/>
        <a:p>
          <a:endParaRPr lang="en-US"/>
        </a:p>
      </dgm:t>
    </dgm:pt>
    <dgm:pt modelId="{DA67D476-DE30-D048-ACE9-EBFB7110E06B}" type="sibTrans" cxnId="{0FEE9C1F-BE68-9045-98A2-8163968D857D}">
      <dgm:prSet/>
      <dgm:spPr/>
      <dgm:t>
        <a:bodyPr/>
        <a:lstStyle/>
        <a:p>
          <a:endParaRPr lang="en-US"/>
        </a:p>
      </dgm:t>
    </dgm:pt>
    <dgm:pt modelId="{86EEF83F-1755-2544-A9E4-FB469660EB5D}">
      <dgm:prSet phldrT="[Text]"/>
      <dgm:spPr/>
      <dgm:t>
        <a:bodyPr/>
        <a:lstStyle/>
        <a:p>
          <a:pPr algn="ctr"/>
          <a:r>
            <a:rPr lang="id" u="sng" dirty="0" smtClean="0"/>
            <a:t>Kendala Sumber Daya</a:t>
          </a:r>
        </a:p>
        <a:p>
          <a:pPr algn="ctr"/>
          <a:r>
            <a:rPr lang="id" dirty="0" smtClean="0"/>
            <a:t>Sumber daya terbatas</a:t>
          </a:r>
          <a:endParaRPr lang="en-US" dirty="0"/>
        </a:p>
      </dgm:t>
    </dgm:pt>
    <dgm:pt modelId="{182FBA34-5BB8-6245-8C6D-2C57764E9B5B}" type="parTrans" cxnId="{2CF9BBB6-F501-8D49-9672-3D4FDC234D23}">
      <dgm:prSet/>
      <dgm:spPr/>
      <dgm:t>
        <a:bodyPr/>
        <a:lstStyle/>
        <a:p>
          <a:endParaRPr lang="en-US"/>
        </a:p>
      </dgm:t>
    </dgm:pt>
    <dgm:pt modelId="{8D3D0E5C-BD5C-B144-BB52-1642D2628180}" type="sibTrans" cxnId="{2CF9BBB6-F501-8D49-9672-3D4FDC234D23}">
      <dgm:prSet/>
      <dgm:spPr/>
      <dgm:t>
        <a:bodyPr/>
        <a:lstStyle/>
        <a:p>
          <a:endParaRPr lang="en-US"/>
        </a:p>
      </dgm:t>
    </dgm:pt>
    <dgm:pt modelId="{7A8C749F-476D-5A47-AF70-5916931C257B}" type="pres">
      <dgm:prSet presAssocID="{4327ADE0-9F23-5640-A177-E4CAD0851072}" presName="cycle" presStyleCnt="0">
        <dgm:presLayoutVars>
          <dgm:dir/>
          <dgm:resizeHandles val="exact"/>
        </dgm:presLayoutVars>
      </dgm:prSet>
      <dgm:spPr/>
      <dgm:t>
        <a:bodyPr/>
        <a:lstStyle/>
        <a:p>
          <a:endParaRPr lang="tr-TR"/>
        </a:p>
      </dgm:t>
    </dgm:pt>
    <dgm:pt modelId="{69694A63-3B91-B447-AC05-364DA752943D}" type="pres">
      <dgm:prSet presAssocID="{0AC36530-0E37-B947-A52F-D6B371B3153F}" presName="node" presStyleLbl="node1" presStyleIdx="0" presStyleCnt="4" custScaleX="169976">
        <dgm:presLayoutVars>
          <dgm:bulletEnabled val="1"/>
        </dgm:presLayoutVars>
      </dgm:prSet>
      <dgm:spPr/>
      <dgm:t>
        <a:bodyPr/>
        <a:lstStyle/>
        <a:p>
          <a:endParaRPr lang="en-US"/>
        </a:p>
      </dgm:t>
    </dgm:pt>
    <dgm:pt modelId="{9545BDCB-1731-CD40-A435-3AE49434D07E}" type="pres">
      <dgm:prSet presAssocID="{0AC36530-0E37-B947-A52F-D6B371B3153F}" presName="spNode" presStyleCnt="0"/>
      <dgm:spPr/>
    </dgm:pt>
    <dgm:pt modelId="{65AF6521-5CE8-3B49-8E44-1C9426EB3566}" type="pres">
      <dgm:prSet presAssocID="{A03219E5-22C4-1C4E-B6F1-ADB851F2B2DF}" presName="sibTrans" presStyleLbl="sibTrans1D1" presStyleIdx="0" presStyleCnt="4"/>
      <dgm:spPr/>
      <dgm:t>
        <a:bodyPr/>
        <a:lstStyle/>
        <a:p>
          <a:endParaRPr lang="tr-TR"/>
        </a:p>
      </dgm:t>
    </dgm:pt>
    <dgm:pt modelId="{172A3153-1DA6-4146-B214-4306408BE581}" type="pres">
      <dgm:prSet presAssocID="{01FE057E-C806-0F4A-9EDE-34BCF9582CE7}" presName="node" presStyleLbl="node1" presStyleIdx="1" presStyleCnt="4" custScaleX="169649">
        <dgm:presLayoutVars>
          <dgm:bulletEnabled val="1"/>
        </dgm:presLayoutVars>
      </dgm:prSet>
      <dgm:spPr/>
      <dgm:t>
        <a:bodyPr/>
        <a:lstStyle/>
        <a:p>
          <a:endParaRPr lang="en-US"/>
        </a:p>
      </dgm:t>
    </dgm:pt>
    <dgm:pt modelId="{8FE500F1-E18D-E24F-8100-A2D96271DE02}" type="pres">
      <dgm:prSet presAssocID="{01FE057E-C806-0F4A-9EDE-34BCF9582CE7}" presName="spNode" presStyleCnt="0"/>
      <dgm:spPr/>
    </dgm:pt>
    <dgm:pt modelId="{53A9568E-FA00-8D47-B30A-52599BF2D05E}" type="pres">
      <dgm:prSet presAssocID="{C9CCF589-636B-B841-944A-82BBE53712BF}" presName="sibTrans" presStyleLbl="sibTrans1D1" presStyleIdx="1" presStyleCnt="4"/>
      <dgm:spPr/>
      <dgm:t>
        <a:bodyPr/>
        <a:lstStyle/>
        <a:p>
          <a:endParaRPr lang="tr-TR"/>
        </a:p>
      </dgm:t>
    </dgm:pt>
    <dgm:pt modelId="{01B0AD1F-06EB-7D4D-8519-365950A2B6D6}" type="pres">
      <dgm:prSet presAssocID="{834061BC-8B52-604F-9AA4-6D70C35CC33D}" presName="node" presStyleLbl="node1" presStyleIdx="2" presStyleCnt="4" custScaleX="169697">
        <dgm:presLayoutVars>
          <dgm:bulletEnabled val="1"/>
        </dgm:presLayoutVars>
      </dgm:prSet>
      <dgm:spPr/>
      <dgm:t>
        <a:bodyPr/>
        <a:lstStyle/>
        <a:p>
          <a:endParaRPr lang="en-US"/>
        </a:p>
      </dgm:t>
    </dgm:pt>
    <dgm:pt modelId="{D1DDB177-E9D0-554B-AEF4-75FD95903052}" type="pres">
      <dgm:prSet presAssocID="{834061BC-8B52-604F-9AA4-6D70C35CC33D}" presName="spNode" presStyleCnt="0"/>
      <dgm:spPr/>
    </dgm:pt>
    <dgm:pt modelId="{CD0CAFAB-6031-3643-AC61-567DC7301D25}" type="pres">
      <dgm:prSet presAssocID="{DA67D476-DE30-D048-ACE9-EBFB7110E06B}" presName="sibTrans" presStyleLbl="sibTrans1D1" presStyleIdx="2" presStyleCnt="4"/>
      <dgm:spPr/>
      <dgm:t>
        <a:bodyPr/>
        <a:lstStyle/>
        <a:p>
          <a:endParaRPr lang="tr-TR"/>
        </a:p>
      </dgm:t>
    </dgm:pt>
    <dgm:pt modelId="{3CB54D37-6C7B-4946-9BB9-93F3C2439A03}" type="pres">
      <dgm:prSet presAssocID="{86EEF83F-1755-2544-A9E4-FB469660EB5D}" presName="node" presStyleLbl="node1" presStyleIdx="3" presStyleCnt="4" custScaleX="170025">
        <dgm:presLayoutVars>
          <dgm:bulletEnabled val="1"/>
        </dgm:presLayoutVars>
      </dgm:prSet>
      <dgm:spPr/>
      <dgm:t>
        <a:bodyPr/>
        <a:lstStyle/>
        <a:p>
          <a:endParaRPr lang="en-US"/>
        </a:p>
      </dgm:t>
    </dgm:pt>
    <dgm:pt modelId="{6CEC6096-22F5-3149-8E30-13FD31F651AA}" type="pres">
      <dgm:prSet presAssocID="{86EEF83F-1755-2544-A9E4-FB469660EB5D}" presName="spNode" presStyleCnt="0"/>
      <dgm:spPr/>
    </dgm:pt>
    <dgm:pt modelId="{1FB8A178-6097-EC45-8599-8BB11B5E16E8}" type="pres">
      <dgm:prSet presAssocID="{8D3D0E5C-BD5C-B144-BB52-1642D2628180}" presName="sibTrans" presStyleLbl="sibTrans1D1" presStyleIdx="3" presStyleCnt="4"/>
      <dgm:spPr/>
      <dgm:t>
        <a:bodyPr/>
        <a:lstStyle/>
        <a:p>
          <a:endParaRPr lang="tr-TR"/>
        </a:p>
      </dgm:t>
    </dgm:pt>
  </dgm:ptLst>
  <dgm:cxnLst>
    <dgm:cxn modelId="{B65FA785-C7BC-4BF2-8642-F87C06CC3717}" type="presOf" srcId="{0AC36530-0E37-B947-A52F-D6B371B3153F}" destId="{69694A63-3B91-B447-AC05-364DA752943D}" srcOrd="0" destOrd="0" presId="urn:microsoft.com/office/officeart/2005/8/layout/cycle5"/>
    <dgm:cxn modelId="{A3A05DB0-01CE-41FA-8C13-3EE10A275490}" type="presOf" srcId="{4327ADE0-9F23-5640-A177-E4CAD0851072}" destId="{7A8C749F-476D-5A47-AF70-5916931C257B}" srcOrd="0" destOrd="0" presId="urn:microsoft.com/office/officeart/2005/8/layout/cycle5"/>
    <dgm:cxn modelId="{C416FC97-D8B3-4F32-8483-BC850E0B4F5A}" type="presOf" srcId="{86EEF83F-1755-2544-A9E4-FB469660EB5D}" destId="{3CB54D37-6C7B-4946-9BB9-93F3C2439A03}" srcOrd="0" destOrd="0" presId="urn:microsoft.com/office/officeart/2005/8/layout/cycle5"/>
    <dgm:cxn modelId="{5C83262F-0B4C-48FC-8331-D1936DEA9848}" type="presOf" srcId="{8D3D0E5C-BD5C-B144-BB52-1642D2628180}" destId="{1FB8A178-6097-EC45-8599-8BB11B5E16E8}" srcOrd="0" destOrd="0" presId="urn:microsoft.com/office/officeart/2005/8/layout/cycle5"/>
    <dgm:cxn modelId="{FC151B70-696C-4986-846B-C2C4B2F93CA1}" type="presOf" srcId="{01FE057E-C806-0F4A-9EDE-34BCF9582CE7}" destId="{172A3153-1DA6-4146-B214-4306408BE581}" srcOrd="0" destOrd="0" presId="urn:microsoft.com/office/officeart/2005/8/layout/cycle5"/>
    <dgm:cxn modelId="{083AA637-AC1C-401B-A714-028680846C6A}" type="presOf" srcId="{834061BC-8B52-604F-9AA4-6D70C35CC33D}" destId="{01B0AD1F-06EB-7D4D-8519-365950A2B6D6}" srcOrd="0" destOrd="0" presId="urn:microsoft.com/office/officeart/2005/8/layout/cycle5"/>
    <dgm:cxn modelId="{2CF9BBB6-F501-8D49-9672-3D4FDC234D23}" srcId="{4327ADE0-9F23-5640-A177-E4CAD0851072}" destId="{86EEF83F-1755-2544-A9E4-FB469660EB5D}" srcOrd="3" destOrd="0" parTransId="{182FBA34-5BB8-6245-8C6D-2C57764E9B5B}" sibTransId="{8D3D0E5C-BD5C-B144-BB52-1642D2628180}"/>
    <dgm:cxn modelId="{8AB34AD7-5BEE-2F4A-B87B-BF2ACAA07B6F}" srcId="{4327ADE0-9F23-5640-A177-E4CAD0851072}" destId="{0AC36530-0E37-B947-A52F-D6B371B3153F}" srcOrd="0" destOrd="0" parTransId="{61D00A48-EEB5-A645-82FF-4E015B710B96}" sibTransId="{A03219E5-22C4-1C4E-B6F1-ADB851F2B2DF}"/>
    <dgm:cxn modelId="{F8E403A0-9FE6-47B0-9B57-BE33D1F20E15}" type="presOf" srcId="{C9CCF589-636B-B841-944A-82BBE53712BF}" destId="{53A9568E-FA00-8D47-B30A-52599BF2D05E}" srcOrd="0" destOrd="0" presId="urn:microsoft.com/office/officeart/2005/8/layout/cycle5"/>
    <dgm:cxn modelId="{B812A0C8-98CB-4EB0-86F6-8ED097DB620D}" type="presOf" srcId="{DA67D476-DE30-D048-ACE9-EBFB7110E06B}" destId="{CD0CAFAB-6031-3643-AC61-567DC7301D25}" srcOrd="0" destOrd="0" presId="urn:microsoft.com/office/officeart/2005/8/layout/cycle5"/>
    <dgm:cxn modelId="{58BED4B6-6ED0-48E6-B87D-FC8A40DE17DF}" type="presOf" srcId="{A03219E5-22C4-1C4E-B6F1-ADB851F2B2DF}" destId="{65AF6521-5CE8-3B49-8E44-1C9426EB3566}" srcOrd="0" destOrd="0" presId="urn:microsoft.com/office/officeart/2005/8/layout/cycle5"/>
    <dgm:cxn modelId="{0FEE9C1F-BE68-9045-98A2-8163968D857D}" srcId="{4327ADE0-9F23-5640-A177-E4CAD0851072}" destId="{834061BC-8B52-604F-9AA4-6D70C35CC33D}" srcOrd="2" destOrd="0" parTransId="{5FA461D9-61C9-FB40-A859-B19E84E26716}" sibTransId="{DA67D476-DE30-D048-ACE9-EBFB7110E06B}"/>
    <dgm:cxn modelId="{50BC05EE-BE56-4840-809D-6CC294E3BB4A}" srcId="{4327ADE0-9F23-5640-A177-E4CAD0851072}" destId="{01FE057E-C806-0F4A-9EDE-34BCF9582CE7}" srcOrd="1" destOrd="0" parTransId="{AAAE6B3A-A0E7-7C44-A59C-A465111BD6E2}" sibTransId="{C9CCF589-636B-B841-944A-82BBE53712BF}"/>
    <dgm:cxn modelId="{9AC99C79-AF94-4B9D-BD30-6CE050D94050}" type="presParOf" srcId="{7A8C749F-476D-5A47-AF70-5916931C257B}" destId="{69694A63-3B91-B447-AC05-364DA752943D}" srcOrd="0" destOrd="0" presId="urn:microsoft.com/office/officeart/2005/8/layout/cycle5"/>
    <dgm:cxn modelId="{7E4E6A32-6C63-4DB3-BD69-1C38DFA93095}" type="presParOf" srcId="{7A8C749F-476D-5A47-AF70-5916931C257B}" destId="{9545BDCB-1731-CD40-A435-3AE49434D07E}" srcOrd="1" destOrd="0" presId="urn:microsoft.com/office/officeart/2005/8/layout/cycle5"/>
    <dgm:cxn modelId="{51412181-130F-43DB-B107-187EC0940690}" type="presParOf" srcId="{7A8C749F-476D-5A47-AF70-5916931C257B}" destId="{65AF6521-5CE8-3B49-8E44-1C9426EB3566}" srcOrd="2" destOrd="0" presId="urn:microsoft.com/office/officeart/2005/8/layout/cycle5"/>
    <dgm:cxn modelId="{0DC8E478-1007-493A-A555-B516AF70261B}" type="presParOf" srcId="{7A8C749F-476D-5A47-AF70-5916931C257B}" destId="{172A3153-1DA6-4146-B214-4306408BE581}" srcOrd="3" destOrd="0" presId="urn:microsoft.com/office/officeart/2005/8/layout/cycle5"/>
    <dgm:cxn modelId="{230113A9-B993-4E6E-986B-B73CA4C3AF5A}" type="presParOf" srcId="{7A8C749F-476D-5A47-AF70-5916931C257B}" destId="{8FE500F1-E18D-E24F-8100-A2D96271DE02}" srcOrd="4" destOrd="0" presId="urn:microsoft.com/office/officeart/2005/8/layout/cycle5"/>
    <dgm:cxn modelId="{25784051-CDC7-45A3-8733-1BADDD30D774}" type="presParOf" srcId="{7A8C749F-476D-5A47-AF70-5916931C257B}" destId="{53A9568E-FA00-8D47-B30A-52599BF2D05E}" srcOrd="5" destOrd="0" presId="urn:microsoft.com/office/officeart/2005/8/layout/cycle5"/>
    <dgm:cxn modelId="{E61E0DA9-244B-448A-B7BB-AB56AFC24C71}" type="presParOf" srcId="{7A8C749F-476D-5A47-AF70-5916931C257B}" destId="{01B0AD1F-06EB-7D4D-8519-365950A2B6D6}" srcOrd="6" destOrd="0" presId="urn:microsoft.com/office/officeart/2005/8/layout/cycle5"/>
    <dgm:cxn modelId="{8CE6596C-8483-4F90-A858-0D244A982BB7}" type="presParOf" srcId="{7A8C749F-476D-5A47-AF70-5916931C257B}" destId="{D1DDB177-E9D0-554B-AEF4-75FD95903052}" srcOrd="7" destOrd="0" presId="urn:microsoft.com/office/officeart/2005/8/layout/cycle5"/>
    <dgm:cxn modelId="{6982EE34-40A4-462E-8A59-0AB214CF3786}" type="presParOf" srcId="{7A8C749F-476D-5A47-AF70-5916931C257B}" destId="{CD0CAFAB-6031-3643-AC61-567DC7301D25}" srcOrd="8" destOrd="0" presId="urn:microsoft.com/office/officeart/2005/8/layout/cycle5"/>
    <dgm:cxn modelId="{5EC3F5D9-8C94-4D81-84E9-8E96430124DC}" type="presParOf" srcId="{7A8C749F-476D-5A47-AF70-5916931C257B}" destId="{3CB54D37-6C7B-4946-9BB9-93F3C2439A03}" srcOrd="9" destOrd="0" presId="urn:microsoft.com/office/officeart/2005/8/layout/cycle5"/>
    <dgm:cxn modelId="{5AFC02DD-94F0-44B4-A35F-049F2E689A04}" type="presParOf" srcId="{7A8C749F-476D-5A47-AF70-5916931C257B}" destId="{6CEC6096-22F5-3149-8E30-13FD31F651AA}" srcOrd="10" destOrd="0" presId="urn:microsoft.com/office/officeart/2005/8/layout/cycle5"/>
    <dgm:cxn modelId="{7EBC1F53-C3F6-440B-BCC2-4795DB6BA275}" type="presParOf" srcId="{7A8C749F-476D-5A47-AF70-5916931C257B}" destId="{1FB8A178-6097-EC45-8599-8BB11B5E16E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94A63-3B91-B447-AC05-364DA752943D}">
      <dsp:nvSpPr>
        <dsp:cNvPr id="0" name=""/>
        <dsp:cNvSpPr/>
      </dsp:nvSpPr>
      <dsp:spPr>
        <a:xfrm>
          <a:off x="2741733" y="1661"/>
          <a:ext cx="2749174" cy="10513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 sz="1300" u="sng" kern="1200" dirty="0" smtClean="0"/>
            <a:t>Rintangan Kognitif</a:t>
          </a:r>
        </a:p>
        <a:p>
          <a:pPr lvl="0" algn="ctr" defTabSz="577850">
            <a:lnSpc>
              <a:spcPct val="90000"/>
            </a:lnSpc>
            <a:spcBef>
              <a:spcPct val="0"/>
            </a:spcBef>
            <a:spcAft>
              <a:spcPct val="35000"/>
            </a:spcAft>
          </a:pPr>
          <a:r>
            <a:rPr lang="id" sz="1300" kern="1200" dirty="0" smtClean="0"/>
            <a:t>Sebuah organisasi yang terikat dengan status quo</a:t>
          </a:r>
          <a:endParaRPr lang="en-US" sz="1300" kern="1200" dirty="0"/>
        </a:p>
      </dsp:txBody>
      <dsp:txXfrm>
        <a:off x="2793053" y="52981"/>
        <a:ext cx="2646534" cy="948663"/>
      </dsp:txXfrm>
    </dsp:sp>
    <dsp:sp modelId="{65AF6521-5CE8-3B49-8E44-1C9426EB3566}">
      <dsp:nvSpPr>
        <dsp:cNvPr id="0" name=""/>
        <dsp:cNvSpPr/>
      </dsp:nvSpPr>
      <dsp:spPr>
        <a:xfrm>
          <a:off x="2069677" y="838129"/>
          <a:ext cx="3471653" cy="3471653"/>
        </a:xfrm>
        <a:custGeom>
          <a:avLst/>
          <a:gdLst/>
          <a:ahLst/>
          <a:cxnLst/>
          <a:rect l="0" t="0" r="0" b="0"/>
          <a:pathLst>
            <a:path>
              <a:moveTo>
                <a:pt x="2736395" y="317392"/>
              </a:moveTo>
              <a:arcTo wR="1735826" hR="1735826" stAng="18311957" swAng="117608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2A3153-1DA6-4146-B214-4306408BE581}">
      <dsp:nvSpPr>
        <dsp:cNvPr id="0" name=""/>
        <dsp:cNvSpPr/>
      </dsp:nvSpPr>
      <dsp:spPr>
        <a:xfrm>
          <a:off x="4480204" y="1737488"/>
          <a:ext cx="2743885" cy="10513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 sz="1300" u="sng" kern="1200" dirty="0" smtClean="0"/>
            <a:t>Rintangan Politik</a:t>
          </a:r>
        </a:p>
        <a:p>
          <a:pPr lvl="0" algn="ctr" defTabSz="577850">
            <a:lnSpc>
              <a:spcPct val="90000"/>
            </a:lnSpc>
            <a:spcBef>
              <a:spcPct val="0"/>
            </a:spcBef>
            <a:spcAft>
              <a:spcPct val="35000"/>
            </a:spcAft>
          </a:pPr>
          <a:r>
            <a:rPr lang="id" sz="1300" kern="1200" dirty="0" smtClean="0"/>
            <a:t>Penentangan dari kepentingan pribadi yang kuat</a:t>
          </a:r>
          <a:endParaRPr lang="en-US" sz="1300" kern="1200" dirty="0"/>
        </a:p>
      </dsp:txBody>
      <dsp:txXfrm>
        <a:off x="4531524" y="1788808"/>
        <a:ext cx="2641245" cy="948663"/>
      </dsp:txXfrm>
    </dsp:sp>
    <dsp:sp modelId="{53A9568E-FA00-8D47-B30A-52599BF2D05E}">
      <dsp:nvSpPr>
        <dsp:cNvPr id="0" name=""/>
        <dsp:cNvSpPr/>
      </dsp:nvSpPr>
      <dsp:spPr>
        <a:xfrm>
          <a:off x="2069677" y="216496"/>
          <a:ext cx="3471653" cy="3471653"/>
        </a:xfrm>
        <a:custGeom>
          <a:avLst/>
          <a:gdLst/>
          <a:ahLst/>
          <a:cxnLst/>
          <a:rect l="0" t="0" r="0" b="0"/>
          <a:pathLst>
            <a:path>
              <a:moveTo>
                <a:pt x="3154261" y="2736395"/>
              </a:moveTo>
              <a:arcTo wR="1735826" hR="1735826" stAng="2111957" swAng="117608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1B0AD1F-06EB-7D4D-8519-365950A2B6D6}">
      <dsp:nvSpPr>
        <dsp:cNvPr id="0" name=""/>
        <dsp:cNvSpPr/>
      </dsp:nvSpPr>
      <dsp:spPr>
        <a:xfrm>
          <a:off x="2743989" y="3473315"/>
          <a:ext cx="2744661" cy="10513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 sz="1300" u="sng" kern="1200" dirty="0" smtClean="0"/>
            <a:t>Rintangan Motivasi</a:t>
          </a:r>
        </a:p>
        <a:p>
          <a:pPr lvl="0" algn="ctr" defTabSz="577850">
            <a:lnSpc>
              <a:spcPct val="90000"/>
            </a:lnSpc>
            <a:spcBef>
              <a:spcPct val="0"/>
            </a:spcBef>
            <a:spcAft>
              <a:spcPct val="35000"/>
            </a:spcAft>
          </a:pPr>
          <a:r>
            <a:rPr lang="id" sz="1300" kern="1200" dirty="0" smtClean="0"/>
            <a:t>Staf yang tidak termotivasi</a:t>
          </a:r>
          <a:endParaRPr lang="en-US" sz="1300" kern="1200" dirty="0"/>
        </a:p>
      </dsp:txBody>
      <dsp:txXfrm>
        <a:off x="2795309" y="3524635"/>
        <a:ext cx="2642021" cy="948663"/>
      </dsp:txXfrm>
    </dsp:sp>
    <dsp:sp modelId="{CD0CAFAB-6031-3643-AC61-567DC7301D25}">
      <dsp:nvSpPr>
        <dsp:cNvPr id="0" name=""/>
        <dsp:cNvSpPr/>
      </dsp:nvSpPr>
      <dsp:spPr>
        <a:xfrm>
          <a:off x="2691310" y="216496"/>
          <a:ext cx="3471653" cy="3471653"/>
        </a:xfrm>
        <a:custGeom>
          <a:avLst/>
          <a:gdLst/>
          <a:ahLst/>
          <a:cxnLst/>
          <a:rect l="0" t="0" r="0" b="0"/>
          <a:pathLst>
            <a:path>
              <a:moveTo>
                <a:pt x="735258" y="3154261"/>
              </a:moveTo>
              <a:arcTo wR="1735826" hR="1735826" stAng="7511957" swAng="117608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B54D37-6C7B-4946-9BB9-93F3C2439A03}">
      <dsp:nvSpPr>
        <dsp:cNvPr id="0" name=""/>
        <dsp:cNvSpPr/>
      </dsp:nvSpPr>
      <dsp:spPr>
        <a:xfrm>
          <a:off x="1005510" y="1737488"/>
          <a:ext cx="2749966" cy="10513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 sz="1300" u="sng" kern="1200" dirty="0" smtClean="0"/>
            <a:t>Kendala Sumber Daya</a:t>
          </a:r>
        </a:p>
        <a:p>
          <a:pPr lvl="0" algn="ctr" defTabSz="577850">
            <a:lnSpc>
              <a:spcPct val="90000"/>
            </a:lnSpc>
            <a:spcBef>
              <a:spcPct val="0"/>
            </a:spcBef>
            <a:spcAft>
              <a:spcPct val="35000"/>
            </a:spcAft>
          </a:pPr>
          <a:r>
            <a:rPr lang="id" sz="1300" kern="1200" dirty="0" smtClean="0"/>
            <a:t>Sumber daya terbatas</a:t>
          </a:r>
          <a:endParaRPr lang="en-US" sz="1300" kern="1200" dirty="0"/>
        </a:p>
      </dsp:txBody>
      <dsp:txXfrm>
        <a:off x="1056830" y="1788808"/>
        <a:ext cx="2647326" cy="948663"/>
      </dsp:txXfrm>
    </dsp:sp>
    <dsp:sp modelId="{1FB8A178-6097-EC45-8599-8BB11B5E16E8}">
      <dsp:nvSpPr>
        <dsp:cNvPr id="0" name=""/>
        <dsp:cNvSpPr/>
      </dsp:nvSpPr>
      <dsp:spPr>
        <a:xfrm>
          <a:off x="2691310" y="838129"/>
          <a:ext cx="3471653" cy="3471653"/>
        </a:xfrm>
        <a:custGeom>
          <a:avLst/>
          <a:gdLst/>
          <a:ahLst/>
          <a:cxnLst/>
          <a:rect l="0" t="0" r="0" b="0"/>
          <a:pathLst>
            <a:path>
              <a:moveTo>
                <a:pt x="317392" y="735258"/>
              </a:moveTo>
              <a:arcTo wR="1735826" hR="1735826" stAng="12911957" swAng="117608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33A03-D684-4B30-83A6-31B30D5B7E52}" type="datetimeFigureOut">
              <a:rPr lang="tr-TR" smtClean="0"/>
              <a:t>8.12.2025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176F-997E-4849-BA12-76D42609C9D6}" type="slidenum">
              <a:rPr lang="tr-TR" smtClean="0"/>
              <a:t>‹#›</a:t>
            </a:fld>
            <a:endParaRPr lang="tr-TR"/>
          </a:p>
        </p:txBody>
      </p:sp>
    </p:spTree>
    <p:extLst>
      <p:ext uri="{BB962C8B-B14F-4D97-AF65-F5344CB8AC3E}">
        <p14:creationId xmlns:p14="http://schemas.microsoft.com/office/powerpoint/2010/main" val="86597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0BDF4-D104-4E5E-94EF-69EC95CD4E65}" type="slidenum">
              <a:rPr lang="en-US" altLang="tr-TR"/>
              <a:pPr/>
              <a:t>1</a:t>
            </a:fld>
            <a:endParaRPr lang="en-US" altLang="tr-T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0961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Adalah </a:t>
            </a:r>
            <a:r>
              <a:rPr lang="id" baseline="0" dirty="0" smtClean="0"/>
              <a:t>contoh perusahaan yang digunakan dalam buku.</a:t>
            </a:r>
            <a:endParaRPr lang="en-US" dirty="0"/>
          </a:p>
        </p:txBody>
      </p:sp>
      <p:sp>
        <p:nvSpPr>
          <p:cNvPr id="4" name="Slide Number Placeholder 3"/>
          <p:cNvSpPr>
            <a:spLocks noGrp="1"/>
          </p:cNvSpPr>
          <p:nvPr>
            <p:ph type="sldNum" sz="quarter" idx="10"/>
          </p:nvPr>
        </p:nvSpPr>
        <p:spPr/>
        <p:txBody>
          <a:bodyPr/>
          <a:lstStyle/>
          <a:p>
            <a:fld id="{2F88F82C-A605-4381-B2B4-EB708E62D447}" type="slidenum">
              <a:rPr lang="en-US" smtClean="0"/>
              <a:pPr/>
              <a:t>74</a:t>
            </a:fld>
            <a:endParaRPr lang="en-US"/>
          </a:p>
        </p:txBody>
      </p:sp>
    </p:spTree>
    <p:extLst>
      <p:ext uri="{BB962C8B-B14F-4D97-AF65-F5344CB8AC3E}">
        <p14:creationId xmlns:p14="http://schemas.microsoft.com/office/powerpoint/2010/main" val="413023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Manajer </a:t>
            </a:r>
            <a:r>
              <a:rPr lang="id" baseline="0" dirty="0" smtClean="0"/>
              <a:t>sering kali tidak senang dengan perencanaan strategis yang ada—aktivitas inti </a:t>
            </a:r>
            <a:r>
              <a:rPr lang="id" baseline="0" smtClean="0"/>
              <a:t>dari strategi.</a:t>
            </a:r>
            <a:endParaRPr lang="en-US"/>
          </a:p>
        </p:txBody>
      </p:sp>
      <p:sp>
        <p:nvSpPr>
          <p:cNvPr id="4" name="Slide Number Placeholder 3"/>
          <p:cNvSpPr>
            <a:spLocks noGrp="1"/>
          </p:cNvSpPr>
          <p:nvPr>
            <p:ph type="sldNum" sz="quarter" idx="10"/>
          </p:nvPr>
        </p:nvSpPr>
        <p:spPr/>
        <p:txBody>
          <a:bodyPr/>
          <a:lstStyle/>
          <a:p>
            <a:fld id="{2F88F82C-A605-4381-B2B4-EB708E62D447}" type="slidenum">
              <a:rPr lang="en-US" smtClean="0"/>
              <a:pPr/>
              <a:t>86</a:t>
            </a:fld>
            <a:endParaRPr lang="en-US"/>
          </a:p>
        </p:txBody>
      </p:sp>
    </p:spTree>
    <p:extLst>
      <p:ext uri="{BB962C8B-B14F-4D97-AF65-F5344CB8AC3E}">
        <p14:creationId xmlns:p14="http://schemas.microsoft.com/office/powerpoint/2010/main" val="90577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Sarah</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104</a:t>
            </a:fld>
            <a:endParaRPr lang="en-US"/>
          </a:p>
        </p:txBody>
      </p:sp>
    </p:spTree>
    <p:extLst>
      <p:ext uri="{BB962C8B-B14F-4D97-AF65-F5344CB8AC3E}">
        <p14:creationId xmlns:p14="http://schemas.microsoft.com/office/powerpoint/2010/main" val="302099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Sarah</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105</a:t>
            </a:fld>
            <a:endParaRPr lang="en-US"/>
          </a:p>
        </p:txBody>
      </p:sp>
    </p:spTree>
    <p:extLst>
      <p:ext uri="{BB962C8B-B14F-4D97-AF65-F5344CB8AC3E}">
        <p14:creationId xmlns:p14="http://schemas.microsoft.com/office/powerpoint/2010/main" val="385435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Sarah</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106</a:t>
            </a:fld>
            <a:endParaRPr lang="en-US"/>
          </a:p>
        </p:txBody>
      </p:sp>
    </p:spTree>
    <p:extLst>
      <p:ext uri="{BB962C8B-B14F-4D97-AF65-F5344CB8AC3E}">
        <p14:creationId xmlns:p14="http://schemas.microsoft.com/office/powerpoint/2010/main" val="149276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Sarah</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107</a:t>
            </a:fld>
            <a:endParaRPr lang="en-US"/>
          </a:p>
        </p:txBody>
      </p:sp>
    </p:spTree>
    <p:extLst>
      <p:ext uri="{BB962C8B-B14F-4D97-AF65-F5344CB8AC3E}">
        <p14:creationId xmlns:p14="http://schemas.microsoft.com/office/powerpoint/2010/main" val="32199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Sarah</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108</a:t>
            </a:fld>
            <a:endParaRPr lang="en-US"/>
          </a:p>
        </p:txBody>
      </p:sp>
    </p:spTree>
    <p:extLst>
      <p:ext uri="{BB962C8B-B14F-4D97-AF65-F5344CB8AC3E}">
        <p14:creationId xmlns:p14="http://schemas.microsoft.com/office/powerpoint/2010/main" val="292012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Coleman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109</a:t>
            </a:fld>
            <a:endParaRPr lang="en-US"/>
          </a:p>
        </p:txBody>
      </p:sp>
    </p:spTree>
    <p:extLst>
      <p:ext uri="{BB962C8B-B14F-4D97-AF65-F5344CB8AC3E}">
        <p14:creationId xmlns:p14="http://schemas.microsoft.com/office/powerpoint/2010/main" val="2096811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Coleman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110</a:t>
            </a:fld>
            <a:endParaRPr lang="en-US"/>
          </a:p>
        </p:txBody>
      </p:sp>
    </p:spTree>
    <p:extLst>
      <p:ext uri="{BB962C8B-B14F-4D97-AF65-F5344CB8AC3E}">
        <p14:creationId xmlns:p14="http://schemas.microsoft.com/office/powerpoint/2010/main" val="3101482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Ashton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111</a:t>
            </a:fld>
            <a:endParaRPr lang="en-US"/>
          </a:p>
        </p:txBody>
      </p:sp>
    </p:spTree>
    <p:extLst>
      <p:ext uri="{BB962C8B-B14F-4D97-AF65-F5344CB8AC3E}">
        <p14:creationId xmlns:p14="http://schemas.microsoft.com/office/powerpoint/2010/main" val="222186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A6960-40C5-430B-8059-17AB04185E28}" type="slidenum">
              <a:rPr lang="en-US" altLang="tr-TR"/>
              <a:pPr/>
              <a:t>2</a:t>
            </a:fld>
            <a:endParaRPr lang="en-US" altLang="tr-T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442564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id" dirty="0" smtClean="0"/>
              <a:t>Ashton</a:t>
            </a:r>
          </a:p>
          <a:p>
            <a:r>
              <a:rPr lang="id" dirty="0" smtClean="0"/>
              <a:t>Dalam menetapkan harga, semua perusahaan pertama-tama mempertimbangkan produk dan layanan </a:t>
            </a:r>
            <a:r>
              <a:rPr lang="id" baseline="0" dirty="0" smtClean="0"/>
              <a:t>yang paling mirip dengan ide mereka dalam hal bentuk. Biasanya, mereka juga mempertimbangkan produk dan layanan lain dalam industri mereka. Perusahaan juga harus memahami sensitivitas harga orang-orang yang akan membandingkan produk atau layanan baru dengan sejumlah produk dan layanan yang sangat berbeda yang ditawarkan di luar kelompok pesaing tradisional.</a:t>
            </a:r>
          </a:p>
          <a:p>
            <a:endParaRPr lang="en-US" baseline="0" dirty="0" smtClean="0"/>
          </a:p>
          <a:p>
            <a:endParaRPr lang="en-US" baseline="0" dirty="0" smtClean="0"/>
          </a:p>
          <a:p>
            <a:r>
              <a:rPr lang="id" baseline="0" dirty="0" smtClean="0"/>
              <a:t>Bentuk yang berbeda:</a:t>
            </a:r>
          </a:p>
          <a:p>
            <a:r>
              <a:rPr lang="id" baseline="0" dirty="0" smtClean="0"/>
              <a:t>Banyak perusahaan yang menciptakan samudra biru menarik pelanggan dari industri lain yang menggunakan produk atau layanan yang menjalankan fungsi yang sama dengan produk atau layanan baru tetapi memiliki bentuk fisik yang sangat berbeda.</a:t>
            </a:r>
          </a:p>
          <a:p>
            <a:r>
              <a:rPr lang="id" baseline="0" dirty="0" smtClean="0"/>
              <a:t>Model T tampak seperti kereta kuda. Fungsi utamanya sama: transportasi untuk individu dan keluarga. Bentuknya berbeda: hewan hidup untuk tenaga, bukan mesin.</a:t>
            </a:r>
          </a:p>
          <a:p>
            <a:r>
              <a:rPr lang="id" baseline="0" dirty="0" smtClean="0"/>
              <a:t>Bentuk dan fungsi yang berbeda:</a:t>
            </a:r>
          </a:p>
          <a:p>
            <a:pPr marL="0" marR="0" lvl="1" indent="0" algn="l" defTabSz="457200" rtl="0" eaLnBrk="1" fontAlgn="auto" latinLnBrk="0" hangingPunct="1">
              <a:lnSpc>
                <a:spcPct val="100000"/>
              </a:lnSpc>
              <a:spcBef>
                <a:spcPts val="0"/>
              </a:spcBef>
              <a:spcAft>
                <a:spcPts val="0"/>
              </a:spcAft>
              <a:buClrTx/>
              <a:buSzTx/>
              <a:buFontTx/>
              <a:buNone/>
              <a:tabLst/>
              <a:defRPr/>
            </a:pPr>
            <a:r>
              <a:rPr lang="id" baseline="0" dirty="0" smtClean="0"/>
              <a:t> </a:t>
            </a:r>
            <a:r>
              <a:rPr lang="id" dirty="0" smtClean="0"/>
              <a:t>Mencantumkan kelompok produk dan layanan alternatif memungkinkan manajer melihat keseluruhan rentang pembeli yang dapat mereka rekrut dari industri lain maupun nonindustri.</a:t>
            </a:r>
            <a:endParaRPr lang="en-US" baseline="0" dirty="0" smtClean="0"/>
          </a:p>
          <a:p>
            <a:r>
              <a:rPr lang="id" baseline="0" dirty="0" smtClean="0"/>
              <a:t>Beberapa perusahaan menarik pelanggan dari tempat yang jauh. Cirque Du Soleil mengalihkan pelanggan dari berbagai aktivitas malam. Setelah itu, manajer harus membuat grafik harga dan volume alternatif tersebut.</a:t>
            </a:r>
          </a:p>
        </p:txBody>
      </p:sp>
      <p:sp>
        <p:nvSpPr>
          <p:cNvPr id="4" name="Slide Number Placeholder 3"/>
          <p:cNvSpPr>
            <a:spLocks noGrp="1"/>
          </p:cNvSpPr>
          <p:nvPr>
            <p:ph type="sldNum" sz="quarter" idx="10"/>
          </p:nvPr>
        </p:nvSpPr>
        <p:spPr/>
        <p:txBody>
          <a:bodyPr/>
          <a:lstStyle/>
          <a:p>
            <a:fld id="{82929B0B-7691-4746-BBAB-6FBF0DC46271}" type="slidenum">
              <a:rPr lang="en-US" smtClean="0"/>
              <a:pPr/>
              <a:t>112</a:t>
            </a:fld>
            <a:endParaRPr lang="en-US"/>
          </a:p>
        </p:txBody>
      </p:sp>
    </p:spTree>
    <p:extLst>
      <p:ext uri="{BB962C8B-B14F-4D97-AF65-F5344CB8AC3E}">
        <p14:creationId xmlns:p14="http://schemas.microsoft.com/office/powerpoint/2010/main" val="76520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Ashton</a:t>
            </a:r>
          </a:p>
          <a:p>
            <a:r>
              <a:rPr lang="id" dirty="0" smtClean="0"/>
              <a:t>Rentang harga </a:t>
            </a:r>
            <a:r>
              <a:rPr lang="id" baseline="0" dirty="0" smtClean="0"/>
              <a:t>yang menjangkau kelompok pembeli sasaran terbesar adalah koridor harga massal.</a:t>
            </a:r>
            <a:r>
              <a:rPr lang="en-US" baseline="0" dirty="0" smtClean="0"/>
              <a:t/>
            </a:r>
            <a:br>
              <a:rPr lang="en-US" baseline="0" dirty="0" smtClean="0"/>
            </a:br>
            <a:endParaRPr lang="en-US" baseline="0" dirty="0" smtClean="0"/>
          </a:p>
          <a:p>
            <a:r>
              <a:rPr lang="id" baseline="0" dirty="0" smtClean="0"/>
              <a:t>Kuncinya di sini bukanlah untuk mengejar harga yang bersaing dalam satu industri, melainkan mengejar harga yang bersaing dan alternatif di seluruh industri dan nonindustri.</a:t>
            </a:r>
            <a:endParaRPr lang="en-US" dirty="0"/>
          </a:p>
        </p:txBody>
      </p:sp>
      <p:sp>
        <p:nvSpPr>
          <p:cNvPr id="4" name="Slide Number Placeholder 3"/>
          <p:cNvSpPr>
            <a:spLocks noGrp="1"/>
          </p:cNvSpPr>
          <p:nvPr>
            <p:ph type="sldNum" sz="quarter" idx="10"/>
          </p:nvPr>
        </p:nvSpPr>
        <p:spPr/>
        <p:txBody>
          <a:bodyPr/>
          <a:lstStyle/>
          <a:p>
            <a:fld id="{82929B0B-7691-4746-BBAB-6FBF0DC46271}" type="slidenum">
              <a:rPr lang="en-US" smtClean="0"/>
              <a:pPr/>
              <a:t>113</a:t>
            </a:fld>
            <a:endParaRPr lang="en-US"/>
          </a:p>
        </p:txBody>
      </p:sp>
    </p:spTree>
    <p:extLst>
      <p:ext uri="{BB962C8B-B14F-4D97-AF65-F5344CB8AC3E}">
        <p14:creationId xmlns:p14="http://schemas.microsoft.com/office/powerpoint/2010/main" val="20103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Ashton</a:t>
            </a:r>
          </a:p>
          <a:p>
            <a:r>
              <a:rPr lang="id" dirty="0" smtClean="0"/>
              <a:t>Bagian kedua dari alat ini membantu </a:t>
            </a:r>
            <a:r>
              <a:rPr lang="id" baseline="0" dirty="0" smtClean="0"/>
              <a:t>manajer menentukan seberapa tinggi harga yang mampu mereka tetapkan dalam koridor tanpa mengundang persaingan dari produk atau layanan tiruan.</a:t>
            </a:r>
          </a:p>
          <a:p>
            <a:endParaRPr lang="en-US" dirty="0" smtClean="0"/>
          </a:p>
          <a:p>
            <a:r>
              <a:rPr lang="id" dirty="0" smtClean="0"/>
              <a:t>Dyson </a:t>
            </a:r>
            <a:r>
              <a:rPr lang="id" baseline="0" dirty="0" smtClean="0"/>
              <a:t>mampu mengenakan harga satuan yang tinggi untuk produknya berkat paten yang kuat dan kemampuan layanan yang sulit ditiru.</a:t>
            </a:r>
          </a:p>
          <a:p>
            <a:r>
              <a:rPr lang="id" baseline="0" dirty="0" smtClean="0"/>
              <a:t>Di sisi lain, perusahaan dengan hak paten dan perlindungan aset yang tidak pasti sebaiknya mempertimbangkan penetapan harga di tengah-tengah koridor.</a:t>
            </a:r>
          </a:p>
          <a:p>
            <a:r>
              <a:rPr lang="id" baseline="0" dirty="0" smtClean="0"/>
              <a:t>Sedangkan bagi perusahaan yang tidak mempunyai proteksi harus mematok harga yang relatif rendah.</a:t>
            </a:r>
          </a:p>
          <a:p>
            <a:endParaRPr lang="en-US" baseline="0" dirty="0" smtClean="0"/>
          </a:p>
          <a:p>
            <a:r>
              <a:rPr lang="id" baseline="0" dirty="0" smtClean="0"/>
              <a:t>Southwest Airlines (tidak memiliki layanan yang tidak dapat dipatenkan dan tidak memerlukan aset eksklusif) harga tiketnya jatuh ke batas bawah koridor.</a:t>
            </a:r>
          </a:p>
          <a:p>
            <a:endParaRPr lang="en-US" baseline="0" dirty="0" smtClean="0"/>
          </a:p>
          <a:p>
            <a:endParaRPr lang="en-US" baseline="0" dirty="0" smtClean="0"/>
          </a:p>
          <a:p>
            <a:r>
              <a:rPr lang="id" baseline="0" dirty="0" smtClean="0"/>
              <a:t>Koridor harga massal tidak hanya menandakan zona harga strategis yang penting untuk menarik lautan permintaan baru tetapi juga menandakan bagaimana Anda mungkin perlu menyesuaikan estimasi harga awal untuk mencapainya.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29B0B-7691-4746-BBAB-6FBF0DC46271}" type="slidenum">
              <a:rPr lang="en-US" smtClean="0"/>
              <a:pPr/>
              <a:t>114</a:t>
            </a:fld>
            <a:endParaRPr lang="en-US"/>
          </a:p>
        </p:txBody>
      </p:sp>
    </p:spTree>
    <p:extLst>
      <p:ext uri="{BB962C8B-B14F-4D97-AF65-F5344CB8AC3E}">
        <p14:creationId xmlns:p14="http://schemas.microsoft.com/office/powerpoint/2010/main" val="2775983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Ashton</a:t>
            </a:r>
          </a:p>
          <a:p>
            <a:r>
              <a:rPr lang="id" dirty="0" smtClean="0"/>
              <a:t>Target </a:t>
            </a:r>
            <a:r>
              <a:rPr lang="id" baseline="0" dirty="0" smtClean="0"/>
              <a:t>biaya, langkah berikutnya dalam rangkaian strategis, membahas sisi keuntungan dari model bisnis.</a:t>
            </a:r>
          </a:p>
          <a:p>
            <a:endParaRPr lang="en-US" baseline="0" dirty="0" smtClean="0"/>
          </a:p>
          <a:p>
            <a:r>
              <a:rPr lang="id" baseline="0" dirty="0" smtClean="0"/>
              <a:t>Bagian dari tantangan untuk memenuhi target biaya ditangani dalam membangun profil strategis yang tidak hanya memiliki divergensi tetapi juga fokus, yang membuat perusahaan menghilangkan biaya.</a:t>
            </a:r>
          </a:p>
          <a:p>
            <a:r>
              <a:rPr lang="id" baseline="0" dirty="0" smtClean="0"/>
              <a:t>Southwest menghemat uang dengan menawarkan penerbangan pendek, perputaran cepat, satu kelas (mengubah spesialisasi menjadi kelas utama)</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929B0B-7691-4746-BBAB-6FBF0DC46271}" type="slidenum">
              <a:rPr lang="en-US" smtClean="0"/>
              <a:pPr/>
              <a:t>115</a:t>
            </a:fld>
            <a:endParaRPr lang="en-US"/>
          </a:p>
        </p:txBody>
      </p:sp>
    </p:spTree>
    <p:extLst>
      <p:ext uri="{BB962C8B-B14F-4D97-AF65-F5344CB8AC3E}">
        <p14:creationId xmlns:p14="http://schemas.microsoft.com/office/powerpoint/2010/main" val="2046280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Jessica</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116</a:t>
            </a:fld>
            <a:endParaRPr lang="en-US"/>
          </a:p>
        </p:txBody>
      </p:sp>
    </p:spTree>
    <p:extLst>
      <p:ext uri="{BB962C8B-B14F-4D97-AF65-F5344CB8AC3E}">
        <p14:creationId xmlns:p14="http://schemas.microsoft.com/office/powerpoint/2010/main" val="3458096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Jessica</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117</a:t>
            </a:fld>
            <a:endParaRPr lang="en-US"/>
          </a:p>
        </p:txBody>
      </p:sp>
    </p:spTree>
    <p:extLst>
      <p:ext uri="{BB962C8B-B14F-4D97-AF65-F5344CB8AC3E}">
        <p14:creationId xmlns:p14="http://schemas.microsoft.com/office/powerpoint/2010/main" val="264921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Jessica</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118</a:t>
            </a:fld>
            <a:endParaRPr lang="en-US"/>
          </a:p>
        </p:txBody>
      </p:sp>
    </p:spTree>
    <p:extLst>
      <p:ext uri="{BB962C8B-B14F-4D97-AF65-F5344CB8AC3E}">
        <p14:creationId xmlns:p14="http://schemas.microsoft.com/office/powerpoint/2010/main" val="1272614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Jessica</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119</a:t>
            </a:fld>
            <a:endParaRPr lang="en-US"/>
          </a:p>
        </p:txBody>
      </p:sp>
    </p:spTree>
    <p:extLst>
      <p:ext uri="{BB962C8B-B14F-4D97-AF65-F5344CB8AC3E}">
        <p14:creationId xmlns:p14="http://schemas.microsoft.com/office/powerpoint/2010/main" val="98828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Kevin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120</a:t>
            </a:fld>
            <a:endParaRPr lang="en-US"/>
          </a:p>
        </p:txBody>
      </p:sp>
    </p:spTree>
    <p:extLst>
      <p:ext uri="{BB962C8B-B14F-4D97-AF65-F5344CB8AC3E}">
        <p14:creationId xmlns:p14="http://schemas.microsoft.com/office/powerpoint/2010/main" val="13552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Kevin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121</a:t>
            </a:fld>
            <a:endParaRPr lang="en-US"/>
          </a:p>
        </p:txBody>
      </p:sp>
    </p:spTree>
    <p:extLst>
      <p:ext uri="{BB962C8B-B14F-4D97-AF65-F5344CB8AC3E}">
        <p14:creationId xmlns:p14="http://schemas.microsoft.com/office/powerpoint/2010/main" val="411198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9F94-0FBD-44DA-93EE-BD25B40CA07C}" type="slidenum">
              <a:rPr lang="en-US" altLang="tr-TR"/>
              <a:pPr/>
              <a:t>4</a:t>
            </a:fld>
            <a:endParaRPr lang="en-US" altLang="tr-T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3661257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Kevin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122</a:t>
            </a:fld>
            <a:endParaRPr lang="en-US"/>
          </a:p>
        </p:txBody>
      </p:sp>
    </p:spTree>
    <p:extLst>
      <p:ext uri="{BB962C8B-B14F-4D97-AF65-F5344CB8AC3E}">
        <p14:creationId xmlns:p14="http://schemas.microsoft.com/office/powerpoint/2010/main" val="1045010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Kevin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123</a:t>
            </a:fld>
            <a:endParaRPr lang="en-US"/>
          </a:p>
        </p:txBody>
      </p:sp>
    </p:spTree>
    <p:extLst>
      <p:ext uri="{BB962C8B-B14F-4D97-AF65-F5344CB8AC3E}">
        <p14:creationId xmlns:p14="http://schemas.microsoft.com/office/powerpoint/2010/main" val="3741110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Kevin</a:t>
            </a:r>
            <a:endParaRPr lang="en-US" dirty="0"/>
          </a:p>
        </p:txBody>
      </p:sp>
      <p:sp>
        <p:nvSpPr>
          <p:cNvPr id="4" name="Slide Number Placeholder 3"/>
          <p:cNvSpPr>
            <a:spLocks noGrp="1"/>
          </p:cNvSpPr>
          <p:nvPr>
            <p:ph type="sldNum" sz="quarter" idx="10"/>
          </p:nvPr>
        </p:nvSpPr>
        <p:spPr/>
        <p:txBody>
          <a:bodyPr/>
          <a:lstStyle/>
          <a:p>
            <a:fld id="{6BA5C84E-60FF-400C-9816-95D98901EEAD}" type="slidenum">
              <a:rPr lang="en-US" smtClean="0"/>
              <a:t>124</a:t>
            </a:fld>
            <a:endParaRPr lang="en-US"/>
          </a:p>
        </p:txBody>
      </p:sp>
    </p:spTree>
    <p:extLst>
      <p:ext uri="{BB962C8B-B14F-4D97-AF65-F5344CB8AC3E}">
        <p14:creationId xmlns:p14="http://schemas.microsoft.com/office/powerpoint/2010/main" val="881609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5853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44541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56289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5896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BC21C-3FF1-479D-8F4B-5582FED0F450}" type="slidenum">
              <a:rPr lang="en-US" altLang="tr-TR"/>
              <a:pPr/>
              <a:t>23</a:t>
            </a:fld>
            <a:endParaRPr lang="en-US" altLang="tr-T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57833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Inti dari terciptanya samudra biru.</a:t>
            </a:r>
            <a:r>
              <a:rPr lang="id" baseline="0" dirty="0" smtClean="0"/>
              <a:t> </a:t>
            </a:r>
            <a:r>
              <a:rPr lang="id" dirty="0" smtClean="0"/>
              <a:t>Dua tujuan: menangkap kondisi terkini di ruang pasar yang diketahui. Hal ini memungkinkan </a:t>
            </a:r>
            <a:r>
              <a:rPr lang="id" baseline="0" dirty="0" smtClean="0"/>
              <a:t>kita memahami di mana pesaing berinvestasi dan faktor-faktor yang menjadi pertimbangan industri dalam bersaing. Hal ini juga menunjukkan apa yang diterima pelanggan dari penawaran kompetitif.</a:t>
            </a:r>
            <a:endParaRPr lang="en-US" dirty="0"/>
          </a:p>
        </p:txBody>
      </p:sp>
      <p:sp>
        <p:nvSpPr>
          <p:cNvPr id="4" name="Slide Number Placeholder 3"/>
          <p:cNvSpPr>
            <a:spLocks noGrp="1"/>
          </p:cNvSpPr>
          <p:nvPr>
            <p:ph type="sldNum" sz="quarter" idx="10"/>
          </p:nvPr>
        </p:nvSpPr>
        <p:spPr/>
        <p:txBody>
          <a:bodyPr/>
          <a:lstStyle/>
          <a:p>
            <a:fld id="{D1BE66FC-FE19-4E6A-87A6-47DA7364E694}" type="slidenum">
              <a:rPr lang="en-US" smtClean="0"/>
              <a:pPr/>
              <a:t>25</a:t>
            </a:fld>
            <a:endParaRPr lang="en-US"/>
          </a:p>
        </p:txBody>
      </p:sp>
    </p:spTree>
    <p:extLst>
      <p:ext uri="{BB962C8B-B14F-4D97-AF65-F5344CB8AC3E}">
        <p14:creationId xmlns:p14="http://schemas.microsoft.com/office/powerpoint/2010/main" val="231076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d" dirty="0" smtClean="0"/>
              <a:t>Strategi </a:t>
            </a:r>
            <a:r>
              <a:rPr lang="id" baseline="0" dirty="0" smtClean="0"/>
              <a:t>: Kerangka Diagnostik dan Tindakan untuk membangun strategi samudra biru yang menarik.</a:t>
            </a:r>
          </a:p>
          <a:p>
            <a:r>
              <a:rPr lang="id" baseline="0" dirty="0" smtClean="0"/>
              <a:t>1) Menangkap keadaan pasar saat ini yang diketahui</a:t>
            </a:r>
          </a:p>
          <a:p>
            <a:r>
              <a:rPr lang="id" baseline="0" dirty="0" smtClean="0"/>
              <a:t>Di mana persaingan berinvestasi</a:t>
            </a:r>
          </a:p>
          <a:p>
            <a:r>
              <a:rPr lang="id" baseline="0" dirty="0" smtClean="0"/>
              <a:t>faktor persaingan industri dalam produk, layanan, dan pengiriman</a:t>
            </a:r>
          </a:p>
          <a:p>
            <a:r>
              <a:rPr lang="id" baseline="0" dirty="0" smtClean="0"/>
              <a:t>Apa yang diterima pelanggan dari penawaran yang ada</a:t>
            </a:r>
          </a:p>
          <a:p>
            <a:endParaRPr lang="en-US" baseline="0" dirty="0" smtClean="0"/>
          </a:p>
          <a:p>
            <a:r>
              <a:rPr lang="id" baseline="0" dirty="0" smtClean="0"/>
              <a:t>Jangan:</a:t>
            </a:r>
          </a:p>
          <a:p>
            <a:r>
              <a:rPr lang="id" baseline="0" dirty="0" smtClean="0"/>
              <a:t>Tawarkan sedikit lebih banyak dengan harga sedikit lebih murah</a:t>
            </a:r>
          </a:p>
          <a:p>
            <a:r>
              <a:rPr lang="id" baseline="0" dirty="0" smtClean="0"/>
              <a:t>Melakukan:</a:t>
            </a:r>
          </a:p>
          <a:p>
            <a:r>
              <a:rPr lang="id" baseline="0" dirty="0" smtClean="0"/>
              <a:t>Mengalihkan fokus strategis dari pesaing ke alternatif dan dari pelanggan ke nonpelanggan industri.</a:t>
            </a:r>
          </a:p>
          <a:p>
            <a:r>
              <a:rPr lang="id" baseline="0" dirty="0" smtClean="0"/>
              <a:t>mendefinisikan ulang masalah yang menjadi fokus industri</a:t>
            </a:r>
          </a:p>
          <a:p>
            <a:r>
              <a:rPr lang="id" baseline="0" dirty="0" smtClean="0"/>
              <a:t>merekonstruksi elemen nilai pembeli yang berada di luar batas industri</a:t>
            </a:r>
          </a:p>
          <a:p>
            <a:endParaRPr lang="en-US" baseline="0" dirty="0" smtClean="0"/>
          </a:p>
          <a:p>
            <a:endParaRPr lang="en-US" baseline="0" dirty="0" smtClean="0"/>
          </a:p>
          <a:p>
            <a:endParaRPr lang="en-US" baseline="0" dirty="0" smtClean="0"/>
          </a:p>
          <a:p>
            <a:endParaRPr lang="en-US" baseline="0" dirty="0" smtClean="0"/>
          </a:p>
          <a:p>
            <a:r>
              <a:rPr lang="id" baseline="0" dirty="0" smtClean="0"/>
              <a:t>Untuk mengejar nilai dan biaya, Anda harus menolak logika lama yang membandingkan pesaing di bidang yang ada dan memilih antara diferensiasi dan kepemimpinan biaya.</a:t>
            </a:r>
          </a:p>
        </p:txBody>
      </p:sp>
      <p:sp>
        <p:nvSpPr>
          <p:cNvPr id="4" name="Slide Number Placeholder 3"/>
          <p:cNvSpPr>
            <a:spLocks noGrp="1"/>
          </p:cNvSpPr>
          <p:nvPr>
            <p:ph type="sldNum" sz="quarter" idx="10"/>
          </p:nvPr>
        </p:nvSpPr>
        <p:spPr/>
        <p:txBody>
          <a:bodyPr/>
          <a:lstStyle/>
          <a:p>
            <a:fld id="{82166364-C6B6-EF46-91B9-2C3A0C536995}" type="slidenum">
              <a:rPr lang="en-US" smtClean="0"/>
              <a:pPr/>
              <a:t>26</a:t>
            </a:fld>
            <a:endParaRPr lang="en-US"/>
          </a:p>
        </p:txBody>
      </p:sp>
    </p:spTree>
    <p:extLst>
      <p:ext uri="{BB962C8B-B14F-4D97-AF65-F5344CB8AC3E}">
        <p14:creationId xmlns:p14="http://schemas.microsoft.com/office/powerpoint/2010/main" val="251135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 dirty="0" smtClean="0"/>
              <a:t>Jauhkan diri Anda </a:t>
            </a:r>
            <a:r>
              <a:rPr lang="id" baseline="0" dirty="0" smtClean="0"/>
              <a:t>dari pola pikir “Laut Merah”</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d" baseline="0" dirty="0" smtClean="0"/>
              <a:t>Untuk mengejar nilai dan biaya, Anda harus menolak logika lama yang membandingkan pesaing di bidang yang ada dan kemudian memilih antara diferensiasi dan kepemimpinan biaya.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id" baseline="0" dirty="0" smtClean="0"/>
              <a:t>mendefinisikan ulang masalah yang menjadi fokus industri</a:t>
            </a:r>
          </a:p>
          <a:p>
            <a:r>
              <a:rPr lang="id" baseline="0" dirty="0" smtClean="0"/>
              <a:t>merekonstruksi elemen nilai pembeli yang berada di luar batas industri</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2166364-C6B6-EF46-91B9-2C3A0C536995}" type="slidenum">
              <a:rPr lang="en-US" smtClean="0"/>
              <a:pPr/>
              <a:t>27</a:t>
            </a:fld>
            <a:endParaRPr lang="en-US"/>
          </a:p>
        </p:txBody>
      </p:sp>
    </p:spTree>
    <p:extLst>
      <p:ext uri="{BB962C8B-B14F-4D97-AF65-F5344CB8AC3E}">
        <p14:creationId xmlns:p14="http://schemas.microsoft.com/office/powerpoint/2010/main" val="261171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ini </a:t>
            </a:r>
            <a:r>
              <a:rPr lang="id" baseline="0" dirty="0" smtClean="0"/>
              <a:t>dimulai dengan gagasan tentang melihat gambaran yang lebih besar. </a:t>
            </a:r>
            <a:r>
              <a:rPr lang="id" smtClean="0"/>
              <a:t>Pendekatan ini </a:t>
            </a:r>
            <a:r>
              <a:rPr lang="id" baseline="0" smtClean="0"/>
              <a:t>memberikan </a:t>
            </a:r>
            <a:r>
              <a:rPr lang="id" baseline="0" dirty="0" smtClean="0"/>
              <a:t>kesempatan bagi berbagai orang untuk mengekspresikan kreativitas mereka yang berpotensi mengarah ke samudra biru </a:t>
            </a:r>
            <a:r>
              <a:rPr lang="id" dirty="0" smtClean="0"/>
              <a:t>.</a:t>
            </a:r>
          </a:p>
          <a:p>
            <a:r>
              <a:rPr lang="id" baseline="0" dirty="0" smtClean="0"/>
              <a:t>Kanvas strategi adalah salah satu alat utama yang digunakan dalam proses ini. Dengan membangun perencanaan strategis Anda di sekitar kanvas, Anda dapat berfokus pada gambaran yang lebih besar, alih-alih hanya pada angka-angka. Kanvas strategi melakukan tiga hal. Kanvas ini menunjukkan profil strategis suatu industri dengan menunjukkan faktor-faktor kompetitif, profil strategis pesaing, dan kurva nilai, yang menunjukkan bagaimana posisi Anda dibandingkan dengan pesaing.</a:t>
            </a:r>
          </a:p>
          <a:p>
            <a:r>
              <a:rPr lang="id" baseline="0" dirty="0" smtClean="0"/>
              <a:t>Strategi samudra biru: fokus, divergensi, dan slogan yang menarik. Strategi yang baik akan dengan jelas menunjukkan tiga hal berbeda ini, yang akan membantu mengarah pada </a:t>
            </a:r>
            <a:r>
              <a:rPr lang="id" baseline="0" dirty="0" err="1" smtClean="0"/>
              <a:t>samudra biru.</a:t>
            </a:r>
            <a:endParaRPr lang="en-US" dirty="0"/>
          </a:p>
        </p:txBody>
      </p:sp>
      <p:sp>
        <p:nvSpPr>
          <p:cNvPr id="4" name="Slide Number Placeholder 3"/>
          <p:cNvSpPr>
            <a:spLocks noGrp="1"/>
          </p:cNvSpPr>
          <p:nvPr>
            <p:ph type="sldNum" sz="quarter" idx="10"/>
          </p:nvPr>
        </p:nvSpPr>
        <p:spPr/>
        <p:txBody>
          <a:bodyPr/>
          <a:lstStyle/>
          <a:p>
            <a:fld id="{20B5CEF4-D6B1-4B8F-A57A-A87D5C40C28F}" type="slidenum">
              <a:rPr lang="en-US" smtClean="0"/>
              <a:pPr/>
              <a:t>72</a:t>
            </a:fld>
            <a:endParaRPr lang="en-US"/>
          </a:p>
        </p:txBody>
      </p:sp>
    </p:spTree>
    <p:extLst>
      <p:ext uri="{BB962C8B-B14F-4D97-AF65-F5344CB8AC3E}">
        <p14:creationId xmlns:p14="http://schemas.microsoft.com/office/powerpoint/2010/main" val="193030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 dirty="0" smtClean="0"/>
              <a:t>Menggambar kanvas strategi itu sulit. Manajer cenderung </a:t>
            </a:r>
            <a:r>
              <a:rPr lang="id" baseline="0" dirty="0" smtClean="0"/>
              <a:t>memiliki gambaran tentang bagaimana posisi mereka, tetapi mereka mungkin berfokus pada penawaran kompetitif yang salah. Untuk menyusun kanvas strategi yang baik dan mengarah ke samudra biru, ada empat langkah yang harus diambil. Langkah 1 adalah kebangkitan visual, langkah 2 adalah eksplorasi visual, langkah 3 adalah presentasi strategi visual, dan langkah terakhir adalah komunikasi visual. Semua ini penting untuk mengembangkan kanvas strategi yang efektif, </a:t>
            </a:r>
            <a:r>
              <a:rPr lang="id" baseline="0" dirty="0" err="1" smtClean="0"/>
              <a:t>dan</a:t>
            </a:r>
            <a:r>
              <a:rPr lang="id" baseline="0" dirty="0" smtClean="0"/>
              <a:t> </a:t>
            </a:r>
            <a:r>
              <a:rPr lang="id" baseline="0" dirty="0" err="1" smtClean="0"/>
              <a:t>akan </a:t>
            </a:r>
            <a:r>
              <a:rPr lang="id" baseline="0" dirty="0" smtClean="0"/>
              <a:t>meneruskannya ke….untuk memberi tahu Anda lebih banyak tentang ini.</a:t>
            </a:r>
            <a:endParaRPr lang="en-US" dirty="0"/>
          </a:p>
        </p:txBody>
      </p:sp>
      <p:sp>
        <p:nvSpPr>
          <p:cNvPr id="4" name="Slide Number Placeholder 3"/>
          <p:cNvSpPr>
            <a:spLocks noGrp="1"/>
          </p:cNvSpPr>
          <p:nvPr>
            <p:ph type="sldNum" sz="quarter" idx="10"/>
          </p:nvPr>
        </p:nvSpPr>
        <p:spPr/>
        <p:txBody>
          <a:bodyPr/>
          <a:lstStyle/>
          <a:p>
            <a:fld id="{20B5CEF4-D6B1-4B8F-A57A-A87D5C40C28F}" type="slidenum">
              <a:rPr lang="en-US" smtClean="0"/>
              <a:pPr/>
              <a:t>73</a:t>
            </a:fld>
            <a:endParaRPr lang="en-US"/>
          </a:p>
        </p:txBody>
      </p:sp>
    </p:spTree>
    <p:extLst>
      <p:ext uri="{BB962C8B-B14F-4D97-AF65-F5344CB8AC3E}">
        <p14:creationId xmlns:p14="http://schemas.microsoft.com/office/powerpoint/2010/main" val="422859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222321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49240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44D2E7-DD8F-4AFA-BD98-A591BE9B5EC8}"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79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D364568-9DCC-43F4-857F-EFD838733820}" type="datetimeFigureOut">
              <a:rPr lang="tr-TR" smtClean="0"/>
              <a:t>8.12.2025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56163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D364568-9DCC-43F4-857F-EFD838733820}" type="datetimeFigureOut">
              <a:rPr lang="tr-TR" smtClean="0"/>
              <a:t>8.12.2025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44D2E7-DD8F-4AFA-BD98-A591BE9B5EC8}"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111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D364568-9DCC-43F4-857F-EFD838733820}" type="datetimeFigureOut">
              <a:rPr lang="tr-TR" smtClean="0"/>
              <a:t>8.12.2025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368198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4273491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86711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77485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370092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64568-9DCC-43F4-857F-EFD838733820}" type="datetimeFigureOut">
              <a:rPr lang="tr-TR" smtClean="0"/>
              <a:t>8.12.2025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350388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64568-9DCC-43F4-857F-EFD838733820}" type="datetimeFigureOut">
              <a:rPr lang="tr-TR" smtClean="0"/>
              <a:t>8.12.2025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294529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64568-9DCC-43F4-857F-EFD838733820}" type="datetimeFigureOut">
              <a:rPr lang="tr-TR" smtClean="0"/>
              <a:t>8.12.2025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195684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64568-9DCC-43F4-857F-EFD838733820}" type="datetimeFigureOut">
              <a:rPr lang="tr-TR" smtClean="0"/>
              <a:t>8.12.2025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284094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64568-9DCC-43F4-857F-EFD838733820}" type="datetimeFigureOut">
              <a:rPr lang="tr-TR" smtClean="0"/>
              <a:t>8.12.2025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372580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364568-9DCC-43F4-857F-EFD838733820}" type="datetimeFigureOut">
              <a:rPr lang="tr-TR" smtClean="0"/>
              <a:t>8.12.2025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23266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364568-9DCC-43F4-857F-EFD838733820}" type="datetimeFigureOut">
              <a:rPr lang="tr-TR" smtClean="0"/>
              <a:t>8.12.2025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44D2E7-DD8F-4AFA-BD98-A591BE9B5EC8}" type="slidenum">
              <a:rPr lang="tr-TR" smtClean="0"/>
              <a:t>‹#›</a:t>
            </a:fld>
            <a:endParaRPr lang="tr-TR"/>
          </a:p>
        </p:txBody>
      </p:sp>
    </p:spTree>
    <p:extLst>
      <p:ext uri="{BB962C8B-B14F-4D97-AF65-F5344CB8AC3E}">
        <p14:creationId xmlns:p14="http://schemas.microsoft.com/office/powerpoint/2010/main" val="317305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D364568-9DCC-43F4-857F-EFD838733820}" type="datetimeFigureOut">
              <a:rPr lang="tr-TR" smtClean="0"/>
              <a:t>8.12.2025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44D2E7-DD8F-4AFA-BD98-A591BE9B5EC8}" type="slidenum">
              <a:rPr lang="tr-TR" smtClean="0"/>
              <a:t>‹#›</a:t>
            </a:fld>
            <a:endParaRPr lang="tr-TR"/>
          </a:p>
        </p:txBody>
      </p:sp>
    </p:spTree>
    <p:extLst>
      <p:ext uri="{BB962C8B-B14F-4D97-AF65-F5344CB8AC3E}">
        <p14:creationId xmlns:p14="http://schemas.microsoft.com/office/powerpoint/2010/main" val="13484726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2200" y="1143000"/>
            <a:ext cx="7340600" cy="1625600"/>
          </a:xfrm>
        </p:spPr>
        <p:txBody>
          <a:bodyPr>
            <a:normAutofit fontScale="90000"/>
          </a:bodyPr>
          <a:lstStyle/>
          <a:p>
            <a:r>
              <a:rPr lang="id" altLang="tr-TR" sz="5400" u="sng" dirty="0"/>
              <a:t>Strategi Samudra Biru</a:t>
            </a:r>
            <a:r>
              <a:rPr lang="en-US" altLang="tr-TR" sz="5400" u="sng" dirty="0"/>
              <a:t/>
            </a:r>
            <a:br>
              <a:rPr lang="en-US" altLang="tr-TR" sz="5400" u="sng" dirty="0"/>
            </a:br>
            <a:r>
              <a:rPr lang="en-US" altLang="tr-TR" sz="4000" dirty="0"/>
              <a:t/>
            </a:r>
            <a:br>
              <a:rPr lang="en-US" altLang="tr-TR" sz="4000" dirty="0"/>
            </a:br>
            <a:endParaRPr lang="en-US" altLang="tr-TR" sz="5400" dirty="0"/>
          </a:p>
        </p:txBody>
      </p:sp>
      <p:sp>
        <p:nvSpPr>
          <p:cNvPr id="2051" name="Rectangle 3"/>
          <p:cNvSpPr>
            <a:spLocks noGrp="1" noChangeArrowheads="1"/>
          </p:cNvSpPr>
          <p:nvPr>
            <p:ph type="subTitle" idx="1"/>
          </p:nvPr>
        </p:nvSpPr>
        <p:spPr>
          <a:xfrm>
            <a:off x="9197784" y="8681265"/>
            <a:ext cx="3791049" cy="1034097"/>
          </a:xfrm>
        </p:spPr>
        <p:txBody>
          <a:bodyPr>
            <a:normAutofit/>
          </a:bodyPr>
          <a:lstStyle/>
          <a:p>
            <a:pPr>
              <a:lnSpc>
                <a:spcPct val="80000"/>
              </a:lnSpc>
            </a:pPr>
            <a:endParaRPr lang="en-US" altLang="tr-TR" sz="1800" dirty="0"/>
          </a:p>
        </p:txBody>
      </p:sp>
      <p:pic>
        <p:nvPicPr>
          <p:cNvPr id="67586" name="Picture 2" descr="http://upload.wikimedia.org/wikipedia/en/a/a3/BOStrate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679" y="3216153"/>
            <a:ext cx="1760130" cy="267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4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01676"/>
            <a:ext cx="7772400" cy="1470025"/>
          </a:xfrm>
        </p:spPr>
        <p:txBody>
          <a:bodyPr>
            <a:normAutofit fontScale="90000"/>
          </a:bodyPr>
          <a:lstStyle/>
          <a:p>
            <a:r>
              <a:rPr lang="id" dirty="0" smtClean="0"/>
              <a:t>Meningkatnya Keharusan Menciptakan </a:t>
            </a:r>
            <a:r>
              <a:rPr lang="en-US" dirty="0" smtClean="0"/>
              <a:t>Blue Ocean</a:t>
            </a:r>
            <a:endParaRPr lang="en-US" dirty="0"/>
          </a:p>
        </p:txBody>
      </p:sp>
      <p:sp>
        <p:nvSpPr>
          <p:cNvPr id="5" name="TextBox 4"/>
          <p:cNvSpPr txBox="1"/>
          <p:nvPr/>
        </p:nvSpPr>
        <p:spPr>
          <a:xfrm>
            <a:off x="2414247" y="2761736"/>
            <a:ext cx="6781800" cy="2554545"/>
          </a:xfrm>
          <a:prstGeom prst="rect">
            <a:avLst/>
          </a:prstGeom>
          <a:noFill/>
        </p:spPr>
        <p:txBody>
          <a:bodyPr wrap="square" rtlCol="0">
            <a:spAutoFit/>
          </a:bodyPr>
          <a:lstStyle/>
          <a:p>
            <a:pPr marL="285750" indent="-285750">
              <a:buFont typeface="Arial" panose="020B0604020202020204" pitchFamily="34" charset="0"/>
              <a:buChar char="•"/>
            </a:pPr>
            <a:r>
              <a:rPr lang="id" sz="3200" dirty="0"/>
              <a:t>Kemajuan teknologi yang semakin cepat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id" sz="3200" dirty="0"/>
              <a:t>Globalisasi</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id" sz="3200" dirty="0"/>
              <a:t>Merek menjadi semakin mirip</a:t>
            </a:r>
            <a:endParaRPr lang="en-US" sz="3200" dirty="0"/>
          </a:p>
        </p:txBody>
      </p:sp>
    </p:spTree>
    <p:extLst>
      <p:ext uri="{BB962C8B-B14F-4D97-AF65-F5344CB8AC3E}">
        <p14:creationId xmlns:p14="http://schemas.microsoft.com/office/powerpoint/2010/main" val="8149864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Menuju Daerah Tangkapan Air Terbesar</a:t>
            </a:r>
            <a:endParaRPr lang="en-US" dirty="0"/>
          </a:p>
        </p:txBody>
      </p:sp>
      <p:sp>
        <p:nvSpPr>
          <p:cNvPr id="3" name="Content Placeholder 2"/>
          <p:cNvSpPr>
            <a:spLocks noGrp="1"/>
          </p:cNvSpPr>
          <p:nvPr>
            <p:ph idx="1"/>
          </p:nvPr>
        </p:nvSpPr>
        <p:spPr/>
        <p:txBody>
          <a:bodyPr>
            <a:normAutofit/>
          </a:bodyPr>
          <a:lstStyle/>
          <a:p>
            <a:r>
              <a:rPr lang="id" sz="1800" dirty="0" smtClean="0"/>
              <a:t>Perusahaan fokus pada mempertahankan pelanggan yang ada dan mencari segmentasi pasar lebih lanjut</a:t>
            </a:r>
          </a:p>
          <a:p>
            <a:r>
              <a:rPr lang="id" sz="1800" dirty="0" smtClean="0"/>
              <a:t>Strategi ini tidak mungkin menciptakan Blue Ocean</a:t>
            </a:r>
          </a:p>
          <a:p>
            <a:r>
              <a:rPr lang="id" sz="1800" dirty="0" smtClean="0"/>
              <a:t>Intinya adalah untuk menantang orientasi strategis yang sudah ada dan dianggap sudah pasti.</a:t>
            </a:r>
            <a:endParaRPr lang="en-US" sz="1800" dirty="0"/>
          </a:p>
        </p:txBody>
      </p:sp>
    </p:spTree>
    <p:extLst>
      <p:ext uri="{BB962C8B-B14F-4D97-AF65-F5344CB8AC3E}">
        <p14:creationId xmlns:p14="http://schemas.microsoft.com/office/powerpoint/2010/main" val="6521357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 dirty="0" smtClean="0"/>
              <a:t>Memaksimalkan Skala Samudra Biru</a:t>
            </a:r>
            <a:endParaRPr lang="en-US" dirty="0"/>
          </a:p>
        </p:txBody>
      </p:sp>
      <p:sp>
        <p:nvSpPr>
          <p:cNvPr id="3" name="Content Placeholder 2"/>
          <p:cNvSpPr>
            <a:spLocks noGrp="1"/>
          </p:cNvSpPr>
          <p:nvPr>
            <p:ph idx="1"/>
          </p:nvPr>
        </p:nvSpPr>
        <p:spPr/>
        <p:txBody>
          <a:bodyPr>
            <a:normAutofit/>
          </a:bodyPr>
          <a:lstStyle/>
          <a:p>
            <a:r>
              <a:rPr lang="id" sz="1800" dirty="0" smtClean="0"/>
              <a:t>Jangkau lebih dari sekadar permintaan ke nonpelanggan</a:t>
            </a:r>
          </a:p>
          <a:p>
            <a:r>
              <a:rPr lang="id" sz="1800" dirty="0" smtClean="0"/>
              <a:t>Memisahkan peluang untuk merumuskan strategi baru</a:t>
            </a:r>
          </a:p>
          <a:p>
            <a:r>
              <a:rPr lang="id" sz="1800" dirty="0" smtClean="0"/>
              <a:t>Jika tidak ada strategi yang ditemukan, lanjutkan untuk memanfaatkan perbedaan di antara pelanggan yang ada</a:t>
            </a:r>
            <a:endParaRPr lang="en-US" sz="1800" dirty="0"/>
          </a:p>
        </p:txBody>
      </p:sp>
    </p:spTree>
    <p:extLst>
      <p:ext uri="{BB962C8B-B14F-4D97-AF65-F5344CB8AC3E}">
        <p14:creationId xmlns:p14="http://schemas.microsoft.com/office/powerpoint/2010/main" val="1589209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Ide Sentral</a:t>
            </a:r>
            <a:endParaRPr lang="en-US" dirty="0"/>
          </a:p>
        </p:txBody>
      </p:sp>
      <p:sp>
        <p:nvSpPr>
          <p:cNvPr id="3" name="Content Placeholder 2"/>
          <p:cNvSpPr>
            <a:spLocks noGrp="1"/>
          </p:cNvSpPr>
          <p:nvPr>
            <p:ph idx="1"/>
          </p:nvPr>
        </p:nvSpPr>
        <p:spPr/>
        <p:txBody>
          <a:bodyPr>
            <a:normAutofit/>
          </a:bodyPr>
          <a:lstStyle/>
          <a:p>
            <a:r>
              <a:rPr lang="id" dirty="0" smtClean="0"/>
              <a:t>Tidaklah cukup untuk memaksimalkan ukuran Samudra Biru yang Anda ciptakan</a:t>
            </a:r>
          </a:p>
          <a:p>
            <a:pPr lvl="1"/>
            <a:r>
              <a:rPr lang="id" sz="2800" dirty="0" smtClean="0"/>
              <a:t>Keuntungan harus dicapai untuk menciptakan hasil yang saling menguntungkan</a:t>
            </a:r>
            <a:endParaRPr lang="en-US" sz="2800" dirty="0"/>
          </a:p>
        </p:txBody>
      </p:sp>
    </p:spTree>
    <p:extLst>
      <p:ext uri="{BB962C8B-B14F-4D97-AF65-F5344CB8AC3E}">
        <p14:creationId xmlns:p14="http://schemas.microsoft.com/office/powerpoint/2010/main" val="1930010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lgn="ctr">
              <a:buNone/>
            </a:pPr>
            <a:r>
              <a:rPr lang="id" dirty="0"/>
              <a:t>Bab </a:t>
            </a:r>
            <a:r>
              <a:rPr lang="id" dirty="0" smtClean="0"/>
              <a:t>6 : </a:t>
            </a:r>
            <a:r>
              <a:rPr lang="id" dirty="0"/>
              <a:t>Dapatkan Urutan Strategis yang Tepat</a:t>
            </a:r>
            <a:endParaRPr lang="tr-TR" dirty="0"/>
          </a:p>
        </p:txBody>
      </p:sp>
    </p:spTree>
    <p:extLst>
      <p:ext uri="{BB962C8B-B14F-4D97-AF65-F5344CB8AC3E}">
        <p14:creationId xmlns:p14="http://schemas.microsoft.com/office/powerpoint/2010/main" val="16091905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Urutan Strategis yang Tepat</a:t>
            </a:r>
            <a:endParaRPr lang="en-US" dirty="0"/>
          </a:p>
        </p:txBody>
      </p:sp>
      <p:sp>
        <p:nvSpPr>
          <p:cNvPr id="3" name="Content Placeholder 2"/>
          <p:cNvSpPr>
            <a:spLocks noGrp="1"/>
          </p:cNvSpPr>
          <p:nvPr>
            <p:ph idx="1"/>
          </p:nvPr>
        </p:nvSpPr>
        <p:spPr/>
        <p:txBody>
          <a:bodyPr/>
          <a:lstStyle/>
          <a:p>
            <a:r>
              <a:rPr lang="id" dirty="0" smtClean="0"/>
              <a:t>Utilitas Pembeli</a:t>
            </a:r>
          </a:p>
          <a:p>
            <a:r>
              <a:rPr lang="id" dirty="0" smtClean="0"/>
              <a:t>Harga</a:t>
            </a:r>
          </a:p>
          <a:p>
            <a:r>
              <a:rPr lang="id" dirty="0" smtClean="0"/>
              <a:t>Biaya</a:t>
            </a:r>
          </a:p>
          <a:p>
            <a:r>
              <a:rPr lang="id" dirty="0" smtClean="0"/>
              <a:t>Adopsi</a:t>
            </a:r>
            <a:endParaRPr lang="en-US" dirty="0"/>
          </a:p>
        </p:txBody>
      </p:sp>
    </p:spTree>
    <p:extLst>
      <p:ext uri="{BB962C8B-B14F-4D97-AF65-F5344CB8AC3E}">
        <p14:creationId xmlns:p14="http://schemas.microsoft.com/office/powerpoint/2010/main" val="424460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Tangga</a:t>
            </a:r>
            <a:endParaRPr lang="en-US" dirty="0"/>
          </a:p>
        </p:txBody>
      </p:sp>
      <p:sp>
        <p:nvSpPr>
          <p:cNvPr id="3" name="Content Placeholder 2"/>
          <p:cNvSpPr>
            <a:spLocks noGrp="1"/>
          </p:cNvSpPr>
          <p:nvPr>
            <p:ph idx="1"/>
          </p:nvPr>
        </p:nvSpPr>
        <p:spPr/>
        <p:txBody>
          <a:bodyPr/>
          <a:lstStyle/>
          <a:p>
            <a:r>
              <a:rPr lang="id" dirty="0" smtClean="0"/>
              <a:t>Utilitas-apakah ada alasan untuk membelinya?</a:t>
            </a:r>
          </a:p>
          <a:p>
            <a:pPr lvl="1"/>
            <a:r>
              <a:rPr lang="id" dirty="0" smtClean="0"/>
              <a:t>Jika tidak, ide Park atau pikirkan ulang</a:t>
            </a:r>
          </a:p>
          <a:p>
            <a:r>
              <a:rPr lang="id" dirty="0" smtClean="0"/>
              <a:t>Harga-harga tidak boleh menentukan pembelian</a:t>
            </a:r>
          </a:p>
          <a:p>
            <a:pPr lvl="1"/>
            <a:r>
              <a:rPr lang="id" dirty="0" smtClean="0"/>
              <a:t>Harus tetap menarik pembeli</a:t>
            </a:r>
          </a:p>
          <a:p>
            <a:r>
              <a:rPr lang="id" dirty="0" smtClean="0"/>
              <a:t>Keduanya membahas sisi pendapatan dari model bisnis dan memastikan peningkatan nilai pembeli.</a:t>
            </a:r>
          </a:p>
          <a:p>
            <a:r>
              <a:rPr lang="id" dirty="0" smtClean="0"/>
              <a:t>Nilai Pembeli = Utilitas - Harga</a:t>
            </a:r>
          </a:p>
        </p:txBody>
      </p:sp>
    </p:spTree>
    <p:extLst>
      <p:ext uri="{BB962C8B-B14F-4D97-AF65-F5344CB8AC3E}">
        <p14:creationId xmlns:p14="http://schemas.microsoft.com/office/powerpoint/2010/main" val="4004619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Langkah lanjutan</a:t>
            </a:r>
            <a:endParaRPr lang="en-US" dirty="0"/>
          </a:p>
        </p:txBody>
      </p:sp>
      <p:sp>
        <p:nvSpPr>
          <p:cNvPr id="3" name="Content Placeholder 2"/>
          <p:cNvSpPr>
            <a:spLocks noGrp="1"/>
          </p:cNvSpPr>
          <p:nvPr>
            <p:ph idx="1"/>
          </p:nvPr>
        </p:nvSpPr>
        <p:spPr/>
        <p:txBody>
          <a:bodyPr>
            <a:normAutofit/>
          </a:bodyPr>
          <a:lstStyle/>
          <a:p>
            <a:r>
              <a:rPr lang="id" dirty="0" smtClean="0"/>
              <a:t>Biaya - dapatkah Anda memproduksi produk dengan biaya target dan tetap memperoleh margin keuntungan yang sehat?</a:t>
            </a:r>
          </a:p>
          <a:p>
            <a:pPr lvl="1"/>
            <a:r>
              <a:rPr lang="id" dirty="0" smtClean="0"/>
              <a:t>Harga Strategis = Harga yang mudah diakses oleh sebagian besar pembeli sasaran</a:t>
            </a:r>
          </a:p>
          <a:p>
            <a:pPr lvl="1"/>
            <a:r>
              <a:rPr lang="id" dirty="0" smtClean="0"/>
              <a:t>Biaya tidak seharusnya menentukan harga, mengubah ide atau berinovasi</a:t>
            </a:r>
          </a:p>
          <a:p>
            <a:r>
              <a:rPr lang="id" dirty="0" smtClean="0"/>
              <a:t>Kendala adopsi - dilakukan di awal untuk memastikan keberhasilan</a:t>
            </a:r>
          </a:p>
          <a:p>
            <a:pPr lvl="1"/>
            <a:r>
              <a:rPr lang="id" dirty="0" smtClean="0"/>
              <a:t>Kuncinya adalah karena adanya pergeseran signifikan dari samudra merah</a:t>
            </a:r>
            <a:endParaRPr lang="en-US" dirty="0"/>
          </a:p>
        </p:txBody>
      </p:sp>
    </p:spTree>
    <p:extLst>
      <p:ext uri="{BB962C8B-B14F-4D97-AF65-F5344CB8AC3E}">
        <p14:creationId xmlns:p14="http://schemas.microsoft.com/office/powerpoint/2010/main" val="23945008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Peta Utilitas Pembeli</a:t>
            </a:r>
            <a:endParaRPr lang="en-US" dirty="0"/>
          </a:p>
        </p:txBody>
      </p:sp>
      <p:sp>
        <p:nvSpPr>
          <p:cNvPr id="3" name="Content Placeholder 2"/>
          <p:cNvSpPr>
            <a:spLocks noGrp="1"/>
          </p:cNvSpPr>
          <p:nvPr>
            <p:ph idx="1"/>
          </p:nvPr>
        </p:nvSpPr>
        <p:spPr>
          <a:xfrm>
            <a:off x="1905000" y="1600201"/>
            <a:ext cx="8305800" cy="3048000"/>
          </a:xfrm>
        </p:spPr>
        <p:txBody>
          <a:bodyPr>
            <a:normAutofit/>
          </a:bodyPr>
          <a:lstStyle/>
          <a:p>
            <a:r>
              <a:rPr lang="id" dirty="0" smtClean="0"/>
              <a:t>Menguraikan tuas yang dapat ditarik perusahaan untuk memberikan utilitas luar biasa kepada pembeli serta pengalaman yang dapat diperoleh dengan produk atau layanan</a:t>
            </a:r>
          </a:p>
          <a:p>
            <a:r>
              <a:rPr lang="id" dirty="0" smtClean="0"/>
              <a:t>Identifikasi rentang ruang yang dapat diisi oleh produk layanan</a:t>
            </a:r>
            <a:endParaRPr lang="en-US" dirty="0"/>
          </a:p>
        </p:txBody>
      </p:sp>
    </p:spTree>
    <p:extLst>
      <p:ext uri="{BB962C8B-B14F-4D97-AF65-F5344CB8AC3E}">
        <p14:creationId xmlns:p14="http://schemas.microsoft.com/office/powerpoint/2010/main" val="36460573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Enam Tahapan Siklus Pengalaman Pembeli</a:t>
            </a:r>
            <a:endParaRPr lang="en-US" dirty="0"/>
          </a:p>
        </p:txBody>
      </p:sp>
      <p:sp>
        <p:nvSpPr>
          <p:cNvPr id="3" name="Content Placeholder 2"/>
          <p:cNvSpPr>
            <a:spLocks noGrp="1"/>
          </p:cNvSpPr>
          <p:nvPr>
            <p:ph idx="1"/>
          </p:nvPr>
        </p:nvSpPr>
        <p:spPr/>
        <p:txBody>
          <a:bodyPr>
            <a:normAutofit fontScale="92500" lnSpcReduction="20000"/>
          </a:bodyPr>
          <a:lstStyle/>
          <a:p>
            <a:r>
              <a:rPr lang="id" dirty="0" smtClean="0"/>
              <a:t>Dari pembelian hingga pembuangan</a:t>
            </a:r>
          </a:p>
          <a:p>
            <a:r>
              <a:rPr lang="id" dirty="0" smtClean="0"/>
              <a:t>Setiap manajer tahap dapat mengajukan serangkaian pertanyaan untuk mengukur kualitas pengalaman</a:t>
            </a:r>
          </a:p>
          <a:p>
            <a:pPr marL="514350" indent="-514350">
              <a:buFont typeface="+mj-lt"/>
              <a:buAutoNum type="arabicPeriod"/>
            </a:pPr>
            <a:r>
              <a:rPr lang="id" b="1" dirty="0" smtClean="0"/>
              <a:t>Pembelian </a:t>
            </a:r>
            <a:r>
              <a:rPr lang="id" dirty="0" smtClean="0"/>
              <a:t>- berapa lama waktu yang dibutuhkan? Penempatan? Lingkungan transaksi yang aman? Tepat waktu?</a:t>
            </a:r>
          </a:p>
          <a:p>
            <a:pPr marL="514350" indent="-514350">
              <a:buFont typeface="+mj-lt"/>
              <a:buAutoNum type="arabicPeriod"/>
            </a:pPr>
            <a:r>
              <a:rPr lang="id" b="1" dirty="0" smtClean="0"/>
              <a:t>Pengiriman </a:t>
            </a:r>
            <a:r>
              <a:rPr lang="id" dirty="0" smtClean="0"/>
              <a:t>- Waktu? Kesulitan membongkar/memasang? Mengatur pengiriman/kesulitan?</a:t>
            </a:r>
          </a:p>
          <a:p>
            <a:pPr marL="514350" indent="-514350">
              <a:buFont typeface="+mj-lt"/>
              <a:buAutoNum type="arabicPeriod"/>
            </a:pPr>
            <a:r>
              <a:rPr lang="id" b="1" dirty="0" smtClean="0"/>
              <a:t>Penggunaan </a:t>
            </a:r>
            <a:r>
              <a:rPr lang="id" dirty="0" smtClean="0"/>
              <a:t>- Pelatihan? Penyimpanan? Efektif? Fitur-fitur canggih?</a:t>
            </a:r>
          </a:p>
          <a:p>
            <a:pPr marL="514350" indent="-514350">
              <a:buFont typeface="+mj-lt"/>
              <a:buAutoNum type="arabicPeriod"/>
            </a:pPr>
            <a:r>
              <a:rPr lang="id" b="1" dirty="0" smtClean="0"/>
              <a:t>Suplemen </a:t>
            </a:r>
            <a:r>
              <a:rPr lang="id" dirty="0" smtClean="0"/>
              <a:t>- Butuh komponen/biaya lain? Waktu? Rasa sakit?</a:t>
            </a:r>
          </a:p>
          <a:p>
            <a:pPr marL="514350" indent="-514350">
              <a:buFont typeface="+mj-lt"/>
              <a:buAutoNum type="arabicPeriod"/>
            </a:pPr>
            <a:r>
              <a:rPr lang="id" b="1" dirty="0" smtClean="0"/>
              <a:t>Perawatan </a:t>
            </a:r>
            <a:r>
              <a:rPr lang="id" dirty="0" smtClean="0"/>
              <a:t>- Diperlukan? Upgrade mudah? Biaya?</a:t>
            </a:r>
          </a:p>
          <a:p>
            <a:pPr marL="514350" indent="-514350">
              <a:buFont typeface="+mj-lt"/>
              <a:buAutoNum type="arabicPeriod"/>
            </a:pPr>
            <a:r>
              <a:rPr lang="id" b="1" dirty="0" smtClean="0"/>
              <a:t>Pembuangan </a:t>
            </a:r>
            <a:r>
              <a:rPr lang="id" dirty="0" smtClean="0"/>
              <a:t>- Menghasilkan sampah? Kemudahan pembuangan? Masalah hukum? Biaya?</a:t>
            </a:r>
            <a:endParaRPr lang="en-US" dirty="0"/>
          </a:p>
        </p:txBody>
      </p:sp>
    </p:spTree>
    <p:extLst>
      <p:ext uri="{BB962C8B-B14F-4D97-AF65-F5344CB8AC3E}">
        <p14:creationId xmlns:p14="http://schemas.microsoft.com/office/powerpoint/2010/main" val="470391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Enam Tuas Utilitas</a:t>
            </a:r>
            <a:endParaRPr lang="en-US" dirty="0"/>
          </a:p>
        </p:txBody>
      </p:sp>
      <p:sp>
        <p:nvSpPr>
          <p:cNvPr id="3" name="Subtitle 2"/>
          <p:cNvSpPr>
            <a:spLocks noGrp="1"/>
          </p:cNvSpPr>
          <p:nvPr>
            <p:ph idx="1"/>
          </p:nvPr>
        </p:nvSpPr>
        <p:spPr/>
        <p:txBody>
          <a:bodyPr/>
          <a:lstStyle/>
          <a:p>
            <a:pPr>
              <a:buNone/>
            </a:pPr>
            <a:r>
              <a:rPr lang="id" i="1" dirty="0" smtClean="0"/>
              <a:t>Pengungkit Utilitas: cara perusahaan dapat membuka utilitas luar biasa bagi pembeli.</a:t>
            </a:r>
            <a:endParaRPr lang="en-US" i="1" dirty="0"/>
          </a:p>
        </p:txBody>
      </p:sp>
    </p:spTree>
    <p:extLst>
      <p:ext uri="{BB962C8B-B14F-4D97-AF65-F5344CB8AC3E}">
        <p14:creationId xmlns:p14="http://schemas.microsoft.com/office/powerpoint/2010/main" val="222765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Kemajuan Teknologi yang Dipercepat</a:t>
            </a:r>
            <a:endParaRPr lang="en-US" dirty="0"/>
          </a:p>
        </p:txBody>
      </p:sp>
      <p:sp>
        <p:nvSpPr>
          <p:cNvPr id="3" name="Content Placeholder 2"/>
          <p:cNvSpPr>
            <a:spLocks noGrp="1"/>
          </p:cNvSpPr>
          <p:nvPr>
            <p:ph idx="1"/>
          </p:nvPr>
        </p:nvSpPr>
        <p:spPr>
          <a:xfrm>
            <a:off x="1981200" y="1600201"/>
            <a:ext cx="4114800" cy="4525963"/>
          </a:xfrm>
        </p:spPr>
        <p:txBody>
          <a:bodyPr/>
          <a:lstStyle/>
          <a:p>
            <a:r>
              <a:rPr lang="id" dirty="0" smtClean="0"/>
              <a:t>Peningkatan produktivitas </a:t>
            </a:r>
            <a:r>
              <a:rPr lang="id" dirty="0"/>
              <a:t>industri secara substansial</a:t>
            </a:r>
          </a:p>
          <a:p>
            <a:endParaRPr lang="en-US" dirty="0"/>
          </a:p>
          <a:p>
            <a:pPr lvl="0"/>
            <a:r>
              <a:rPr lang="id" dirty="0" smtClean="0"/>
              <a:t>Di banyak industri, hasilnya adalah pasokan </a:t>
            </a:r>
            <a:r>
              <a:rPr lang="id" dirty="0"/>
              <a:t>melebihi permintaan.</a:t>
            </a:r>
          </a:p>
          <a:p>
            <a:endParaRPr lang="en-US" dirty="0" smtClean="0"/>
          </a:p>
          <a:p>
            <a:endParaRPr lang="en-US" dirty="0"/>
          </a:p>
        </p:txBody>
      </p:sp>
      <p:pic>
        <p:nvPicPr>
          <p:cNvPr id="1026" name="Picture 2" descr="C:\Program Files (x86)\Microsoft Office\MEDIA\CAGCAT10\j01998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1" y="2362200"/>
            <a:ext cx="3237281" cy="326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769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Tuas Utilitas</a:t>
            </a:r>
            <a:endParaRPr lang="en-US" dirty="0"/>
          </a:p>
        </p:txBody>
      </p:sp>
      <p:sp>
        <p:nvSpPr>
          <p:cNvPr id="3" name="Content Placeholder 2"/>
          <p:cNvSpPr>
            <a:spLocks noGrp="1"/>
          </p:cNvSpPr>
          <p:nvPr>
            <p:ph idx="1"/>
          </p:nvPr>
        </p:nvSpPr>
        <p:spPr/>
        <p:txBody>
          <a:bodyPr/>
          <a:lstStyle/>
          <a:p>
            <a:r>
              <a:rPr lang="id" dirty="0" smtClean="0"/>
              <a:t>Produktivitas pelanggan</a:t>
            </a:r>
          </a:p>
          <a:p>
            <a:r>
              <a:rPr lang="id" dirty="0" smtClean="0"/>
              <a:t>Kesederhanaan</a:t>
            </a:r>
          </a:p>
          <a:p>
            <a:r>
              <a:rPr lang="id" dirty="0" smtClean="0"/>
              <a:t>Kenyamanan</a:t>
            </a:r>
          </a:p>
          <a:p>
            <a:r>
              <a:rPr lang="id" dirty="0" smtClean="0"/>
              <a:t>Mempertaruhkan</a:t>
            </a:r>
          </a:p>
          <a:p>
            <a:r>
              <a:rPr lang="id" dirty="0" smtClean="0"/>
              <a:t>Menyenangkan dan gambar</a:t>
            </a:r>
          </a:p>
          <a:p>
            <a:r>
              <a:rPr lang="id" dirty="0" smtClean="0"/>
              <a:t>Keramahan lingkungan</a:t>
            </a:r>
            <a:endParaRPr lang="en-US" dirty="0"/>
          </a:p>
        </p:txBody>
      </p:sp>
    </p:spTree>
    <p:extLst>
      <p:ext uri="{BB962C8B-B14F-4D97-AF65-F5344CB8AC3E}">
        <p14:creationId xmlns:p14="http://schemas.microsoft.com/office/powerpoint/2010/main" val="6350468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Koridor Harga Massa</a:t>
            </a:r>
            <a:endParaRPr lang="en-US" dirty="0"/>
          </a:p>
        </p:txBody>
      </p:sp>
      <p:pic>
        <p:nvPicPr>
          <p:cNvPr id="4" name="Picture 3" descr="Screen Shot 2014-03-02 at 11.20.4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589943"/>
            <a:ext cx="8089900" cy="5054600"/>
          </a:xfrm>
          <a:prstGeom prst="rect">
            <a:avLst/>
          </a:prstGeom>
        </p:spPr>
      </p:pic>
    </p:spTree>
    <p:extLst>
      <p:ext uri="{BB962C8B-B14F-4D97-AF65-F5344CB8AC3E}">
        <p14:creationId xmlns:p14="http://schemas.microsoft.com/office/powerpoint/2010/main" val="42204829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Identifikasi Koridor Harga Massa</a:t>
            </a:r>
            <a:endParaRPr lang="en-US" dirty="0"/>
          </a:p>
        </p:txBody>
      </p:sp>
      <p:sp>
        <p:nvSpPr>
          <p:cNvPr id="3" name="Content Placeholder 2"/>
          <p:cNvSpPr>
            <a:spLocks noGrp="1"/>
          </p:cNvSpPr>
          <p:nvPr>
            <p:ph idx="1"/>
          </p:nvPr>
        </p:nvSpPr>
        <p:spPr/>
        <p:txBody>
          <a:bodyPr/>
          <a:lstStyle/>
          <a:p>
            <a:r>
              <a:rPr lang="id" dirty="0" smtClean="0"/>
              <a:t>Bentuk berbeda, Fungsi sama:</a:t>
            </a:r>
          </a:p>
          <a:p>
            <a:pPr lvl="1"/>
            <a:r>
              <a:rPr lang="id" dirty="0"/>
              <a:t>Banyak perusahaan yang menciptakan samudra biru menarik pelanggan dari industri lain yang menggunakan produk atau layanan yang menjalankan fungsi yang sama dengan produk atau layanan baru tetapi memiliki bentuk fisik yang sangat berbeda.</a:t>
            </a:r>
          </a:p>
          <a:p>
            <a:r>
              <a:rPr lang="id" dirty="0" smtClean="0"/>
              <a:t>Bentuk dan fungsi berbeda, tujuan sama:</a:t>
            </a:r>
          </a:p>
          <a:p>
            <a:pPr lvl="1"/>
            <a:r>
              <a:rPr lang="id" dirty="0"/>
              <a:t>Mencantumkan kelompok produk dan layanan alternatif memungkinkan manajer melihat keseluruhan rentang pembeli yang dapat mereka rekrut dari industri lain maupun nonindustri.</a:t>
            </a:r>
            <a:endParaRPr lang="en-US" dirty="0"/>
          </a:p>
        </p:txBody>
      </p:sp>
    </p:spTree>
    <p:extLst>
      <p:ext uri="{BB962C8B-B14F-4D97-AF65-F5344CB8AC3E}">
        <p14:creationId xmlns:p14="http://schemas.microsoft.com/office/powerpoint/2010/main" val="3207662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37902"/>
            <a:ext cx="8229600" cy="5372498"/>
          </a:xfrm>
        </p:spPr>
        <p:txBody>
          <a:bodyPr>
            <a:normAutofit/>
          </a:bodyPr>
          <a:lstStyle/>
          <a:p>
            <a:pPr lvl="1"/>
            <a:r>
              <a:rPr lang="id" dirty="0" smtClean="0"/>
              <a:t>Hal ini memberikan cara langsung untuk mengidentifikasi di mana massa pembeli sasaran berada dan berapa harga yang bersedia dibayarkan pembeli ini untuk produk dan layanan yang saat ini digunakan.</a:t>
            </a:r>
          </a:p>
          <a:p>
            <a:pPr lvl="1"/>
            <a:endParaRPr lang="en-US" dirty="0" smtClean="0"/>
          </a:p>
          <a:p>
            <a:pPr lvl="1"/>
            <a:r>
              <a:rPr lang="id" dirty="0" smtClean="0"/>
              <a:t>Southwest Airlines memiliki koridor harga yang mencakup sekelompok orang yang membayar, rata-rata, $400 untuk tiket kelas ekonomi jarak pendek hingga sekitar $60 untuk biaya perjalanan jarak yang sama dengan mobil.</a:t>
            </a:r>
            <a:endParaRPr lang="en-US" dirty="0"/>
          </a:p>
        </p:txBody>
      </p:sp>
    </p:spTree>
    <p:extLst>
      <p:ext uri="{BB962C8B-B14F-4D97-AF65-F5344CB8AC3E}">
        <p14:creationId xmlns:p14="http://schemas.microsoft.com/office/powerpoint/2010/main" val="34320951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Tentukan Level Dalam Koridor Harga</a:t>
            </a:r>
            <a:endParaRPr lang="en-US" dirty="0"/>
          </a:p>
        </p:txBody>
      </p:sp>
      <p:sp>
        <p:nvSpPr>
          <p:cNvPr id="3" name="Content Placeholder 2"/>
          <p:cNvSpPr>
            <a:spLocks noGrp="1"/>
          </p:cNvSpPr>
          <p:nvPr>
            <p:ph idx="1"/>
          </p:nvPr>
        </p:nvSpPr>
        <p:spPr/>
        <p:txBody>
          <a:bodyPr/>
          <a:lstStyle/>
          <a:p>
            <a:pPr marL="514350" indent="-514350">
              <a:buAutoNum type="arabicParenR"/>
            </a:pPr>
            <a:r>
              <a:rPr lang="id" dirty="0" smtClean="0"/>
              <a:t>Sejauh mana produk atau layanan dilindungi secara hukum melalui paten atau hak cipta</a:t>
            </a:r>
          </a:p>
          <a:p>
            <a:pPr marL="514350" indent="-514350">
              <a:buAutoNum type="arabicParenR"/>
            </a:pPr>
            <a:r>
              <a:rPr lang="id" dirty="0" smtClean="0"/>
              <a:t>Sejauh mana perusahaan memiliki beberapa aset eksklusif atau kemampuan inti, seperti pabrik produksi yang mahal, yang dapat menghalangi peniruan.</a:t>
            </a:r>
            <a:endParaRPr lang="en-US" dirty="0"/>
          </a:p>
        </p:txBody>
      </p:sp>
    </p:spTree>
    <p:extLst>
      <p:ext uri="{BB962C8B-B14F-4D97-AF65-F5344CB8AC3E}">
        <p14:creationId xmlns:p14="http://schemas.microsoft.com/office/powerpoint/2010/main" val="40181278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Dari Penetapan Harga Strategis ke Penetapan Biaya Target</a:t>
            </a:r>
            <a:endParaRPr lang="en-US" dirty="0"/>
          </a:p>
        </p:txBody>
      </p:sp>
      <p:sp>
        <p:nvSpPr>
          <p:cNvPr id="3" name="Content Placeholder 2"/>
          <p:cNvSpPr>
            <a:spLocks noGrp="1"/>
          </p:cNvSpPr>
          <p:nvPr>
            <p:ph idx="1"/>
          </p:nvPr>
        </p:nvSpPr>
        <p:spPr/>
        <p:txBody>
          <a:bodyPr/>
          <a:lstStyle/>
          <a:p>
            <a:pPr>
              <a:buNone/>
            </a:pPr>
            <a:r>
              <a:rPr lang="id" dirty="0"/>
              <a:t>Untuk memaksimalkan potensi keuntungan dari ide samudra biru, sebuah perusahaan harus memulai dengan harga strategis dan kemudian mengurangi keuntungan yang diinginkan dari harga tersebut untuk mencapai biaya target </a:t>
            </a:r>
            <a:r>
              <a:rPr lang="id" dirty="0" smtClean="0"/>
              <a:t>.</a:t>
            </a:r>
            <a:endParaRPr lang="en-US" sz="2400" dirty="0"/>
          </a:p>
        </p:txBody>
      </p:sp>
    </p:spTree>
    <p:extLst>
      <p:ext uri="{BB962C8B-B14F-4D97-AF65-F5344CB8AC3E}">
        <p14:creationId xmlns:p14="http://schemas.microsoft.com/office/powerpoint/2010/main" val="7706788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Dari penetapan harga strategis hingga penetapan biaya target</a:t>
            </a:r>
            <a:endParaRPr lang="en-US" dirty="0"/>
          </a:p>
        </p:txBody>
      </p:sp>
      <p:sp>
        <p:nvSpPr>
          <p:cNvPr id="3" name="Content Placeholder 2"/>
          <p:cNvSpPr>
            <a:spLocks noGrp="1"/>
          </p:cNvSpPr>
          <p:nvPr>
            <p:ph idx="1"/>
          </p:nvPr>
        </p:nvSpPr>
        <p:spPr/>
        <p:txBody>
          <a:bodyPr/>
          <a:lstStyle/>
          <a:p>
            <a:r>
              <a:rPr lang="id" dirty="0" smtClean="0"/>
              <a:t>Mengatasi sisi keuntungan dari model bisnis</a:t>
            </a:r>
          </a:p>
          <a:p>
            <a:r>
              <a:rPr lang="id" dirty="0" smtClean="0"/>
              <a:t>Hapus biaya</a:t>
            </a:r>
          </a:p>
          <a:p>
            <a:r>
              <a:rPr lang="id" dirty="0" smtClean="0"/>
              <a:t>Model T – Jalur perakitan</a:t>
            </a:r>
          </a:p>
          <a:p>
            <a:r>
              <a:rPr lang="id" dirty="0" smtClean="0"/>
              <a:t>Tiga faktor utama yang mendorong tercapainya target biaya</a:t>
            </a:r>
          </a:p>
        </p:txBody>
      </p:sp>
    </p:spTree>
    <p:extLst>
      <p:ext uri="{BB962C8B-B14F-4D97-AF65-F5344CB8AC3E}">
        <p14:creationId xmlns:p14="http://schemas.microsoft.com/office/powerpoint/2010/main" val="6032191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Tuas Utama Pertama</a:t>
            </a:r>
            <a:endParaRPr lang="en-US" dirty="0"/>
          </a:p>
        </p:txBody>
      </p:sp>
      <p:sp>
        <p:nvSpPr>
          <p:cNvPr id="3" name="Content Placeholder 2"/>
          <p:cNvSpPr>
            <a:spLocks noGrp="1"/>
          </p:cNvSpPr>
          <p:nvPr>
            <p:ph idx="1"/>
          </p:nvPr>
        </p:nvSpPr>
        <p:spPr/>
        <p:txBody>
          <a:bodyPr/>
          <a:lstStyle/>
          <a:p>
            <a:r>
              <a:rPr lang="id" dirty="0" smtClean="0"/>
              <a:t>Merampingkan operasi</a:t>
            </a:r>
          </a:p>
          <a:p>
            <a:r>
              <a:rPr lang="id" dirty="0" smtClean="0"/>
              <a:t>Memperkenalkan inovasi biaya dari manufaktur hingga distribusi</a:t>
            </a:r>
          </a:p>
          <a:p>
            <a:r>
              <a:rPr lang="id" dirty="0" smtClean="0"/>
              <a:t>Carikan</a:t>
            </a:r>
          </a:p>
        </p:txBody>
      </p:sp>
    </p:spTree>
    <p:extLst>
      <p:ext uri="{BB962C8B-B14F-4D97-AF65-F5344CB8AC3E}">
        <p14:creationId xmlns:p14="http://schemas.microsoft.com/office/powerpoint/2010/main" val="40239339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688848"/>
            <a:ext cx="8534400" cy="758952"/>
          </a:xfrm>
        </p:spPr>
        <p:txBody>
          <a:bodyPr>
            <a:normAutofit fontScale="90000"/>
          </a:bodyPr>
          <a:lstStyle/>
          <a:p>
            <a:r>
              <a:rPr lang="id" sz="3700" dirty="0"/>
              <a:t>Tuas Utama Kedua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id" dirty="0" smtClean="0"/>
              <a:t>Bermitra dengan perusahaan lain</a:t>
            </a:r>
          </a:p>
          <a:p>
            <a:r>
              <a:rPr lang="id" dirty="0" smtClean="0"/>
              <a:t>Berusaha melakukan semua aktivitas sendiri</a:t>
            </a:r>
          </a:p>
          <a:p>
            <a:r>
              <a:rPr lang="id" dirty="0" smtClean="0"/>
              <a:t>Pengamanan kemampuan yang cepat dan efektif</a:t>
            </a:r>
          </a:p>
          <a:p>
            <a:r>
              <a:rPr lang="id" dirty="0" smtClean="0"/>
              <a:t>Terkadang dua faktor pertama ini tidak cukup untuk mencapai target biaya.</a:t>
            </a:r>
            <a:endParaRPr lang="en-US" dirty="0"/>
          </a:p>
        </p:txBody>
      </p:sp>
    </p:spTree>
    <p:extLst>
      <p:ext uri="{BB962C8B-B14F-4D97-AF65-F5344CB8AC3E}">
        <p14:creationId xmlns:p14="http://schemas.microsoft.com/office/powerpoint/2010/main" val="12850135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Tuas Utama Ketiga</a:t>
            </a:r>
            <a:endParaRPr lang="en-US" dirty="0"/>
          </a:p>
        </p:txBody>
      </p:sp>
      <p:sp>
        <p:nvSpPr>
          <p:cNvPr id="3" name="Content Placeholder 2"/>
          <p:cNvSpPr>
            <a:spLocks noGrp="1"/>
          </p:cNvSpPr>
          <p:nvPr>
            <p:ph idx="1"/>
          </p:nvPr>
        </p:nvSpPr>
        <p:spPr/>
        <p:txBody>
          <a:bodyPr/>
          <a:lstStyle/>
          <a:p>
            <a:r>
              <a:rPr lang="id" dirty="0" smtClean="0"/>
              <a:t>Mengubah model penetapan harga industri</a:t>
            </a:r>
          </a:p>
          <a:p>
            <a:r>
              <a:rPr lang="id" dirty="0" smtClean="0"/>
              <a:t>Kaset video– dari penjualan hingga penyewaan</a:t>
            </a:r>
          </a:p>
          <a:p>
            <a:r>
              <a:rPr lang="id" dirty="0" smtClean="0"/>
              <a:t>Bahkan setelah target biaya tercapai, inovasi harga masih dapat dilakukan</a:t>
            </a:r>
          </a:p>
        </p:txBody>
      </p:sp>
    </p:spTree>
    <p:extLst>
      <p:ext uri="{BB962C8B-B14F-4D97-AF65-F5344CB8AC3E}">
        <p14:creationId xmlns:p14="http://schemas.microsoft.com/office/powerpoint/2010/main" val="391791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Globalisasi</a:t>
            </a:r>
            <a:endParaRPr lang="en-US" dirty="0"/>
          </a:p>
        </p:txBody>
      </p:sp>
      <p:sp>
        <p:nvSpPr>
          <p:cNvPr id="3" name="Content Placeholder 2"/>
          <p:cNvSpPr>
            <a:spLocks noGrp="1"/>
          </p:cNvSpPr>
          <p:nvPr>
            <p:ph idx="1"/>
          </p:nvPr>
        </p:nvSpPr>
        <p:spPr>
          <a:xfrm>
            <a:off x="6019800" y="1600201"/>
            <a:ext cx="4191000" cy="4525963"/>
          </a:xfrm>
        </p:spPr>
        <p:txBody>
          <a:bodyPr>
            <a:normAutofit/>
          </a:bodyPr>
          <a:lstStyle/>
          <a:p>
            <a:r>
              <a:rPr lang="id" dirty="0" smtClean="0"/>
              <a:t>Informasi </a:t>
            </a:r>
            <a:r>
              <a:rPr lang="id" dirty="0"/>
              <a:t>tentang produk dan harga </a:t>
            </a:r>
            <a:r>
              <a:rPr lang="id" dirty="0" smtClean="0"/>
              <a:t>tersedia </a:t>
            </a:r>
            <a:r>
              <a:rPr lang="id" dirty="0"/>
              <a:t>secara instan dan </a:t>
            </a:r>
            <a:r>
              <a:rPr lang="id" dirty="0" smtClean="0"/>
              <a:t>global.</a:t>
            </a:r>
          </a:p>
          <a:p>
            <a:endParaRPr lang="en-US" dirty="0"/>
          </a:p>
          <a:p>
            <a:r>
              <a:rPr lang="id" dirty="0" smtClean="0"/>
              <a:t>khusus </a:t>
            </a:r>
            <a:r>
              <a:rPr lang="id" dirty="0"/>
              <a:t>dan tempat berlindung bagi monopoli terus </a:t>
            </a:r>
            <a:r>
              <a:rPr lang="id" dirty="0" smtClean="0"/>
              <a:t>menghilang.</a:t>
            </a:r>
          </a:p>
          <a:p>
            <a:endParaRPr lang="en-US" dirty="0"/>
          </a:p>
          <a:p>
            <a:r>
              <a:rPr lang="id" dirty="0" smtClean="0"/>
              <a:t>Pasokan meningkat, tetapi tidak ada bukti peningkatan permintaan di seluruh dunia.</a:t>
            </a:r>
            <a:endParaRPr lang="en-US" dirty="0"/>
          </a:p>
        </p:txBody>
      </p:sp>
      <p:pic>
        <p:nvPicPr>
          <p:cNvPr id="2050" name="Picture 2" descr="C:\Users\Zach\AppData\Local\Microsoft\Windows\Temporary Internet Files\Content.IE5\E8TCE7DT\MC910217001[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19050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Para pemangku kepentingan</a:t>
            </a:r>
            <a:endParaRPr lang="en-US" dirty="0"/>
          </a:p>
        </p:txBody>
      </p:sp>
      <p:sp>
        <p:nvSpPr>
          <p:cNvPr id="3" name="Content Placeholder 2"/>
          <p:cNvSpPr>
            <a:spLocks noGrp="1"/>
          </p:cNvSpPr>
          <p:nvPr>
            <p:ph idx="1"/>
          </p:nvPr>
        </p:nvSpPr>
        <p:spPr/>
        <p:txBody>
          <a:bodyPr/>
          <a:lstStyle/>
          <a:p>
            <a:pPr>
              <a:buNone/>
            </a:pPr>
            <a:r>
              <a:rPr lang="id" dirty="0" smtClean="0"/>
              <a:t>Apa pun model bisnisnya, kesuksesan tidak dijamin dalam ide samudra biru. Ketakutan dan penolakan dapat muncul dari:</a:t>
            </a:r>
          </a:p>
          <a:p>
            <a:pPr lvl="1"/>
            <a:r>
              <a:rPr lang="id" dirty="0" smtClean="0"/>
              <a:t>Karyawan</a:t>
            </a:r>
          </a:p>
          <a:p>
            <a:pPr lvl="1"/>
            <a:r>
              <a:rPr lang="id" dirty="0" smtClean="0"/>
              <a:t>Mitra Bisnis</a:t>
            </a:r>
          </a:p>
          <a:p>
            <a:pPr lvl="1"/>
            <a:r>
              <a:rPr lang="id" dirty="0" smtClean="0"/>
              <a:t>Masyarakat Umum</a:t>
            </a:r>
            <a:endParaRPr lang="en-US" dirty="0"/>
          </a:p>
        </p:txBody>
      </p:sp>
    </p:spTree>
    <p:extLst>
      <p:ext uri="{BB962C8B-B14F-4D97-AF65-F5344CB8AC3E}">
        <p14:creationId xmlns:p14="http://schemas.microsoft.com/office/powerpoint/2010/main" val="15155336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Karyawan</a:t>
            </a:r>
            <a:endParaRPr lang="en-US" dirty="0"/>
          </a:p>
        </p:txBody>
      </p:sp>
      <p:sp>
        <p:nvSpPr>
          <p:cNvPr id="3" name="Content Placeholder 2"/>
          <p:cNvSpPr>
            <a:spLocks noGrp="1"/>
          </p:cNvSpPr>
          <p:nvPr>
            <p:ph idx="1"/>
          </p:nvPr>
        </p:nvSpPr>
        <p:spPr/>
        <p:txBody>
          <a:bodyPr/>
          <a:lstStyle/>
          <a:p>
            <a:pPr>
              <a:buNone/>
            </a:pPr>
            <a:r>
              <a:rPr lang="id" dirty="0" smtClean="0"/>
              <a:t>Jelaskan perubahan tersebut kepada karyawan, tangani potensi ancaman, dan cara penyelesaiannya.</a:t>
            </a:r>
          </a:p>
          <a:p>
            <a:pPr>
              <a:buNone/>
            </a:pPr>
            <a:endParaRPr lang="en-US" dirty="0" smtClean="0"/>
          </a:p>
          <a:p>
            <a:pPr>
              <a:buNone/>
            </a:pPr>
            <a:r>
              <a:rPr lang="id" dirty="0" smtClean="0"/>
              <a:t>Contoh:</a:t>
            </a:r>
          </a:p>
          <a:p>
            <a:pPr lvl="1"/>
            <a:r>
              <a:rPr lang="id" dirty="0" smtClean="0"/>
              <a:t>Merrill Lynch mengumumkan layanan perantara daring.</a:t>
            </a:r>
            <a:endParaRPr lang="en-US" dirty="0"/>
          </a:p>
        </p:txBody>
      </p:sp>
    </p:spTree>
    <p:extLst>
      <p:ext uri="{BB962C8B-B14F-4D97-AF65-F5344CB8AC3E}">
        <p14:creationId xmlns:p14="http://schemas.microsoft.com/office/powerpoint/2010/main" val="21317553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Mitra Bisnis</a:t>
            </a:r>
            <a:endParaRPr lang="en-US" dirty="0"/>
          </a:p>
        </p:txBody>
      </p:sp>
      <p:sp>
        <p:nvSpPr>
          <p:cNvPr id="3" name="Content Placeholder 2"/>
          <p:cNvSpPr>
            <a:spLocks noGrp="1"/>
          </p:cNvSpPr>
          <p:nvPr>
            <p:ph idx="1"/>
          </p:nvPr>
        </p:nvSpPr>
        <p:spPr/>
        <p:txBody>
          <a:bodyPr/>
          <a:lstStyle/>
          <a:p>
            <a:pPr>
              <a:buNone/>
            </a:pPr>
            <a:r>
              <a:rPr lang="id" dirty="0" smtClean="0"/>
              <a:t>Mereka yang memiliki kepentingan ingin mengetahui bagaimana penerapan ide bisnis baru akan memengaruhi pendapatan saat ini dari penawaran yang ada.</a:t>
            </a:r>
          </a:p>
          <a:p>
            <a:pPr>
              <a:buNone/>
            </a:pPr>
            <a:endParaRPr lang="en-US" dirty="0" smtClean="0"/>
          </a:p>
          <a:p>
            <a:pPr>
              <a:buNone/>
            </a:pPr>
            <a:r>
              <a:rPr lang="id" dirty="0" smtClean="0"/>
              <a:t>Contoh:</a:t>
            </a:r>
          </a:p>
          <a:p>
            <a:pPr lvl="1"/>
            <a:r>
              <a:rPr lang="id" dirty="0" smtClean="0"/>
              <a:t>Southwest menawarkan penerbangan internasional</a:t>
            </a:r>
            <a:endParaRPr lang="en-US" dirty="0"/>
          </a:p>
        </p:txBody>
      </p:sp>
    </p:spTree>
    <p:extLst>
      <p:ext uri="{BB962C8B-B14F-4D97-AF65-F5344CB8AC3E}">
        <p14:creationId xmlns:p14="http://schemas.microsoft.com/office/powerpoint/2010/main" val="42840925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Masyarakat Umum</a:t>
            </a:r>
            <a:endParaRPr lang="en-US" dirty="0"/>
          </a:p>
        </p:txBody>
      </p:sp>
      <p:sp>
        <p:nvSpPr>
          <p:cNvPr id="3" name="Content Placeholder 2"/>
          <p:cNvSpPr>
            <a:spLocks noGrp="1"/>
          </p:cNvSpPr>
          <p:nvPr>
            <p:ph idx="1"/>
          </p:nvPr>
        </p:nvSpPr>
        <p:spPr/>
        <p:txBody>
          <a:bodyPr/>
          <a:lstStyle/>
          <a:p>
            <a:pPr>
              <a:buNone/>
            </a:pPr>
            <a:r>
              <a:rPr lang="id" dirty="0" smtClean="0"/>
              <a:t>Keraguan di kalangan masyarakat umum dapat dipicu oleh suatu produk yang sangat baru dan inovatif; sehingga mengancam norma sosial atau politik.</a:t>
            </a:r>
          </a:p>
          <a:p>
            <a:pPr>
              <a:buNone/>
            </a:pPr>
            <a:endParaRPr lang="en-US" dirty="0" smtClean="0"/>
          </a:p>
          <a:p>
            <a:pPr>
              <a:buNone/>
            </a:pPr>
            <a:r>
              <a:rPr lang="id" dirty="0" smtClean="0"/>
              <a:t>Contoh:</a:t>
            </a:r>
          </a:p>
          <a:p>
            <a:pPr lvl="1"/>
            <a:r>
              <a:rPr lang="id" dirty="0" smtClean="0"/>
              <a:t>Monsanto memproduksi makanan hasil rekayasa genetika.</a:t>
            </a:r>
            <a:endParaRPr lang="en-US" dirty="0"/>
          </a:p>
        </p:txBody>
      </p:sp>
    </p:spTree>
    <p:extLst>
      <p:ext uri="{BB962C8B-B14F-4D97-AF65-F5344CB8AC3E}">
        <p14:creationId xmlns:p14="http://schemas.microsoft.com/office/powerpoint/2010/main" val="16528242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Indeks Ide Samudra Biru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4649453"/>
              </p:ext>
            </p:extLst>
          </p:nvPr>
        </p:nvGraphicFramePr>
        <p:xfrm>
          <a:off x="838200" y="1571624"/>
          <a:ext cx="8220074" cy="4675910"/>
        </p:xfrm>
        <a:graphic>
          <a:graphicData uri="http://schemas.openxmlformats.org/drawingml/2006/table">
            <a:tbl>
              <a:tblPr firstRow="1" bandRow="1">
                <a:tableStyleId>{5C22544A-7EE6-4342-B048-85BDC9FD1C3A}</a:tableStyleId>
              </a:tblPr>
              <a:tblGrid>
                <a:gridCol w="1399665">
                  <a:extLst>
                    <a:ext uri="{9D8B030D-6E8A-4147-A177-3AD203B41FA5}">
                      <a16:colId xmlns:a16="http://schemas.microsoft.com/office/drawing/2014/main" val="20000"/>
                    </a:ext>
                  </a:extLst>
                </a:gridCol>
                <a:gridCol w="2411458">
                  <a:extLst>
                    <a:ext uri="{9D8B030D-6E8A-4147-A177-3AD203B41FA5}">
                      <a16:colId xmlns:a16="http://schemas.microsoft.com/office/drawing/2014/main" val="20001"/>
                    </a:ext>
                  </a:extLst>
                </a:gridCol>
                <a:gridCol w="1000229">
                  <a:extLst>
                    <a:ext uri="{9D8B030D-6E8A-4147-A177-3AD203B41FA5}">
                      <a16:colId xmlns:a16="http://schemas.microsoft.com/office/drawing/2014/main" val="20002"/>
                    </a:ext>
                  </a:extLst>
                </a:gridCol>
                <a:gridCol w="1312187">
                  <a:extLst>
                    <a:ext uri="{9D8B030D-6E8A-4147-A177-3AD203B41FA5}">
                      <a16:colId xmlns:a16="http://schemas.microsoft.com/office/drawing/2014/main" val="20003"/>
                    </a:ext>
                  </a:extLst>
                </a:gridCol>
                <a:gridCol w="2096535">
                  <a:extLst>
                    <a:ext uri="{9D8B030D-6E8A-4147-A177-3AD203B41FA5}">
                      <a16:colId xmlns:a16="http://schemas.microsoft.com/office/drawing/2014/main" val="20004"/>
                    </a:ext>
                  </a:extLst>
                </a:gridCol>
              </a:tblGrid>
              <a:tr h="631191">
                <a:tc gridSpan="2">
                  <a:txBody>
                    <a:bodyPr/>
                    <a:lstStyle/>
                    <a:p>
                      <a:endParaRPr lang="en-US" dirty="0"/>
                    </a:p>
                  </a:txBody>
                  <a:tcPr/>
                </a:tc>
                <a:tc hMerge="1">
                  <a:txBody>
                    <a:bodyPr/>
                    <a:lstStyle/>
                    <a:p>
                      <a:endParaRPr lang="en-US" dirty="0"/>
                    </a:p>
                  </a:txBody>
                  <a:tcPr/>
                </a:tc>
                <a:tc>
                  <a:txBody>
                    <a:bodyPr/>
                    <a:lstStyle/>
                    <a:p>
                      <a:r>
                        <a:rPr lang="id" dirty="0" smtClean="0"/>
                        <a:t>Philips CD-I</a:t>
                      </a:r>
                      <a:endParaRPr lang="en-US" dirty="0"/>
                    </a:p>
                  </a:txBody>
                  <a:tcPr/>
                </a:tc>
                <a:tc>
                  <a:txBody>
                    <a:bodyPr/>
                    <a:lstStyle/>
                    <a:p>
                      <a:r>
                        <a:rPr lang="id" dirty="0" smtClean="0"/>
                        <a:t>Motorola Iridium</a:t>
                      </a:r>
                      <a:endParaRPr lang="en-US" dirty="0"/>
                    </a:p>
                  </a:txBody>
                  <a:tcPr/>
                </a:tc>
                <a:tc>
                  <a:txBody>
                    <a:bodyPr/>
                    <a:lstStyle/>
                    <a:p>
                      <a:r>
                        <a:rPr lang="id" dirty="0" err="1" smtClean="0"/>
                        <a:t>DoCoMo</a:t>
                      </a:r>
                      <a:r>
                        <a:rPr lang="id" baseline="0" dirty="0" smtClean="0"/>
                        <a:t> </a:t>
                      </a:r>
                      <a:r>
                        <a:rPr lang="id" baseline="0" dirty="0" err="1" smtClean="0"/>
                        <a:t>i </a:t>
                      </a:r>
                      <a:r>
                        <a:rPr lang="id" baseline="0" dirty="0" smtClean="0"/>
                        <a:t>-mode Jepang</a:t>
                      </a:r>
                      <a:endParaRPr lang="en-US" dirty="0"/>
                    </a:p>
                  </a:txBody>
                  <a:tcPr/>
                </a:tc>
                <a:extLst>
                  <a:ext uri="{0D108BD9-81ED-4DB2-BD59-A6C34878D82A}">
                    <a16:rowId xmlns:a16="http://schemas.microsoft.com/office/drawing/2014/main" val="10000"/>
                  </a:ext>
                </a:extLst>
              </a:tr>
              <a:tr h="1292630">
                <a:tc>
                  <a:txBody>
                    <a:bodyPr/>
                    <a:lstStyle/>
                    <a:p>
                      <a:r>
                        <a:rPr lang="id" b="1" dirty="0" smtClean="0"/>
                        <a:t>Kegunaan</a:t>
                      </a:r>
                      <a:endParaRPr lang="en-US" b="1" dirty="0"/>
                    </a:p>
                  </a:txBody>
                  <a:tcPr/>
                </a:tc>
                <a:tc>
                  <a:txBody>
                    <a:bodyPr/>
                    <a:lstStyle/>
                    <a:p>
                      <a:r>
                        <a:rPr lang="id" b="1" dirty="0" smtClean="0"/>
                        <a:t>Apakah ada </a:t>
                      </a:r>
                      <a:r>
                        <a:rPr lang="id" b="1" baseline="0" dirty="0" smtClean="0"/>
                        <a:t>manfaat yang luar biasa? Apakah ada alasan kuat untuk membeli produk Anda?</a:t>
                      </a:r>
                      <a:endParaRPr lang="en-US" b="1" dirty="0"/>
                    </a:p>
                  </a:txBody>
                  <a:tcPr/>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extLst>
                  <a:ext uri="{0D108BD9-81ED-4DB2-BD59-A6C34878D82A}">
                    <a16:rowId xmlns:a16="http://schemas.microsoft.com/office/drawing/2014/main" val="10001"/>
                  </a:ext>
                </a:extLst>
              </a:tr>
              <a:tr h="820548">
                <a:tc>
                  <a:txBody>
                    <a:bodyPr/>
                    <a:lstStyle/>
                    <a:p>
                      <a:r>
                        <a:rPr lang="id" b="1" dirty="0" smtClean="0"/>
                        <a:t>Harga</a:t>
                      </a:r>
                      <a:endParaRPr lang="en-US" b="1" dirty="0"/>
                    </a:p>
                  </a:txBody>
                  <a:tcPr/>
                </a:tc>
                <a:tc>
                  <a:txBody>
                    <a:bodyPr/>
                    <a:lstStyle/>
                    <a:p>
                      <a:r>
                        <a:rPr lang="id" b="1" dirty="0" smtClean="0"/>
                        <a:t>Apakah harga Anda mudah diakses oleh banyak pembeli?</a:t>
                      </a:r>
                      <a:endParaRPr lang="en-US" b="1" dirty="0"/>
                    </a:p>
                  </a:txBody>
                  <a:tcPr/>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extLst>
                  <a:ext uri="{0D108BD9-81ED-4DB2-BD59-A6C34878D82A}">
                    <a16:rowId xmlns:a16="http://schemas.microsoft.com/office/drawing/2014/main" val="10002"/>
                  </a:ext>
                </a:extLst>
              </a:tr>
              <a:tr h="680332">
                <a:tc>
                  <a:txBody>
                    <a:bodyPr/>
                    <a:lstStyle/>
                    <a:p>
                      <a:r>
                        <a:rPr lang="id" b="1" dirty="0" smtClean="0"/>
                        <a:t>Biaya</a:t>
                      </a:r>
                      <a:endParaRPr lang="en-US" b="1" dirty="0"/>
                    </a:p>
                  </a:txBody>
                  <a:tcPr/>
                </a:tc>
                <a:tc>
                  <a:txBody>
                    <a:bodyPr/>
                    <a:lstStyle/>
                    <a:p>
                      <a:r>
                        <a:rPr lang="id" b="1" dirty="0" smtClean="0"/>
                        <a:t>Apakah struktur biaya Anda memenuhi target biaya?</a:t>
                      </a:r>
                      <a:endParaRPr lang="en-US" b="1" dirty="0"/>
                    </a:p>
                  </a:txBody>
                  <a:tcPr/>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extLst>
                  <a:ext uri="{0D108BD9-81ED-4DB2-BD59-A6C34878D82A}">
                    <a16:rowId xmlns:a16="http://schemas.microsoft.com/office/drawing/2014/main" val="10003"/>
                  </a:ext>
                </a:extLst>
              </a:tr>
              <a:tr h="884431">
                <a:tc>
                  <a:txBody>
                    <a:bodyPr/>
                    <a:lstStyle/>
                    <a:p>
                      <a:r>
                        <a:rPr lang="id" b="1" dirty="0" smtClean="0"/>
                        <a:t>Adopsi</a:t>
                      </a:r>
                      <a:endParaRPr lang="en-US" b="1" dirty="0"/>
                    </a:p>
                  </a:txBody>
                  <a:tcPr/>
                </a:tc>
                <a:tc>
                  <a:txBody>
                    <a:bodyPr/>
                    <a:lstStyle/>
                    <a:p>
                      <a:r>
                        <a:rPr lang="id" b="1" dirty="0" smtClean="0"/>
                        <a:t>Sudahkah Anda mengatasi kendala adopsi </a:t>
                      </a:r>
                      <a:r>
                        <a:rPr lang="id" b="1" baseline="0" dirty="0" smtClean="0"/>
                        <a:t>sejak awal?</a:t>
                      </a:r>
                      <a:endParaRPr lang="en-US" b="1" dirty="0"/>
                    </a:p>
                  </a:txBody>
                  <a:tcPr/>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tc>
                  <a:txBody>
                    <a:bodyPr/>
                    <a:lstStyle/>
                    <a:p>
                      <a:pPr algn="ctr"/>
                      <a:r>
                        <a:rPr lang="id" b="1" dirty="0" smtClean="0"/>
                        <a:t>+</a:t>
                      </a:r>
                      <a:endParaRPr lang="en-US" b="1" dirty="0"/>
                    </a:p>
                  </a:txBody>
                  <a:tcPr anchor="ctr" anchorCtr="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990579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id" dirty="0"/>
              <a:t>Bab </a:t>
            </a:r>
            <a:r>
              <a:rPr lang="id" dirty="0" smtClean="0"/>
              <a:t>7 : </a:t>
            </a:r>
            <a:r>
              <a:rPr lang="id" dirty="0"/>
              <a:t>Mengatasi rintangan organisasi utama</a:t>
            </a:r>
            <a:endParaRPr lang="tr-TR" dirty="0"/>
          </a:p>
        </p:txBody>
      </p:sp>
    </p:spTree>
    <p:extLst>
      <p:ext uri="{BB962C8B-B14F-4D97-AF65-F5344CB8AC3E}">
        <p14:creationId xmlns:p14="http://schemas.microsoft.com/office/powerpoint/2010/main" val="19680857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Empat Kendala Organisasi dalam Pelaksanaan Strategi</a:t>
            </a:r>
            <a:endParaRPr lang="en-US" dirty="0"/>
          </a:p>
        </p:txBody>
      </p:sp>
      <p:graphicFrame>
        <p:nvGraphicFramePr>
          <p:cNvPr id="6" name="Content Placeholder 5"/>
          <p:cNvGraphicFramePr>
            <a:graphicFrameLocks noGrp="1"/>
          </p:cNvGraphicFramePr>
          <p:nvPr>
            <p:ph idx="1"/>
            <p:extLst/>
          </p:nvPr>
        </p:nvGraphicFramePr>
        <p:xfrm>
          <a:off x="1981200" y="1646237"/>
          <a:ext cx="822960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1151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Departemen Kepolisian New York pada Awal Tahun 1990-an</a:t>
            </a:r>
            <a:endParaRPr lang="en-US" dirty="0"/>
          </a:p>
        </p:txBody>
      </p:sp>
      <p:sp>
        <p:nvSpPr>
          <p:cNvPr id="3" name="Content Placeholder 2"/>
          <p:cNvSpPr>
            <a:spLocks noGrp="1"/>
          </p:cNvSpPr>
          <p:nvPr>
            <p:ph idx="1"/>
          </p:nvPr>
        </p:nvSpPr>
        <p:spPr/>
        <p:txBody>
          <a:bodyPr>
            <a:normAutofit lnSpcReduction="10000"/>
          </a:bodyPr>
          <a:lstStyle/>
          <a:p>
            <a:r>
              <a:rPr lang="id" dirty="0" smtClean="0"/>
              <a:t>Angka pembunuhan mencapai titik tertinggi sepanjang masa</a:t>
            </a:r>
          </a:p>
          <a:p>
            <a:endParaRPr lang="en-US" dirty="0" smtClean="0"/>
          </a:p>
          <a:p>
            <a:r>
              <a:rPr lang="id" dirty="0" smtClean="0"/>
              <a:t>Warga New York terkepung</a:t>
            </a:r>
          </a:p>
          <a:p>
            <a:endParaRPr lang="en-US" dirty="0" smtClean="0"/>
          </a:p>
          <a:p>
            <a:r>
              <a:rPr lang="id" dirty="0" smtClean="0"/>
              <a:t>Anggaran polisi dibekukan</a:t>
            </a:r>
          </a:p>
          <a:p>
            <a:endParaRPr lang="en-US" dirty="0" smtClean="0"/>
          </a:p>
          <a:p>
            <a:r>
              <a:rPr lang="id" dirty="0" smtClean="0"/>
              <a:t>Moral petugas berada di titik terendah</a:t>
            </a:r>
          </a:p>
          <a:p>
            <a:endParaRPr lang="en-US" dirty="0" smtClean="0"/>
          </a:p>
          <a:p>
            <a:r>
              <a:rPr lang="id" dirty="0" smtClean="0"/>
              <a:t>Pemotongan anggaran, peralatan yang rusak, dan korupsi di dalam departemen</a:t>
            </a:r>
            <a:endParaRPr lang="en-US" dirty="0"/>
          </a:p>
        </p:txBody>
      </p:sp>
    </p:spTree>
    <p:extLst>
      <p:ext uri="{BB962C8B-B14F-4D97-AF65-F5344CB8AC3E}">
        <p14:creationId xmlns:p14="http://schemas.microsoft.com/office/powerpoint/2010/main" val="40721232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Kepemimpinan Titik Balik dalam Aksi</a:t>
            </a:r>
            <a:endParaRPr lang="en-US" dirty="0"/>
          </a:p>
        </p:txBody>
      </p:sp>
      <p:sp>
        <p:nvSpPr>
          <p:cNvPr id="3" name="Content Placeholder 2"/>
          <p:cNvSpPr>
            <a:spLocks noGrp="1"/>
          </p:cNvSpPr>
          <p:nvPr>
            <p:ph idx="1"/>
          </p:nvPr>
        </p:nvSpPr>
        <p:spPr/>
        <p:txBody>
          <a:bodyPr>
            <a:normAutofit/>
          </a:bodyPr>
          <a:lstStyle/>
          <a:p>
            <a:pPr>
              <a:lnSpc>
                <a:spcPct val="140000"/>
              </a:lnSpc>
            </a:pPr>
            <a:r>
              <a:rPr lang="id" dirty="0" smtClean="0"/>
              <a:t>Bill Bratton mengubah NYC menjadi kota besar teraman di AS</a:t>
            </a:r>
          </a:p>
          <a:p>
            <a:pPr>
              <a:lnSpc>
                <a:spcPct val="140000"/>
              </a:lnSpc>
            </a:pPr>
            <a:r>
              <a:rPr lang="id" dirty="0" smtClean="0"/>
              <a:t>Kejahatan berat turun 39%</a:t>
            </a:r>
          </a:p>
          <a:p>
            <a:pPr>
              <a:lnSpc>
                <a:spcPct val="140000"/>
              </a:lnSpc>
            </a:pPr>
            <a:r>
              <a:rPr lang="id" dirty="0" smtClean="0"/>
              <a:t>Angka pembunuhan turun 50%</a:t>
            </a:r>
          </a:p>
          <a:p>
            <a:pPr>
              <a:lnSpc>
                <a:spcPct val="140000"/>
              </a:lnSpc>
            </a:pPr>
            <a:r>
              <a:rPr lang="id" dirty="0" smtClean="0"/>
              <a:t>Tingkat pencurian turun 35%</a:t>
            </a:r>
          </a:p>
          <a:p>
            <a:pPr>
              <a:lnSpc>
                <a:spcPct val="140000"/>
              </a:lnSpc>
            </a:pPr>
            <a:r>
              <a:rPr lang="id" dirty="0" smtClean="0"/>
              <a:t>Kepercayaan publik terhadap NYPD meningkat dari 37% menjadi 73%</a:t>
            </a:r>
          </a:p>
          <a:p>
            <a:pPr>
              <a:lnSpc>
                <a:spcPct val="140000"/>
              </a:lnSpc>
            </a:pPr>
            <a:r>
              <a:rPr lang="id" dirty="0" smtClean="0"/>
              <a:t>Tingkat kejahatan terus menurun setelah Bratton pergi</a:t>
            </a:r>
            <a:endParaRPr lang="en-US" dirty="0"/>
          </a:p>
        </p:txBody>
      </p:sp>
    </p:spTree>
    <p:extLst>
      <p:ext uri="{BB962C8B-B14F-4D97-AF65-F5344CB8AC3E}">
        <p14:creationId xmlns:p14="http://schemas.microsoft.com/office/powerpoint/2010/main" val="18594151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Teori Titik Balik</a:t>
            </a:r>
            <a:endParaRPr lang="en-US" dirty="0"/>
          </a:p>
        </p:txBody>
      </p:sp>
      <p:sp>
        <p:nvSpPr>
          <p:cNvPr id="3" name="Content Placeholder 2"/>
          <p:cNvSpPr>
            <a:spLocks noGrp="1"/>
          </p:cNvSpPr>
          <p:nvPr>
            <p:ph idx="1"/>
          </p:nvPr>
        </p:nvSpPr>
        <p:spPr/>
        <p:txBody>
          <a:bodyPr>
            <a:normAutofit/>
          </a:bodyPr>
          <a:lstStyle/>
          <a:p>
            <a:pPr>
              <a:lnSpc>
                <a:spcPct val="110000"/>
              </a:lnSpc>
            </a:pPr>
            <a:r>
              <a:rPr lang="id" dirty="0" smtClean="0"/>
              <a:t>Keyakinan dan energi dari massa kritis masyarakat menciptakan gerakan epidemik menuju sebuah ide</a:t>
            </a:r>
          </a:p>
          <a:p>
            <a:pPr>
              <a:lnSpc>
                <a:spcPct val="110000"/>
              </a:lnSpc>
            </a:pPr>
            <a:endParaRPr lang="en-US" dirty="0" smtClean="0"/>
          </a:p>
          <a:p>
            <a:pPr>
              <a:lnSpc>
                <a:spcPct val="110000"/>
              </a:lnSpc>
            </a:pPr>
            <a:r>
              <a:rPr lang="id" dirty="0" smtClean="0"/>
              <a:t>Konsentrasi, bukan difusi</a:t>
            </a:r>
          </a:p>
          <a:p>
            <a:pPr>
              <a:lnSpc>
                <a:spcPct val="110000"/>
              </a:lnSpc>
            </a:pPr>
            <a:endParaRPr lang="en-US" dirty="0" smtClean="0"/>
          </a:p>
          <a:p>
            <a:pPr>
              <a:lnSpc>
                <a:spcPct val="110000"/>
              </a:lnSpc>
            </a:pPr>
            <a:r>
              <a:rPr lang="id" dirty="0" smtClean="0"/>
              <a:t>Berfokus pada identifikasi dan pemanfaatan faktor-faktor yang berpengaruh tidak proporsional dalam sebuah organisasi</a:t>
            </a:r>
          </a:p>
        </p:txBody>
      </p:sp>
    </p:spTree>
    <p:extLst>
      <p:ext uri="{BB962C8B-B14F-4D97-AF65-F5344CB8AC3E}">
        <p14:creationId xmlns:p14="http://schemas.microsoft.com/office/powerpoint/2010/main" val="31524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Hasil Globalisasi</a:t>
            </a:r>
            <a:endParaRPr lang="en-US" dirty="0"/>
          </a:p>
        </p:txBody>
      </p:sp>
      <p:sp>
        <p:nvSpPr>
          <p:cNvPr id="3" name="Content Placeholder 2"/>
          <p:cNvSpPr>
            <a:spLocks noGrp="1"/>
          </p:cNvSpPr>
          <p:nvPr>
            <p:ph idx="1"/>
          </p:nvPr>
        </p:nvSpPr>
        <p:spPr>
          <a:xfrm>
            <a:off x="1676400" y="1600201"/>
            <a:ext cx="8839200" cy="4525963"/>
          </a:xfrm>
        </p:spPr>
        <p:txBody>
          <a:bodyPr/>
          <a:lstStyle/>
          <a:p>
            <a:r>
              <a:rPr lang="id" dirty="0"/>
              <a:t>Hasilnya adalah </a:t>
            </a:r>
            <a:r>
              <a:rPr lang="id" dirty="0" smtClean="0"/>
              <a:t>percepatan komoditisasi </a:t>
            </a:r>
            <a:r>
              <a:rPr lang="id" dirty="0"/>
              <a:t>produk </a:t>
            </a:r>
            <a:r>
              <a:rPr lang="id" dirty="0" smtClean="0"/>
              <a:t>dan </a:t>
            </a:r>
            <a:r>
              <a:rPr lang="id" dirty="0"/>
              <a:t>layanan, meningkatnya perang harga, dan menyusutnya margin keuntungan </a:t>
            </a:r>
            <a:r>
              <a:rPr lang="id" dirty="0" smtClean="0"/>
              <a:t>.</a:t>
            </a:r>
          </a:p>
          <a:p>
            <a:endParaRPr lang="en-US" dirty="0"/>
          </a:p>
        </p:txBody>
      </p:sp>
      <p:pic>
        <p:nvPicPr>
          <p:cNvPr id="3074" name="Picture 2" descr="C:\Users\Zach\AppData\Local\Microsoft\Windows\Temporary Internet Files\Content.IE5\705YKD3K\MP900449104[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0400" y="2871355"/>
            <a:ext cx="2457450" cy="19659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Zach\AppData\Local\Microsoft\Windows\Temporary Internet Files\Content.IE5\WXTZ27Y5\MP90038780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32766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6135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Pertanyaan Kunci yang Dijawab oleh Pemimpin Tipping Point</a:t>
            </a:r>
            <a:endParaRPr lang="en-US" dirty="0"/>
          </a:p>
        </p:txBody>
      </p:sp>
      <p:sp>
        <p:nvSpPr>
          <p:cNvPr id="3" name="Content Placeholder 2"/>
          <p:cNvSpPr>
            <a:spLocks noGrp="1"/>
          </p:cNvSpPr>
          <p:nvPr>
            <p:ph idx="1"/>
          </p:nvPr>
        </p:nvSpPr>
        <p:spPr/>
        <p:txBody>
          <a:bodyPr>
            <a:normAutofit/>
          </a:bodyPr>
          <a:lstStyle/>
          <a:p>
            <a:r>
              <a:rPr lang="id" dirty="0" smtClean="0"/>
              <a:t>Faktor atau tindakan apa yang memberikan pengaruh positif yang tidak proporsional terhadap…</a:t>
            </a:r>
          </a:p>
          <a:p>
            <a:pPr lvl="1"/>
            <a:r>
              <a:rPr lang="id" dirty="0" smtClean="0"/>
              <a:t>Melanggar status quo?</a:t>
            </a:r>
          </a:p>
          <a:p>
            <a:pPr lvl="1"/>
            <a:r>
              <a:rPr lang="id" dirty="0" smtClean="0"/>
              <a:t>Mendapatkan hasil maksimal dari setiap sumber daya yang dikeluarkan?</a:t>
            </a:r>
          </a:p>
          <a:p>
            <a:pPr lvl="1"/>
            <a:r>
              <a:rPr lang="id" dirty="0" smtClean="0"/>
              <a:t>Memotivasi pelaku kunci untuk bergerak agresif menuju perubahan?</a:t>
            </a:r>
          </a:p>
          <a:p>
            <a:pPr lvl="1"/>
            <a:r>
              <a:rPr lang="id" dirty="0" smtClean="0"/>
              <a:t>Meruntuhkan hambatan politik yang sering kali menggagalkan strategi terbaik sekalipun?</a:t>
            </a:r>
            <a:endParaRPr lang="en-US" dirty="0"/>
          </a:p>
        </p:txBody>
      </p:sp>
    </p:spTree>
    <p:extLst>
      <p:ext uri="{BB962C8B-B14F-4D97-AF65-F5344CB8AC3E}">
        <p14:creationId xmlns:p14="http://schemas.microsoft.com/office/powerpoint/2010/main" val="36985380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 dirty="0" smtClean="0"/>
              <a:t>Melewati Rintangan Kognitif</a:t>
            </a:r>
            <a:endParaRPr lang="en-US" dirty="0"/>
          </a:p>
        </p:txBody>
      </p:sp>
      <p:sp>
        <p:nvSpPr>
          <p:cNvPr id="5" name="Content Placeholder 4"/>
          <p:cNvSpPr>
            <a:spLocks noGrp="1"/>
          </p:cNvSpPr>
          <p:nvPr>
            <p:ph idx="1"/>
          </p:nvPr>
        </p:nvSpPr>
        <p:spPr/>
        <p:txBody>
          <a:bodyPr/>
          <a:lstStyle/>
          <a:p>
            <a:r>
              <a:rPr lang="id" dirty="0"/>
              <a:t>Perjuangan tersulit adalah menyadarkan masyarakat akan perlunya perubahan strategis dan menyepakati penyebabnya.</a:t>
            </a:r>
          </a:p>
          <a:p>
            <a:r>
              <a:rPr lang="id" dirty="0"/>
              <a:t>Cara yang umum adalah dengan menunjuk angka dan kemudian mengaturnya dan mencapai hasil yang lebih baik</a:t>
            </a:r>
          </a:p>
          <a:p>
            <a:pPr lvl="1"/>
            <a:r>
              <a:rPr lang="id" dirty="0"/>
              <a:t>Bukan ide yang bagus</a:t>
            </a:r>
          </a:p>
          <a:p>
            <a:r>
              <a:rPr lang="id" dirty="0"/>
              <a:t>Pemimpin titik kritis fokus pada tindakan pengaruh yang tidak proporsional</a:t>
            </a:r>
          </a:p>
          <a:p>
            <a:pPr lvl="1"/>
            <a:r>
              <a:rPr lang="id" dirty="0"/>
              <a:t>Membuat orang merasakan perlunya perubahan dengan dua cara</a:t>
            </a:r>
            <a:endParaRPr lang="en-US" dirty="0"/>
          </a:p>
        </p:txBody>
      </p:sp>
    </p:spTree>
    <p:extLst>
      <p:ext uri="{BB962C8B-B14F-4D97-AF65-F5344CB8AC3E}">
        <p14:creationId xmlns:p14="http://schemas.microsoft.com/office/powerpoint/2010/main" val="159413572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Lompat Rintangan Sumber Daya</a:t>
            </a:r>
            <a:endParaRPr lang="en-US" dirty="0"/>
          </a:p>
        </p:txBody>
      </p:sp>
      <p:sp>
        <p:nvSpPr>
          <p:cNvPr id="3" name="Content Placeholder 2"/>
          <p:cNvSpPr>
            <a:spLocks noGrp="1"/>
          </p:cNvSpPr>
          <p:nvPr>
            <p:ph idx="1"/>
          </p:nvPr>
        </p:nvSpPr>
        <p:spPr/>
        <p:txBody>
          <a:bodyPr>
            <a:normAutofit fontScale="92500" lnSpcReduction="10000"/>
          </a:bodyPr>
          <a:lstStyle/>
          <a:p>
            <a:r>
              <a:rPr lang="id" dirty="0"/>
              <a:t>Sebagian besar pemimpin menghadapi keterbatasan sumber daya</a:t>
            </a:r>
          </a:p>
          <a:p>
            <a:pPr lvl="1"/>
            <a:r>
              <a:rPr lang="id" dirty="0"/>
              <a:t>Memangkas tujuan mereka dan menurunkan moral tenaga kerja</a:t>
            </a:r>
          </a:p>
          <a:p>
            <a:pPr lvl="1"/>
            <a:r>
              <a:rPr lang="id" dirty="0"/>
              <a:t>Mereka memperjuangkan lebih banyak sumber daya dari bank dan pemegang saham</a:t>
            </a:r>
          </a:p>
          <a:p>
            <a:r>
              <a:rPr lang="id" dirty="0"/>
              <a:t>Pemimpin yang berada pada titik kritis berkonsentrasi pada penggandaan nilai sumber daya yang mereka miliki</a:t>
            </a:r>
          </a:p>
          <a:p>
            <a:r>
              <a:rPr lang="id" dirty="0"/>
              <a:t>Tiga faktor yang memiliki pengaruh tidak proporsional yang dapat dimanfaatkan untuk membebaskan sumber daya sekaligus melipatgandakan nilai</a:t>
            </a:r>
          </a:p>
          <a:p>
            <a:pPr lvl="1"/>
            <a:r>
              <a:rPr lang="id" dirty="0"/>
              <a:t>Titik Panas</a:t>
            </a:r>
          </a:p>
          <a:p>
            <a:pPr lvl="1"/>
            <a:r>
              <a:rPr lang="id" dirty="0"/>
              <a:t>Titik Dingin</a:t>
            </a:r>
          </a:p>
          <a:p>
            <a:pPr lvl="1"/>
            <a:r>
              <a:rPr lang="id" dirty="0"/>
              <a:t>Perdagangan kuda</a:t>
            </a:r>
            <a:endParaRPr lang="en-US" dirty="0"/>
          </a:p>
        </p:txBody>
      </p:sp>
    </p:spTree>
    <p:extLst>
      <p:ext uri="{BB962C8B-B14F-4D97-AF65-F5344CB8AC3E}">
        <p14:creationId xmlns:p14="http://schemas.microsoft.com/office/powerpoint/2010/main" val="401406420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Melewati Rintangan Motivasi</a:t>
            </a:r>
            <a:endParaRPr lang="en-US" dirty="0"/>
          </a:p>
        </p:txBody>
      </p:sp>
      <p:sp>
        <p:nvSpPr>
          <p:cNvPr id="3" name="Content Placeholder 2"/>
          <p:cNvSpPr>
            <a:spLocks noGrp="1"/>
          </p:cNvSpPr>
          <p:nvPr>
            <p:ph idx="1"/>
          </p:nvPr>
        </p:nvSpPr>
        <p:spPr/>
        <p:txBody>
          <a:bodyPr>
            <a:normAutofit fontScale="70000" lnSpcReduction="20000"/>
          </a:bodyPr>
          <a:lstStyle/>
          <a:p>
            <a:r>
              <a:rPr lang="id" sz="3000" dirty="0"/>
              <a:t>Agar strategi baru menjadi sebuah gerakan, orang tidak hanya harus mengenali apa yang perlu dilakukan, tetapi mereka juga harus bertindak berdasarkan wawasan itu dengan cara yang berkelanjutan dan bermakna.</a:t>
            </a:r>
          </a:p>
          <a:p>
            <a:r>
              <a:rPr lang="id" sz="3000" dirty="0"/>
              <a:t>Bagaimana Anda dapat memotivasi banyak karyawan dengan cepat dan biaya rendah?</a:t>
            </a:r>
          </a:p>
          <a:p>
            <a:r>
              <a:rPr lang="id" sz="3000" dirty="0"/>
              <a:t>Fokus pada tiga faktor</a:t>
            </a:r>
          </a:p>
          <a:p>
            <a:pPr marL="0" indent="0">
              <a:buNone/>
            </a:pPr>
            <a:r>
              <a:rPr lang="id" sz="3000" dirty="0"/>
              <a:t>pengaruh dalam memotivasi</a:t>
            </a:r>
          </a:p>
          <a:p>
            <a:pPr marL="0" indent="0">
              <a:buNone/>
            </a:pPr>
            <a:r>
              <a:rPr lang="id" sz="3000" dirty="0"/>
              <a:t>karyawan:</a:t>
            </a:r>
          </a:p>
          <a:p>
            <a:pPr lvl="1"/>
            <a:r>
              <a:rPr lang="id" dirty="0" smtClean="0"/>
              <a:t>Gembong</a:t>
            </a:r>
          </a:p>
          <a:p>
            <a:pPr lvl="1"/>
            <a:r>
              <a:rPr lang="id" dirty="0" smtClean="0"/>
              <a:t>Manajemen Akuarium</a:t>
            </a:r>
          </a:p>
          <a:p>
            <a:pPr lvl="1"/>
            <a:r>
              <a:rPr lang="id" dirty="0" smtClean="0"/>
              <a:t>Atomisasi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904" y="3645164"/>
            <a:ext cx="3124645" cy="2778851"/>
          </a:xfrm>
          <a:prstGeom prst="rect">
            <a:avLst/>
          </a:prstGeom>
        </p:spPr>
      </p:pic>
    </p:spTree>
    <p:extLst>
      <p:ext uri="{BB962C8B-B14F-4D97-AF65-F5344CB8AC3E}">
        <p14:creationId xmlns:p14="http://schemas.microsoft.com/office/powerpoint/2010/main" val="287936842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Mengatasi Politik di Tempat Kerja</a:t>
            </a:r>
            <a:endParaRPr lang="en-US" dirty="0"/>
          </a:p>
        </p:txBody>
      </p:sp>
      <p:sp>
        <p:nvSpPr>
          <p:cNvPr id="3" name="Subtitle 2"/>
          <p:cNvSpPr>
            <a:spLocks noGrp="1"/>
          </p:cNvSpPr>
          <p:nvPr>
            <p:ph idx="1"/>
          </p:nvPr>
        </p:nvSpPr>
        <p:spPr/>
        <p:txBody>
          <a:bodyPr>
            <a:normAutofit/>
          </a:bodyPr>
          <a:lstStyle/>
          <a:p>
            <a:pPr algn="l">
              <a:buFont typeface="Arial" pitchFamily="34" charset="0"/>
              <a:buChar char="•"/>
            </a:pPr>
            <a:endParaRPr lang="en-US" dirty="0" smtClean="0">
              <a:solidFill>
                <a:schemeClr val="tx1"/>
              </a:solidFill>
            </a:endParaRPr>
          </a:p>
          <a:p>
            <a:pPr algn="l">
              <a:buFont typeface="Arial" pitchFamily="34" charset="0"/>
              <a:buChar char="•"/>
            </a:pPr>
            <a:r>
              <a:rPr lang="id" dirty="0" smtClean="0">
                <a:solidFill>
                  <a:schemeClr val="tx1"/>
                </a:solidFill>
              </a:rPr>
              <a:t>“ Realitas kehidupan korporat dan publik yang tak terelakkan </a:t>
            </a:r>
            <a:r>
              <a:rPr lang="id" dirty="0">
                <a:solidFill>
                  <a:schemeClr val="tx1"/>
                </a:solidFill>
              </a:rPr>
              <a:t>”</a:t>
            </a:r>
          </a:p>
          <a:p>
            <a:pPr algn="l">
              <a:buFont typeface="Arial" pitchFamily="34" charset="0"/>
              <a:buChar char="•"/>
            </a:pPr>
            <a:endParaRPr lang="en-US" dirty="0">
              <a:solidFill>
                <a:schemeClr val="tx1"/>
              </a:solidFill>
            </a:endParaRPr>
          </a:p>
          <a:p>
            <a:pPr algn="l">
              <a:buFont typeface="Arial" pitchFamily="34" charset="0"/>
              <a:buChar char="•"/>
            </a:pPr>
            <a:r>
              <a:rPr lang="id" dirty="0" smtClean="0">
                <a:solidFill>
                  <a:schemeClr val="tx1"/>
                </a:solidFill>
              </a:rPr>
              <a:t>Peluang perubahan yang lebih tinggi = tali ditarik lebih erat</a:t>
            </a:r>
          </a:p>
          <a:p>
            <a:pPr algn="l">
              <a:buFont typeface="Arial" pitchFamily="34" charset="0"/>
              <a:buChar char="•"/>
            </a:pPr>
            <a:endParaRPr lang="en-US" dirty="0">
              <a:solidFill>
                <a:schemeClr val="tx1"/>
              </a:solidFill>
            </a:endParaRPr>
          </a:p>
          <a:p>
            <a:pPr algn="l">
              <a:buFont typeface="Arial" pitchFamily="34" charset="0"/>
              <a:buChar char="•"/>
            </a:pPr>
            <a:r>
              <a:rPr lang="id" dirty="0" smtClean="0">
                <a:solidFill>
                  <a:schemeClr val="tx1"/>
                </a:solidFill>
              </a:rPr>
              <a:t>3 Faktor Pengaruh yang Tidak Proporsional untuk Mengatasi Politik</a:t>
            </a:r>
            <a:endParaRPr lang="en-US" dirty="0">
              <a:solidFill>
                <a:schemeClr val="tx1"/>
              </a:solidFill>
            </a:endParaRPr>
          </a:p>
        </p:txBody>
      </p:sp>
    </p:spTree>
    <p:extLst>
      <p:ext uri="{BB962C8B-B14F-4D97-AF65-F5344CB8AC3E}">
        <p14:creationId xmlns:p14="http://schemas.microsoft.com/office/powerpoint/2010/main" val="16599227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3 Faktor Pengaruh</a:t>
            </a:r>
            <a:endParaRPr lang="en-US" dirty="0"/>
          </a:p>
        </p:txBody>
      </p:sp>
      <p:sp>
        <p:nvSpPr>
          <p:cNvPr id="3" name="Content Placeholder 2"/>
          <p:cNvSpPr>
            <a:spLocks noGrp="1"/>
          </p:cNvSpPr>
          <p:nvPr>
            <p:ph idx="1"/>
          </p:nvPr>
        </p:nvSpPr>
        <p:spPr/>
        <p:txBody>
          <a:bodyPr/>
          <a:lstStyle/>
          <a:p>
            <a:r>
              <a:rPr lang="id" dirty="0" smtClean="0"/>
              <a:t>Malaikat-paling banyak yang mendapatkan keuntungan dari pergeseran strategis</a:t>
            </a:r>
          </a:p>
          <a:p>
            <a:endParaRPr lang="en-US" dirty="0"/>
          </a:p>
          <a:p>
            <a:r>
              <a:rPr lang="id" dirty="0" smtClean="0"/>
              <a:t>Iblis – pihak yang paling dirugikan akibat pergeseran strategi</a:t>
            </a:r>
          </a:p>
          <a:p>
            <a:endParaRPr lang="en-US" dirty="0"/>
          </a:p>
          <a:p>
            <a:r>
              <a:rPr lang="id" dirty="0" err="1" smtClean="0"/>
              <a:t>Consigliere </a:t>
            </a:r>
            <a:r>
              <a:rPr lang="id" dirty="0" smtClean="0"/>
              <a:t>- orang dalam yang ahli dalam politik dan sangat dihormati</a:t>
            </a:r>
            <a:endParaRPr lang="en-US" dirty="0"/>
          </a:p>
        </p:txBody>
      </p:sp>
    </p:spTree>
    <p:extLst>
      <p:ext uri="{BB962C8B-B14F-4D97-AF65-F5344CB8AC3E}">
        <p14:creationId xmlns:p14="http://schemas.microsoft.com/office/powerpoint/2010/main" val="22526153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Menantang Kebijaksanaan Konvensional</a:t>
            </a:r>
            <a:endParaRPr lang="en-US" dirty="0"/>
          </a:p>
        </p:txBody>
      </p:sp>
      <p:sp>
        <p:nvSpPr>
          <p:cNvPr id="3" name="Content Placeholder 2"/>
          <p:cNvSpPr>
            <a:spLocks noGrp="1"/>
          </p:cNvSpPr>
          <p:nvPr>
            <p:ph idx="1"/>
          </p:nvPr>
        </p:nvSpPr>
        <p:spPr/>
        <p:txBody>
          <a:bodyPr/>
          <a:lstStyle/>
          <a:p>
            <a:r>
              <a:rPr lang="id" dirty="0" smtClean="0"/>
              <a:t>Secara tradisional diceritakan untuk mengubah massa orang selama perubahan</a:t>
            </a:r>
          </a:p>
          <a:p>
            <a:endParaRPr lang="en-US" dirty="0"/>
          </a:p>
          <a:p>
            <a:r>
              <a:rPr lang="id" dirty="0" smtClean="0"/>
              <a:t>Sebaliknya ubahlah hal-hal yang ekstrem</a:t>
            </a:r>
          </a:p>
          <a:p>
            <a:endParaRPr lang="en-US" dirty="0"/>
          </a:p>
          <a:p>
            <a:r>
              <a:rPr lang="id" dirty="0" smtClean="0"/>
              <a:t>Fokus pada tindakan yang memiliki pengaruh yang tidak proporsional</a:t>
            </a:r>
            <a:endParaRPr lang="en-US" dirty="0"/>
          </a:p>
        </p:txBody>
      </p:sp>
    </p:spTree>
    <p:extLst>
      <p:ext uri="{BB962C8B-B14F-4D97-AF65-F5344CB8AC3E}">
        <p14:creationId xmlns:p14="http://schemas.microsoft.com/office/powerpoint/2010/main" val="272758830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id" dirty="0"/>
              <a:t>Bab </a:t>
            </a:r>
            <a:r>
              <a:rPr lang="id" dirty="0" smtClean="0"/>
              <a:t>8 : </a:t>
            </a:r>
            <a:r>
              <a:rPr lang="id" dirty="0"/>
              <a:t>Membangun Eksekusi ke dalam Strategi</a:t>
            </a:r>
            <a:endParaRPr lang="tr-TR" dirty="0"/>
          </a:p>
        </p:txBody>
      </p:sp>
    </p:spTree>
    <p:extLst>
      <p:ext uri="{BB962C8B-B14F-4D97-AF65-F5344CB8AC3E}">
        <p14:creationId xmlns:p14="http://schemas.microsoft.com/office/powerpoint/2010/main" val="37012963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Prinsip ke-6</a:t>
            </a:r>
            <a:endParaRPr lang="en-US" dirty="0"/>
          </a:p>
        </p:txBody>
      </p:sp>
      <p:sp>
        <p:nvSpPr>
          <p:cNvPr id="3" name="Content Placeholder 2"/>
          <p:cNvSpPr>
            <a:spLocks noGrp="1"/>
          </p:cNvSpPr>
          <p:nvPr>
            <p:ph idx="1"/>
          </p:nvPr>
        </p:nvSpPr>
        <p:spPr/>
        <p:txBody>
          <a:bodyPr/>
          <a:lstStyle/>
          <a:p>
            <a:r>
              <a:rPr lang="id" dirty="0" smtClean="0"/>
              <a:t>“Untuk membangun kepercayaan dan komitmen mendalam di antara para karyawan dan mendorong kerja sama sukarela mereka, perusahaan perlu memasukkan eksekusi ke dalam strategi sejak awal.”</a:t>
            </a:r>
          </a:p>
          <a:p>
            <a:pPr lvl="1"/>
            <a:r>
              <a:rPr lang="id" dirty="0" smtClean="0"/>
              <a:t>Sikap dan Perilaku</a:t>
            </a:r>
          </a:p>
          <a:p>
            <a:pPr lvl="1"/>
            <a:r>
              <a:rPr lang="id" dirty="0" smtClean="0"/>
              <a:t>Harus menarik perhatian “Hati dan Pikiran” karyawan agar strategi dapat dipertahankan.</a:t>
            </a:r>
          </a:p>
          <a:p>
            <a:pPr lvl="1"/>
            <a:r>
              <a:rPr lang="id" dirty="0" smtClean="0"/>
              <a:t>Risiko: Ketidakpercayaan, Tidak Bekerja Sama, Sabotase</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0622895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Ringkasan</a:t>
            </a:r>
            <a:endParaRPr lang="en-US" dirty="0"/>
          </a:p>
        </p:txBody>
      </p:sp>
      <p:sp>
        <p:nvSpPr>
          <p:cNvPr id="3" name="Content Placeholder 2"/>
          <p:cNvSpPr>
            <a:spLocks noGrp="1"/>
          </p:cNvSpPr>
          <p:nvPr>
            <p:ph idx="1"/>
          </p:nvPr>
        </p:nvSpPr>
        <p:spPr/>
        <p:txBody>
          <a:bodyPr>
            <a:normAutofit/>
          </a:bodyPr>
          <a:lstStyle/>
          <a:p>
            <a:r>
              <a:rPr lang="id" dirty="0" smtClean="0"/>
              <a:t>Gagasan utama:</a:t>
            </a:r>
          </a:p>
          <a:p>
            <a:pPr lvl="1"/>
            <a:r>
              <a:rPr lang="id" dirty="0" smtClean="0"/>
              <a:t>Manajemen harus melibatkan karyawan dalam pelaksanaan sejak awal dan membiarkan mereka membantu (menciptakan/membangun) strategi sehingga mereka akan mengikutinya dengan “Hati &amp; Pikiran” mereka.</a:t>
            </a:r>
            <a:endParaRPr lang="en-US" dirty="0"/>
          </a:p>
          <a:p>
            <a:pPr lvl="1"/>
            <a:r>
              <a:rPr lang="id" dirty="0" smtClean="0"/>
              <a:t>Apa itu Proses yang Adil dan pentingnya.</a:t>
            </a:r>
          </a:p>
          <a:p>
            <a:pPr lvl="1"/>
            <a:r>
              <a:rPr lang="id" dirty="0" smtClean="0"/>
              <a:t>Dampak Proses yang Buruk.</a:t>
            </a:r>
          </a:p>
          <a:p>
            <a:pPr lvl="1"/>
            <a:r>
              <a:rPr lang="id" dirty="0" smtClean="0"/>
              <a:t>Memasukkannya ke dalam Strategi Samudra Biru.</a:t>
            </a:r>
          </a:p>
        </p:txBody>
      </p:sp>
    </p:spTree>
    <p:extLst>
      <p:ext uri="{BB962C8B-B14F-4D97-AF65-F5344CB8AC3E}">
        <p14:creationId xmlns:p14="http://schemas.microsoft.com/office/powerpoint/2010/main" val="403197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Studi Terbaru tentang Merek Amerika</a:t>
            </a:r>
            <a:endParaRPr lang="en-US" dirty="0"/>
          </a:p>
        </p:txBody>
      </p:sp>
      <p:sp>
        <p:nvSpPr>
          <p:cNvPr id="3" name="Content Placeholder 2"/>
          <p:cNvSpPr>
            <a:spLocks noGrp="1"/>
          </p:cNvSpPr>
          <p:nvPr>
            <p:ph idx="1"/>
          </p:nvPr>
        </p:nvSpPr>
        <p:spPr>
          <a:xfrm>
            <a:off x="1981200" y="1600201"/>
            <a:ext cx="4114800" cy="4525963"/>
          </a:xfrm>
        </p:spPr>
        <p:txBody>
          <a:bodyPr>
            <a:normAutofit/>
          </a:bodyPr>
          <a:lstStyle/>
          <a:p>
            <a:r>
              <a:rPr lang="id" dirty="0" smtClean="0"/>
              <a:t>Mengungkapkan </a:t>
            </a:r>
            <a:r>
              <a:rPr lang="id" dirty="0"/>
              <a:t>bahwa untuk kategori produk dan layanan utama </a:t>
            </a:r>
            <a:r>
              <a:rPr lang="id" dirty="0" smtClean="0"/>
              <a:t>, merek </a:t>
            </a:r>
            <a:r>
              <a:rPr lang="id" dirty="0"/>
              <a:t>secara umum menjadi lebih </a:t>
            </a:r>
            <a:r>
              <a:rPr lang="id" dirty="0" smtClean="0"/>
              <a:t>mirip.</a:t>
            </a:r>
          </a:p>
          <a:p>
            <a:r>
              <a:rPr lang="id" dirty="0" smtClean="0"/>
              <a:t>Orang memilih lebih banyak berdasarkan Harga</a:t>
            </a:r>
          </a:p>
          <a:p>
            <a:r>
              <a:rPr lang="id" dirty="0" smtClean="0"/>
              <a:t>Harga penjualan menjadi lebih penting daripada pengenalan merek</a:t>
            </a:r>
            <a:endParaRPr lang="en-US" dirty="0"/>
          </a:p>
        </p:txBody>
      </p:sp>
      <p:pic>
        <p:nvPicPr>
          <p:cNvPr id="4098" name="Picture 2" descr="http://www.american.com/archive/2008/november-december-magazine/for-the-greater-goods/Featured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580" y="2438401"/>
            <a:ext cx="42481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6551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1"/>
            <a:ext cx="7772400" cy="1470025"/>
          </a:xfrm>
        </p:spPr>
        <p:txBody>
          <a:bodyPr>
            <a:normAutofit/>
          </a:bodyPr>
          <a:lstStyle/>
          <a:p>
            <a:r>
              <a:rPr lang="id" sz="4000" dirty="0"/>
              <a:t>Proses yang Buruk Dapat Merusak Eksekusi Strategi</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86050"/>
            <a:ext cx="7239000" cy="3257550"/>
          </a:xfrm>
          <a:prstGeom prst="rect">
            <a:avLst/>
          </a:prstGeom>
        </p:spPr>
      </p:pic>
    </p:spTree>
    <p:extLst>
      <p:ext uri="{BB962C8B-B14F-4D97-AF65-F5344CB8AC3E}">
        <p14:creationId xmlns:p14="http://schemas.microsoft.com/office/powerpoint/2010/main" val="5762577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Proses yang Adil</a:t>
            </a:r>
            <a:endParaRPr lang="en-US" dirty="0"/>
          </a:p>
        </p:txBody>
      </p:sp>
      <p:sp>
        <p:nvSpPr>
          <p:cNvPr id="3" name="Content Placeholder 2"/>
          <p:cNvSpPr>
            <a:spLocks noGrp="1"/>
          </p:cNvSpPr>
          <p:nvPr>
            <p:ph idx="1"/>
          </p:nvPr>
        </p:nvSpPr>
        <p:spPr/>
        <p:txBody>
          <a:bodyPr>
            <a:normAutofit/>
          </a:bodyPr>
          <a:lstStyle/>
          <a:p>
            <a:r>
              <a:rPr lang="id" dirty="0" smtClean="0"/>
              <a:t>Bagaimana penerapan proses yang adil memungkinkan pembangunan eksekusi ke dalam strategi?</a:t>
            </a:r>
          </a:p>
          <a:p>
            <a:r>
              <a:rPr lang="id" dirty="0" smtClean="0"/>
              <a:t>Berdasarkan prinsip keadilan prosedural sebagaimana dieksplorasi dalam psikologi.</a:t>
            </a:r>
          </a:p>
          <a:p>
            <a:pPr lvl="1"/>
            <a:r>
              <a:rPr lang="id" dirty="0" smtClean="0"/>
              <a:t>Istilah yang menjelaskan fenomena di mana kepatuhan ketat terhadap sistem penentu hasil dianggap </a:t>
            </a:r>
            <a:r>
              <a:rPr lang="id" dirty="0"/>
              <a:t>sama pentingnya dengan kualitas putusan </a:t>
            </a:r>
            <a:r>
              <a:rPr lang="id" dirty="0" smtClean="0"/>
              <a:t>yang </a:t>
            </a:r>
            <a:r>
              <a:rPr lang="id" dirty="0"/>
              <a:t>dicapai melalui sistem tersebut. Kepuasan dan komitmen terhadap putusan meningkat ketika keadilan prosedural dipatuhi </a:t>
            </a:r>
            <a:r>
              <a:rPr lang="id" dirty="0" smtClean="0"/>
              <a:t>.</a:t>
            </a:r>
            <a:endParaRPr lang="en-US" dirty="0"/>
          </a:p>
          <a:p>
            <a:r>
              <a:rPr lang="id" dirty="0" smtClean="0"/>
              <a:t>Menciptakan rasa percaya diri dan membangun kepercayaan masyarakat. Prinsip apa saja yang mendukung hal ini?</a:t>
            </a:r>
          </a:p>
        </p:txBody>
      </p:sp>
    </p:spTree>
    <p:extLst>
      <p:ext uri="{BB962C8B-B14F-4D97-AF65-F5344CB8AC3E}">
        <p14:creationId xmlns:p14="http://schemas.microsoft.com/office/powerpoint/2010/main" val="5295550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Tiga Prinsip E</a:t>
            </a:r>
            <a:endParaRPr lang="en-US" dirty="0"/>
          </a:p>
        </p:txBody>
      </p:sp>
      <p:sp>
        <p:nvSpPr>
          <p:cNvPr id="3" name="Content Placeholder 2"/>
          <p:cNvSpPr>
            <a:spLocks noGrp="1"/>
          </p:cNvSpPr>
          <p:nvPr>
            <p:ph idx="1"/>
          </p:nvPr>
        </p:nvSpPr>
        <p:spPr/>
        <p:txBody>
          <a:bodyPr>
            <a:normAutofit/>
          </a:bodyPr>
          <a:lstStyle/>
          <a:p>
            <a:r>
              <a:rPr lang="id" dirty="0" smtClean="0"/>
              <a:t>Unsur-unsur ini harus ada agar </a:t>
            </a:r>
            <a:r>
              <a:rPr lang="id" u="sng" dirty="0" smtClean="0"/>
              <a:t>proses yang adil </a:t>
            </a:r>
            <a:r>
              <a:rPr lang="id" dirty="0" smtClean="0"/>
              <a:t>dapat terwujud. Kombinasi apa pun yang tidak mencakup ketiganya tidaklah memadai.</a:t>
            </a:r>
          </a:p>
          <a:p>
            <a:r>
              <a:rPr lang="id" b="1" dirty="0" smtClean="0"/>
              <a:t>Keterlibatan </a:t>
            </a:r>
            <a:r>
              <a:rPr lang="id" dirty="0" smtClean="0"/>
              <a:t>- Melibatkan karyawan tingkat bawah dalam proses pengembangan strategis. Memungkinkan penyempurnaan strategi dan melibatkan para pelaksana strategi dalam strategi itu sendiri.</a:t>
            </a:r>
          </a:p>
          <a:p>
            <a:r>
              <a:rPr lang="id" b="1" dirty="0" smtClean="0"/>
              <a:t>Penjelasan </a:t>
            </a:r>
            <a:r>
              <a:rPr lang="id" dirty="0" smtClean="0"/>
              <a:t>- Menjelaskan alasan pengambilan keputusan strategis tertentu kepada pihak-pihak yang terlibat. Menciptakan keyakinan terhadap strategi dengan meningkatkan pemahaman orang-orang tentangnya dan membangun kepercayaan terhadap manajemen.</a:t>
            </a:r>
          </a:p>
          <a:p>
            <a:r>
              <a:rPr lang="id" b="1" dirty="0" smtClean="0"/>
              <a:t>Ekspektasi </a:t>
            </a:r>
            <a:r>
              <a:rPr lang="id" dirty="0" smtClean="0"/>
              <a:t>(kejelasan) - Menetapkan tujuan dan tonggak pencapaian yang jelas, serta menciptakan sistem evaluasi bagi para pelaksana strategi. Kejelasan tujuan di sini lebih penting daripada kewajaran subjektifnya.</a:t>
            </a:r>
            <a:endParaRPr lang="en-US" dirty="0"/>
          </a:p>
        </p:txBody>
      </p:sp>
    </p:spTree>
    <p:extLst>
      <p:ext uri="{BB962C8B-B14F-4D97-AF65-F5344CB8AC3E}">
        <p14:creationId xmlns:p14="http://schemas.microsoft.com/office/powerpoint/2010/main" val="6032734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463871" y="469746"/>
            <a:ext cx="7772400" cy="1546399"/>
          </a:xfrm>
          <a:prstGeom prst="rect">
            <a:avLst/>
          </a:prstGeom>
        </p:spPr>
        <p:txBody>
          <a:bodyPr vert="horz" lIns="91425" tIns="91425" rIns="91425" bIns="91425" rtlCol="0" anchor="b" anchorCtr="0">
            <a:noAutofit/>
          </a:bodyPr>
          <a:lstStyle/>
          <a:p>
            <a:pPr>
              <a:buNone/>
            </a:pPr>
            <a:r>
              <a:rPr lang="id" sz="5400" b="1" dirty="0"/>
              <a:t>Mengapa Proses yang Adil Itu Penting?</a:t>
            </a:r>
          </a:p>
        </p:txBody>
      </p:sp>
      <p:sp>
        <p:nvSpPr>
          <p:cNvPr id="24" name="Shape 24"/>
          <p:cNvSpPr txBox="1">
            <a:spLocks noGrp="1"/>
          </p:cNvSpPr>
          <p:nvPr>
            <p:ph type="subTitle" idx="1"/>
          </p:nvPr>
        </p:nvSpPr>
        <p:spPr>
          <a:xfrm>
            <a:off x="1685925" y="2675506"/>
            <a:ext cx="7772400" cy="1046399"/>
          </a:xfrm>
          <a:prstGeom prst="rect">
            <a:avLst/>
          </a:prstGeom>
        </p:spPr>
        <p:txBody>
          <a:bodyPr vert="horz" lIns="91425" tIns="91425" rIns="91425" bIns="91425" rtlCol="0" anchor="t" anchorCtr="0">
            <a:noAutofit/>
          </a:bodyPr>
          <a:lstStyle/>
          <a:p>
            <a:pPr algn="l">
              <a:buNone/>
            </a:pPr>
            <a:r>
              <a:rPr lang="id" dirty="0">
                <a:solidFill>
                  <a:schemeClr val="tx1"/>
                </a:solidFill>
              </a:rPr>
              <a:t>-Semuanya bermuara pada pengakuan intelektual dan emosional</a:t>
            </a:r>
          </a:p>
        </p:txBody>
      </p:sp>
    </p:spTree>
    <p:extLst>
      <p:ext uri="{BB962C8B-B14F-4D97-AF65-F5344CB8AC3E}">
        <p14:creationId xmlns:p14="http://schemas.microsoft.com/office/powerpoint/2010/main" val="2170210688"/>
      </p:ext>
    </p:extLst>
  </p:cSld>
  <p:clrMapOvr>
    <a:masterClrMapping/>
  </p:clrMapOvr>
  <p:transition spd="slow">
    <p:cu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vert="horz" lIns="91425" tIns="91425" rIns="91425" bIns="91425" rtlCol="0" anchor="b" anchorCtr="0">
            <a:noAutofit/>
          </a:bodyPr>
          <a:lstStyle/>
          <a:p>
            <a:pPr>
              <a:buNone/>
            </a:pPr>
            <a:r>
              <a:rPr lang="id"/>
              <a:t>Pengakuan Intelektual</a:t>
            </a:r>
          </a:p>
        </p:txBody>
      </p:sp>
      <p:sp>
        <p:nvSpPr>
          <p:cNvPr id="30" name="Shape 30"/>
          <p:cNvSpPr txBox="1">
            <a:spLocks noGrp="1"/>
          </p:cNvSpPr>
          <p:nvPr>
            <p:ph type="body" idx="1"/>
          </p:nvPr>
        </p:nvSpPr>
        <p:spPr>
          <a:prstGeom prst="rect">
            <a:avLst/>
          </a:prstGeom>
        </p:spPr>
        <p:txBody>
          <a:bodyPr vert="horz" lIns="91425" tIns="91425" rIns="91425" bIns="91425" rtlCol="0" anchor="t" anchorCtr="0">
            <a:noAutofit/>
          </a:bodyPr>
          <a:lstStyle/>
          <a:p>
            <a:pPr lvl="0" rtl="0">
              <a:buNone/>
            </a:pPr>
            <a:r>
              <a:rPr lang="id"/>
              <a:t>-Mengenali ide-ide individu yang dicari dan direnungkan secara mendalam.</a:t>
            </a:r>
          </a:p>
          <a:p>
            <a:endParaRPr lang="en"/>
          </a:p>
          <a:p>
            <a:pPr lvl="0" rtl="0">
              <a:buNone/>
            </a:pPr>
            <a:r>
              <a:rPr lang="id"/>
              <a:t>-Ketika individu merasa diakui nilai intelektualnya, mereka bersedia berbagi pengetahuannya.</a:t>
            </a:r>
          </a:p>
          <a:p>
            <a:endParaRPr lang="en"/>
          </a:p>
        </p:txBody>
      </p:sp>
    </p:spTree>
    <p:extLst>
      <p:ext uri="{BB962C8B-B14F-4D97-AF65-F5344CB8AC3E}">
        <p14:creationId xmlns:p14="http://schemas.microsoft.com/office/powerpoint/2010/main" val="1961780058"/>
      </p:ext>
    </p:extLst>
  </p:cSld>
  <p:clrMapOvr>
    <a:masterClrMapping/>
  </p:clrMapOvr>
  <p:transition spd="slow">
    <p:cu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prstGeom prst="rect">
            <a:avLst/>
          </a:prstGeom>
        </p:spPr>
        <p:txBody>
          <a:bodyPr vert="horz" lIns="91425" tIns="91425" rIns="91425" bIns="91425" rtlCol="0" anchor="b" anchorCtr="0">
            <a:noAutofit/>
          </a:bodyPr>
          <a:lstStyle/>
          <a:p>
            <a:pPr>
              <a:buNone/>
            </a:pPr>
            <a:r>
              <a:rPr lang="id"/>
              <a:t>Pengenalan Emosional</a:t>
            </a:r>
          </a:p>
        </p:txBody>
      </p:sp>
      <p:sp>
        <p:nvSpPr>
          <p:cNvPr id="36" name="Shape 36"/>
          <p:cNvSpPr txBox="1">
            <a:spLocks noGrp="1"/>
          </p:cNvSpPr>
          <p:nvPr>
            <p:ph type="body" idx="1"/>
          </p:nvPr>
        </p:nvSpPr>
        <p:spPr>
          <a:prstGeom prst="rect">
            <a:avLst/>
          </a:prstGeom>
        </p:spPr>
        <p:txBody>
          <a:bodyPr vert="horz" lIns="91425" tIns="91425" rIns="91425" bIns="91425" rtlCol="0" anchor="t" anchorCtr="0">
            <a:noAutofit/>
          </a:bodyPr>
          <a:lstStyle/>
          <a:p>
            <a:pPr lvl="0" rtl="0">
              <a:buNone/>
            </a:pPr>
            <a:r>
              <a:rPr lang="id"/>
              <a:t>-Memperlakukan individu dengan penuh rasa hormat dan bermartabat serta menghargai mereka atas pekerjaan mereka</a:t>
            </a:r>
          </a:p>
          <a:p>
            <a:endParaRPr lang="en"/>
          </a:p>
          <a:p>
            <a:pPr>
              <a:buNone/>
            </a:pPr>
            <a:r>
              <a:rPr lang="id"/>
              <a:t>-Ketika individu diperlakukan dengan pengakuan emosional, mereka merasa terikat secara emosional dengan strategi dan terinspirasi untuk memberikan segalanya.</a:t>
            </a:r>
          </a:p>
        </p:txBody>
      </p:sp>
    </p:spTree>
    <p:extLst>
      <p:ext uri="{BB962C8B-B14F-4D97-AF65-F5344CB8AC3E}">
        <p14:creationId xmlns:p14="http://schemas.microsoft.com/office/powerpoint/2010/main" val="4052514876"/>
      </p:ext>
    </p:extLst>
  </p:cSld>
  <p:clrMapOvr>
    <a:masterClrMapping/>
  </p:clrMapOvr>
  <p:transition spd="slow">
    <p:cu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prstGeom prst="rect">
            <a:avLst/>
          </a:prstGeom>
        </p:spPr>
        <p:txBody>
          <a:bodyPr vert="horz" lIns="91425" tIns="91425" rIns="91425" bIns="91425" rtlCol="0" anchor="b" anchorCtr="0">
            <a:noAutofit/>
          </a:bodyPr>
          <a:lstStyle/>
          <a:p>
            <a:pPr lvl="0" rtl="0">
              <a:buNone/>
            </a:pPr>
            <a:r>
              <a:rPr lang="id"/>
              <a:t>Pelanggaran Proses yang Adil</a:t>
            </a:r>
          </a:p>
        </p:txBody>
      </p:sp>
      <p:sp>
        <p:nvSpPr>
          <p:cNvPr id="42" name="Shape 42"/>
          <p:cNvSpPr txBox="1">
            <a:spLocks noGrp="1"/>
          </p:cNvSpPr>
          <p:nvPr>
            <p:ph type="body" idx="1"/>
          </p:nvPr>
        </p:nvSpPr>
        <p:spPr>
          <a:prstGeom prst="rect">
            <a:avLst/>
          </a:prstGeom>
        </p:spPr>
        <p:txBody>
          <a:bodyPr vert="horz" lIns="91425" tIns="91425" rIns="91425" bIns="91425" rtlCol="0" anchor="t" anchorCtr="0">
            <a:noAutofit/>
          </a:bodyPr>
          <a:lstStyle/>
          <a:p>
            <a:pPr lvl="0" rtl="0">
              <a:buNone/>
            </a:pPr>
            <a:r>
              <a:rPr lang="id" sz="2400"/>
              <a:t>-Jika individu TIDAK diperlakukan seolah-olah pengetahuan mereka bernilai, mereka akan merasakan kemarahan intelektual dan TIDAK akan membagikan ide dan keahlian mereka.</a:t>
            </a:r>
          </a:p>
          <a:p>
            <a:pPr lvl="0" rtl="0">
              <a:buNone/>
            </a:pPr>
            <a:r>
              <a:rPr lang="id" sz="2400"/>
              <a:t>-Mereka akan menolak nilai intelektual dan karya orang lain juga.</a:t>
            </a:r>
          </a:p>
          <a:p>
            <a:pPr lvl="0" rtl="0">
              <a:buNone/>
            </a:pPr>
            <a:r>
              <a:rPr lang="id" sz="2400"/>
              <a:t>-Jika nilai emosional tidak diakui akan merasa marah dan tidak menginvestasikan energinya pada tindakannya </a:t>
            </a:r>
            <a:r>
              <a:rPr lang="id"/>
              <a:t>.</a:t>
            </a:r>
          </a:p>
          <a:p>
            <a:pPr lvl="0" rtl="0">
              <a:buNone/>
            </a:pPr>
            <a:r>
              <a:rPr lang="id"/>
              <a:t>- </a:t>
            </a:r>
            <a:r>
              <a:rPr lang="id" sz="2400"/>
              <a:t>Mereka akan menunda-nunda dan melakukan upaya balasan, seperti sabotase, seperti di pabrik Elco di Chesters.</a:t>
            </a:r>
            <a:r>
              <a:rPr lang="id"/>
              <a:t> </a:t>
            </a:r>
          </a:p>
        </p:txBody>
      </p:sp>
    </p:spTree>
    <p:extLst>
      <p:ext uri="{BB962C8B-B14F-4D97-AF65-F5344CB8AC3E}">
        <p14:creationId xmlns:p14="http://schemas.microsoft.com/office/powerpoint/2010/main" val="2993281787"/>
      </p:ext>
    </p:extLst>
  </p:cSld>
  <p:clrMapOvr>
    <a:masterClrMapping/>
  </p:clrMapOvr>
  <p:transition spd="slow">
    <p:cu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 sz="3600" b="1" dirty="0"/>
              <a:t>Proses yang Adil dan Strategi Samudra Biru</a:t>
            </a:r>
            <a:endParaRPr lang="en-US" sz="3600" b="1" dirty="0"/>
          </a:p>
        </p:txBody>
      </p:sp>
      <p:sp>
        <p:nvSpPr>
          <p:cNvPr id="5" name="Content Placeholder 4"/>
          <p:cNvSpPr>
            <a:spLocks noGrp="1"/>
          </p:cNvSpPr>
          <p:nvPr>
            <p:ph idx="1"/>
          </p:nvPr>
        </p:nvSpPr>
        <p:spPr/>
        <p:txBody>
          <a:bodyPr/>
          <a:lstStyle/>
          <a:p>
            <a:r>
              <a:rPr lang="id" dirty="0" smtClean="0"/>
              <a:t>Strategi Samudra Biru</a:t>
            </a:r>
          </a:p>
          <a:p>
            <a:pPr lvl="1"/>
            <a:r>
              <a:rPr lang="id" dirty="0" smtClean="0"/>
              <a:t>Komitmen, Kepercayaan, dan Kerjasama Sukarela</a:t>
            </a:r>
            <a:endParaRPr lang="en-US" dirty="0"/>
          </a:p>
          <a:p>
            <a:pPr lvl="2"/>
            <a:r>
              <a:rPr lang="id" dirty="0" smtClean="0"/>
              <a:t>Mengapa perusahaan berhasil di industri samudra biru dan mengapa perusahaan gagal</a:t>
            </a:r>
          </a:p>
          <a:p>
            <a:r>
              <a:rPr lang="id" dirty="0" smtClean="0"/>
              <a:t>Proses yang Adil</a:t>
            </a:r>
          </a:p>
          <a:p>
            <a:pPr lvl="1"/>
            <a:r>
              <a:rPr lang="id" dirty="0" smtClean="0"/>
              <a:t>Bagaimana kita menciptakan Komitmen, kepercayaan dan kerjasama sukarela?</a:t>
            </a:r>
          </a:p>
          <a:p>
            <a:pPr lvl="1"/>
            <a:r>
              <a:rPr lang="id" dirty="0" smtClean="0"/>
              <a:t>Orang cenderung berkomitmen pada strategi bahkan ketika hasilnya tidak pasti</a:t>
            </a:r>
          </a:p>
        </p:txBody>
      </p:sp>
    </p:spTree>
    <p:extLst>
      <p:ext uri="{BB962C8B-B14F-4D97-AF65-F5344CB8AC3E}">
        <p14:creationId xmlns:p14="http://schemas.microsoft.com/office/powerpoint/2010/main" val="39753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08671"/>
            <a:ext cx="7772400" cy="1470025"/>
          </a:xfrm>
        </p:spPr>
        <p:txBody>
          <a:bodyPr>
            <a:normAutofit fontScale="90000"/>
          </a:bodyPr>
          <a:lstStyle/>
          <a:p>
            <a:pPr algn="l"/>
            <a:r>
              <a:rPr lang="id" dirty="0" smtClean="0"/>
              <a:t>Dari Perusahaan dan Industri ke Langkah Strategis</a:t>
            </a:r>
            <a:endParaRPr lang="en-US" dirty="0"/>
          </a:p>
        </p:txBody>
      </p:sp>
      <p:sp>
        <p:nvSpPr>
          <p:cNvPr id="3" name="Subtitle 2"/>
          <p:cNvSpPr>
            <a:spLocks noGrp="1"/>
          </p:cNvSpPr>
          <p:nvPr>
            <p:ph type="subTitle" idx="1"/>
          </p:nvPr>
        </p:nvSpPr>
        <p:spPr>
          <a:xfrm>
            <a:off x="2209800" y="3274541"/>
            <a:ext cx="6400800" cy="1752600"/>
          </a:xfrm>
        </p:spPr>
        <p:txBody>
          <a:bodyPr>
            <a:noAutofit/>
          </a:bodyPr>
          <a:lstStyle/>
          <a:p>
            <a:pPr marL="457200" indent="-457200" algn="l">
              <a:buFont typeface="Arial" panose="020B0604020202020204" pitchFamily="34" charset="0"/>
              <a:buChar char="•"/>
            </a:pPr>
            <a:r>
              <a:rPr lang="id" dirty="0"/>
              <a:t>Bagaimana sebuah perusahaan dapat keluar dari </a:t>
            </a:r>
            <a:r>
              <a:rPr lang="en-US" dirty="0" smtClean="0">
                <a:solidFill>
                  <a:srgbClr val="FF0000"/>
                </a:solidFill>
              </a:rPr>
              <a:t>Red Ocean</a:t>
            </a:r>
            <a:r>
              <a:rPr lang="id" dirty="0" smtClean="0">
                <a:solidFill>
                  <a:srgbClr val="FF0000"/>
                </a:solidFill>
              </a:rPr>
              <a:t> </a:t>
            </a:r>
            <a:r>
              <a:rPr lang="id" dirty="0"/>
              <a:t>persaingan yang berdarah?</a:t>
            </a:r>
          </a:p>
          <a:p>
            <a:pPr marL="457200" indent="-457200" algn="l">
              <a:buFont typeface="Arial" panose="020B0604020202020204" pitchFamily="34" charset="0"/>
              <a:buChar char="•"/>
            </a:pPr>
            <a:r>
              <a:rPr lang="id" dirty="0"/>
              <a:t>Bagaimana cara menciptakan </a:t>
            </a:r>
            <a:r>
              <a:rPr lang="en-US" dirty="0" smtClean="0">
                <a:solidFill>
                  <a:schemeClr val="accent1"/>
                </a:solidFill>
              </a:rPr>
              <a:t>Blue Ocean</a:t>
            </a:r>
            <a:r>
              <a:rPr lang="id" dirty="0" smtClean="0">
                <a:solidFill>
                  <a:schemeClr val="accent1"/>
                </a:solidFill>
              </a:rPr>
              <a:t> </a:t>
            </a:r>
            <a:r>
              <a:rPr lang="id" dirty="0"/>
              <a:t>?</a:t>
            </a:r>
          </a:p>
          <a:p>
            <a:pPr marL="457200" indent="-457200" algn="l">
              <a:buFont typeface="Arial" panose="020B0604020202020204" pitchFamily="34" charset="0"/>
              <a:buChar char="•"/>
            </a:pPr>
            <a:r>
              <a:rPr lang="id" dirty="0"/>
              <a:t>Apakah ada pendekatan sistematis untuk mencapai hal ini dan dengan demikian mempertahankan kinerja tinggi?</a:t>
            </a:r>
            <a:endParaRPr lang="en-US" dirty="0"/>
          </a:p>
        </p:txBody>
      </p:sp>
    </p:spTree>
    <p:extLst>
      <p:ext uri="{BB962C8B-B14F-4D97-AF65-F5344CB8AC3E}">
        <p14:creationId xmlns:p14="http://schemas.microsoft.com/office/powerpoint/2010/main" val="3404194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770" y="1159510"/>
            <a:ext cx="7772400" cy="1470025"/>
          </a:xfrm>
        </p:spPr>
        <p:txBody>
          <a:bodyPr>
            <a:noAutofit/>
          </a:bodyPr>
          <a:lstStyle/>
          <a:p>
            <a:pPr algn="l"/>
            <a:r>
              <a:rPr lang="id" sz="3600" dirty="0" smtClean="0"/>
              <a:t>Apa hubungan perusahaan dengan terciptanya </a:t>
            </a:r>
            <a:r>
              <a:rPr lang="en-US" sz="3600" dirty="0" smtClean="0"/>
              <a:t>Blue Ocean</a:t>
            </a:r>
            <a:r>
              <a:rPr lang="id" sz="3600" dirty="0" smtClean="0"/>
              <a:t>?</a:t>
            </a:r>
            <a:endParaRPr lang="en-US" sz="3600" dirty="0"/>
          </a:p>
        </p:txBody>
      </p:sp>
      <p:sp>
        <p:nvSpPr>
          <p:cNvPr id="3" name="Subtitle 2"/>
          <p:cNvSpPr>
            <a:spLocks noGrp="1"/>
          </p:cNvSpPr>
          <p:nvPr>
            <p:ph type="subTitle" idx="1"/>
          </p:nvPr>
        </p:nvSpPr>
        <p:spPr>
          <a:xfrm>
            <a:off x="2370455" y="4441348"/>
            <a:ext cx="8322126" cy="2035652"/>
          </a:xfrm>
        </p:spPr>
        <p:txBody>
          <a:bodyPr>
            <a:noAutofit/>
          </a:bodyPr>
          <a:lstStyle/>
          <a:p>
            <a:pPr algn="l"/>
            <a:r>
              <a:rPr lang="id" dirty="0" smtClean="0">
                <a:solidFill>
                  <a:schemeClr val="tx1"/>
                </a:solidFill>
              </a:rPr>
              <a:t>T: Apakah ada perusahaan yang “luar biasa” atau “visioner” dan bertahan lama, yang terus-menerus mengungguli pasar dan berulang kali menciptakan samudra biru?</a:t>
            </a:r>
            <a:r>
              <a:rPr lang="en-US" dirty="0" smtClean="0">
                <a:solidFill>
                  <a:schemeClr val="tx1"/>
                </a:solidFill>
              </a:rPr>
              <a:t/>
            </a:r>
            <a:br>
              <a:rPr lang="en-US" dirty="0" smtClean="0">
                <a:solidFill>
                  <a:schemeClr val="tx1"/>
                </a:solidFill>
              </a:rPr>
            </a:br>
            <a:r>
              <a:rPr lang="id" dirty="0" smtClean="0">
                <a:solidFill>
                  <a:schemeClr val="tx1"/>
                </a:solidFill>
              </a:rPr>
              <a:t> </a:t>
            </a:r>
            <a:r>
              <a:rPr lang="en-US" dirty="0" smtClean="0">
                <a:solidFill>
                  <a:schemeClr val="tx1"/>
                </a:solidFill>
              </a:rPr>
              <a:t/>
            </a:r>
            <a:br>
              <a:rPr lang="en-US" dirty="0" smtClean="0">
                <a:solidFill>
                  <a:schemeClr val="tx1"/>
                </a:solidFill>
              </a:rPr>
            </a:br>
            <a:r>
              <a:rPr lang="id" dirty="0" smtClean="0">
                <a:solidFill>
                  <a:schemeClr val="tx1"/>
                </a:solidFill>
              </a:rPr>
              <a:t>A: Singkatnya, tidak.</a:t>
            </a:r>
          </a:p>
          <a:p>
            <a:pPr algn="l"/>
            <a:endParaRPr lang="en-US" dirty="0" smtClean="0">
              <a:solidFill>
                <a:schemeClr val="tx1"/>
              </a:solidFill>
            </a:endParaRPr>
          </a:p>
          <a:p>
            <a:pPr algn="l"/>
            <a:r>
              <a:rPr lang="id" dirty="0" smtClean="0">
                <a:solidFill>
                  <a:schemeClr val="tx1"/>
                </a:solidFill>
              </a:rPr>
              <a:t>Contoh: Kinerja dan keberhasilan sektor industri</a:t>
            </a:r>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70455" y="2912586"/>
            <a:ext cx="1600200" cy="15287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375" y="2912586"/>
            <a:ext cx="3467100" cy="131445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5490" y="2629535"/>
            <a:ext cx="1540510" cy="1674019"/>
          </a:xfrm>
          <a:prstGeom prst="rect">
            <a:avLst/>
          </a:prstGeom>
        </p:spPr>
      </p:pic>
    </p:spTree>
    <p:extLst>
      <p:ext uri="{BB962C8B-B14F-4D97-AF65-F5344CB8AC3E}">
        <p14:creationId xmlns:p14="http://schemas.microsoft.com/office/powerpoint/2010/main" val="306874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140" y="524220"/>
            <a:ext cx="8095735" cy="1574670"/>
          </a:xfrm>
        </p:spPr>
        <p:txBody>
          <a:bodyPr>
            <a:normAutofit/>
          </a:bodyPr>
          <a:lstStyle/>
          <a:p>
            <a:pPr algn="l"/>
            <a:r>
              <a:rPr lang="id" sz="4000" dirty="0"/>
              <a:t>Peran industri dalam pengembangan </a:t>
            </a:r>
            <a:r>
              <a:rPr lang="en-US" sz="4000" dirty="0" smtClean="0"/>
              <a:t>Blue Ocean</a:t>
            </a:r>
            <a:endParaRPr lang="en-US" sz="4000" dirty="0"/>
          </a:p>
        </p:txBody>
      </p:sp>
      <p:sp>
        <p:nvSpPr>
          <p:cNvPr id="3" name="Subtitle 2"/>
          <p:cNvSpPr>
            <a:spLocks noGrp="1"/>
          </p:cNvSpPr>
          <p:nvPr>
            <p:ph type="subTitle" idx="1"/>
          </p:nvPr>
        </p:nvSpPr>
        <p:spPr>
          <a:xfrm>
            <a:off x="2362200" y="4715862"/>
            <a:ext cx="7163958" cy="1752600"/>
          </a:xfrm>
        </p:spPr>
        <p:txBody>
          <a:bodyPr>
            <a:normAutofit/>
          </a:bodyPr>
          <a:lstStyle/>
          <a:p>
            <a:pPr marL="457200" indent="-457200" algn="l">
              <a:buFont typeface="Arial" panose="020B0604020202020204" pitchFamily="34" charset="0"/>
              <a:buChar char="•"/>
            </a:pPr>
            <a:r>
              <a:rPr lang="id" dirty="0" smtClean="0">
                <a:solidFill>
                  <a:schemeClr val="tx1"/>
                </a:solidFill>
              </a:rPr>
              <a:t>Perusahaan TIDAK perlu bersaing secara langsung di ruang industri tertentu</a:t>
            </a:r>
          </a:p>
          <a:p>
            <a:pPr marL="457200" indent="-457200" algn="l">
              <a:buFont typeface="Arial" panose="020B0604020202020204" pitchFamily="34" charset="0"/>
              <a:buChar char="•"/>
            </a:pPr>
            <a:r>
              <a:rPr lang="id" dirty="0" smtClean="0">
                <a:solidFill>
                  <a:schemeClr val="tx1"/>
                </a:solidFill>
              </a:rPr>
              <a:t>Industri terus diciptakan dan diperluas</a:t>
            </a:r>
          </a:p>
          <a:p>
            <a:pPr marL="914400" lvl="1" indent="-457200" algn="l">
              <a:buFont typeface="Arial" panose="020B0604020202020204" pitchFamily="34" charset="0"/>
              <a:buChar char="•"/>
            </a:pPr>
            <a:r>
              <a:rPr lang="id" sz="1800" dirty="0"/>
              <a:t>Mantan Cirque du Soleil dan Under Armour</a:t>
            </a:r>
          </a:p>
          <a:p>
            <a:pPr lvl="1" algn="l"/>
            <a:endParaRPr lang="en-US" sz="1400" dirty="0"/>
          </a:p>
          <a:p>
            <a:pPr marL="914400" lvl="1" indent="-457200" algn="l">
              <a:buFont typeface="Arial" panose="020B0604020202020204" pitchFamily="34" charset="0"/>
              <a:buChar char="•"/>
            </a:pPr>
            <a:endParaRPr lang="en-US" sz="1400" dirty="0"/>
          </a:p>
          <a:p>
            <a:pPr marL="914400" lvl="1" indent="-457200" algn="l">
              <a:buFont typeface="Arial" panose="020B0604020202020204" pitchFamily="34" charset="0"/>
              <a:buChar char="•"/>
            </a:pP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2607276"/>
            <a:ext cx="2847975" cy="1600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1958" y="2607276"/>
            <a:ext cx="3124200" cy="1600200"/>
          </a:xfrm>
          <a:prstGeom prst="rect">
            <a:avLst/>
          </a:prstGeom>
        </p:spPr>
      </p:pic>
    </p:spTree>
    <p:extLst>
      <p:ext uri="{BB962C8B-B14F-4D97-AF65-F5344CB8AC3E}">
        <p14:creationId xmlns:p14="http://schemas.microsoft.com/office/powerpoint/2010/main" val="3383644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7772400" cy="1470025"/>
          </a:xfrm>
        </p:spPr>
        <p:txBody>
          <a:bodyPr>
            <a:noAutofit/>
          </a:bodyPr>
          <a:lstStyle/>
          <a:p>
            <a:pPr algn="l"/>
            <a:r>
              <a:rPr lang="id" sz="3600" dirty="0"/>
              <a:t>Langkah Strategis dan Dampaknya terhadap </a:t>
            </a:r>
            <a:r>
              <a:rPr lang="id" sz="3600" dirty="0" smtClean="0"/>
              <a:t>Pengembangan</a:t>
            </a:r>
            <a:r>
              <a:rPr lang="en-US" sz="3600" dirty="0" smtClean="0"/>
              <a:t> Blue Ocean</a:t>
            </a:r>
            <a:endParaRPr lang="en-US" sz="3600" dirty="0"/>
          </a:p>
        </p:txBody>
      </p:sp>
      <p:sp>
        <p:nvSpPr>
          <p:cNvPr id="3" name="Subtitle 2"/>
          <p:cNvSpPr>
            <a:spLocks noGrp="1"/>
          </p:cNvSpPr>
          <p:nvPr>
            <p:ph type="subTitle" idx="1"/>
          </p:nvPr>
        </p:nvSpPr>
        <p:spPr>
          <a:xfrm>
            <a:off x="2209800" y="4419600"/>
            <a:ext cx="6400800" cy="1752600"/>
          </a:xfrm>
        </p:spPr>
        <p:txBody>
          <a:bodyPr>
            <a:normAutofit fontScale="85000" lnSpcReduction="20000"/>
          </a:bodyPr>
          <a:lstStyle/>
          <a:p>
            <a:pPr marL="457200" indent="-457200" algn="l">
              <a:buFont typeface="Arial" panose="020B0604020202020204" pitchFamily="34" charset="0"/>
              <a:buChar char="•"/>
            </a:pPr>
            <a:r>
              <a:rPr lang="id" b="1" u="sng" dirty="0" smtClean="0">
                <a:solidFill>
                  <a:schemeClr val="tx1"/>
                </a:solidFill>
              </a:rPr>
              <a:t>Langkah strategis </a:t>
            </a:r>
            <a:r>
              <a:rPr lang="id" dirty="0" smtClean="0">
                <a:solidFill>
                  <a:schemeClr val="tx1"/>
                </a:solidFill>
              </a:rPr>
              <a:t>, BUKAN perusahaan atau industri adalah unit analisis yang tepat untuk menjelaskan samudra biru</a:t>
            </a:r>
          </a:p>
          <a:p>
            <a:pPr marL="914400" lvl="1" indent="-457200" algn="l">
              <a:buFont typeface="Arial" panose="020B0604020202020204" pitchFamily="34" charset="0"/>
              <a:buChar char="•"/>
            </a:pPr>
            <a:r>
              <a:rPr lang="id" dirty="0">
                <a:solidFill>
                  <a:schemeClr val="tx1"/>
                </a:solidFill>
              </a:rPr>
              <a:t>Seperangkat </a:t>
            </a:r>
            <a:r>
              <a:rPr lang="id" i="1" dirty="0" smtClean="0">
                <a:solidFill>
                  <a:schemeClr val="tx1"/>
                </a:solidFill>
              </a:rPr>
              <a:t>tindakan </a:t>
            </a:r>
            <a:r>
              <a:rPr lang="id" dirty="0" smtClean="0">
                <a:solidFill>
                  <a:schemeClr val="tx1"/>
                </a:solidFill>
              </a:rPr>
              <a:t>dan </a:t>
            </a:r>
            <a:r>
              <a:rPr lang="id" i="1" dirty="0" smtClean="0">
                <a:solidFill>
                  <a:schemeClr val="tx1"/>
                </a:solidFill>
              </a:rPr>
              <a:t>keputusan </a:t>
            </a:r>
            <a:r>
              <a:rPr lang="id" dirty="0" smtClean="0">
                <a:solidFill>
                  <a:schemeClr val="tx1"/>
                </a:solidFill>
              </a:rPr>
              <a:t>manajerial yang terlibat dalam pembuatan penawaran bisnis pencipta pasar utama.</a:t>
            </a:r>
          </a:p>
          <a:p>
            <a:pPr marL="1371600" lvl="2" indent="-457200" algn="l">
              <a:buFont typeface="Arial" panose="020B0604020202020204" pitchFamily="34" charset="0"/>
              <a:buChar char="•"/>
            </a:pPr>
            <a:r>
              <a:rPr lang="id" sz="2000" dirty="0"/>
              <a:t>Misalnya Hewlett-Packard mengakuisisi Compaq</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1" y="1981200"/>
            <a:ext cx="3843337" cy="2333625"/>
          </a:xfrm>
          <a:prstGeom prst="rect">
            <a:avLst/>
          </a:prstGeom>
        </p:spPr>
      </p:pic>
    </p:spTree>
    <p:extLst>
      <p:ext uri="{BB962C8B-B14F-4D97-AF65-F5344CB8AC3E}">
        <p14:creationId xmlns:p14="http://schemas.microsoft.com/office/powerpoint/2010/main" val="4175759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1"/>
            <a:ext cx="7772400" cy="1470025"/>
          </a:xfrm>
        </p:spPr>
        <p:txBody>
          <a:bodyPr>
            <a:normAutofit fontScale="90000"/>
          </a:bodyPr>
          <a:lstStyle/>
          <a:p>
            <a:pPr algn="l"/>
            <a:r>
              <a:rPr lang="id" dirty="0" smtClean="0"/>
              <a:t>Langkah Strategis Lanjutan</a:t>
            </a:r>
            <a:endParaRPr lang="en-US" dirty="0"/>
          </a:p>
        </p:txBody>
      </p:sp>
      <p:sp>
        <p:nvSpPr>
          <p:cNvPr id="3" name="Subtitle 2"/>
          <p:cNvSpPr>
            <a:spLocks noGrp="1"/>
          </p:cNvSpPr>
          <p:nvPr>
            <p:ph type="subTitle" idx="1"/>
          </p:nvPr>
        </p:nvSpPr>
        <p:spPr>
          <a:xfrm>
            <a:off x="2209799" y="2109751"/>
            <a:ext cx="8202561" cy="1752600"/>
          </a:xfrm>
        </p:spPr>
        <p:txBody>
          <a:bodyPr>
            <a:normAutofit fontScale="25000" lnSpcReduction="20000"/>
          </a:bodyPr>
          <a:lstStyle/>
          <a:p>
            <a:pPr marL="342900" indent="-342900" algn="l">
              <a:buFont typeface="Arial" panose="020B0604020202020204" pitchFamily="34" charset="0"/>
              <a:buChar char="•"/>
            </a:pPr>
            <a:r>
              <a:rPr lang="id" sz="8000" dirty="0"/>
              <a:t>Buku ini menganalisis 150 langkah strategis di lebih dari 30 industri dalam 12 tahun.</a:t>
            </a:r>
          </a:p>
          <a:p>
            <a:pPr marL="342900" indent="-342900" algn="l">
              <a:buFont typeface="Arial" panose="020B0604020202020204" pitchFamily="34" charset="0"/>
              <a:buChar char="•"/>
            </a:pPr>
            <a:r>
              <a:rPr lang="id" sz="8000" dirty="0"/>
              <a:t>Apa yang mereka temukan? Industri dan perusahaan tidak membedakan organisasi di samudra merah/biru.</a:t>
            </a:r>
          </a:p>
          <a:p>
            <a:pPr algn="l"/>
            <a:endParaRPr lang="en-US" sz="8000" dirty="0"/>
          </a:p>
          <a:p>
            <a:pPr algn="l"/>
            <a:r>
              <a:rPr lang="id" sz="8000" dirty="0"/>
              <a:t>Mitos:</a:t>
            </a:r>
          </a:p>
          <a:p>
            <a:pPr marL="342900" indent="-342900" algn="l">
              <a:buFont typeface="Arial" panose="020B0604020202020204" pitchFamily="34" charset="0"/>
              <a:buChar char="•"/>
            </a:pPr>
            <a:r>
              <a:rPr lang="id" sz="8000" dirty="0"/>
              <a:t>Perusahaan Publik/Swasta berperan dalam menentukan di laut mana Anda tinggal</a:t>
            </a:r>
          </a:p>
          <a:p>
            <a:pPr marL="342900" indent="-342900" algn="l">
              <a:buFont typeface="Arial" panose="020B0604020202020204" pitchFamily="34" charset="0"/>
              <a:buChar char="•"/>
            </a:pPr>
            <a:r>
              <a:rPr lang="id" sz="8000" dirty="0"/>
              <a:t>Industri teknologi tinggi memiliki peluang lebih baik untuk menciptakan samudra biru</a:t>
            </a:r>
          </a:p>
          <a:p>
            <a:pPr marL="342900" indent="-342900" algn="l">
              <a:buFont typeface="Arial" panose="020B0604020202020204" pitchFamily="34" charset="0"/>
              <a:buChar char="•"/>
            </a:pPr>
            <a:r>
              <a:rPr lang="id" sz="8000" dirty="0"/>
              <a:t>Perusahaan baru dapat menghindari samudra merah</a:t>
            </a:r>
          </a:p>
          <a:p>
            <a:pPr marL="342900" indent="-342900" algn="l">
              <a:buFont typeface="Arial" panose="020B0604020202020204" pitchFamily="34" charset="0"/>
              <a:buChar char="•"/>
            </a:pPr>
            <a:r>
              <a:rPr lang="id" sz="8000" dirty="0"/>
              <a:t>Industri yang tidak menarik menyebabkan perusahaan terjebak dalam samudra merah</a:t>
            </a:r>
            <a:endParaRPr lang="en-US" sz="8000" dirty="0"/>
          </a:p>
          <a:p>
            <a:pPr algn="l"/>
            <a:endParaRPr lang="en-US" dirty="0">
              <a:solidFill>
                <a:srgbClr val="FF0000"/>
              </a:solidFill>
            </a:endParaRPr>
          </a:p>
        </p:txBody>
      </p:sp>
    </p:spTree>
    <p:extLst>
      <p:ext uri="{BB962C8B-B14F-4D97-AF65-F5344CB8AC3E}">
        <p14:creationId xmlns:p14="http://schemas.microsoft.com/office/powerpoint/2010/main" val="3977956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id" altLang="tr-TR"/>
              <a:t>Strategi Samudra Biru</a:t>
            </a:r>
          </a:p>
        </p:txBody>
      </p:sp>
      <p:pic>
        <p:nvPicPr>
          <p:cNvPr id="4301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7601" y="1447800"/>
            <a:ext cx="2219325" cy="3048000"/>
          </a:xfrm>
          <a:noFill/>
          <a:ln/>
        </p:spPr>
      </p:pic>
      <p:pic>
        <p:nvPicPr>
          <p:cNvPr id="430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242093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572000"/>
            <a:ext cx="24511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8" y="4572000"/>
            <a:ext cx="2347912"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1" y="5105400"/>
            <a:ext cx="675481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8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4703"/>
            <a:ext cx="7620000" cy="1143000"/>
          </a:xfrm>
        </p:spPr>
        <p:txBody>
          <a:bodyPr>
            <a:normAutofit fontScale="90000"/>
          </a:bodyPr>
          <a:lstStyle/>
          <a:p>
            <a:r>
              <a:rPr lang="id" dirty="0" smtClean="0"/>
              <a:t>Inovasi Nilai: Landasan Strategi </a:t>
            </a:r>
            <a:r>
              <a:rPr lang="en-US" dirty="0" smtClean="0"/>
              <a:t>Blue Ocean</a:t>
            </a:r>
            <a:endParaRPr lang="en-US" dirty="0"/>
          </a:p>
        </p:txBody>
      </p:sp>
      <p:sp>
        <p:nvSpPr>
          <p:cNvPr id="3" name="Content Placeholder 2"/>
          <p:cNvSpPr>
            <a:spLocks noGrp="1"/>
          </p:cNvSpPr>
          <p:nvPr>
            <p:ph idx="1"/>
          </p:nvPr>
        </p:nvSpPr>
        <p:spPr>
          <a:xfrm>
            <a:off x="1981200" y="2020330"/>
            <a:ext cx="7620000" cy="4800600"/>
          </a:xfrm>
        </p:spPr>
        <p:txBody>
          <a:bodyPr>
            <a:normAutofit/>
          </a:bodyPr>
          <a:lstStyle/>
          <a:p>
            <a:endParaRPr lang="en-US" dirty="0" smtClean="0"/>
          </a:p>
          <a:p>
            <a:r>
              <a:rPr lang="id" dirty="0" smtClean="0"/>
              <a:t>Karakteristik yang menentukan langkah strategis yang membedakan BOS yang sukses dari yang tidak sukses.</a:t>
            </a:r>
          </a:p>
          <a:p>
            <a:r>
              <a:rPr lang="id" dirty="0" smtClean="0"/>
              <a:t>Menciptakan </a:t>
            </a:r>
            <a:r>
              <a:rPr lang="id" i="1" dirty="0" smtClean="0"/>
              <a:t>nilai </a:t>
            </a:r>
            <a:r>
              <a:rPr lang="id" dirty="0" smtClean="0"/>
              <a:t>bagi pembeli dengan cara yang </a:t>
            </a:r>
            <a:r>
              <a:rPr lang="id" i="1" dirty="0" smtClean="0"/>
              <a:t>inovatif. </a:t>
            </a:r>
            <a:r>
              <a:rPr lang="id" dirty="0" smtClean="0"/>
              <a:t>Kedua kualitas tersebut harus ada agar inovasi nilai dapat terjadi.</a:t>
            </a:r>
          </a:p>
          <a:p>
            <a:pPr lvl="1"/>
            <a:r>
              <a:rPr lang="id" dirty="0" smtClean="0"/>
              <a:t>Nilai- Memenuhi kebutuhan konsumen yang sebelumnya tidak terpenuhi</a:t>
            </a:r>
          </a:p>
          <a:p>
            <a:pPr lvl="1"/>
            <a:r>
              <a:rPr lang="id" dirty="0" smtClean="0"/>
              <a:t>Inovasi- Menciptakan utilitas dan/atau mengamankan posisi harga yang kuat</a:t>
            </a:r>
          </a:p>
          <a:p>
            <a:r>
              <a:rPr lang="id" dirty="0" smtClean="0"/>
              <a:t>Bertentangan dengan pemikiran tradisional bahwa strategi bisnis harus berupa pilihan antara diferensiasi dan biaya rendah. Inovasi nilai menyediakan keduanya.</a:t>
            </a:r>
            <a:endParaRPr lang="en-US" dirty="0"/>
          </a:p>
        </p:txBody>
      </p:sp>
    </p:spTree>
    <p:extLst>
      <p:ext uri="{BB962C8B-B14F-4D97-AF65-F5344CB8AC3E}">
        <p14:creationId xmlns:p14="http://schemas.microsoft.com/office/powerpoint/2010/main" val="2149033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Inovasi Nilai dalam Praktik</a:t>
            </a:r>
            <a:endParaRPr lang="en-US" dirty="0"/>
          </a:p>
        </p:txBody>
      </p:sp>
      <p:sp>
        <p:nvSpPr>
          <p:cNvPr id="3" name="Content Placeholder 2"/>
          <p:cNvSpPr>
            <a:spLocks noGrp="1"/>
          </p:cNvSpPr>
          <p:nvPr>
            <p:ph idx="1"/>
          </p:nvPr>
        </p:nvSpPr>
        <p:spPr/>
        <p:txBody>
          <a:bodyPr>
            <a:normAutofit/>
          </a:bodyPr>
          <a:lstStyle/>
          <a:p>
            <a:r>
              <a:rPr lang="id" dirty="0" smtClean="0"/>
              <a:t>Cirque du Soleil- Metodologi mereka</a:t>
            </a:r>
          </a:p>
          <a:p>
            <a:pPr lvl="1"/>
            <a:r>
              <a:rPr lang="id" dirty="0" smtClean="0"/>
              <a:t>Menciptakan nilai dengan memadukan kecanggihan teater dengan keseruan dan sensasi sirkus. Memberikan konsumen produk yang tak tertandingi di dunia.</a:t>
            </a:r>
          </a:p>
          <a:p>
            <a:pPr lvl="1"/>
            <a:r>
              <a:rPr lang="id" dirty="0" smtClean="0"/>
              <a:t>Berinovasi dengan menyingkirkan penawaran tradisional namun tidak efisien yang biasanya diberikan oleh sirkus. Mereka menyadari bahwa semuanya bergantung pada tenda, badut, dan aksi akrobatik.</a:t>
            </a:r>
          </a:p>
          <a:p>
            <a:pPr lvl="2"/>
            <a:r>
              <a:rPr lang="id" dirty="0" smtClean="0"/>
              <a:t>Tidak ada hewan</a:t>
            </a:r>
          </a:p>
          <a:p>
            <a:pPr lvl="2"/>
            <a:r>
              <a:rPr lang="id" dirty="0" smtClean="0"/>
              <a:t>Menghilangkan presentasi tiga cincin</a:t>
            </a:r>
          </a:p>
          <a:p>
            <a:pPr lvl="2"/>
            <a:r>
              <a:rPr lang="id" dirty="0" smtClean="0"/>
              <a:t>Tidak ada pemain bintang</a:t>
            </a:r>
          </a:p>
        </p:txBody>
      </p:sp>
    </p:spTree>
    <p:extLst>
      <p:ext uri="{BB962C8B-B14F-4D97-AF65-F5344CB8AC3E}">
        <p14:creationId xmlns:p14="http://schemas.microsoft.com/office/powerpoint/2010/main" val="291214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Strategi </a:t>
            </a:r>
            <a:r>
              <a:rPr lang="en-US" dirty="0" smtClean="0"/>
              <a:t>Red Ocean</a:t>
            </a:r>
            <a:r>
              <a:rPr lang="id" dirty="0" smtClean="0"/>
              <a:t> </a:t>
            </a:r>
            <a:r>
              <a:rPr lang="id" dirty="0" smtClean="0"/>
              <a:t>dan </a:t>
            </a:r>
            <a:r>
              <a:rPr lang="en-US" dirty="0" smtClean="0"/>
              <a:t>Blue Ocean</a:t>
            </a:r>
            <a:r>
              <a:rPr lang="id" dirty="0" smtClean="0"/>
              <a:t> </a:t>
            </a:r>
            <a:r>
              <a:rPr lang="id" dirty="0" smtClean="0"/>
              <a:t>yang Berbeda</a:t>
            </a:r>
            <a:endParaRPr lang="en-US" dirty="0"/>
          </a:p>
        </p:txBody>
      </p:sp>
      <p:sp>
        <p:nvSpPr>
          <p:cNvPr id="3" name="Content Placeholder 2"/>
          <p:cNvSpPr>
            <a:spLocks noGrp="1"/>
          </p:cNvSpPr>
          <p:nvPr>
            <p:ph idx="1"/>
          </p:nvPr>
        </p:nvSpPr>
        <p:spPr/>
        <p:txBody>
          <a:bodyPr>
            <a:normAutofit/>
          </a:bodyPr>
          <a:lstStyle/>
          <a:p>
            <a:r>
              <a:rPr lang="id" dirty="0" smtClean="0"/>
              <a:t>Laut Merah</a:t>
            </a:r>
          </a:p>
          <a:p>
            <a:pPr lvl="1"/>
            <a:r>
              <a:rPr lang="id" dirty="0" smtClean="0"/>
              <a:t>Strukturalis - Mengasumsikan bahwa struktur suatu industri tidak dapat diubah dan perusahaan dipaksa untuk bersaing di dalamnya. Juga dikenal sebagai Determinisme Lingkungan.</a:t>
            </a:r>
          </a:p>
          <a:p>
            <a:pPr lvl="2"/>
            <a:r>
              <a:rPr lang="id" dirty="0" smtClean="0"/>
              <a:t>Kalahkan persaingan, manfaatkan permintaan yang ada, pilih antara diferensiasi dan biaya rendah.</a:t>
            </a:r>
          </a:p>
          <a:p>
            <a:r>
              <a:rPr lang="id" dirty="0" smtClean="0"/>
              <a:t>Lautan Biru</a:t>
            </a:r>
          </a:p>
          <a:p>
            <a:pPr lvl="1"/>
            <a:r>
              <a:rPr lang="id" dirty="0" smtClean="0"/>
              <a:t>Rekonstrukturalis - Memandang batasan industri sebagai sesuatu yang dapat dirobohkan, diperluas, dan direkonstruksi. Di dalam ruang ciptaan inilah Samudra Biru berada.</a:t>
            </a:r>
          </a:p>
          <a:p>
            <a:pPr lvl="2"/>
            <a:r>
              <a:rPr lang="id" dirty="0" smtClean="0"/>
              <a:t>Jadikan persaingan tidak relevan, ciptakan permintaan baru, pilih diferensiasi </a:t>
            </a:r>
            <a:r>
              <a:rPr lang="id" i="1" dirty="0" smtClean="0"/>
              <a:t>dan </a:t>
            </a:r>
            <a:r>
              <a:rPr lang="id" dirty="0" smtClean="0"/>
              <a:t>biaya rendah</a:t>
            </a:r>
          </a:p>
        </p:txBody>
      </p:sp>
    </p:spTree>
    <p:extLst>
      <p:ext uri="{BB962C8B-B14F-4D97-AF65-F5344CB8AC3E}">
        <p14:creationId xmlns:p14="http://schemas.microsoft.com/office/powerpoint/2010/main" val="185318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normAutofit fontScale="90000"/>
          </a:bodyPr>
          <a:lstStyle/>
          <a:p>
            <a:r>
              <a:rPr lang="id" altLang="tr-TR" sz="4000" dirty="0"/>
              <a:t>Merumuskan dan Menjalankan Strategi </a:t>
            </a:r>
            <a:r>
              <a:rPr lang="en-US" altLang="tr-TR" sz="4000" dirty="0" smtClean="0"/>
              <a:t>Blue Ocean</a:t>
            </a:r>
            <a:endParaRPr lang="id" altLang="tr-TR" sz="4000" dirty="0"/>
          </a:p>
        </p:txBody>
      </p:sp>
      <p:sp>
        <p:nvSpPr>
          <p:cNvPr id="74755" name="Rectangle 3"/>
          <p:cNvSpPr>
            <a:spLocks noGrp="1" noChangeArrowheads="1"/>
          </p:cNvSpPr>
          <p:nvPr>
            <p:ph idx="1"/>
          </p:nvPr>
        </p:nvSpPr>
        <p:spPr/>
        <p:txBody>
          <a:bodyPr>
            <a:normAutofit fontScale="92500" lnSpcReduction="20000"/>
          </a:bodyPr>
          <a:lstStyle/>
          <a:p>
            <a:pPr>
              <a:lnSpc>
                <a:spcPct val="90000"/>
              </a:lnSpc>
            </a:pPr>
            <a:r>
              <a:rPr lang="id" altLang="tr-TR" sz="2400"/>
              <a:t>Bab 2: Memperkenalkan alat dan kerangka kerja analitis yang penting untuk menciptakan dan menangkap samudra biru.</a:t>
            </a:r>
          </a:p>
          <a:p>
            <a:pPr>
              <a:lnSpc>
                <a:spcPct val="90000"/>
              </a:lnSpc>
            </a:pPr>
            <a:r>
              <a:rPr lang="id" altLang="tr-TR" sz="2400"/>
              <a:t>Bab 3-6: Memperkenalkan prinsip-prinsip yang mendorong keberhasilan formulasi dan implementasi strategi samudra biru dan menjelaskan bagaimana prinsip-prinsip tersebut, beserta analisisnya, diterapkan dalam tindakan.</a:t>
            </a:r>
          </a:p>
          <a:p>
            <a:pPr>
              <a:lnSpc>
                <a:spcPct val="90000"/>
              </a:lnSpc>
            </a:pPr>
            <a:r>
              <a:rPr lang="id" altLang="tr-TR" sz="2400"/>
              <a:t>Bab 7-8: Beralih ke prinsip-prinsip yang mendorong pelaksanaan strategi samudra biru yang efektif. Kepemimpinan titik kritis, risiko organisasi, proses yang adil, dan risiko manajemen semuanya dibahas sebagai strategi baru.</a:t>
            </a:r>
          </a:p>
          <a:p>
            <a:pPr>
              <a:lnSpc>
                <a:spcPct val="90000"/>
              </a:lnSpc>
            </a:pPr>
            <a:r>
              <a:rPr lang="id" altLang="tr-TR" sz="2400"/>
              <a:t>Bab 9: Membahas aspek dinamis strategi samudra biru - isu keberlanjutan dan pembaruan.</a:t>
            </a:r>
          </a:p>
        </p:txBody>
      </p:sp>
    </p:spTree>
    <p:extLst>
      <p:ext uri="{BB962C8B-B14F-4D97-AF65-F5344CB8AC3E}">
        <p14:creationId xmlns:p14="http://schemas.microsoft.com/office/powerpoint/2010/main" val="260157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lgn="ctr">
              <a:buNone/>
            </a:pPr>
            <a:r>
              <a:rPr lang="id" dirty="0"/>
              <a:t>Bab 2: Alat dan Kerangka Analisis</a:t>
            </a:r>
          </a:p>
        </p:txBody>
      </p:sp>
    </p:spTree>
    <p:extLst>
      <p:ext uri="{BB962C8B-B14F-4D97-AF65-F5344CB8AC3E}">
        <p14:creationId xmlns:p14="http://schemas.microsoft.com/office/powerpoint/2010/main" val="563074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Kanvas Strategi</a:t>
            </a:r>
            <a:endParaRPr lang="en-US" dirty="0"/>
          </a:p>
        </p:txBody>
      </p:sp>
      <p:sp>
        <p:nvSpPr>
          <p:cNvPr id="3" name="Content Placeholder 2"/>
          <p:cNvSpPr>
            <a:spLocks noGrp="1"/>
          </p:cNvSpPr>
          <p:nvPr>
            <p:ph idx="1"/>
          </p:nvPr>
        </p:nvSpPr>
        <p:spPr/>
        <p:txBody>
          <a:bodyPr/>
          <a:lstStyle/>
          <a:p>
            <a:r>
              <a:rPr lang="id" dirty="0" smtClean="0"/>
              <a:t>Kerangka aksi untuk membangun Strategi Samudra Biru</a:t>
            </a:r>
            <a:endParaRPr lang="tr-TR" dirty="0" smtClean="0"/>
          </a:p>
          <a:p>
            <a:r>
              <a:rPr lang="id" dirty="0" smtClean="0"/>
              <a:t>Inti </a:t>
            </a:r>
            <a:r>
              <a:rPr lang="id" dirty="0"/>
              <a:t>dari terciptanya samudra biru.</a:t>
            </a:r>
            <a:endParaRPr lang="tr-TR" dirty="0" smtClean="0"/>
          </a:p>
          <a:p>
            <a:r>
              <a:rPr lang="id" dirty="0" smtClean="0"/>
              <a:t>Dua </a:t>
            </a:r>
            <a:r>
              <a:rPr lang="id" dirty="0"/>
              <a:t>tujuan: menangkap kondisi terkini di ruang pasar yang diketahui. Hal ini memungkinkan kita memahami di mana pesaing berinvestasi dan faktor-faktor yang menjadi pertimbangan industri dalam bersaing. Hal ini juga menunjukkan apa yang diterima pelanggan dari penawaran kompetitif.</a:t>
            </a:r>
          </a:p>
          <a:p>
            <a:endParaRPr lang="en-US" dirty="0" smtClean="0"/>
          </a:p>
        </p:txBody>
      </p:sp>
    </p:spTree>
    <p:extLst>
      <p:ext uri="{BB962C8B-B14F-4D97-AF65-F5344CB8AC3E}">
        <p14:creationId xmlns:p14="http://schemas.microsoft.com/office/powerpoint/2010/main" val="297214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id" dirty="0" smtClean="0"/>
              <a:t>Kanvas Strategi</a:t>
            </a:r>
            <a:endParaRPr lang="en-US" dirty="0"/>
          </a:p>
        </p:txBody>
      </p:sp>
      <p:pic>
        <p:nvPicPr>
          <p:cNvPr id="8" name="Picture 7"/>
          <p:cNvPicPr>
            <a:picLocks noChangeAspect="1"/>
          </p:cNvPicPr>
          <p:nvPr/>
        </p:nvPicPr>
        <p:blipFill>
          <a:blip r:embed="rId3" cstate="print"/>
          <a:stretch>
            <a:fillRect/>
          </a:stretch>
        </p:blipFill>
        <p:spPr>
          <a:xfrm>
            <a:off x="4038600" y="1828801"/>
            <a:ext cx="6324600" cy="4817799"/>
          </a:xfrm>
          <a:prstGeom prst="rect">
            <a:avLst/>
          </a:prstGeom>
        </p:spPr>
      </p:pic>
      <p:sp>
        <p:nvSpPr>
          <p:cNvPr id="9" name="TextBox 8"/>
          <p:cNvSpPr txBox="1"/>
          <p:nvPr/>
        </p:nvSpPr>
        <p:spPr>
          <a:xfrm>
            <a:off x="1828800" y="3276601"/>
            <a:ext cx="2362200" cy="2031325"/>
          </a:xfrm>
          <a:prstGeom prst="rect">
            <a:avLst/>
          </a:prstGeom>
          <a:noFill/>
        </p:spPr>
        <p:txBody>
          <a:bodyPr wrap="square" rtlCol="0">
            <a:spAutoFit/>
          </a:bodyPr>
          <a:lstStyle/>
          <a:p>
            <a:pPr algn="ctr"/>
            <a:r>
              <a:rPr lang="id" dirty="0"/>
              <a:t>Ia membandingkan kompetensi inti untuk persaingan dan tingkat kepentingannya bagi setiap pemain di pasar.</a:t>
            </a:r>
          </a:p>
          <a:p>
            <a:endParaRPr lang="en-US" dirty="0"/>
          </a:p>
        </p:txBody>
      </p:sp>
    </p:spTree>
    <p:extLst>
      <p:ext uri="{BB962C8B-B14F-4D97-AF65-F5344CB8AC3E}">
        <p14:creationId xmlns:p14="http://schemas.microsoft.com/office/powerpoint/2010/main" val="918867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1143000"/>
          </a:xfrm>
        </p:spPr>
        <p:txBody>
          <a:bodyPr>
            <a:normAutofit fontScale="90000"/>
          </a:bodyPr>
          <a:lstStyle/>
          <a:p>
            <a:r>
              <a:rPr lang="id" dirty="0" smtClean="0"/>
              <a:t>Bagaimana cara menggunakannya di BOS?</a:t>
            </a:r>
            <a:endParaRPr lang="en-US" dirty="0"/>
          </a:p>
        </p:txBody>
      </p:sp>
      <p:sp>
        <p:nvSpPr>
          <p:cNvPr id="3" name="Content Placeholder 2"/>
          <p:cNvSpPr>
            <a:spLocks noGrp="1"/>
          </p:cNvSpPr>
          <p:nvPr>
            <p:ph idx="1"/>
          </p:nvPr>
        </p:nvSpPr>
        <p:spPr/>
        <p:txBody>
          <a:bodyPr/>
          <a:lstStyle/>
          <a:p>
            <a:endParaRPr lang="en-US" dirty="0" smtClean="0"/>
          </a:p>
          <a:p>
            <a:r>
              <a:rPr lang="id" dirty="0" smtClean="0"/>
              <a:t>Jangan: Menawarkan sedikit lebih banyak dengan harga sedikit lebih murah</a:t>
            </a:r>
          </a:p>
          <a:p>
            <a:endParaRPr lang="en-US" dirty="0" smtClean="0"/>
          </a:p>
          <a:p>
            <a:endParaRPr lang="en-US" dirty="0" smtClean="0"/>
          </a:p>
          <a:p>
            <a:r>
              <a:rPr lang="id" dirty="0" smtClean="0"/>
              <a:t>Lakukan: Mengalihkan fokus strategis dari pesaing ke alternatif  dan dari pelanggan ke nonpelanggan industri.</a:t>
            </a:r>
            <a:endParaRPr lang="en-US" dirty="0"/>
          </a:p>
        </p:txBody>
      </p:sp>
    </p:spTree>
    <p:extLst>
      <p:ext uri="{BB962C8B-B14F-4D97-AF65-F5344CB8AC3E}">
        <p14:creationId xmlns:p14="http://schemas.microsoft.com/office/powerpoint/2010/main" val="1925694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dirty="0" smtClean="0"/>
              <a:t>Kerangka Kerja Empat Tindakan</a:t>
            </a:r>
            <a:endParaRPr lang="en-US" dirty="0"/>
          </a:p>
        </p:txBody>
      </p:sp>
      <p:sp>
        <p:nvSpPr>
          <p:cNvPr id="3" name="Content Placeholder 2"/>
          <p:cNvSpPr>
            <a:spLocks noGrp="1"/>
          </p:cNvSpPr>
          <p:nvPr>
            <p:ph idx="1"/>
          </p:nvPr>
        </p:nvSpPr>
        <p:spPr>
          <a:xfrm>
            <a:off x="1981200" y="2362200"/>
            <a:ext cx="6858000" cy="3962400"/>
          </a:xfrm>
        </p:spPr>
        <p:txBody>
          <a:bodyPr/>
          <a:lstStyle/>
          <a:p>
            <a:r>
              <a:rPr lang="id" dirty="0" smtClean="0"/>
              <a:t>Untuk membuat kurva nilai baru</a:t>
            </a:r>
          </a:p>
          <a:p>
            <a:endParaRPr lang="en-US" dirty="0" smtClean="0"/>
          </a:p>
          <a:p>
            <a:r>
              <a:rPr lang="id" dirty="0" smtClean="0"/>
              <a:t>Untuk memecahkan dilema antara diferensiasi dan biaya rendah</a:t>
            </a:r>
          </a:p>
          <a:p>
            <a:endParaRPr lang="en-US" dirty="0" smtClean="0"/>
          </a:p>
          <a:p>
            <a:endParaRPr lang="en-US" dirty="0"/>
          </a:p>
        </p:txBody>
      </p:sp>
    </p:spTree>
    <p:extLst>
      <p:ext uri="{BB962C8B-B14F-4D97-AF65-F5344CB8AC3E}">
        <p14:creationId xmlns:p14="http://schemas.microsoft.com/office/powerpoint/2010/main" val="3582757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id" dirty="0" smtClean="0"/>
              <a:t>Kerangka Kerja Empat Tindakan</a:t>
            </a:r>
            <a:endParaRPr lang="en-US" dirty="0"/>
          </a:p>
        </p:txBody>
      </p:sp>
      <p:sp>
        <p:nvSpPr>
          <p:cNvPr id="5" name="Oval 4"/>
          <p:cNvSpPr/>
          <p:nvPr/>
        </p:nvSpPr>
        <p:spPr>
          <a:xfrm>
            <a:off x="4876800" y="3276600"/>
            <a:ext cx="2286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 dirty="0"/>
              <a:t>Kurva Nilai Baru</a:t>
            </a:r>
            <a:endParaRPr lang="en-US" dirty="0"/>
          </a:p>
        </p:txBody>
      </p:sp>
      <p:sp>
        <p:nvSpPr>
          <p:cNvPr id="6" name="Rectangle 5"/>
          <p:cNvSpPr/>
          <p:nvPr/>
        </p:nvSpPr>
        <p:spPr>
          <a:xfrm>
            <a:off x="1676400" y="3276600"/>
            <a:ext cx="2895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id" u="sng" dirty="0"/>
              <a:t>Menghapuskan</a:t>
            </a:r>
            <a:endParaRPr lang="en-US" dirty="0"/>
          </a:p>
          <a:p>
            <a:pPr marL="342900" indent="-342900" algn="ctr"/>
            <a:r>
              <a:rPr lang="id" dirty="0"/>
              <a:t>Faktor mana yang dianggap remeh oleh industri yang seharusnya dihilangkan?</a:t>
            </a:r>
            <a:endParaRPr lang="en-US" dirty="0"/>
          </a:p>
        </p:txBody>
      </p:sp>
      <p:sp>
        <p:nvSpPr>
          <p:cNvPr id="17" name="Rectangle 16"/>
          <p:cNvSpPr/>
          <p:nvPr/>
        </p:nvSpPr>
        <p:spPr>
          <a:xfrm>
            <a:off x="7543800" y="3276600"/>
            <a:ext cx="2895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id" dirty="0"/>
              <a:t>4. </a:t>
            </a:r>
            <a:r>
              <a:rPr lang="id" u="sng" dirty="0"/>
              <a:t>Membuat</a:t>
            </a:r>
            <a:endParaRPr lang="en-US" dirty="0"/>
          </a:p>
          <a:p>
            <a:pPr marL="342900" indent="-342900" algn="ctr"/>
            <a:r>
              <a:rPr lang="id" dirty="0"/>
              <a:t>Faktor-faktor apa yang harus diciptakan yang belum pernah terlihat dalam industri sebelumnya?</a:t>
            </a:r>
            <a:endParaRPr lang="en-US" dirty="0"/>
          </a:p>
        </p:txBody>
      </p:sp>
      <p:sp>
        <p:nvSpPr>
          <p:cNvPr id="18" name="Rectangle 17"/>
          <p:cNvSpPr/>
          <p:nvPr/>
        </p:nvSpPr>
        <p:spPr>
          <a:xfrm>
            <a:off x="4648200" y="5105400"/>
            <a:ext cx="2895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id" dirty="0"/>
              <a:t>3. </a:t>
            </a:r>
            <a:r>
              <a:rPr lang="id" u="sng" dirty="0"/>
              <a:t>Menaikkan</a:t>
            </a:r>
          </a:p>
          <a:p>
            <a:pPr marL="342900" indent="-342900" algn="ctr"/>
            <a:r>
              <a:rPr lang="id" dirty="0"/>
              <a:t>Faktor mana yang harus ditingkatkan jauh di atas standar industri?</a:t>
            </a:r>
            <a:endParaRPr lang="en-US" dirty="0"/>
          </a:p>
        </p:txBody>
      </p:sp>
      <p:sp>
        <p:nvSpPr>
          <p:cNvPr id="19" name="Rectangle 18"/>
          <p:cNvSpPr/>
          <p:nvPr/>
        </p:nvSpPr>
        <p:spPr>
          <a:xfrm>
            <a:off x="4572000" y="1447800"/>
            <a:ext cx="2895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id" dirty="0"/>
              <a:t>2. </a:t>
            </a:r>
            <a:r>
              <a:rPr lang="id" u="sng" dirty="0"/>
              <a:t>Mengurangi</a:t>
            </a:r>
            <a:endParaRPr lang="en-US" dirty="0"/>
          </a:p>
          <a:p>
            <a:pPr marL="342900" indent="-342900" algn="ctr"/>
            <a:r>
              <a:rPr lang="id" dirty="0"/>
              <a:t>Faktor mana yang harus dikurangi jauh di bawah standar industri?</a:t>
            </a:r>
            <a:endParaRPr lang="en-US" dirty="0"/>
          </a:p>
        </p:txBody>
      </p:sp>
      <p:cxnSp>
        <p:nvCxnSpPr>
          <p:cNvPr id="22" name="Straight Arrow Connector 21"/>
          <p:cNvCxnSpPr>
            <a:stCxn id="19" idx="2"/>
          </p:cNvCxnSpPr>
          <p:nvPr/>
        </p:nvCxnSpPr>
        <p:spPr>
          <a:xfrm rot="5400000">
            <a:off x="5791200" y="32004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7" idx="1"/>
          </p:cNvCxnSpPr>
          <p:nvPr/>
        </p:nvCxnSpPr>
        <p:spPr>
          <a:xfrm rot="10800000">
            <a:off x="7010400" y="40386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18" idx="0"/>
          </p:cNvCxnSpPr>
          <p:nvPr/>
        </p:nvCxnSpPr>
        <p:spPr>
          <a:xfrm rot="5400000" flipH="1" flipV="1">
            <a:off x="5905500" y="49149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6" idx="3"/>
          </p:cNvCxnSpPr>
          <p:nvPr/>
        </p:nvCxnSpPr>
        <p:spPr>
          <a:xfrm>
            <a:off x="4572000" y="4038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9067800" y="6324600"/>
            <a:ext cx="1600200" cy="369332"/>
          </a:xfrm>
          <a:prstGeom prst="rect">
            <a:avLst/>
          </a:prstGeom>
          <a:noFill/>
        </p:spPr>
        <p:txBody>
          <a:bodyPr wrap="square" rtlCol="0">
            <a:spAutoFit/>
          </a:bodyPr>
          <a:lstStyle/>
          <a:p>
            <a:r>
              <a:rPr lang="id" dirty="0"/>
              <a:t>Gambar 2-2</a:t>
            </a:r>
            <a:endParaRPr lang="en-US" dirty="0"/>
          </a:p>
        </p:txBody>
      </p:sp>
    </p:spTree>
    <p:extLst>
      <p:ext uri="{BB962C8B-B14F-4D97-AF65-F5344CB8AC3E}">
        <p14:creationId xmlns:p14="http://schemas.microsoft.com/office/powerpoint/2010/main" val="3557864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id" altLang="tr-TR" dirty="0"/>
              <a:t>Bab 1: Menciptakan Samudra Biru</a:t>
            </a:r>
            <a:endParaRPr lang="tr-TR" dirty="0"/>
          </a:p>
        </p:txBody>
      </p:sp>
    </p:spTree>
    <p:extLst>
      <p:ext uri="{BB962C8B-B14F-4D97-AF65-F5344CB8AC3E}">
        <p14:creationId xmlns:p14="http://schemas.microsoft.com/office/powerpoint/2010/main" val="1300849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Kerangka Kerja Empat Tindakan</a:t>
            </a:r>
            <a:endParaRPr lang="en-US" dirty="0"/>
          </a:p>
        </p:txBody>
      </p:sp>
      <p:sp>
        <p:nvSpPr>
          <p:cNvPr id="3" name="Content Placeholder 2"/>
          <p:cNvSpPr>
            <a:spLocks noGrp="1"/>
          </p:cNvSpPr>
          <p:nvPr>
            <p:ph idx="1"/>
          </p:nvPr>
        </p:nvSpPr>
        <p:spPr>
          <a:xfrm>
            <a:off x="1981200" y="1935480"/>
            <a:ext cx="5181600" cy="4389120"/>
          </a:xfrm>
        </p:spPr>
        <p:txBody>
          <a:bodyPr>
            <a:normAutofit fontScale="92500" lnSpcReduction="10000"/>
          </a:bodyPr>
          <a:lstStyle/>
          <a:p>
            <a:pPr marL="514350" indent="-514350">
              <a:buAutoNum type="arabicPeriod"/>
            </a:pPr>
            <a:r>
              <a:rPr lang="id" b="1" dirty="0" smtClean="0"/>
              <a:t>Menghilangkan </a:t>
            </a:r>
            <a:r>
              <a:rPr lang="id" sz="1600" dirty="0"/>
              <a:t>(kompetisi)</a:t>
            </a:r>
          </a:p>
          <a:p>
            <a:pPr marL="880110" lvl="1" indent="-514350"/>
            <a:r>
              <a:rPr lang="id" dirty="0" smtClean="0"/>
              <a:t>Faktor-faktor yang membuat industri Anda bersaing</a:t>
            </a:r>
          </a:p>
          <a:p>
            <a:pPr marL="880110" lvl="1" indent="-514350"/>
            <a:r>
              <a:rPr lang="id" dirty="0" smtClean="0"/>
              <a:t>Perubahan pada apa yang dihargai pembeli</a:t>
            </a:r>
          </a:p>
          <a:p>
            <a:pPr marL="514350" indent="-514350">
              <a:buFont typeface="+mj-lt"/>
              <a:buAutoNum type="arabicPeriod"/>
            </a:pPr>
            <a:r>
              <a:rPr lang="id" b="1" dirty="0" smtClean="0"/>
              <a:t>Mengurangi </a:t>
            </a:r>
            <a:r>
              <a:rPr lang="id" sz="1600" dirty="0"/>
              <a:t>(persaingan)</a:t>
            </a:r>
          </a:p>
          <a:p>
            <a:pPr marL="880110" lvl="1" indent="-514350"/>
            <a:r>
              <a:rPr lang="id" dirty="0" smtClean="0"/>
              <a:t>Produk yang didesain berlebihan</a:t>
            </a:r>
          </a:p>
          <a:p>
            <a:pPr marL="880110" lvl="1" indent="-514350"/>
            <a:r>
              <a:rPr lang="id" dirty="0" smtClean="0"/>
              <a:t>Pelanggan yang dilayani secara berlebihan</a:t>
            </a:r>
          </a:p>
          <a:p>
            <a:pPr marL="514350" indent="-514350">
              <a:buFont typeface="+mj-lt"/>
              <a:buAutoNum type="arabicPeriod"/>
            </a:pPr>
            <a:r>
              <a:rPr lang="id" b="1" dirty="0" smtClean="0"/>
              <a:t>Meningkatkan </a:t>
            </a:r>
            <a:r>
              <a:rPr lang="id" sz="1600" dirty="0"/>
              <a:t>(pelanggan)</a:t>
            </a:r>
          </a:p>
          <a:p>
            <a:pPr marL="880110" lvl="1" indent="-514350"/>
            <a:r>
              <a:rPr lang="id" dirty="0" smtClean="0"/>
              <a:t>Hilangkan kompromi</a:t>
            </a:r>
          </a:p>
          <a:p>
            <a:pPr marL="514350" indent="-514350">
              <a:buFont typeface="+mj-lt"/>
              <a:buAutoNum type="arabicPeriod"/>
            </a:pPr>
            <a:r>
              <a:rPr lang="id" b="1" dirty="0" smtClean="0"/>
              <a:t>Buat </a:t>
            </a:r>
            <a:r>
              <a:rPr lang="id" sz="1600" dirty="0"/>
              <a:t>(pelanggan)</a:t>
            </a:r>
          </a:p>
          <a:p>
            <a:pPr marL="880110" lvl="1" indent="-514350"/>
            <a:r>
              <a:rPr lang="id" dirty="0" smtClean="0"/>
              <a:t>Sumber nilai baru</a:t>
            </a:r>
          </a:p>
          <a:p>
            <a:pPr marL="880110" lvl="1" indent="-514350"/>
            <a:r>
              <a:rPr lang="id" dirty="0" smtClean="0"/>
              <a:t>Permintaan baru</a:t>
            </a:r>
          </a:p>
          <a:p>
            <a:pPr marL="880110" lvl="1" indent="-514350">
              <a:buNone/>
            </a:pPr>
            <a:endParaRPr lang="en-US" dirty="0" smtClean="0"/>
          </a:p>
        </p:txBody>
      </p:sp>
    </p:spTree>
    <p:extLst>
      <p:ext uri="{BB962C8B-B14F-4D97-AF65-F5344CB8AC3E}">
        <p14:creationId xmlns:p14="http://schemas.microsoft.com/office/powerpoint/2010/main" val="1662130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856488"/>
          </a:xfrm>
        </p:spPr>
        <p:txBody>
          <a:bodyPr>
            <a:normAutofit/>
          </a:bodyPr>
          <a:lstStyle/>
          <a:p>
            <a:r>
              <a:rPr lang="id" dirty="0" smtClean="0"/>
              <a:t>Kerangka Kerja McDonald's</a:t>
            </a:r>
            <a:endParaRPr lang="en-US" dirty="0"/>
          </a:p>
        </p:txBody>
      </p:sp>
      <p:sp>
        <p:nvSpPr>
          <p:cNvPr id="3" name="Content Placeholder 2"/>
          <p:cNvSpPr>
            <a:spLocks noGrp="1"/>
          </p:cNvSpPr>
          <p:nvPr>
            <p:ph idx="1"/>
          </p:nvPr>
        </p:nvSpPr>
        <p:spPr>
          <a:xfrm>
            <a:off x="1905000" y="1524000"/>
            <a:ext cx="8305800" cy="5105400"/>
          </a:xfrm>
        </p:spPr>
        <p:txBody>
          <a:bodyPr>
            <a:normAutofit fontScale="92500" lnSpcReduction="10000"/>
          </a:bodyPr>
          <a:lstStyle/>
          <a:p>
            <a:r>
              <a:rPr lang="id" sz="2200" i="1" dirty="0"/>
              <a:t>Ciptakan Sumber Nilai Baru </a:t>
            </a:r>
            <a:r>
              <a:rPr lang="id" sz="2200" dirty="0"/>
              <a:t>:</a:t>
            </a:r>
          </a:p>
          <a:p>
            <a:pPr lvl="1"/>
            <a:r>
              <a:rPr lang="id" sz="2200" dirty="0"/>
              <a:t>Merek</a:t>
            </a:r>
          </a:p>
          <a:p>
            <a:pPr lvl="1"/>
            <a:r>
              <a:rPr lang="id" sz="2200" dirty="0"/>
              <a:t>layanan pelanggan</a:t>
            </a:r>
          </a:p>
          <a:p>
            <a:pPr lvl="1"/>
            <a:r>
              <a:rPr lang="id" sz="2200" dirty="0"/>
              <a:t>struktur biaya</a:t>
            </a:r>
          </a:p>
          <a:p>
            <a:pPr lvl="1"/>
            <a:r>
              <a:rPr lang="id" sz="2200" dirty="0"/>
              <a:t>patennya</a:t>
            </a:r>
          </a:p>
          <a:p>
            <a:pPr lvl="1"/>
            <a:r>
              <a:rPr lang="id" sz="2200" dirty="0"/>
              <a:t>target audiens</a:t>
            </a:r>
          </a:p>
          <a:p>
            <a:pPr>
              <a:buNone/>
            </a:pPr>
            <a:endParaRPr lang="en-US" sz="2200" u="sng" dirty="0"/>
          </a:p>
          <a:p>
            <a:pPr>
              <a:buNone/>
            </a:pPr>
            <a:r>
              <a:rPr lang="id" sz="2200" u="sng" dirty="0"/>
              <a:t>Berkelanjutan </a:t>
            </a:r>
            <a:r>
              <a:rPr lang="id" sz="2200" dirty="0"/>
              <a:t>– ujian utama kompetensi inti mengukur kemampuan perusahaan untuk terus meningkatkan keunggulan kompetensi selama bertahun-tahun.</a:t>
            </a:r>
          </a:p>
          <a:p>
            <a:pPr lvl="3"/>
            <a:r>
              <a:rPr lang="id" dirty="0" smtClean="0"/>
              <a:t>“Dunia telah berubah. Pelanggan kami telah</a:t>
            </a:r>
          </a:p>
          <a:p>
            <a:pPr lvl="3">
              <a:buNone/>
            </a:pPr>
            <a:r>
              <a:rPr lang="id" dirty="0" smtClean="0"/>
              <a:t>berubah. Kita juga harus berubah." </a:t>
            </a:r>
            <a:r>
              <a:rPr lang="en-US" dirty="0" smtClean="0"/>
              <a:t/>
            </a:r>
            <a:br>
              <a:rPr lang="en-US" dirty="0" smtClean="0"/>
            </a:br>
            <a:r>
              <a:rPr lang="id" sz="1500" dirty="0"/>
              <a:t>- James R. Cantaloupe, Ketua dan CEO, McDonald's, 2003</a:t>
            </a:r>
          </a:p>
          <a:p>
            <a:pPr>
              <a:buNone/>
            </a:pPr>
            <a:endParaRPr lang="en-US" sz="1300" dirty="0"/>
          </a:p>
          <a:p>
            <a:pPr>
              <a:buNone/>
            </a:pPr>
            <a:r>
              <a:rPr lang="id" sz="1300" dirty="0"/>
              <a:t>* </a:t>
            </a:r>
            <a:r>
              <a:rPr lang="id" sz="1100" dirty="0"/>
              <a:t>http://ezinearticles.com/?Analisis-Bisnis-McDonalds&amp;id=687438</a:t>
            </a:r>
            <a:endParaRPr lang="en-US" sz="1100" dirty="0"/>
          </a:p>
        </p:txBody>
      </p:sp>
    </p:spTree>
    <p:extLst>
      <p:ext uri="{BB962C8B-B14F-4D97-AF65-F5344CB8AC3E}">
        <p14:creationId xmlns:p14="http://schemas.microsoft.com/office/powerpoint/2010/main" val="3700002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458200" cy="1143000"/>
          </a:xfrm>
        </p:spPr>
        <p:txBody>
          <a:bodyPr>
            <a:normAutofit/>
          </a:bodyPr>
          <a:lstStyle/>
          <a:p>
            <a:r>
              <a:rPr lang="id" dirty="0" smtClean="0"/>
              <a:t>Hilangkan-Kurangi-Naikkan-Buat Grid</a:t>
            </a:r>
            <a:endParaRPr lang="en-US" dirty="0"/>
          </a:p>
        </p:txBody>
      </p:sp>
      <p:graphicFrame>
        <p:nvGraphicFramePr>
          <p:cNvPr id="4" name="Table 3"/>
          <p:cNvGraphicFramePr>
            <a:graphicFrameLocks noGrp="1"/>
          </p:cNvGraphicFramePr>
          <p:nvPr/>
        </p:nvGraphicFramePr>
        <p:xfrm>
          <a:off x="2743200" y="1752600"/>
          <a:ext cx="6934200" cy="4419600"/>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497120">
                <a:tc gridSpan="2">
                  <a:txBody>
                    <a:bodyPr/>
                    <a:lstStyle/>
                    <a:p>
                      <a:r>
                        <a:rPr lang="id" b="0" dirty="0" smtClean="0"/>
                        <a:t>Gambar </a:t>
                      </a:r>
                      <a:r>
                        <a:rPr lang="id" b="0" baseline="0" dirty="0" smtClean="0"/>
                        <a:t>2-5: Kasus McDonald's</a:t>
                      </a:r>
                      <a:endParaRPr lang="en-US" b="0" dirty="0"/>
                    </a:p>
                  </a:txBody>
                  <a:tcPr/>
                </a:tc>
                <a:tc hMerge="1">
                  <a:txBody>
                    <a:bodyPr/>
                    <a:lstStyle/>
                    <a:p>
                      <a:endParaRPr lang="en-US" dirty="0"/>
                    </a:p>
                  </a:txBody>
                  <a:tcPr/>
                </a:tc>
                <a:extLst>
                  <a:ext uri="{0D108BD9-81ED-4DB2-BD59-A6C34878D82A}">
                    <a16:rowId xmlns:a16="http://schemas.microsoft.com/office/drawing/2014/main" val="10000"/>
                  </a:ext>
                </a:extLst>
              </a:tr>
              <a:tr h="1920381">
                <a:tc>
                  <a:txBody>
                    <a:bodyPr/>
                    <a:lstStyle/>
                    <a:p>
                      <a:r>
                        <a:rPr lang="id" b="0" dirty="0" smtClean="0"/>
                        <a:t>Menghapuskan</a:t>
                      </a:r>
                    </a:p>
                    <a:p>
                      <a:endParaRPr lang="en-US" sz="1400" b="0" dirty="0" smtClean="0"/>
                    </a:p>
                    <a:p>
                      <a:r>
                        <a:rPr lang="id" sz="1400" dirty="0" smtClean="0"/>
                        <a:t>Opsi Ukuran Super</a:t>
                      </a:r>
                      <a:endParaRPr lang="en-US" sz="1400" b="0" dirty="0"/>
                    </a:p>
                  </a:txBody>
                  <a:tcPr/>
                </a:tc>
                <a:tc>
                  <a:txBody>
                    <a:bodyPr/>
                    <a:lstStyle/>
                    <a:p>
                      <a:r>
                        <a:rPr lang="id" dirty="0" smtClean="0"/>
                        <a:t>Mengangkat</a:t>
                      </a:r>
                    </a:p>
                    <a:p>
                      <a:endParaRPr lang="en-US" sz="1400" b="0" dirty="0" smtClean="0"/>
                    </a:p>
                    <a:p>
                      <a:pPr>
                        <a:buFont typeface="Arial" pitchFamily="34" charset="0"/>
                        <a:buChar char="•"/>
                      </a:pPr>
                      <a:r>
                        <a:rPr lang="id" sz="1400" baseline="0" dirty="0" smtClean="0"/>
                        <a:t>Standar </a:t>
                      </a:r>
                      <a:r>
                        <a:rPr lang="id" sz="1400" dirty="0" smtClean="0"/>
                        <a:t>Kesehatan</a:t>
                      </a:r>
                    </a:p>
                  </a:txBody>
                  <a:tcPr/>
                </a:tc>
                <a:extLst>
                  <a:ext uri="{0D108BD9-81ED-4DB2-BD59-A6C34878D82A}">
                    <a16:rowId xmlns:a16="http://schemas.microsoft.com/office/drawing/2014/main" val="10001"/>
                  </a:ext>
                </a:extLst>
              </a:tr>
              <a:tr h="2002099">
                <a:tc>
                  <a:txBody>
                    <a:bodyPr/>
                    <a:lstStyle/>
                    <a:p>
                      <a:r>
                        <a:rPr lang="id" dirty="0" smtClean="0"/>
                        <a:t>Mengurangi</a:t>
                      </a:r>
                    </a:p>
                    <a:p>
                      <a:endParaRPr lang="en-US" sz="1400" dirty="0" smtClean="0"/>
                    </a:p>
                    <a:p>
                      <a:pPr>
                        <a:buFont typeface="Arial" pitchFamily="34" charset="0"/>
                        <a:buChar char="•"/>
                      </a:pPr>
                      <a:r>
                        <a:rPr lang="id" sz="1400" dirty="0" smtClean="0"/>
                        <a:t>Kalori </a:t>
                      </a:r>
                      <a:r>
                        <a:rPr lang="id" sz="1400" baseline="0" dirty="0" smtClean="0"/>
                        <a:t>dalam burger</a:t>
                      </a:r>
                      <a:endParaRPr lang="en-US" sz="1400" dirty="0" smtClean="0"/>
                    </a:p>
                    <a:p>
                      <a:endParaRPr lang="en-US" sz="1400" dirty="0"/>
                    </a:p>
                  </a:txBody>
                  <a:tcPr/>
                </a:tc>
                <a:tc>
                  <a:txBody>
                    <a:bodyPr/>
                    <a:lstStyle/>
                    <a:p>
                      <a:r>
                        <a:rPr lang="id" dirty="0" smtClean="0"/>
                        <a:t>Membuat</a:t>
                      </a:r>
                    </a:p>
                    <a:p>
                      <a:endParaRPr lang="en-US" dirty="0" smtClean="0"/>
                    </a:p>
                    <a:p>
                      <a:r>
                        <a:rPr lang="id" sz="1400" baseline="0" dirty="0" smtClean="0"/>
                        <a:t>Menu </a:t>
                      </a: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03022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458200" cy="1143000"/>
          </a:xfrm>
        </p:spPr>
        <p:txBody>
          <a:bodyPr>
            <a:normAutofit/>
          </a:bodyPr>
          <a:lstStyle/>
          <a:p>
            <a:r>
              <a:rPr lang="id" dirty="0" smtClean="0"/>
              <a:t>Karakteristik Strategi yang Baik</a:t>
            </a:r>
            <a:endParaRPr lang="en-US" dirty="0"/>
          </a:p>
        </p:txBody>
      </p:sp>
      <p:sp>
        <p:nvSpPr>
          <p:cNvPr id="3" name="Content Placeholder 2"/>
          <p:cNvSpPr>
            <a:spLocks noGrp="1"/>
          </p:cNvSpPr>
          <p:nvPr>
            <p:ph idx="1"/>
          </p:nvPr>
        </p:nvSpPr>
        <p:spPr/>
        <p:txBody>
          <a:bodyPr>
            <a:normAutofit/>
          </a:bodyPr>
          <a:lstStyle/>
          <a:p>
            <a:r>
              <a:rPr lang="id" sz="3600" dirty="0"/>
              <a:t>Fokus</a:t>
            </a:r>
          </a:p>
          <a:p>
            <a:r>
              <a:rPr lang="id" sz="3600" dirty="0"/>
              <a:t>Perbedaan</a:t>
            </a:r>
          </a:p>
          <a:p>
            <a:r>
              <a:rPr lang="id" sz="3600" dirty="0"/>
              <a:t>Tagline yang Menarik</a:t>
            </a:r>
            <a:endParaRPr lang="en-US" sz="3600" dirty="0"/>
          </a:p>
        </p:txBody>
      </p:sp>
    </p:spTree>
    <p:extLst>
      <p:ext uri="{BB962C8B-B14F-4D97-AF65-F5344CB8AC3E}">
        <p14:creationId xmlns:p14="http://schemas.microsoft.com/office/powerpoint/2010/main" val="88300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sz="4500" dirty="0"/>
              <a:t>FOKUS</a:t>
            </a:r>
            <a:endParaRPr lang="en-US" sz="4500" dirty="0"/>
          </a:p>
        </p:txBody>
      </p:sp>
      <p:sp>
        <p:nvSpPr>
          <p:cNvPr id="3" name="Content Placeholder 2"/>
          <p:cNvSpPr>
            <a:spLocks noGrp="1"/>
          </p:cNvSpPr>
          <p:nvPr>
            <p:ph idx="1"/>
          </p:nvPr>
        </p:nvSpPr>
        <p:spPr/>
        <p:txBody>
          <a:bodyPr/>
          <a:lstStyle/>
          <a:p>
            <a:r>
              <a:rPr lang="id" dirty="0" smtClean="0"/>
              <a:t>Mengidentifikasi faktor-faktor kunci persaingan</a:t>
            </a:r>
          </a:p>
          <a:p>
            <a:pPr lvl="1"/>
            <a:r>
              <a:rPr lang="id" dirty="0" smtClean="0"/>
              <a:t>MISALNYA: Kualitas, kecepatan, harga, inovasi…..</a:t>
            </a:r>
            <a:endParaRPr lang="en-US" dirty="0" smtClean="0"/>
          </a:p>
          <a:p>
            <a:endParaRPr lang="en-US" dirty="0" smtClean="0"/>
          </a:p>
          <a:p>
            <a:r>
              <a:rPr lang="id" dirty="0" smtClean="0"/>
              <a:t>Pilih salah satu faktor</a:t>
            </a:r>
          </a:p>
          <a:p>
            <a:endParaRPr lang="en-US" dirty="0" smtClean="0"/>
          </a:p>
          <a:p>
            <a:r>
              <a:rPr lang="id" dirty="0" smtClean="0"/>
              <a:t>Fokus pada satu faktor itu</a:t>
            </a:r>
          </a:p>
          <a:p>
            <a:endParaRPr lang="en-US" dirty="0"/>
          </a:p>
        </p:txBody>
      </p:sp>
    </p:spTree>
    <p:extLst>
      <p:ext uri="{BB962C8B-B14F-4D97-AF65-F5344CB8AC3E}">
        <p14:creationId xmlns:p14="http://schemas.microsoft.com/office/powerpoint/2010/main" val="4038905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sz="5400" dirty="0"/>
              <a:t>Perbedaan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id" dirty="0"/>
              <a:t>Keluar dari Teknik Kompetisi Umum</a:t>
            </a:r>
          </a:p>
          <a:p>
            <a:pPr lvl="1"/>
            <a:r>
              <a:rPr lang="id" dirty="0" smtClean="0"/>
              <a:t>Misal: Perang harga,</a:t>
            </a:r>
          </a:p>
          <a:p>
            <a:endParaRPr lang="en-US" dirty="0"/>
          </a:p>
          <a:p>
            <a:pPr>
              <a:buFont typeface="Arial" pitchFamily="34" charset="0"/>
              <a:buChar char="•"/>
            </a:pPr>
            <a:r>
              <a:rPr lang="id" dirty="0"/>
              <a:t>Merevolusi industri</a:t>
            </a:r>
          </a:p>
          <a:p>
            <a:pPr lvl="1"/>
            <a:r>
              <a:rPr lang="id" dirty="0" smtClean="0"/>
              <a:t>Misalnya McDonald's dan Starbucks menggunakan divergensi merek</a:t>
            </a:r>
          </a:p>
          <a:p>
            <a:endParaRPr lang="en-US" dirty="0"/>
          </a:p>
          <a:p>
            <a:pPr>
              <a:buFont typeface="Arial" pitchFamily="34" charset="0"/>
              <a:buChar char="•"/>
            </a:pPr>
            <a:r>
              <a:rPr lang="id" dirty="0"/>
              <a:t>Buat perubahan pada cara melakukan sesuatu dalam industri.</a:t>
            </a:r>
          </a:p>
          <a:p>
            <a:pPr lvl="1"/>
            <a:r>
              <a:rPr lang="id" dirty="0" smtClean="0"/>
              <a:t>Mantan. Southwest Airlines</a:t>
            </a:r>
          </a:p>
          <a:p>
            <a:endParaRPr lang="en-US" dirty="0"/>
          </a:p>
        </p:txBody>
      </p:sp>
    </p:spTree>
    <p:extLst>
      <p:ext uri="{BB962C8B-B14F-4D97-AF65-F5344CB8AC3E}">
        <p14:creationId xmlns:p14="http://schemas.microsoft.com/office/powerpoint/2010/main" val="1300055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sz="5400" dirty="0"/>
              <a:t>Tagline yang Menarik</a:t>
            </a:r>
            <a:endParaRPr lang="en-US" dirty="0"/>
          </a:p>
        </p:txBody>
      </p:sp>
      <p:sp>
        <p:nvSpPr>
          <p:cNvPr id="3" name="Content Placeholder 2"/>
          <p:cNvSpPr>
            <a:spLocks noGrp="1"/>
          </p:cNvSpPr>
          <p:nvPr>
            <p:ph idx="1"/>
          </p:nvPr>
        </p:nvSpPr>
        <p:spPr/>
        <p:txBody>
          <a:bodyPr>
            <a:normAutofit lnSpcReduction="10000"/>
          </a:bodyPr>
          <a:lstStyle/>
          <a:p>
            <a:r>
              <a:rPr lang="id" dirty="0" smtClean="0"/>
              <a:t>“Kecepatan pesawat dengan harga mobil–kapan pun Anda membutuhkannya.”</a:t>
            </a:r>
          </a:p>
          <a:p>
            <a:pPr>
              <a:buFont typeface="Arial" pitchFamily="34" charset="0"/>
              <a:buChar char="•"/>
            </a:pPr>
            <a:r>
              <a:rPr lang="id" dirty="0" smtClean="0"/>
              <a:t>Apa itu tagline?</a:t>
            </a:r>
          </a:p>
          <a:p>
            <a:pPr lvl="1"/>
            <a:r>
              <a:rPr lang="id" dirty="0" smtClean="0"/>
              <a:t>Frasa deskriptif singkat</a:t>
            </a:r>
          </a:p>
          <a:p>
            <a:pPr>
              <a:buFont typeface="Arial" pitchFamily="34" charset="0"/>
              <a:buChar char="•"/>
            </a:pPr>
            <a:r>
              <a:rPr lang="id" dirty="0" smtClean="0"/>
              <a:t>Tagline harusnya</a:t>
            </a:r>
          </a:p>
          <a:p>
            <a:pPr lvl="1"/>
            <a:r>
              <a:rPr lang="id" dirty="0" smtClean="0"/>
              <a:t>Singkat dan Jelas</a:t>
            </a:r>
          </a:p>
          <a:p>
            <a:pPr lvl="1"/>
            <a:r>
              <a:rPr lang="id" dirty="0" smtClean="0"/>
              <a:t>Jujur</a:t>
            </a:r>
          </a:p>
          <a:p>
            <a:pPr lvl="1"/>
            <a:r>
              <a:rPr lang="id" dirty="0" smtClean="0"/>
              <a:t>Diperbarui</a:t>
            </a:r>
          </a:p>
          <a:p>
            <a:r>
              <a:rPr lang="id" sz="2400" dirty="0"/>
              <a:t>Misalnya, "Saya </a:t>
            </a:r>
            <a:r>
              <a:rPr lang="id" sz="2400" dirty="0" err="1"/>
              <a:t>menyukainya </a:t>
            </a:r>
            <a:r>
              <a:rPr lang="id" sz="2400" dirty="0"/>
              <a:t>" menggantikan "Kami senang melihat Anda tersenyum."</a:t>
            </a:r>
          </a:p>
          <a:p>
            <a:endParaRPr lang="en-US" dirty="0"/>
          </a:p>
        </p:txBody>
      </p:sp>
    </p:spTree>
    <p:extLst>
      <p:ext uri="{BB962C8B-B14F-4D97-AF65-F5344CB8AC3E}">
        <p14:creationId xmlns:p14="http://schemas.microsoft.com/office/powerpoint/2010/main" val="3524498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id" dirty="0" smtClean="0"/>
              <a:t>Bab 3: Merekonstruksi Batasan Pasar</a:t>
            </a:r>
            <a:endParaRPr lang="tr-TR" dirty="0"/>
          </a:p>
        </p:txBody>
      </p:sp>
    </p:spTree>
    <p:extLst>
      <p:ext uri="{BB962C8B-B14F-4D97-AF65-F5344CB8AC3E}">
        <p14:creationId xmlns:p14="http://schemas.microsoft.com/office/powerpoint/2010/main" val="1860109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1066800"/>
          </a:xfrm>
        </p:spPr>
        <p:txBody>
          <a:bodyPr>
            <a:normAutofit/>
          </a:bodyPr>
          <a:lstStyle/>
          <a:p>
            <a:pPr algn="ctr"/>
            <a:r>
              <a:rPr lang="id" sz="4200" b="1" dirty="0">
                <a:latin typeface="Helvetica"/>
                <a:cs typeface="Helvetica"/>
              </a:rPr>
              <a:t>Kerangka Enam Jalur</a:t>
            </a:r>
            <a:endParaRPr sz="4200" b="1" dirty="0">
              <a:latin typeface="Helvetica"/>
              <a:cs typeface="Helvetica"/>
            </a:endParaRPr>
          </a:p>
        </p:txBody>
      </p:sp>
      <p:sp>
        <p:nvSpPr>
          <p:cNvPr id="4" name="Content Placeholder 3"/>
          <p:cNvSpPr>
            <a:spLocks noGrp="1"/>
          </p:cNvSpPr>
          <p:nvPr>
            <p:ph idx="1"/>
          </p:nvPr>
        </p:nvSpPr>
        <p:spPr/>
        <p:txBody>
          <a:bodyPr/>
          <a:lstStyle/>
          <a:p>
            <a:r>
              <a:rPr lang="id" dirty="0">
                <a:latin typeface="Helvetica"/>
                <a:cs typeface="Helvetica"/>
              </a:rPr>
              <a:t>Enam asumsi yang menjadi dasar banyak perusahaan dalam membangun strategi mereka</a:t>
            </a:r>
          </a:p>
          <a:p>
            <a:r>
              <a:rPr lang="id" dirty="0">
                <a:latin typeface="Helvetica"/>
                <a:cs typeface="Helvetica"/>
              </a:rPr>
              <a:t>Membuat perusahaan terjebak dalam lautan merah</a:t>
            </a:r>
          </a:p>
          <a:p>
            <a:r>
              <a:rPr lang="id" dirty="0">
                <a:latin typeface="Helvetica"/>
                <a:cs typeface="Helvetica"/>
              </a:rPr>
              <a:t>Perusahaan harus mendobrak batasan-batasan ini untuk membentuk samudra biru</a:t>
            </a:r>
          </a:p>
          <a:p>
            <a:r>
              <a:rPr lang="id" dirty="0">
                <a:latin typeface="Helvetica"/>
                <a:cs typeface="Helvetica"/>
              </a:rPr>
              <a:t>Para manajer harus melihat melampaui batas-batas ini</a:t>
            </a:r>
          </a:p>
          <a:p>
            <a:pPr lvl="1"/>
            <a:r>
              <a:rPr lang="id" dirty="0" smtClean="0">
                <a:latin typeface="Helvetica"/>
                <a:cs typeface="Helvetica"/>
              </a:rPr>
              <a:t>Di seluruh industri alternatif, kelompok strategis, dll…</a:t>
            </a:r>
          </a:p>
          <a:p>
            <a:pPr>
              <a:buNone/>
            </a:pPr>
            <a:endParaRPr lang="en-US" dirty="0">
              <a:latin typeface="Helvetica"/>
              <a:cs typeface="Helvetica"/>
            </a:endParaRPr>
          </a:p>
        </p:txBody>
      </p:sp>
    </p:spTree>
    <p:extLst>
      <p:ext uri="{BB962C8B-B14F-4D97-AF65-F5344CB8AC3E}">
        <p14:creationId xmlns:p14="http://schemas.microsoft.com/office/powerpoint/2010/main" val="268560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1201" y="381000"/>
            <a:ext cx="9144001" cy="838200"/>
          </a:xfrm>
        </p:spPr>
        <p:txBody>
          <a:bodyPr>
            <a:noAutofit/>
          </a:bodyPr>
          <a:lstStyle/>
          <a:p>
            <a:r>
              <a:rPr lang="id" sz="4200" b="1" dirty="0">
                <a:latin typeface="Helvetica"/>
                <a:cs typeface="Helvetica"/>
              </a:rPr>
              <a:t>Merekonstruksi Batasan Pasar</a:t>
            </a:r>
            <a:endParaRPr lang="en-US" sz="4200" b="1" dirty="0">
              <a:latin typeface="Helvetica"/>
              <a:cs typeface="Helvetica"/>
            </a:endParaRPr>
          </a:p>
        </p:txBody>
      </p:sp>
      <p:sp>
        <p:nvSpPr>
          <p:cNvPr id="14" name="Content Placeholder 13"/>
          <p:cNvSpPr>
            <a:spLocks noGrp="1"/>
          </p:cNvSpPr>
          <p:nvPr>
            <p:ph idx="1"/>
          </p:nvPr>
        </p:nvSpPr>
        <p:spPr/>
        <p:txBody>
          <a:bodyPr>
            <a:normAutofit lnSpcReduction="10000"/>
          </a:bodyPr>
          <a:lstStyle/>
          <a:p>
            <a:r>
              <a:rPr lang="id" dirty="0">
                <a:latin typeface="Helvetica"/>
                <a:cs typeface="Helvetica"/>
              </a:rPr>
              <a:t>Menciptakan Samudra Biru</a:t>
            </a:r>
          </a:p>
          <a:p>
            <a:pPr lvl="1"/>
            <a:r>
              <a:rPr lang="id" sz="2200" dirty="0">
                <a:latin typeface="Helvetica"/>
                <a:cs typeface="Helvetica"/>
              </a:rPr>
              <a:t>Merekonstruksi batas-batas pasar</a:t>
            </a:r>
          </a:p>
          <a:p>
            <a:pPr lvl="1"/>
            <a:r>
              <a:rPr lang="id" sz="2200" dirty="0">
                <a:latin typeface="Helvetica"/>
                <a:cs typeface="Helvetica"/>
              </a:rPr>
              <a:t>Mengidentifikasi kemungkinan-kemungkinan yang ada</a:t>
            </a:r>
          </a:p>
          <a:p>
            <a:pPr lvl="1"/>
            <a:r>
              <a:rPr lang="id" sz="2200" dirty="0">
                <a:latin typeface="Helvetica"/>
                <a:cs typeface="Helvetica"/>
              </a:rPr>
              <a:t>Lihatlah kerangka kerja enam jalur</a:t>
            </a:r>
          </a:p>
          <a:p>
            <a:pPr lvl="1"/>
            <a:endParaRPr lang="en-US" dirty="0" smtClean="0">
              <a:latin typeface="Helvetica"/>
              <a:cs typeface="Helvetica"/>
            </a:endParaRPr>
          </a:p>
          <a:p>
            <a:r>
              <a:rPr lang="id" dirty="0">
                <a:latin typeface="Helvetica"/>
                <a:cs typeface="Helvetica"/>
              </a:rPr>
              <a:t>Enam jalur</a:t>
            </a:r>
          </a:p>
          <a:p>
            <a:pPr lvl="1"/>
            <a:r>
              <a:rPr lang="id" sz="2200" dirty="0">
                <a:latin typeface="Helvetica"/>
                <a:cs typeface="Helvetica"/>
              </a:rPr>
              <a:t>Enam pendekatan dasar untuk membentuk kembali batasan pasar</a:t>
            </a:r>
          </a:p>
          <a:p>
            <a:pPr lvl="1"/>
            <a:r>
              <a:rPr lang="id" sz="2200" dirty="0">
                <a:latin typeface="Helvetica"/>
                <a:cs typeface="Helvetica"/>
              </a:rPr>
              <a:t>Perusahaan terkemuka menuju ide samudra biru yang terlihat</a:t>
            </a:r>
          </a:p>
          <a:p>
            <a:pPr marL="457200" lvl="1" indent="0">
              <a:buNone/>
            </a:pPr>
            <a:endParaRPr lang="en-US" sz="2200" dirty="0">
              <a:latin typeface="Helvetica"/>
              <a:cs typeface="Helvetica"/>
            </a:endParaRPr>
          </a:p>
        </p:txBody>
      </p:sp>
    </p:spTree>
    <p:extLst>
      <p:ext uri="{BB962C8B-B14F-4D97-AF65-F5344CB8AC3E}">
        <p14:creationId xmlns:p14="http://schemas.microsoft.com/office/powerpoint/2010/main" val="266448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827417" y="391886"/>
            <a:ext cx="8229600" cy="1143000"/>
          </a:xfrm>
        </p:spPr>
        <p:txBody>
          <a:bodyPr/>
          <a:lstStyle/>
          <a:p>
            <a:r>
              <a:rPr lang="id" altLang="tr-TR" dirty="0" smtClean="0"/>
              <a:t>Strate</a:t>
            </a:r>
            <a:r>
              <a:rPr lang="en-US" altLang="tr-TR" dirty="0" err="1" smtClean="0"/>
              <a:t>gi</a:t>
            </a:r>
            <a:r>
              <a:rPr lang="en-US" altLang="tr-TR" dirty="0" smtClean="0"/>
              <a:t> Blue Ocean</a:t>
            </a:r>
            <a:endParaRPr lang="id" altLang="tr-TR" dirty="0"/>
          </a:p>
        </p:txBody>
      </p:sp>
      <p:sp>
        <p:nvSpPr>
          <p:cNvPr id="44035" name="Rectangle 3"/>
          <p:cNvSpPr>
            <a:spLocks noGrp="1" noChangeArrowheads="1"/>
          </p:cNvSpPr>
          <p:nvPr>
            <p:ph idx="1"/>
          </p:nvPr>
        </p:nvSpPr>
        <p:spPr/>
        <p:txBody>
          <a:bodyPr/>
          <a:lstStyle/>
          <a:p>
            <a:pPr>
              <a:lnSpc>
                <a:spcPct val="90000"/>
              </a:lnSpc>
            </a:pPr>
            <a:r>
              <a:rPr lang="id" altLang="tr-TR" dirty="0"/>
              <a:t>Untuk meningkatkan kualitas keberhasilan kita, kita perlu mempelajari apa yang telah kita lakukan yang menghasilkan perbedaan positif &amp; memahami cara mengulanginya.</a:t>
            </a:r>
          </a:p>
          <a:p>
            <a:pPr>
              <a:lnSpc>
                <a:spcPct val="90000"/>
              </a:lnSpc>
            </a:pPr>
            <a:r>
              <a:rPr lang="id" altLang="tr-TR" dirty="0"/>
              <a:t>Strategi Samudra Biru menantang perusahaan untuk keluar dari samudra merah persaingan berdarah dengan menciptakan ruang pasar yang tak tertandingi yang membuat persaingan tidak relevan.</a:t>
            </a:r>
          </a:p>
          <a:p>
            <a:pPr>
              <a:lnSpc>
                <a:spcPct val="90000"/>
              </a:lnSpc>
            </a:pPr>
            <a:r>
              <a:rPr lang="id" altLang="tr-TR" dirty="0"/>
              <a:t>Alih-alih membagi permintaan yang ada - dan sering kali menyusut - serta melakukan pembandingan persaingan, strategi samudra biru adalah tentang menumbuhkan permintaan dan melepaskan diri dari persaingan.</a:t>
            </a:r>
          </a:p>
        </p:txBody>
      </p:sp>
    </p:spTree>
    <p:extLst>
      <p:ext uri="{BB962C8B-B14F-4D97-AF65-F5344CB8AC3E}">
        <p14:creationId xmlns:p14="http://schemas.microsoft.com/office/powerpoint/2010/main" val="2705332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b="1" dirty="0" smtClean="0">
                <a:latin typeface="Helvetica"/>
                <a:cs typeface="Helvetica"/>
              </a:rPr>
              <a:t>Jalur 1: Melihat Industri Alternatif</a:t>
            </a:r>
            <a:endParaRPr lang="en-US" b="1" dirty="0">
              <a:latin typeface="Helvetica"/>
              <a:cs typeface="Helvetica"/>
            </a:endParaRPr>
          </a:p>
        </p:txBody>
      </p:sp>
      <p:sp>
        <p:nvSpPr>
          <p:cNvPr id="3" name="Content Placeholder 2"/>
          <p:cNvSpPr>
            <a:spLocks noGrp="1"/>
          </p:cNvSpPr>
          <p:nvPr>
            <p:ph idx="1"/>
          </p:nvPr>
        </p:nvSpPr>
        <p:spPr>
          <a:xfrm>
            <a:off x="1981201" y="2133600"/>
            <a:ext cx="9144001" cy="4114800"/>
          </a:xfrm>
        </p:spPr>
        <p:txBody>
          <a:bodyPr>
            <a:normAutofit/>
          </a:bodyPr>
          <a:lstStyle/>
          <a:p>
            <a:r>
              <a:rPr lang="id" dirty="0" smtClean="0">
                <a:latin typeface="Helvetica"/>
                <a:cs typeface="Helvetica"/>
              </a:rPr>
              <a:t>Perusahaan bersaing dengan pesaing mereka serta alternatif untuk produk atau layanan mereka</a:t>
            </a:r>
          </a:p>
          <a:p>
            <a:r>
              <a:rPr lang="id" dirty="0" smtClean="0">
                <a:latin typeface="Helvetica"/>
                <a:cs typeface="Helvetica"/>
              </a:rPr>
              <a:t>Pemain pengganti</a:t>
            </a:r>
          </a:p>
          <a:p>
            <a:r>
              <a:rPr lang="id" dirty="0" smtClean="0">
                <a:latin typeface="Helvetica"/>
                <a:cs typeface="Helvetica"/>
              </a:rPr>
              <a:t>Alternatif</a:t>
            </a:r>
          </a:p>
          <a:p>
            <a:pPr>
              <a:buFont typeface="Wingdings 2" pitchFamily="-65" charset="2"/>
              <a:buNone/>
            </a:pPr>
            <a:r>
              <a:rPr lang="id" dirty="0" smtClean="0">
                <a:latin typeface="Helvetica"/>
                <a:cs typeface="Helvetica"/>
              </a:rPr>
              <a:t>-Contoh: Coca-Cola</a:t>
            </a:r>
          </a:p>
          <a:p>
            <a:pPr lvl="1"/>
            <a:r>
              <a:rPr lang="id" dirty="0" smtClean="0">
                <a:latin typeface="Helvetica"/>
                <a:cs typeface="Helvetica"/>
              </a:rPr>
              <a:t>Pengganti: Pepsi, Dr. Pepper</a:t>
            </a:r>
          </a:p>
          <a:p>
            <a:pPr lvl="1"/>
            <a:r>
              <a:rPr lang="id" dirty="0" smtClean="0">
                <a:latin typeface="Helvetica"/>
                <a:cs typeface="Helvetica"/>
              </a:rPr>
              <a:t>Alternatif: Air keran, jus buah atau sayuran segar, anggur, susu, kopi</a:t>
            </a:r>
          </a:p>
          <a:p>
            <a:endParaRPr lang="en-US" dirty="0"/>
          </a:p>
        </p:txBody>
      </p:sp>
    </p:spTree>
    <p:extLst>
      <p:ext uri="{BB962C8B-B14F-4D97-AF65-F5344CB8AC3E}">
        <p14:creationId xmlns:p14="http://schemas.microsoft.com/office/powerpoint/2010/main" val="120611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 b="1" dirty="0" smtClean="0">
                <a:latin typeface="Helvetica"/>
                <a:cs typeface="Helvetica"/>
              </a:rPr>
              <a:t>Jalur 1: Melihat Industri Alternatif</a:t>
            </a:r>
            <a:endParaRPr lang="en-US" b="1" dirty="0"/>
          </a:p>
        </p:txBody>
      </p:sp>
      <p:sp>
        <p:nvSpPr>
          <p:cNvPr id="3" name="Content Placeholder 2"/>
          <p:cNvSpPr>
            <a:spLocks noGrp="1"/>
          </p:cNvSpPr>
          <p:nvPr>
            <p:ph idx="1"/>
          </p:nvPr>
        </p:nvSpPr>
        <p:spPr/>
        <p:txBody>
          <a:bodyPr>
            <a:normAutofit/>
          </a:bodyPr>
          <a:lstStyle/>
          <a:p>
            <a:pPr marL="274320" indent="-274320">
              <a:buFont typeface="Wingdings 2"/>
              <a:buChar char=""/>
              <a:defRPr/>
            </a:pPr>
            <a:r>
              <a:rPr lang="id" dirty="0" smtClean="0">
                <a:latin typeface="Helvetica"/>
                <a:cs typeface="Helvetica"/>
              </a:rPr>
              <a:t>Pembeli secara implisit mempertimbangkan alternatif pembelian, seringkali tanpa disadari</a:t>
            </a:r>
          </a:p>
          <a:p>
            <a:pPr marL="274320" indent="-274320">
              <a:buFont typeface="Wingdings 2"/>
              <a:buChar char=""/>
              <a:defRPr/>
            </a:pPr>
            <a:r>
              <a:rPr lang="id" dirty="0" smtClean="0">
                <a:latin typeface="Helvetica"/>
                <a:cs typeface="Helvetica"/>
              </a:rPr>
              <a:t>Penjual jarang memikirkan bagaimana pelanggan mereka membuat pilihan dengan alternatif lain</a:t>
            </a:r>
          </a:p>
          <a:p>
            <a:pPr marL="274320" indent="-274320">
              <a:buFont typeface="Wingdings 2"/>
              <a:buChar char=""/>
              <a:defRPr/>
            </a:pPr>
            <a:r>
              <a:rPr lang="id" dirty="0" smtClean="0">
                <a:latin typeface="Helvetica"/>
                <a:cs typeface="Helvetica"/>
              </a:rPr>
              <a:t>Ruang antara industri alternatif memberikan peluang bagi inovasi nilai</a:t>
            </a:r>
          </a:p>
          <a:p>
            <a:pPr marL="274320" indent="-274320">
              <a:buFont typeface="Wingdings 2"/>
              <a:buChar char=""/>
              <a:defRPr/>
            </a:pPr>
            <a:r>
              <a:rPr lang="id" dirty="0" smtClean="0">
                <a:latin typeface="Helvetica"/>
                <a:cs typeface="Helvetica"/>
              </a:rPr>
              <a:t>Dengan berfokus pada faktor-faktor kunci yang mendorong pembeli untuk berdagang di berbagai industri alternatif dan menghilangkan atau mengurangi faktor-faktor lain, Anda dapat menciptakan samudra biru ruang pasar baru.</a:t>
            </a:r>
          </a:p>
          <a:p>
            <a:endParaRPr lang="en-US" dirty="0">
              <a:latin typeface="Helvetica"/>
              <a:cs typeface="Helvetica"/>
            </a:endParaRPr>
          </a:p>
        </p:txBody>
      </p:sp>
    </p:spTree>
    <p:extLst>
      <p:ext uri="{BB962C8B-B14F-4D97-AF65-F5344CB8AC3E}">
        <p14:creationId xmlns:p14="http://schemas.microsoft.com/office/powerpoint/2010/main" val="90860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b="1" dirty="0" smtClean="0">
                <a:latin typeface="Helvetica"/>
                <a:cs typeface="Helvetica"/>
              </a:rPr>
              <a:t>Contoh: Perusahaan yang Melihat Industri Alternatif</a:t>
            </a:r>
            <a:endParaRPr lang="en-US" b="1" dirty="0">
              <a:latin typeface="Helvetica"/>
              <a:cs typeface="Helvetica"/>
            </a:endParaRPr>
          </a:p>
        </p:txBody>
      </p:sp>
      <p:sp>
        <p:nvSpPr>
          <p:cNvPr id="3" name="Content Placeholder 2"/>
          <p:cNvSpPr>
            <a:spLocks noGrp="1"/>
          </p:cNvSpPr>
          <p:nvPr>
            <p:ph idx="1"/>
          </p:nvPr>
        </p:nvSpPr>
        <p:spPr/>
        <p:txBody>
          <a:bodyPr>
            <a:normAutofit/>
          </a:bodyPr>
          <a:lstStyle/>
          <a:p>
            <a:endParaRPr lang="en-US" dirty="0" smtClean="0">
              <a:latin typeface="Helvetica"/>
              <a:cs typeface="Helvetica"/>
            </a:endParaRPr>
          </a:p>
          <a:p>
            <a:r>
              <a:rPr lang="id" dirty="0" smtClean="0">
                <a:latin typeface="Helvetica"/>
                <a:cs typeface="Helvetica"/>
              </a:rPr>
              <a:t>Home Depot:</a:t>
            </a:r>
          </a:p>
          <a:p>
            <a:pPr lvl="1"/>
            <a:r>
              <a:rPr lang="id" dirty="0" smtClean="0">
                <a:latin typeface="Helvetica"/>
                <a:cs typeface="Helvetica"/>
              </a:rPr>
              <a:t>Keahlian kontraktor rumah profesional dengan harga yang jauh lebih rendah daripada toko perangkat keras</a:t>
            </a:r>
          </a:p>
          <a:p>
            <a:pPr lvl="1"/>
            <a:r>
              <a:rPr lang="id" dirty="0" smtClean="0">
                <a:latin typeface="Helvetica"/>
                <a:cs typeface="Helvetica"/>
              </a:rPr>
              <a:t>Mereka telah mengubah pemilik rumah biasa menjadi orang yang melakukan semuanya sendiri</a:t>
            </a:r>
          </a:p>
          <a:p>
            <a:pPr lvl="1">
              <a:buNone/>
            </a:pPr>
            <a:endParaRPr lang="en-US" dirty="0" smtClean="0">
              <a:latin typeface="Helvetica"/>
              <a:cs typeface="Helvetica"/>
            </a:endParaRPr>
          </a:p>
          <a:p>
            <a:r>
              <a:rPr lang="id" dirty="0" smtClean="0">
                <a:latin typeface="Helvetica"/>
                <a:cs typeface="Helvetica"/>
              </a:rPr>
              <a:t>Maskapai penerbangan Southwest:</a:t>
            </a:r>
          </a:p>
          <a:p>
            <a:pPr lvl="1"/>
            <a:r>
              <a:rPr lang="id" dirty="0" smtClean="0">
                <a:latin typeface="Helvetica"/>
                <a:cs typeface="Helvetica"/>
              </a:rPr>
              <a:t>Kecepatan perjalanan udara dengan harga perjalanan mobil</a:t>
            </a:r>
          </a:p>
          <a:p>
            <a:pPr lvl="1">
              <a:buFont typeface="Wingdings 2" pitchFamily="-65" charset="2"/>
              <a:buNone/>
            </a:pPr>
            <a:endParaRPr lang="en-US" dirty="0" smtClean="0">
              <a:latin typeface="Helvetica"/>
              <a:cs typeface="Helvetica"/>
            </a:endParaRPr>
          </a:p>
          <a:p>
            <a:pPr lvl="1">
              <a:buFont typeface="Wingdings 2" pitchFamily="-65" charset="2"/>
              <a:buNone/>
            </a:pPr>
            <a:endParaRPr lang="en-US" dirty="0" smtClean="0">
              <a:latin typeface="Helvetica"/>
              <a:cs typeface="Helvetica"/>
            </a:endParaRPr>
          </a:p>
          <a:p>
            <a:endParaRPr lang="en-US" dirty="0">
              <a:latin typeface="Helvetica"/>
              <a:cs typeface="Helvetica"/>
            </a:endParaRPr>
          </a:p>
        </p:txBody>
      </p:sp>
    </p:spTree>
    <p:extLst>
      <p:ext uri="{BB962C8B-B14F-4D97-AF65-F5344CB8AC3E}">
        <p14:creationId xmlns:p14="http://schemas.microsoft.com/office/powerpoint/2010/main" val="12672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1066800"/>
          </a:xfrm>
        </p:spPr>
        <p:txBody>
          <a:bodyPr/>
          <a:lstStyle/>
          <a:p>
            <a:pPr algn="ctr"/>
            <a:r>
              <a:rPr lang="id" b="1" dirty="0" smtClean="0">
                <a:latin typeface="Helvetica"/>
                <a:cs typeface="Helvetica"/>
              </a:rPr>
              <a:t>Coca-Cola</a:t>
            </a:r>
            <a:endParaRPr lang="en-US" b="1" dirty="0">
              <a:latin typeface="Helvetica"/>
              <a:cs typeface="Helvetica"/>
            </a:endParaRPr>
          </a:p>
        </p:txBody>
      </p:sp>
      <p:sp>
        <p:nvSpPr>
          <p:cNvPr id="3" name="Content Placeholder 2"/>
          <p:cNvSpPr>
            <a:spLocks noGrp="1"/>
          </p:cNvSpPr>
          <p:nvPr>
            <p:ph idx="1"/>
          </p:nvPr>
        </p:nvSpPr>
        <p:spPr/>
        <p:txBody>
          <a:bodyPr/>
          <a:lstStyle/>
          <a:p>
            <a:r>
              <a:rPr lang="id" dirty="0" smtClean="0">
                <a:latin typeface="Helvetica"/>
                <a:cs typeface="Helvetica"/>
              </a:rPr>
              <a:t>Coca-Cola melihat industri alternatif dan memasuki pasar:</a:t>
            </a:r>
          </a:p>
          <a:p>
            <a:pPr lvl="1"/>
            <a:r>
              <a:rPr lang="id" dirty="0" smtClean="0">
                <a:latin typeface="Helvetica"/>
                <a:cs typeface="Helvetica"/>
              </a:rPr>
              <a:t>Acara Olahraga</a:t>
            </a:r>
          </a:p>
          <a:p>
            <a:pPr lvl="1"/>
            <a:r>
              <a:rPr lang="id" dirty="0" smtClean="0">
                <a:latin typeface="Helvetica"/>
                <a:cs typeface="Helvetica"/>
              </a:rPr>
              <a:t>Arena Bowling</a:t>
            </a:r>
          </a:p>
          <a:p>
            <a:pPr lvl="1"/>
            <a:r>
              <a:rPr lang="id" dirty="0" smtClean="0">
                <a:latin typeface="Helvetica"/>
                <a:cs typeface="Helvetica"/>
              </a:rPr>
              <a:t>Bioskop</a:t>
            </a:r>
          </a:p>
          <a:p>
            <a:pPr lvl="1"/>
            <a:r>
              <a:rPr lang="id" dirty="0" smtClean="0">
                <a:latin typeface="Helvetica"/>
                <a:cs typeface="Helvetica"/>
              </a:rPr>
              <a:t>Menjadikan diri mereka tersedia untuk semua konsumen yang haus</a:t>
            </a:r>
          </a:p>
          <a:p>
            <a:endParaRPr lang="en-US" dirty="0">
              <a:latin typeface="Helvetica"/>
              <a:cs typeface="Helvetica"/>
            </a:endParaRPr>
          </a:p>
        </p:txBody>
      </p:sp>
    </p:spTree>
    <p:extLst>
      <p:ext uri="{BB962C8B-B14F-4D97-AF65-F5344CB8AC3E}">
        <p14:creationId xmlns:p14="http://schemas.microsoft.com/office/powerpoint/2010/main" val="341460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1524000"/>
          </a:xfrm>
        </p:spPr>
        <p:txBody>
          <a:bodyPr>
            <a:normAutofit fontScale="90000"/>
          </a:bodyPr>
          <a:lstStyle/>
          <a:p>
            <a:pPr algn="ctr"/>
            <a:r>
              <a:rPr lang="id" b="1" dirty="0" smtClean="0">
                <a:latin typeface="Helvetica"/>
                <a:cs typeface="Helvetica"/>
              </a:rPr>
              <a:t>Jalur 2: Melihat Lintas Kelompok Strategis dalam Industri</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endParaRPr lang="en-US" dirty="0" smtClean="0">
              <a:latin typeface="Helvetica"/>
              <a:cs typeface="Helvetica"/>
            </a:endParaRPr>
          </a:p>
          <a:p>
            <a:pPr lvl="0"/>
            <a:r>
              <a:rPr lang="id" dirty="0" smtClean="0">
                <a:latin typeface="Helvetica"/>
                <a:cs typeface="Helvetica"/>
              </a:rPr>
              <a:t>Membuka Blue Oceans dengan melihat lintas </a:t>
            </a:r>
            <a:r>
              <a:rPr lang="id" b="1" dirty="0" smtClean="0">
                <a:latin typeface="Helvetica"/>
                <a:cs typeface="Helvetica"/>
              </a:rPr>
              <a:t>kelompok strategis</a:t>
            </a:r>
          </a:p>
          <a:p>
            <a:pPr lvl="0">
              <a:buNone/>
            </a:pPr>
            <a:endParaRPr lang="en-US" dirty="0" smtClean="0">
              <a:latin typeface="Helvetica"/>
              <a:cs typeface="Helvetica"/>
            </a:endParaRPr>
          </a:p>
          <a:p>
            <a:pPr lvl="0"/>
            <a:r>
              <a:rPr lang="id" dirty="0" smtClean="0">
                <a:latin typeface="Helvetica"/>
                <a:cs typeface="Helvetica"/>
              </a:rPr>
              <a:t>Dapat diurutkan berdasarkan dua dimensi:</a:t>
            </a:r>
          </a:p>
          <a:p>
            <a:pPr lvl="1"/>
            <a:r>
              <a:rPr lang="id" dirty="0" smtClean="0">
                <a:latin typeface="Helvetica"/>
                <a:cs typeface="Helvetica"/>
              </a:rPr>
              <a:t>Harga dan kinerja</a:t>
            </a:r>
          </a:p>
          <a:p>
            <a:endParaRPr lang="en-US" dirty="0"/>
          </a:p>
        </p:txBody>
      </p:sp>
    </p:spTree>
    <p:extLst>
      <p:ext uri="{BB962C8B-B14F-4D97-AF65-F5344CB8AC3E}">
        <p14:creationId xmlns:p14="http://schemas.microsoft.com/office/powerpoint/2010/main" val="365115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 sz="4200" b="1" dirty="0">
                <a:latin typeface="Helvetica"/>
                <a:cs typeface="Helvetica"/>
              </a:rPr>
              <a:t>Menciptakan Samudra Biru</a:t>
            </a:r>
            <a:endParaRPr lang="en-US" sz="4200" b="1" dirty="0">
              <a:latin typeface="Helvetica"/>
              <a:cs typeface="Helvetica"/>
            </a:endParaRPr>
          </a:p>
        </p:txBody>
      </p:sp>
      <p:sp>
        <p:nvSpPr>
          <p:cNvPr id="3" name="Content Placeholder 2"/>
          <p:cNvSpPr>
            <a:spLocks noGrp="1"/>
          </p:cNvSpPr>
          <p:nvPr>
            <p:ph idx="1"/>
          </p:nvPr>
        </p:nvSpPr>
        <p:spPr/>
        <p:txBody>
          <a:bodyPr/>
          <a:lstStyle/>
          <a:p>
            <a:pPr lvl="0"/>
            <a:endParaRPr lang="en-US" dirty="0">
              <a:latin typeface="Helvetica"/>
              <a:cs typeface="Helvetica"/>
            </a:endParaRPr>
          </a:p>
          <a:p>
            <a:pPr lvl="0"/>
            <a:r>
              <a:rPr lang="id" dirty="0">
                <a:latin typeface="Helvetica"/>
                <a:cs typeface="Helvetica"/>
              </a:rPr>
              <a:t>Melepaskan diri dari fokus “visi terowongan”</a:t>
            </a:r>
          </a:p>
          <a:p>
            <a:pPr lvl="0">
              <a:buNone/>
            </a:pPr>
            <a:endParaRPr lang="en-US" dirty="0">
              <a:latin typeface="Helvetica"/>
              <a:cs typeface="Helvetica"/>
            </a:endParaRPr>
          </a:p>
          <a:p>
            <a:pPr lvl="0"/>
            <a:r>
              <a:rPr lang="id" b="1" dirty="0">
                <a:latin typeface="Helvetica"/>
                <a:cs typeface="Helvetica"/>
              </a:rPr>
              <a:t>Memahami faktor-faktor yang mendorong keputusan pelanggan untuk berpindah dari satu kelompok ke kelompok lain</a:t>
            </a:r>
            <a:endParaRPr lang="en-US" dirty="0">
              <a:latin typeface="Helvetica"/>
              <a:cs typeface="Helvetica"/>
            </a:endParaRPr>
          </a:p>
          <a:p>
            <a:endParaRPr lang="en-US" dirty="0"/>
          </a:p>
        </p:txBody>
      </p:sp>
    </p:spTree>
    <p:extLst>
      <p:ext uri="{BB962C8B-B14F-4D97-AF65-F5344CB8AC3E}">
        <p14:creationId xmlns:p14="http://schemas.microsoft.com/office/powerpoint/2010/main" val="44414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 sz="4200" b="1" dirty="0" smtClean="0">
                <a:latin typeface="Helvetica"/>
                <a:cs typeface="Helvetica"/>
              </a:rPr>
              <a:t>Contoh </a:t>
            </a:r>
            <a:r>
              <a:rPr lang="id" sz="4200" b="1" dirty="0">
                <a:latin typeface="Helvetica"/>
                <a:cs typeface="Helvetica"/>
              </a:rPr>
              <a:t>:</a:t>
            </a:r>
            <a:endParaRPr lang="en-US" sz="4200" b="1" dirty="0">
              <a:latin typeface="Helvetica"/>
              <a:cs typeface="Helvetica"/>
            </a:endParaRPr>
          </a:p>
        </p:txBody>
      </p:sp>
      <p:sp>
        <p:nvSpPr>
          <p:cNvPr id="3" name="Content Placeholder 2"/>
          <p:cNvSpPr>
            <a:spLocks noGrp="1"/>
          </p:cNvSpPr>
          <p:nvPr>
            <p:ph idx="1"/>
          </p:nvPr>
        </p:nvSpPr>
        <p:spPr/>
        <p:txBody>
          <a:bodyPr>
            <a:normAutofit/>
          </a:bodyPr>
          <a:lstStyle/>
          <a:p>
            <a:pPr lvl="0"/>
            <a:r>
              <a:rPr lang="id" dirty="0">
                <a:latin typeface="Helvetica"/>
                <a:cs typeface="Helvetica"/>
              </a:rPr>
              <a:t>Toyota Lexus</a:t>
            </a:r>
          </a:p>
          <a:p>
            <a:pPr lvl="1"/>
            <a:r>
              <a:rPr lang="id" sz="2800" dirty="0">
                <a:latin typeface="Helvetica"/>
                <a:cs typeface="Helvetica"/>
              </a:rPr>
              <a:t>Kemewahan berkualitas tinggi, namun harga lebih rendah</a:t>
            </a:r>
          </a:p>
          <a:p>
            <a:pPr lvl="0"/>
            <a:r>
              <a:rPr lang="id" dirty="0">
                <a:latin typeface="Helvetica"/>
                <a:cs typeface="Helvetica"/>
              </a:rPr>
              <a:t>Sony Walkman</a:t>
            </a:r>
          </a:p>
          <a:p>
            <a:pPr lvl="1"/>
            <a:r>
              <a:rPr lang="id" sz="2800" dirty="0">
                <a:latin typeface="Helvetica"/>
                <a:cs typeface="Helvetica"/>
              </a:rPr>
              <a:t>Kotak musik dan radio transistor murah</a:t>
            </a:r>
          </a:p>
          <a:p>
            <a:pPr lvl="0"/>
            <a:r>
              <a:rPr lang="id" dirty="0">
                <a:latin typeface="Helvetica"/>
                <a:cs typeface="Helvetica"/>
              </a:rPr>
              <a:t>Champion Enterprises</a:t>
            </a:r>
          </a:p>
          <a:p>
            <a:pPr lvl="1"/>
            <a:r>
              <a:rPr lang="id" sz="2800" dirty="0" smtClean="0">
                <a:latin typeface="Helvetica"/>
                <a:cs typeface="Helvetica"/>
              </a:rPr>
              <a:t>pengembang </a:t>
            </a:r>
            <a:endParaRPr lang="en-US" dirty="0" smtClean="0"/>
          </a:p>
          <a:p>
            <a:pPr lvl="1"/>
            <a:endParaRPr lang="en-US" dirty="0" smtClean="0"/>
          </a:p>
          <a:p>
            <a:pPr lvl="1">
              <a:buNone/>
            </a:pPr>
            <a:endParaRPr lang="en-US" dirty="0" smtClean="0"/>
          </a:p>
          <a:p>
            <a:pPr lvl="1"/>
            <a:endParaRPr lang="en-US" dirty="0" smtClean="0"/>
          </a:p>
        </p:txBody>
      </p:sp>
      <p:pic>
        <p:nvPicPr>
          <p:cNvPr id="4" name="Picture 3" descr="Macintosh HD:Users:priscillacones:Desktop:sony_walkman_professional_wm-d3.jpg"/>
          <p:cNvPicPr/>
          <p:nvPr/>
        </p:nvPicPr>
        <p:blipFill>
          <a:blip r:embed="rId2"/>
          <a:srcRect/>
          <a:stretch>
            <a:fillRect/>
          </a:stretch>
        </p:blipFill>
        <p:spPr bwMode="auto">
          <a:xfrm>
            <a:off x="8991600" y="685800"/>
            <a:ext cx="2895600" cy="2514600"/>
          </a:xfrm>
          <a:prstGeom prst="rect">
            <a:avLst/>
          </a:prstGeom>
          <a:noFill/>
          <a:ln w="9525">
            <a:noFill/>
            <a:miter lim="800000"/>
            <a:headEnd/>
            <a:tailEnd/>
          </a:ln>
        </p:spPr>
      </p:pic>
    </p:spTree>
    <p:extLst>
      <p:ext uri="{BB962C8B-B14F-4D97-AF65-F5344CB8AC3E}">
        <p14:creationId xmlns:p14="http://schemas.microsoft.com/office/powerpoint/2010/main" val="174078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609600"/>
            <a:ext cx="9144001" cy="1600200"/>
          </a:xfrm>
        </p:spPr>
        <p:txBody>
          <a:bodyPr anchor="t">
            <a:noAutofit/>
          </a:bodyPr>
          <a:lstStyle/>
          <a:p>
            <a:pPr algn="ctr"/>
            <a:r>
              <a:rPr lang="id" sz="4200" b="1" dirty="0">
                <a:latin typeface="Helvetica"/>
                <a:cs typeface="Helvetica"/>
              </a:rPr>
              <a:t>Jalur 3: Melihat seluruh rantai pembeli</a:t>
            </a:r>
            <a:r>
              <a:rPr lang="en-US" sz="4200" b="1" dirty="0">
                <a:latin typeface="Helvetica"/>
                <a:cs typeface="Helvetica"/>
              </a:rPr>
              <a:t/>
            </a:r>
            <a:br>
              <a:rPr lang="en-US" sz="4200" b="1" dirty="0">
                <a:latin typeface="Helvetica"/>
                <a:cs typeface="Helvetica"/>
              </a:rPr>
            </a:br>
            <a:endParaRPr lang="en-US" sz="4200" b="1" dirty="0">
              <a:latin typeface="Helvetica"/>
              <a:cs typeface="Helvetica"/>
            </a:endParaRPr>
          </a:p>
        </p:txBody>
      </p:sp>
      <p:sp>
        <p:nvSpPr>
          <p:cNvPr id="3" name="Content Placeholder 2"/>
          <p:cNvSpPr>
            <a:spLocks noGrp="1"/>
          </p:cNvSpPr>
          <p:nvPr>
            <p:ph idx="1"/>
          </p:nvPr>
        </p:nvSpPr>
        <p:spPr/>
        <p:txBody>
          <a:bodyPr>
            <a:normAutofit/>
          </a:bodyPr>
          <a:lstStyle/>
          <a:p>
            <a:pPr marL="0" indent="0">
              <a:buNone/>
            </a:pPr>
            <a:endParaRPr lang="en-US" dirty="0">
              <a:latin typeface="Helvetica"/>
              <a:cs typeface="Helvetica"/>
            </a:endParaRPr>
          </a:p>
          <a:p>
            <a:pPr lvl="0"/>
            <a:r>
              <a:rPr lang="id" dirty="0">
                <a:latin typeface="Helvetica"/>
                <a:cs typeface="Helvetica"/>
              </a:rPr>
              <a:t>Para pesaing bersatu berdasarkan definisi umum tentang target pembeli</a:t>
            </a:r>
          </a:p>
          <a:p>
            <a:pPr lvl="0"/>
            <a:endParaRPr lang="en-US" dirty="0">
              <a:latin typeface="Helvetica"/>
              <a:cs typeface="Helvetica"/>
            </a:endParaRPr>
          </a:p>
          <a:p>
            <a:pPr lvl="0"/>
            <a:r>
              <a:rPr lang="id" dirty="0">
                <a:latin typeface="Helvetica"/>
                <a:cs typeface="Helvetica"/>
              </a:rPr>
              <a:t>Ada rantai pembeli</a:t>
            </a:r>
          </a:p>
          <a:p>
            <a:pPr lvl="0"/>
            <a:endParaRPr lang="en-US" dirty="0">
              <a:latin typeface="Helvetica"/>
              <a:cs typeface="Helvetica"/>
            </a:endParaRPr>
          </a:p>
          <a:p>
            <a:pPr lvl="0"/>
            <a:r>
              <a:rPr lang="id" dirty="0">
                <a:latin typeface="Helvetica"/>
                <a:cs typeface="Helvetica"/>
              </a:rPr>
              <a:t>Pembeli terlibat secara langsung atau tidak langsung dalam keputusan pembelian</a:t>
            </a:r>
          </a:p>
          <a:p>
            <a:endParaRPr lang="en-US" dirty="0">
              <a:latin typeface="Helvetica"/>
              <a:cs typeface="Helvetica"/>
            </a:endParaRPr>
          </a:p>
        </p:txBody>
      </p:sp>
    </p:spTree>
    <p:extLst>
      <p:ext uri="{BB962C8B-B14F-4D97-AF65-F5344CB8AC3E}">
        <p14:creationId xmlns:p14="http://schemas.microsoft.com/office/powerpoint/2010/main" val="44368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 sz="4200" b="1" dirty="0">
                <a:latin typeface="Helvetica"/>
                <a:cs typeface="Helvetica"/>
              </a:rPr>
              <a:t>Tiga Kategori Pembeli</a:t>
            </a:r>
            <a:r>
              <a:rPr lang="en-US" sz="4200" b="1" dirty="0">
                <a:latin typeface="Helvetica"/>
                <a:cs typeface="Helvetica"/>
              </a:rPr>
              <a:t/>
            </a:r>
            <a:br>
              <a:rPr lang="en-US" sz="4200" b="1" dirty="0">
                <a:latin typeface="Helvetica"/>
                <a:cs typeface="Helvetica"/>
              </a:rPr>
            </a:br>
            <a:endParaRPr lang="en-US" sz="4200" b="1" dirty="0">
              <a:latin typeface="Helvetica"/>
              <a:cs typeface="Helvetica"/>
            </a:endParaRPr>
          </a:p>
        </p:txBody>
      </p:sp>
      <p:sp>
        <p:nvSpPr>
          <p:cNvPr id="3" name="Content Placeholder 2"/>
          <p:cNvSpPr>
            <a:spLocks noGrp="1"/>
          </p:cNvSpPr>
          <p:nvPr>
            <p:ph idx="1"/>
          </p:nvPr>
        </p:nvSpPr>
        <p:spPr/>
        <p:txBody>
          <a:bodyPr>
            <a:normAutofit/>
          </a:bodyPr>
          <a:lstStyle/>
          <a:p>
            <a:pPr marL="514350" indent="-514350">
              <a:buNone/>
            </a:pPr>
            <a:r>
              <a:rPr lang="id" dirty="0">
                <a:latin typeface="Helvetica"/>
                <a:cs typeface="Helvetica"/>
              </a:rPr>
              <a:t>1. Pembeli</a:t>
            </a:r>
          </a:p>
          <a:p>
            <a:pPr marL="514350" indent="-514350">
              <a:buAutoNum type="arabicParenR"/>
            </a:pPr>
            <a:endParaRPr lang="en-US" dirty="0">
              <a:latin typeface="Helvetica"/>
              <a:cs typeface="Helvetica"/>
            </a:endParaRPr>
          </a:p>
          <a:p>
            <a:pPr lvl="0">
              <a:buNone/>
            </a:pPr>
            <a:r>
              <a:rPr lang="id" dirty="0">
                <a:latin typeface="Helvetica"/>
                <a:cs typeface="Helvetica"/>
              </a:rPr>
              <a:t>2. Pengguna</a:t>
            </a:r>
          </a:p>
          <a:p>
            <a:pPr lvl="0">
              <a:buNone/>
            </a:pPr>
            <a:endParaRPr lang="en-US" dirty="0">
              <a:latin typeface="Helvetica"/>
              <a:cs typeface="Helvetica"/>
            </a:endParaRPr>
          </a:p>
          <a:p>
            <a:pPr lvl="0">
              <a:buNone/>
            </a:pPr>
            <a:r>
              <a:rPr lang="id" dirty="0">
                <a:latin typeface="Helvetica"/>
                <a:cs typeface="Helvetica"/>
              </a:rPr>
              <a:t>3. Influencer</a:t>
            </a:r>
            <a:endParaRPr lang="en-US" dirty="0">
              <a:latin typeface="Helvetica"/>
              <a:cs typeface="Helvetica"/>
            </a:endParaRPr>
          </a:p>
        </p:txBody>
      </p:sp>
    </p:spTree>
    <p:extLst>
      <p:ext uri="{BB962C8B-B14F-4D97-AF65-F5344CB8AC3E}">
        <p14:creationId xmlns:p14="http://schemas.microsoft.com/office/powerpoint/2010/main" val="255592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914400"/>
            <a:ext cx="9144001" cy="5334000"/>
          </a:xfrm>
        </p:spPr>
        <p:txBody>
          <a:bodyPr>
            <a:normAutofit/>
          </a:bodyPr>
          <a:lstStyle/>
          <a:p>
            <a:pPr lvl="0"/>
            <a:r>
              <a:rPr lang="id" dirty="0" smtClean="0">
                <a:latin typeface="Helvetica"/>
                <a:cs typeface="Helvetica"/>
              </a:rPr>
              <a:t>Perusahaan-perusahaan individual seringkali menargetkan segmen pelanggan yang berbeda-beda</a:t>
            </a:r>
          </a:p>
          <a:p>
            <a:r>
              <a:rPr lang="id" dirty="0" smtClean="0">
                <a:latin typeface="Helvetica"/>
                <a:cs typeface="Helvetica"/>
              </a:rPr>
              <a:t>-ex: Pelanggan besar </a:t>
            </a:r>
            <a:r>
              <a:rPr lang="id" dirty="0" err="1" smtClean="0">
                <a:latin typeface="Helvetica"/>
                <a:cs typeface="Helvetica"/>
              </a:rPr>
              <a:t>vs. </a:t>
            </a:r>
            <a:r>
              <a:rPr lang="id" dirty="0" smtClean="0">
                <a:latin typeface="Helvetica"/>
                <a:cs typeface="Helvetica"/>
              </a:rPr>
              <a:t>pelanggan kecil</a:t>
            </a:r>
          </a:p>
          <a:p>
            <a:pPr lvl="0"/>
            <a:r>
              <a:rPr lang="id" dirty="0" smtClean="0">
                <a:latin typeface="Helvetica"/>
                <a:cs typeface="Helvetica"/>
              </a:rPr>
              <a:t>Suatu industri biasanya berkumpul dalam satu kelompok pembeli</a:t>
            </a:r>
          </a:p>
          <a:p>
            <a:pPr>
              <a:buNone/>
            </a:pPr>
            <a:endParaRPr lang="en-US" dirty="0" smtClean="0">
              <a:latin typeface="Helvetica"/>
              <a:cs typeface="Helvetica"/>
            </a:endParaRPr>
          </a:p>
          <a:p>
            <a:r>
              <a:rPr lang="id" dirty="0" smtClean="0">
                <a:latin typeface="Helvetica"/>
                <a:cs typeface="Helvetica"/>
              </a:rPr>
              <a:t>Seperti:</a:t>
            </a:r>
          </a:p>
          <a:p>
            <a:pPr lvl="0"/>
            <a:r>
              <a:rPr lang="id" dirty="0" smtClean="0">
                <a:latin typeface="Helvetica"/>
                <a:cs typeface="Helvetica"/>
              </a:rPr>
              <a:t>Industri farmasi tentang influencer: dokter</a:t>
            </a:r>
          </a:p>
          <a:p>
            <a:pPr lvl="0"/>
            <a:r>
              <a:rPr lang="id" dirty="0" smtClean="0">
                <a:latin typeface="Helvetica"/>
                <a:cs typeface="Helvetica"/>
              </a:rPr>
              <a:t>Industri peralatan kantor pada pembeli: departemen pembelian perusahaan</a:t>
            </a:r>
          </a:p>
          <a:p>
            <a:pPr lvl="0"/>
            <a:r>
              <a:rPr lang="id" dirty="0" smtClean="0">
                <a:latin typeface="Helvetica"/>
                <a:cs typeface="Helvetica"/>
              </a:rPr>
              <a:t>Industri pakaian sebagian besar menjual kepada pengguna</a:t>
            </a:r>
          </a:p>
          <a:p>
            <a:endParaRPr lang="en-US" dirty="0"/>
          </a:p>
        </p:txBody>
      </p:sp>
    </p:spTree>
    <p:extLst>
      <p:ext uri="{BB962C8B-B14F-4D97-AF65-F5344CB8AC3E}">
        <p14:creationId xmlns:p14="http://schemas.microsoft.com/office/powerpoint/2010/main" val="389958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91631"/>
            <a:ext cx="8711381" cy="2593975"/>
          </a:xfrm>
        </p:spPr>
        <p:txBody>
          <a:bodyPr>
            <a:normAutofit fontScale="90000"/>
          </a:bodyPr>
          <a:lstStyle/>
          <a:p>
            <a:r>
              <a:rPr lang="id" dirty="0" smtClean="0"/>
              <a:t>Menciptakan </a:t>
            </a:r>
            <a:r>
              <a:rPr lang="en-US" dirty="0" smtClean="0"/>
              <a:t>Blue Ocean</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670510" y="1458285"/>
            <a:ext cx="6461760" cy="5399715"/>
          </a:xfrm>
        </p:spPr>
        <p:txBody>
          <a:bodyPr/>
          <a:lstStyle/>
          <a:p>
            <a:pPr marL="342900" indent="-342900">
              <a:buFont typeface="Arial"/>
              <a:buChar char="•"/>
            </a:pPr>
            <a:r>
              <a:rPr lang="id" dirty="0" smtClean="0">
                <a:solidFill>
                  <a:schemeClr val="tx1"/>
                </a:solidFill>
              </a:rPr>
              <a:t>Sirkus Matahari</a:t>
            </a:r>
          </a:p>
          <a:p>
            <a:pPr marL="800100" lvl="1" indent="-342900" algn="l">
              <a:buFont typeface="Arial"/>
              <a:buChar char="•"/>
            </a:pPr>
            <a:r>
              <a:rPr lang="id" dirty="0" smtClean="0">
                <a:solidFill>
                  <a:schemeClr val="tx1"/>
                </a:solidFill>
              </a:rPr>
              <a:t>Dibuat oleh Guy </a:t>
            </a:r>
            <a:r>
              <a:rPr lang="id" dirty="0" err="1" smtClean="0">
                <a:solidFill>
                  <a:schemeClr val="tx1"/>
                </a:solidFill>
              </a:rPr>
              <a:t>Laliberte </a:t>
            </a:r>
            <a:r>
              <a:rPr lang="id" dirty="0" smtClean="0">
                <a:solidFill>
                  <a:schemeClr val="tx1"/>
                </a:solidFill>
              </a:rPr>
              <a:t>pada tahun 1984</a:t>
            </a:r>
          </a:p>
          <a:p>
            <a:pPr marL="800100" lvl="1" indent="-342900" algn="l">
              <a:buFont typeface="Arial"/>
              <a:buChar char="•"/>
            </a:pPr>
            <a:r>
              <a:rPr lang="id" dirty="0" smtClean="0">
                <a:solidFill>
                  <a:schemeClr val="tx1"/>
                </a:solidFill>
              </a:rPr>
              <a:t>Mencapai tingkat pendapatan yang membutuhkan waktu lebih dari 100 tahun bagi Ringling </a:t>
            </a:r>
            <a:r>
              <a:rPr lang="id" dirty="0">
                <a:solidFill>
                  <a:schemeClr val="tx1"/>
                </a:solidFill>
              </a:rPr>
              <a:t>Brothers dan </a:t>
            </a:r>
            <a:r>
              <a:rPr lang="id" dirty="0" smtClean="0">
                <a:solidFill>
                  <a:schemeClr val="tx1"/>
                </a:solidFill>
              </a:rPr>
              <a:t>Barnum </a:t>
            </a:r>
            <a:r>
              <a:rPr lang="id" dirty="0" err="1" smtClean="0">
                <a:solidFill>
                  <a:schemeClr val="tx1"/>
                </a:solidFill>
              </a:rPr>
              <a:t>&amp; Bailey untuk mencapainya</a:t>
            </a:r>
          </a:p>
          <a:p>
            <a:pPr marL="800100" lvl="1" indent="-342900" algn="l">
              <a:buFont typeface="Arial"/>
              <a:buChar char="•"/>
            </a:pPr>
            <a:endParaRPr lang="en-US" dirty="0" smtClean="0">
              <a:solidFill>
                <a:schemeClr val="tx1"/>
              </a:solidFill>
            </a:endParaRPr>
          </a:p>
          <a:p>
            <a:pPr marL="800100" lvl="1" indent="-342900" algn="l">
              <a:buFont typeface="Arial"/>
              <a:buChar char="•"/>
            </a:pPr>
            <a:endParaRPr lang="en-US" dirty="0" smtClean="0">
              <a:solidFill>
                <a:schemeClr val="tx1"/>
              </a:solidFill>
            </a:endParaRPr>
          </a:p>
          <a:p>
            <a:pPr marL="342900" indent="-342900">
              <a:buFont typeface="Arial"/>
              <a:buChar char="•"/>
            </a:pPr>
            <a:r>
              <a:rPr lang="id" dirty="0" smtClean="0">
                <a:solidFill>
                  <a:schemeClr val="tx1"/>
                </a:solidFill>
              </a:rPr>
              <a:t>Memperbarui industri sirkus yang sekarat</a:t>
            </a:r>
          </a:p>
          <a:p>
            <a:pPr marL="1257300" lvl="2" indent="-342900" algn="l">
              <a:buFont typeface="Arial"/>
              <a:buChar char="•"/>
            </a:pPr>
            <a:r>
              <a:rPr lang="id" dirty="0" smtClean="0">
                <a:solidFill>
                  <a:schemeClr val="tx1"/>
                </a:solidFill>
              </a:rPr>
              <a:t>Industri dengan sedikit ruang untuk pertumbuhan</a:t>
            </a:r>
          </a:p>
          <a:p>
            <a:pPr marL="1257300" lvl="2" indent="-342900" algn="l">
              <a:buFont typeface="Arial"/>
              <a:buChar char="•"/>
            </a:pPr>
            <a:r>
              <a:rPr lang="id" dirty="0" smtClean="0">
                <a:solidFill>
                  <a:schemeClr val="tx1"/>
                </a:solidFill>
              </a:rPr>
              <a:t>Menggabungkan berbagai jenis hiburan</a:t>
            </a:r>
          </a:p>
          <a:p>
            <a:pPr marL="1257300" lvl="2" indent="-342900" algn="l">
              <a:buFont typeface="Arial"/>
              <a:buChar char="•"/>
            </a:pPr>
            <a:r>
              <a:rPr lang="id" dirty="0" smtClean="0">
                <a:solidFill>
                  <a:schemeClr val="tx1"/>
                </a:solidFill>
              </a:rPr>
              <a:t>Industri yang sangat tidak menarik dari sudut pandang strategis</a:t>
            </a:r>
          </a:p>
        </p:txBody>
      </p:sp>
    </p:spTree>
    <p:extLst>
      <p:ext uri="{BB962C8B-B14F-4D97-AF65-F5344CB8AC3E}">
        <p14:creationId xmlns:p14="http://schemas.microsoft.com/office/powerpoint/2010/main" val="1145813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2514600"/>
          </a:xfrm>
        </p:spPr>
        <p:txBody>
          <a:bodyPr>
            <a:normAutofit fontScale="90000"/>
          </a:bodyPr>
          <a:lstStyle/>
          <a:p>
            <a:pPr algn="ctr"/>
            <a:r>
              <a:rPr lang="id" dirty="0" smtClean="0">
                <a:latin typeface="Helvetica"/>
                <a:cs typeface="Helvetica"/>
              </a:rPr>
              <a:t>Ketika seseorang menantang kebijaksanaan industri tentang kelompok pembeli mana yang ditargetkan dapat mengarah pada penemuan lautan baru.</a:t>
            </a:r>
            <a:r>
              <a:rPr lang="en-US" dirty="0" smtClean="0">
                <a:latin typeface="Helvetica"/>
                <a:cs typeface="Helvetica"/>
              </a:rPr>
              <a:t/>
            </a:r>
            <a:br>
              <a:rPr lang="en-US" dirty="0" smtClean="0">
                <a:latin typeface="Helvetica"/>
                <a:cs typeface="Helvetica"/>
              </a:rPr>
            </a:br>
            <a:r>
              <a:rPr lang="id" dirty="0" smtClean="0">
                <a:latin typeface="Helvetica"/>
                <a:cs typeface="Helvetica"/>
              </a:rPr>
              <a:t> </a:t>
            </a:r>
            <a:r>
              <a:rPr lang="en-US" dirty="0" smtClean="0">
                <a:latin typeface="Helvetica"/>
                <a:cs typeface="Helvetica"/>
              </a:rPr>
              <a:t/>
            </a:r>
            <a:br>
              <a:rPr lang="en-US" dirty="0" smtClean="0">
                <a:latin typeface="Helvetica"/>
                <a:cs typeface="Helvetica"/>
              </a:rPr>
            </a:br>
            <a:endParaRPr lang="en-US" dirty="0">
              <a:latin typeface="Helvetica"/>
              <a:cs typeface="Helvetica"/>
            </a:endParaRPr>
          </a:p>
        </p:txBody>
      </p:sp>
      <p:pic>
        <p:nvPicPr>
          <p:cNvPr id="4" name="Content Placeholder 3" descr="http://kerlabs.net/wp-content/uploads/2013/10/Blue-Ocean-HD-Wallpaper.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07822" y="3372254"/>
            <a:ext cx="2078182" cy="1300942"/>
          </a:xfrm>
          <a:prstGeom prst="rect">
            <a:avLst/>
          </a:prstGeom>
          <a:noFill/>
          <a:ln>
            <a:noFill/>
          </a:ln>
        </p:spPr>
      </p:pic>
    </p:spTree>
    <p:extLst>
      <p:ext uri="{BB962C8B-B14F-4D97-AF65-F5344CB8AC3E}">
        <p14:creationId xmlns:p14="http://schemas.microsoft.com/office/powerpoint/2010/main" val="263752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 sz="4200" b="1" dirty="0">
                <a:latin typeface="Helvetica"/>
                <a:cs typeface="Helvetica"/>
              </a:rPr>
              <a:t>Novo Nordisk</a:t>
            </a:r>
            <a:r>
              <a:rPr lang="en-US" sz="4200" b="1" dirty="0">
                <a:latin typeface="Helvetica"/>
                <a:cs typeface="Helvetica"/>
              </a:rPr>
              <a:t/>
            </a:r>
            <a:br>
              <a:rPr lang="en-US" sz="4200" b="1" dirty="0">
                <a:latin typeface="Helvetica"/>
                <a:cs typeface="Helvetica"/>
              </a:rPr>
            </a:br>
            <a:endParaRPr lang="en-US" sz="4200" b="1" dirty="0">
              <a:latin typeface="Helvetica"/>
              <a:cs typeface="Helvetica"/>
            </a:endParaRPr>
          </a:p>
        </p:txBody>
      </p:sp>
      <p:sp>
        <p:nvSpPr>
          <p:cNvPr id="3" name="Content Placeholder 2"/>
          <p:cNvSpPr>
            <a:spLocks noGrp="1"/>
          </p:cNvSpPr>
          <p:nvPr>
            <p:ph idx="1"/>
          </p:nvPr>
        </p:nvSpPr>
        <p:spPr/>
        <p:txBody>
          <a:bodyPr>
            <a:normAutofit/>
          </a:bodyPr>
          <a:lstStyle/>
          <a:p>
            <a:pPr lvl="0"/>
            <a:r>
              <a:rPr lang="id" dirty="0">
                <a:latin typeface="Helvetica"/>
                <a:cs typeface="Helvetica"/>
              </a:rPr>
              <a:t>Produsen insulin Denmark</a:t>
            </a:r>
          </a:p>
          <a:p>
            <a:pPr lvl="0"/>
            <a:r>
              <a:rPr lang="id" dirty="0">
                <a:latin typeface="Helvetica"/>
                <a:cs typeface="Helvetica"/>
              </a:rPr>
              <a:t>Menciptakan samudra biru dalam industri insulin</a:t>
            </a:r>
          </a:p>
          <a:p>
            <a:pPr lvl="0"/>
            <a:r>
              <a:rPr lang="id" dirty="0">
                <a:latin typeface="Helvetica"/>
                <a:cs typeface="Helvetica"/>
              </a:rPr>
              <a:t>Perubahan fokus dari influencer (dokter) menjadi pengguna (pasien)</a:t>
            </a:r>
          </a:p>
          <a:p>
            <a:pPr lvl="0"/>
            <a:r>
              <a:rPr lang="id" dirty="0">
                <a:latin typeface="Helvetica"/>
                <a:cs typeface="Helvetica"/>
              </a:rPr>
              <a:t>Menciptakan </a:t>
            </a:r>
            <a:r>
              <a:rPr lang="id" dirty="0" err="1">
                <a:latin typeface="Helvetica"/>
                <a:cs typeface="Helvetica"/>
              </a:rPr>
              <a:t>NovoPen </a:t>
            </a:r>
            <a:r>
              <a:rPr lang="id" dirty="0">
                <a:latin typeface="Helvetica"/>
                <a:cs typeface="Helvetica"/>
              </a:rPr>
              <a:t>, solusi pengiriman insulin pertama yang ramah pengguna</a:t>
            </a:r>
          </a:p>
          <a:p>
            <a:pPr>
              <a:buNone/>
            </a:pPr>
            <a:endParaRPr lang="en-US" dirty="0">
              <a:latin typeface="Helvetica"/>
              <a:cs typeface="Helvetica"/>
            </a:endParaRPr>
          </a:p>
          <a:p>
            <a:pPr lvl="0"/>
            <a:r>
              <a:rPr lang="id" dirty="0">
                <a:latin typeface="Helvetica"/>
                <a:cs typeface="Helvetica"/>
              </a:rPr>
              <a:t>Strategi samudra biru Novo Nordisk mengubah lanskap industri.</a:t>
            </a:r>
          </a:p>
          <a:p>
            <a:pPr lvl="0"/>
            <a:r>
              <a:rPr lang="id" dirty="0">
                <a:latin typeface="Helvetica"/>
                <a:cs typeface="Helvetica"/>
              </a:rPr>
              <a:t>Ini mengubah perusahaan dari produsen insulin menjadi industri perawatan diabetes.</a:t>
            </a:r>
          </a:p>
          <a:p>
            <a:endParaRPr lang="en-US" dirty="0"/>
          </a:p>
        </p:txBody>
      </p:sp>
      <p:pic>
        <p:nvPicPr>
          <p:cNvPr id="4" name="Picture 3" descr="http://louisiana.jdrf.org/wp-content/uploads/sites/30/2013/07/Novo-Nordis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609600"/>
            <a:ext cx="2209800" cy="1828800"/>
          </a:xfrm>
          <a:prstGeom prst="rect">
            <a:avLst/>
          </a:prstGeom>
          <a:noFill/>
          <a:ln>
            <a:noFill/>
          </a:ln>
        </p:spPr>
      </p:pic>
    </p:spTree>
    <p:extLst>
      <p:ext uri="{BB962C8B-B14F-4D97-AF65-F5344CB8AC3E}">
        <p14:creationId xmlns:p14="http://schemas.microsoft.com/office/powerpoint/2010/main" val="261940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 sz="4200" b="1" dirty="0">
                <a:latin typeface="Helvetica"/>
                <a:cs typeface="Helvetica"/>
              </a:rPr>
              <a:t>Bloomberg</a:t>
            </a:r>
            <a:r>
              <a:rPr lang="en-US" sz="4200" b="1" dirty="0">
                <a:latin typeface="Helvetica"/>
                <a:cs typeface="Helvetica"/>
              </a:rPr>
              <a:t/>
            </a:r>
            <a:br>
              <a:rPr lang="en-US" sz="4200" b="1" dirty="0">
                <a:latin typeface="Helvetica"/>
                <a:cs typeface="Helvetica"/>
              </a:rPr>
            </a:br>
            <a:endParaRPr lang="en-US" sz="4200" b="1" dirty="0">
              <a:latin typeface="Helvetica"/>
              <a:cs typeface="Helvetica"/>
            </a:endParaRPr>
          </a:p>
        </p:txBody>
      </p:sp>
      <p:sp>
        <p:nvSpPr>
          <p:cNvPr id="3" name="Content Placeholder 2"/>
          <p:cNvSpPr>
            <a:spLocks noGrp="1"/>
          </p:cNvSpPr>
          <p:nvPr>
            <p:ph idx="1"/>
          </p:nvPr>
        </p:nvSpPr>
        <p:spPr/>
        <p:txBody>
          <a:bodyPr>
            <a:normAutofit fontScale="92500" lnSpcReduction="10000"/>
          </a:bodyPr>
          <a:lstStyle/>
          <a:p>
            <a:pPr lvl="0"/>
            <a:r>
              <a:rPr lang="id" sz="2500" dirty="0">
                <a:latin typeface="Helvetica"/>
                <a:cs typeface="Helvetica"/>
              </a:rPr>
              <a:t>Hingga tahun 1980-an, Reuters dan Telerate mendominasi industri informasi keuangan daring.</a:t>
            </a:r>
          </a:p>
          <a:p>
            <a:pPr lvl="0"/>
            <a:r>
              <a:rPr lang="id" sz="2500" dirty="0">
                <a:latin typeface="Helvetica"/>
                <a:cs typeface="Helvetica"/>
              </a:rPr>
              <a:t>Reuters dan Telerate berfokus pada pembeli (manajer TI)</a:t>
            </a:r>
          </a:p>
          <a:p>
            <a:pPr lvl="0"/>
            <a:r>
              <a:rPr lang="id" sz="2500" dirty="0">
                <a:latin typeface="Helvetica"/>
                <a:cs typeface="Helvetica"/>
              </a:rPr>
              <a:t>Sistem Bloomberg yang didesain ulang melayani para pedagang</a:t>
            </a:r>
          </a:p>
          <a:p>
            <a:pPr lvl="0"/>
            <a:r>
              <a:rPr lang="id" sz="2500" dirty="0">
                <a:latin typeface="Helvetica"/>
                <a:cs typeface="Helvetica"/>
              </a:rPr>
              <a:t>Membuat sistem yang mudah digunakan:</a:t>
            </a:r>
          </a:p>
          <a:p>
            <a:pPr lvl="1"/>
            <a:r>
              <a:rPr lang="id" sz="2500" dirty="0">
                <a:latin typeface="Helvetica"/>
                <a:cs typeface="Helvetica"/>
              </a:rPr>
              <a:t>Papan ketik berlabel istilah keuangan</a:t>
            </a:r>
          </a:p>
          <a:p>
            <a:pPr lvl="1"/>
            <a:r>
              <a:rPr lang="id" sz="2500" dirty="0">
                <a:latin typeface="Helvetica"/>
                <a:cs typeface="Helvetica"/>
              </a:rPr>
              <a:t>Dua monitor panel datar untuk melihat semua informasi</a:t>
            </a:r>
          </a:p>
          <a:p>
            <a:pPr lvl="1"/>
            <a:r>
              <a:rPr lang="id" sz="2500" dirty="0">
                <a:latin typeface="Helvetica"/>
                <a:cs typeface="Helvetica"/>
              </a:rPr>
              <a:t>Membangun kemampuan analitik untuk menjalankan skenario “apa adanya”</a:t>
            </a:r>
          </a:p>
          <a:p>
            <a:endParaRPr lang="en-US" dirty="0"/>
          </a:p>
        </p:txBody>
      </p:sp>
      <p:pic>
        <p:nvPicPr>
          <p:cNvPr id="4" name="Picture 3" descr="http://www.benicialibrary.org/files/benicia/u10/Bloomber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0800" y="4800600"/>
            <a:ext cx="1752600" cy="1676400"/>
          </a:xfrm>
          <a:prstGeom prst="rect">
            <a:avLst/>
          </a:prstGeom>
          <a:noFill/>
          <a:ln>
            <a:noFill/>
          </a:ln>
        </p:spPr>
      </p:pic>
    </p:spTree>
    <p:extLst>
      <p:ext uri="{BB962C8B-B14F-4D97-AF65-F5344CB8AC3E}">
        <p14:creationId xmlns:p14="http://schemas.microsoft.com/office/powerpoint/2010/main" val="219260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1" y="0"/>
            <a:ext cx="9144001" cy="1524000"/>
          </a:xfrm>
        </p:spPr>
        <p:txBody>
          <a:bodyPr>
            <a:noAutofit/>
          </a:bodyPr>
          <a:lstStyle/>
          <a:p>
            <a:pPr algn="ctr"/>
            <a:r>
              <a:rPr lang="id" sz="4200" b="1" dirty="0">
                <a:latin typeface="Helvetica"/>
                <a:cs typeface="Helvetica"/>
              </a:rPr>
              <a:t> </a:t>
            </a:r>
            <a:r>
              <a:rPr lang="en-US" sz="4200" b="1" dirty="0">
                <a:latin typeface="Helvetica"/>
                <a:cs typeface="Helvetica"/>
              </a:rPr>
              <a:t/>
            </a:r>
            <a:br>
              <a:rPr lang="en-US" sz="4200" b="1" dirty="0">
                <a:latin typeface="Helvetica"/>
                <a:cs typeface="Helvetica"/>
              </a:rPr>
            </a:br>
            <a:r>
              <a:rPr lang="id" sz="4200" b="1" dirty="0">
                <a:latin typeface="Helvetica"/>
                <a:cs typeface="Helvetica"/>
              </a:rPr>
              <a:t>Industri Lainnya Perubahan Samudra Biru</a:t>
            </a:r>
            <a:r>
              <a:rPr lang="en-US" sz="4200" b="1" dirty="0">
                <a:latin typeface="Helvetica"/>
                <a:cs typeface="Helvetica"/>
              </a:rPr>
              <a:t/>
            </a:r>
            <a:br>
              <a:rPr lang="en-US" sz="4200" b="1" dirty="0">
                <a:latin typeface="Helvetica"/>
                <a:cs typeface="Helvetica"/>
              </a:rPr>
            </a:br>
            <a:endParaRPr lang="en-US" sz="4200" b="1" dirty="0">
              <a:latin typeface="Helvetica"/>
              <a:cs typeface="Helvetica"/>
            </a:endParaRPr>
          </a:p>
        </p:txBody>
      </p:sp>
      <p:sp>
        <p:nvSpPr>
          <p:cNvPr id="3" name="Content Placeholder 2"/>
          <p:cNvSpPr>
            <a:spLocks noGrp="1"/>
          </p:cNvSpPr>
          <p:nvPr>
            <p:ph idx="1"/>
          </p:nvPr>
        </p:nvSpPr>
        <p:spPr>
          <a:xfrm>
            <a:off x="1981201" y="1447800"/>
            <a:ext cx="9144001" cy="4800600"/>
          </a:xfrm>
        </p:spPr>
        <p:txBody>
          <a:bodyPr>
            <a:normAutofit/>
          </a:bodyPr>
          <a:lstStyle/>
          <a:p>
            <a:r>
              <a:rPr lang="id" dirty="0" smtClean="0">
                <a:latin typeface="Helvetica"/>
                <a:cs typeface="Helvetica"/>
              </a:rPr>
              <a:t>Kanon</a:t>
            </a:r>
          </a:p>
          <a:p>
            <a:pPr lvl="0"/>
            <a:r>
              <a:rPr lang="id" dirty="0" smtClean="0">
                <a:latin typeface="Helvetica"/>
                <a:cs typeface="Helvetica"/>
              </a:rPr>
              <a:t>Beralih dari pembeli korporat ke pengguna</a:t>
            </a:r>
          </a:p>
          <a:p>
            <a:pPr lvl="0"/>
            <a:r>
              <a:rPr lang="id" dirty="0" smtClean="0">
                <a:latin typeface="Helvetica"/>
                <a:cs typeface="Helvetica"/>
              </a:rPr>
              <a:t>Membuat industri mesin fotokopi desktop kecil</a:t>
            </a:r>
          </a:p>
          <a:p>
            <a:pPr>
              <a:buNone/>
            </a:pPr>
            <a:r>
              <a:rPr lang="id" dirty="0" smtClean="0">
                <a:latin typeface="Helvetica"/>
                <a:cs typeface="Helvetica"/>
              </a:rPr>
              <a:t> </a:t>
            </a:r>
          </a:p>
          <a:p>
            <a:pPr marL="0" indent="0">
              <a:buNone/>
            </a:pPr>
            <a:r>
              <a:rPr lang="id" dirty="0" smtClean="0">
                <a:latin typeface="Helvetica"/>
                <a:cs typeface="Helvetica"/>
              </a:rPr>
              <a:t>GETAH</a:t>
            </a:r>
          </a:p>
          <a:p>
            <a:pPr lvl="0"/>
            <a:r>
              <a:rPr lang="id" dirty="0" smtClean="0">
                <a:latin typeface="Helvetica"/>
                <a:cs typeface="Helvetica"/>
              </a:rPr>
              <a:t>Pergeseran fokus perangkat lunak aplikasi bisnis dari pengguna fungsional menjadi pembeli korporat</a:t>
            </a:r>
          </a:p>
          <a:p>
            <a:pPr lvl="0"/>
            <a:r>
              <a:rPr lang="id" dirty="0" smtClean="0">
                <a:latin typeface="Helvetica"/>
                <a:cs typeface="Helvetica"/>
              </a:rPr>
              <a:t>Menciptakan bisnis perangkat lunak terintegrasi waktu nyata yang sukses</a:t>
            </a:r>
          </a:p>
          <a:p>
            <a:pPr lvl="0"/>
            <a:endParaRPr lang="en-US" dirty="0" smtClean="0">
              <a:latin typeface="Helvetica"/>
              <a:cs typeface="Helvetica"/>
            </a:endParaRPr>
          </a:p>
          <a:p>
            <a:r>
              <a:rPr lang="id" i="1" dirty="0" smtClean="0">
                <a:latin typeface="Helvetica"/>
                <a:cs typeface="Helvetica"/>
              </a:rPr>
              <a:t>Coca Cola sangat berfokus pada pembeli dan pengguna produk.</a:t>
            </a:r>
          </a:p>
          <a:p>
            <a:pPr lvl="0"/>
            <a:endParaRPr lang="en-US" dirty="0" smtClean="0"/>
          </a:p>
          <a:p>
            <a:endParaRPr lang="en-US" dirty="0"/>
          </a:p>
        </p:txBody>
      </p:sp>
    </p:spTree>
    <p:extLst>
      <p:ext uri="{BB962C8B-B14F-4D97-AF65-F5344CB8AC3E}">
        <p14:creationId xmlns:p14="http://schemas.microsoft.com/office/powerpoint/2010/main" val="282634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600"/>
            <a:ext cx="9144001" cy="1447800"/>
          </a:xfrm>
        </p:spPr>
        <p:txBody>
          <a:bodyPr>
            <a:noAutofit/>
          </a:bodyPr>
          <a:lstStyle/>
          <a:p>
            <a:pPr algn="ctr"/>
            <a:r>
              <a:rPr lang="id" sz="3900" b="1" dirty="0">
                <a:latin typeface="Helvetica"/>
                <a:cs typeface="Helvetica"/>
              </a:rPr>
              <a:t>Jalur 4: Melihat Penawaran Produk dan Layanan Pelengkap</a:t>
            </a:r>
            <a:endParaRPr lang="en-US" sz="3900" b="1" dirty="0">
              <a:latin typeface="Helvetica"/>
              <a:cs typeface="Helvetica"/>
            </a:endParaRPr>
          </a:p>
        </p:txBody>
      </p:sp>
      <p:sp>
        <p:nvSpPr>
          <p:cNvPr id="3" name="Content Placeholder 2"/>
          <p:cNvSpPr>
            <a:spLocks noGrp="1"/>
          </p:cNvSpPr>
          <p:nvPr>
            <p:ph idx="1"/>
          </p:nvPr>
        </p:nvSpPr>
        <p:spPr/>
        <p:txBody>
          <a:bodyPr>
            <a:normAutofit/>
          </a:bodyPr>
          <a:lstStyle/>
          <a:p>
            <a:endParaRPr lang="en-US" dirty="0">
              <a:latin typeface="Helvetica"/>
              <a:cs typeface="Helvetica"/>
            </a:endParaRPr>
          </a:p>
          <a:p>
            <a:r>
              <a:rPr lang="id" dirty="0">
                <a:latin typeface="Helvetica"/>
                <a:cs typeface="Helvetica"/>
              </a:rPr>
              <a:t>Sebelum, Selama, Setelah</a:t>
            </a:r>
          </a:p>
          <a:p>
            <a:pPr>
              <a:buNone/>
            </a:pPr>
            <a:r>
              <a:rPr lang="id" dirty="0">
                <a:latin typeface="Helvetica"/>
                <a:cs typeface="Helvetica"/>
              </a:rPr>
              <a:t>-Contoh: Bioskop</a:t>
            </a:r>
          </a:p>
          <a:p>
            <a:pPr>
              <a:buNone/>
            </a:pPr>
            <a:endParaRPr lang="en-US" dirty="0">
              <a:latin typeface="Helvetica"/>
              <a:cs typeface="Helvetica"/>
            </a:endParaRPr>
          </a:p>
          <a:p>
            <a:r>
              <a:rPr lang="id" dirty="0">
                <a:latin typeface="Helvetica"/>
                <a:cs typeface="Helvetica"/>
              </a:rPr>
              <a:t>Kunci: Temukan Solusi Total</a:t>
            </a:r>
          </a:p>
          <a:p>
            <a:endParaRPr lang="en-US" dirty="0">
              <a:latin typeface="Helvetica"/>
              <a:cs typeface="Helvetica"/>
            </a:endParaRPr>
          </a:p>
          <a:p>
            <a:r>
              <a:rPr lang="id" dirty="0">
                <a:latin typeface="Helvetica"/>
                <a:cs typeface="Helvetica"/>
              </a:rPr>
              <a:t>Contoh: Coca-Cola</a:t>
            </a:r>
          </a:p>
          <a:p>
            <a:endParaRPr lang="en-US" dirty="0"/>
          </a:p>
        </p:txBody>
      </p:sp>
    </p:spTree>
    <p:extLst>
      <p:ext uri="{BB962C8B-B14F-4D97-AF65-F5344CB8AC3E}">
        <p14:creationId xmlns:p14="http://schemas.microsoft.com/office/powerpoint/2010/main" val="404302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id" altLang="tr-TR" smtClean="0"/>
              <a:t>NABI</a:t>
            </a:r>
          </a:p>
        </p:txBody>
      </p:sp>
      <p:sp>
        <p:nvSpPr>
          <p:cNvPr id="16387" name="Content Placeholder 2"/>
          <p:cNvSpPr>
            <a:spLocks noGrp="1"/>
          </p:cNvSpPr>
          <p:nvPr>
            <p:ph idx="1"/>
          </p:nvPr>
        </p:nvSpPr>
        <p:spPr/>
        <p:txBody>
          <a:bodyPr/>
          <a:lstStyle/>
          <a:p>
            <a:r>
              <a:rPr lang="id" altLang="tr-TR" smtClean="0"/>
              <a:t>Perusahaan bus Hungaria yang menerapkan Jalur 4 ke industri bus transit AS</a:t>
            </a:r>
          </a:p>
          <a:p>
            <a:r>
              <a:rPr lang="id" altLang="tr-TR" smtClean="0"/>
              <a:t>Kompetisi bersaing dalam menawarkan harga pembelian bus terendah</a:t>
            </a:r>
          </a:p>
          <a:p>
            <a:r>
              <a:rPr lang="id" altLang="tr-TR" smtClean="0"/>
              <a:t>Tetapi,</a:t>
            </a:r>
          </a:p>
          <a:p>
            <a:pPr lvl="1"/>
            <a:r>
              <a:rPr lang="id" altLang="tr-TR" smtClean="0"/>
              <a:t>Desainnya ketinggalan zaman</a:t>
            </a:r>
          </a:p>
          <a:p>
            <a:pPr lvl="1"/>
            <a:r>
              <a:rPr lang="id" altLang="tr-TR" smtClean="0"/>
              <a:t>Waktu pengiriman terlambat</a:t>
            </a:r>
          </a:p>
          <a:p>
            <a:pPr lvl="1"/>
            <a:r>
              <a:rPr lang="id" altLang="tr-TR" smtClean="0"/>
              <a:t>Kualitasnya rendah</a:t>
            </a:r>
          </a:p>
        </p:txBody>
      </p:sp>
    </p:spTree>
    <p:extLst>
      <p:ext uri="{BB962C8B-B14F-4D97-AF65-F5344CB8AC3E}">
        <p14:creationId xmlns:p14="http://schemas.microsoft.com/office/powerpoint/2010/main" val="2704140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id" altLang="tr-TR" smtClean="0"/>
              <a:t>NABI</a:t>
            </a:r>
          </a:p>
        </p:txBody>
      </p:sp>
      <p:sp>
        <p:nvSpPr>
          <p:cNvPr id="17411" name="Content Placeholder 2"/>
          <p:cNvSpPr>
            <a:spLocks noGrp="1"/>
          </p:cNvSpPr>
          <p:nvPr>
            <p:ph idx="1"/>
          </p:nvPr>
        </p:nvSpPr>
        <p:spPr/>
        <p:txBody>
          <a:bodyPr/>
          <a:lstStyle/>
          <a:p>
            <a:r>
              <a:rPr lang="id" altLang="tr-TR" smtClean="0"/>
              <a:t>Menemukan bahwa itu adalah biaya yang muncul setelah bus awal dibeli</a:t>
            </a:r>
          </a:p>
          <a:p>
            <a:pPr lvl="1"/>
            <a:r>
              <a:rPr lang="id" altLang="tr-TR" smtClean="0"/>
              <a:t>Pemeliharaan selama siklus 12 tahunnya</a:t>
            </a:r>
          </a:p>
          <a:p>
            <a:pPr lvl="1"/>
            <a:r>
              <a:rPr lang="id" altLang="tr-TR" smtClean="0"/>
              <a:t>Perbaikan setelah kecelakaan</a:t>
            </a:r>
          </a:p>
          <a:p>
            <a:pPr lvl="1"/>
            <a:r>
              <a:rPr lang="id" altLang="tr-TR" smtClean="0"/>
              <a:t>Penggunaan bahan bakar</a:t>
            </a:r>
          </a:p>
          <a:p>
            <a:pPr lvl="1"/>
            <a:r>
              <a:rPr lang="id" altLang="tr-TR" smtClean="0"/>
              <a:t>Keausan</a:t>
            </a:r>
          </a:p>
          <a:p>
            <a:pPr lvl="1"/>
            <a:r>
              <a:rPr lang="id" altLang="tr-TR" smtClean="0"/>
              <a:t>Berkarat</a:t>
            </a:r>
          </a:p>
          <a:p>
            <a:pPr lvl="1"/>
            <a:r>
              <a:rPr lang="id" altLang="tr-TR" smtClean="0"/>
              <a:t>Meningkatnya permintaan akan udara yang lebih bersih</a:t>
            </a:r>
          </a:p>
        </p:txBody>
      </p:sp>
    </p:spTree>
    <p:extLst>
      <p:ext uri="{BB962C8B-B14F-4D97-AF65-F5344CB8AC3E}">
        <p14:creationId xmlns:p14="http://schemas.microsoft.com/office/powerpoint/2010/main" val="29027107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id" altLang="tr-TR" smtClean="0"/>
              <a:t>NABI Menemukan Solusi Total</a:t>
            </a:r>
          </a:p>
        </p:txBody>
      </p:sp>
      <p:sp>
        <p:nvSpPr>
          <p:cNvPr id="18435" name="Content Placeholder 2"/>
          <p:cNvSpPr>
            <a:spLocks noGrp="1"/>
          </p:cNvSpPr>
          <p:nvPr>
            <p:ph idx="1"/>
          </p:nvPr>
        </p:nvSpPr>
        <p:spPr/>
        <p:txBody>
          <a:bodyPr/>
          <a:lstStyle/>
          <a:p>
            <a:r>
              <a:rPr lang="id" altLang="tr-TR" smtClean="0"/>
              <a:t>Biasanya terbuat dari baja</a:t>
            </a:r>
          </a:p>
          <a:p>
            <a:pPr lvl="1"/>
            <a:r>
              <a:rPr lang="id" altLang="tr-TR" smtClean="0"/>
              <a:t>Berat</a:t>
            </a:r>
          </a:p>
          <a:p>
            <a:pPr lvl="1"/>
            <a:r>
              <a:rPr lang="id" altLang="tr-TR" smtClean="0"/>
              <a:t>Korosif</a:t>
            </a:r>
          </a:p>
          <a:p>
            <a:pPr lvl="1"/>
            <a:r>
              <a:rPr lang="id" altLang="tr-TR" smtClean="0"/>
              <a:t>Sulit mengganti komponen setelah kecelakaan</a:t>
            </a:r>
          </a:p>
          <a:p>
            <a:r>
              <a:rPr lang="id" altLang="tr-TR" smtClean="0"/>
              <a:t>NABI mengadopsi fiberglass saat membuat busnya</a:t>
            </a:r>
          </a:p>
          <a:p>
            <a:r>
              <a:rPr lang="id" altLang="tr-TR" smtClean="0"/>
              <a:t>Solusi yang membunuh 5 burung dengan satu batu</a:t>
            </a:r>
          </a:p>
          <a:p>
            <a:pPr lvl="1">
              <a:buFont typeface="Wingdings 2" panose="05020102010507070707" pitchFamily="18" charset="2"/>
              <a:buNone/>
            </a:pPr>
            <a:endParaRPr lang="en-US" altLang="tr-TR" smtClean="0"/>
          </a:p>
          <a:p>
            <a:pPr lvl="1">
              <a:buFont typeface="Wingdings 2" panose="05020102010507070707" pitchFamily="18" charset="2"/>
              <a:buNone/>
            </a:pPr>
            <a:endParaRPr lang="en-US" altLang="tr-TR" smtClean="0"/>
          </a:p>
        </p:txBody>
      </p:sp>
    </p:spTree>
    <p:extLst>
      <p:ext uri="{BB962C8B-B14F-4D97-AF65-F5344CB8AC3E}">
        <p14:creationId xmlns:p14="http://schemas.microsoft.com/office/powerpoint/2010/main" val="3636105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id" altLang="tr-TR" smtClean="0"/>
              <a:t>Bus Fiberglass</a:t>
            </a:r>
          </a:p>
        </p:txBody>
      </p:sp>
      <p:sp>
        <p:nvSpPr>
          <p:cNvPr id="19459" name="Content Placeholder 2"/>
          <p:cNvSpPr>
            <a:spLocks noGrp="1"/>
          </p:cNvSpPr>
          <p:nvPr>
            <p:ph idx="1"/>
          </p:nvPr>
        </p:nvSpPr>
        <p:spPr/>
        <p:txBody>
          <a:bodyPr>
            <a:normAutofit/>
          </a:bodyPr>
          <a:lstStyle/>
          <a:p>
            <a:r>
              <a:rPr lang="id" altLang="tr-TR" smtClean="0"/>
              <a:t>Pangkas biaya dengan bebas korosi</a:t>
            </a:r>
          </a:p>
          <a:p>
            <a:r>
              <a:rPr lang="id" altLang="tr-TR" smtClean="0"/>
              <a:t>Bobot ringan mengurangi konsumsi bahan bakar dan emisi</a:t>
            </a:r>
          </a:p>
          <a:p>
            <a:r>
              <a:rPr lang="id" altLang="tr-TR" smtClean="0"/>
              <a:t>Setelah kecelakaan mereka tidak perlu mengganti seluruh panel, melainkan mereka dapat memotong area yang rusak dan menggantinya</a:t>
            </a:r>
          </a:p>
          <a:p>
            <a:r>
              <a:rPr lang="id" altLang="tr-TR" smtClean="0"/>
              <a:t>Bobot yang lebih ringan juga berarti mesin bertenaga lebih rendah dan lebih sedikit as yang mengurangi biaya</a:t>
            </a:r>
          </a:p>
          <a:p>
            <a:r>
              <a:rPr lang="id" altLang="tr-TR" smtClean="0"/>
              <a:t>Dan memberi lebih banyak ruang di dalam bus</a:t>
            </a:r>
          </a:p>
        </p:txBody>
      </p:sp>
    </p:spTree>
    <p:extLst>
      <p:ext uri="{BB962C8B-B14F-4D97-AF65-F5344CB8AC3E}">
        <p14:creationId xmlns:p14="http://schemas.microsoft.com/office/powerpoint/2010/main" val="160540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 sz="4200" b="1" dirty="0">
                <a:latin typeface="Helvetica"/>
                <a:cs typeface="Helvetica"/>
              </a:rPr>
              <a:t>Contoh Lainnya</a:t>
            </a:r>
            <a:endParaRPr lang="en-US" sz="4200" b="1" dirty="0">
              <a:latin typeface="Helvetica"/>
              <a:cs typeface="Helvetica"/>
            </a:endParaRPr>
          </a:p>
        </p:txBody>
      </p:sp>
      <p:sp>
        <p:nvSpPr>
          <p:cNvPr id="3" name="Content Placeholder 2"/>
          <p:cNvSpPr>
            <a:spLocks noGrp="1"/>
          </p:cNvSpPr>
          <p:nvPr>
            <p:ph idx="1"/>
          </p:nvPr>
        </p:nvSpPr>
        <p:spPr/>
        <p:txBody>
          <a:bodyPr>
            <a:normAutofit/>
          </a:bodyPr>
          <a:lstStyle/>
          <a:p>
            <a:r>
              <a:rPr lang="id" dirty="0">
                <a:latin typeface="Helvetica"/>
                <a:cs typeface="Helvetica"/>
              </a:rPr>
              <a:t>Ketel Teh Inggris</a:t>
            </a:r>
          </a:p>
          <a:p>
            <a:endParaRPr lang="en-US" dirty="0">
              <a:latin typeface="Helvetica"/>
              <a:cs typeface="Helvetica"/>
            </a:endParaRPr>
          </a:p>
          <a:p>
            <a:r>
              <a:rPr lang="id" dirty="0">
                <a:latin typeface="Helvetica"/>
                <a:cs typeface="Helvetica"/>
              </a:rPr>
              <a:t>Barnes &amp; Nobles</a:t>
            </a:r>
          </a:p>
          <a:p>
            <a:endParaRPr lang="en-US" dirty="0">
              <a:latin typeface="Helvetica"/>
              <a:cs typeface="Helvetica"/>
            </a:endParaRPr>
          </a:p>
          <a:p>
            <a:r>
              <a:rPr lang="id" dirty="0">
                <a:latin typeface="Helvetica"/>
                <a:cs typeface="Helvetica"/>
              </a:rPr>
              <a:t>Virgin Entertainment</a:t>
            </a:r>
          </a:p>
          <a:p>
            <a:endParaRPr lang="en-US" dirty="0">
              <a:latin typeface="Helvetica"/>
              <a:cs typeface="Helvetica"/>
            </a:endParaRPr>
          </a:p>
          <a:p>
            <a:r>
              <a:rPr lang="id" dirty="0">
                <a:latin typeface="Helvetica"/>
                <a:cs typeface="Helvetica"/>
              </a:rPr>
              <a:t>Dyson</a:t>
            </a:r>
          </a:p>
          <a:p>
            <a:endParaRPr lang="en-US" dirty="0">
              <a:latin typeface="Helvetica"/>
              <a:cs typeface="Helvetica"/>
            </a:endParaRPr>
          </a:p>
        </p:txBody>
      </p:sp>
    </p:spTree>
    <p:extLst>
      <p:ext uri="{BB962C8B-B14F-4D97-AF65-F5344CB8AC3E}">
        <p14:creationId xmlns:p14="http://schemas.microsoft.com/office/powerpoint/2010/main" val="229651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Ruang Pasar Baru</a:t>
            </a:r>
            <a:r>
              <a:rPr lang="tr-TR" dirty="0" smtClean="0"/>
              <a:t/>
            </a:r>
            <a:br>
              <a:rPr lang="tr-TR" dirty="0" smtClean="0"/>
            </a:br>
            <a:endParaRPr lang="en-US" dirty="0"/>
          </a:p>
        </p:txBody>
      </p:sp>
      <p:sp>
        <p:nvSpPr>
          <p:cNvPr id="3" name="Content Placeholder 2"/>
          <p:cNvSpPr>
            <a:spLocks noGrp="1"/>
          </p:cNvSpPr>
          <p:nvPr>
            <p:ph idx="1"/>
          </p:nvPr>
        </p:nvSpPr>
        <p:spPr>
          <a:xfrm>
            <a:off x="1981200" y="1185334"/>
            <a:ext cx="7620000" cy="5672667"/>
          </a:xfrm>
        </p:spPr>
        <p:txBody>
          <a:bodyPr>
            <a:normAutofit/>
          </a:bodyPr>
          <a:lstStyle/>
          <a:p>
            <a:r>
              <a:rPr lang="id" dirty="0" smtClean="0"/>
              <a:t>Kesuksesan Cirque Du Soleil</a:t>
            </a:r>
          </a:p>
          <a:p>
            <a:pPr lvl="1"/>
            <a:r>
              <a:rPr lang="id" dirty="0" smtClean="0"/>
              <a:t>Menyadari bahwa untuk mengalahkan persaingan, mereka harus berhenti mencoba mengalahkan persaingan</a:t>
            </a:r>
          </a:p>
          <a:p>
            <a:r>
              <a:rPr lang="en-US" dirty="0" smtClean="0"/>
              <a:t>Blue Ocean</a:t>
            </a:r>
            <a:r>
              <a:rPr lang="id" dirty="0" smtClean="0"/>
              <a:t> </a:t>
            </a:r>
            <a:r>
              <a:rPr lang="id" dirty="0" smtClean="0"/>
              <a:t>Vs. </a:t>
            </a:r>
            <a:r>
              <a:rPr lang="en-US" dirty="0" smtClean="0"/>
              <a:t>Red Ocean</a:t>
            </a:r>
            <a:endParaRPr lang="id" dirty="0" smtClean="0"/>
          </a:p>
          <a:p>
            <a:pPr lvl="1"/>
            <a:r>
              <a:rPr lang="en-US" dirty="0" smtClean="0"/>
              <a:t>Red Ocean</a:t>
            </a:r>
            <a:endParaRPr lang="id" dirty="0" smtClean="0"/>
          </a:p>
          <a:p>
            <a:pPr lvl="2"/>
            <a:r>
              <a:rPr lang="id" dirty="0" smtClean="0"/>
              <a:t>Mewakili industri yang ada saat ini</a:t>
            </a:r>
          </a:p>
          <a:p>
            <a:pPr lvl="2"/>
            <a:r>
              <a:rPr lang="id" dirty="0" smtClean="0"/>
              <a:t>Batasan industri, aturan permainan kompetitif diketahui dan diterima</a:t>
            </a:r>
          </a:p>
          <a:p>
            <a:pPr lvl="2"/>
            <a:r>
              <a:rPr lang="id" dirty="0" smtClean="0"/>
              <a:t>Perusahaan mencoba untuk mengungguli pesaingnya untuk mendapatkan pangsa pasar yang lebih besar</a:t>
            </a:r>
          </a:p>
          <a:p>
            <a:r>
              <a:rPr lang="en-US" dirty="0" smtClean="0"/>
              <a:t>Blue Ocean</a:t>
            </a:r>
            <a:endParaRPr lang="id" dirty="0" smtClean="0"/>
          </a:p>
          <a:p>
            <a:pPr lvl="1"/>
            <a:r>
              <a:rPr lang="id" dirty="0" smtClean="0"/>
              <a:t>Didefinisikan oleh ruang pasar yang belum dimanfaatkan dengan ruang untuk pertumbuhan yang sangat menguntungkan</a:t>
            </a:r>
          </a:p>
          <a:p>
            <a:pPr lvl="1"/>
            <a:r>
              <a:rPr lang="id" dirty="0" smtClean="0"/>
              <a:t>Sebagian besar diciptakan dalam samudra merah dan kemudian memperluas batasannya</a:t>
            </a:r>
          </a:p>
          <a:p>
            <a:pPr lvl="1"/>
            <a:r>
              <a:rPr lang="id" dirty="0" smtClean="0"/>
              <a:t>Kompetisi tidak relevan karena aturan menunggu untuk ditetapkan</a:t>
            </a:r>
          </a:p>
          <a:p>
            <a:pPr lvl="1"/>
            <a:endParaRPr lang="en-US" dirty="0" smtClean="0"/>
          </a:p>
          <a:p>
            <a:pPr lvl="1"/>
            <a:endParaRPr lang="en-US" dirty="0"/>
          </a:p>
        </p:txBody>
      </p:sp>
    </p:spTree>
    <p:extLst>
      <p:ext uri="{BB962C8B-B14F-4D97-AF65-F5344CB8AC3E}">
        <p14:creationId xmlns:p14="http://schemas.microsoft.com/office/powerpoint/2010/main" val="524220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838200"/>
          </a:xfrm>
        </p:spPr>
        <p:txBody>
          <a:bodyPr>
            <a:normAutofit/>
          </a:bodyPr>
          <a:lstStyle/>
          <a:p>
            <a:pPr algn="ctr"/>
            <a:r>
              <a:rPr lang="id" sz="4200" b="1" dirty="0" smtClean="0">
                <a:latin typeface="Helvetica"/>
                <a:cs typeface="Helvetica"/>
              </a:rPr>
              <a:t>Jalur 5: Persaingan </a:t>
            </a:r>
            <a:r>
              <a:rPr lang="id" sz="4200" b="1" dirty="0">
                <a:latin typeface="Helvetica"/>
                <a:cs typeface="Helvetica"/>
              </a:rPr>
              <a:t>di Industri</a:t>
            </a:r>
            <a:endParaRPr lang="en-US" sz="4200" b="1" dirty="0">
              <a:latin typeface="Helvetica"/>
              <a:cs typeface="Helvetica"/>
            </a:endParaRPr>
          </a:p>
        </p:txBody>
      </p:sp>
      <p:sp>
        <p:nvSpPr>
          <p:cNvPr id="3" name="Content Placeholder 2"/>
          <p:cNvSpPr>
            <a:spLocks noGrp="1"/>
          </p:cNvSpPr>
          <p:nvPr>
            <p:ph idx="1"/>
          </p:nvPr>
        </p:nvSpPr>
        <p:spPr>
          <a:xfrm>
            <a:off x="1981201" y="2133600"/>
            <a:ext cx="9144001" cy="4114800"/>
          </a:xfrm>
        </p:spPr>
        <p:txBody>
          <a:bodyPr>
            <a:normAutofit/>
          </a:bodyPr>
          <a:lstStyle/>
          <a:p>
            <a:pPr lvl="0"/>
            <a:r>
              <a:rPr lang="id" dirty="0">
                <a:latin typeface="Helvetica"/>
                <a:cs typeface="Helvetica"/>
              </a:rPr>
              <a:t>Dua dasar daya tarik: fungsional/rasional, emosional</a:t>
            </a:r>
          </a:p>
          <a:p>
            <a:pPr lvl="0"/>
            <a:endParaRPr lang="en-US" dirty="0">
              <a:latin typeface="Helvetica"/>
              <a:cs typeface="Helvetica"/>
            </a:endParaRPr>
          </a:p>
          <a:p>
            <a:pPr lvl="0"/>
            <a:r>
              <a:rPr lang="id" dirty="0">
                <a:latin typeface="Helvetica"/>
                <a:cs typeface="Helvetica"/>
              </a:rPr>
              <a:t>Jarang sekali salah satu atau keduanya secara intrinsik</a:t>
            </a:r>
          </a:p>
          <a:p>
            <a:pPr lvl="0"/>
            <a:endParaRPr lang="en-US" dirty="0">
              <a:latin typeface="Helvetica"/>
              <a:cs typeface="Helvetica"/>
            </a:endParaRPr>
          </a:p>
          <a:p>
            <a:r>
              <a:rPr lang="id" dirty="0">
                <a:latin typeface="Helvetica"/>
                <a:cs typeface="Helvetica"/>
              </a:rPr>
              <a:t>Orientasi tantangan industri</a:t>
            </a:r>
            <a:endParaRPr lang="en-US" dirty="0">
              <a:latin typeface="Helvetica"/>
              <a:cs typeface="Helvetica"/>
            </a:endParaRPr>
          </a:p>
        </p:txBody>
      </p:sp>
    </p:spTree>
    <p:extLst>
      <p:ext uri="{BB962C8B-B14F-4D97-AF65-F5344CB8AC3E}">
        <p14:creationId xmlns:p14="http://schemas.microsoft.com/office/powerpoint/2010/main" val="359777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990600"/>
          </a:xfrm>
        </p:spPr>
        <p:txBody>
          <a:bodyPr>
            <a:normAutofit/>
          </a:bodyPr>
          <a:lstStyle/>
          <a:p>
            <a:pPr algn="ctr"/>
            <a:r>
              <a:rPr lang="id" sz="4200" b="1" dirty="0">
                <a:latin typeface="Helvetica"/>
                <a:cs typeface="Helvetica"/>
              </a:rPr>
              <a:t>Rumah QB</a:t>
            </a:r>
            <a:endParaRPr lang="en-US" sz="4200" b="1" dirty="0">
              <a:latin typeface="Helvetica"/>
              <a:cs typeface="Helvetica"/>
            </a:endParaRPr>
          </a:p>
        </p:txBody>
      </p:sp>
      <p:sp>
        <p:nvSpPr>
          <p:cNvPr id="3" name="Content Placeholder 2"/>
          <p:cNvSpPr>
            <a:spLocks noGrp="1"/>
          </p:cNvSpPr>
          <p:nvPr>
            <p:ph idx="1"/>
          </p:nvPr>
        </p:nvSpPr>
        <p:spPr>
          <a:xfrm>
            <a:off x="1981201" y="1828800"/>
            <a:ext cx="9144001" cy="4419600"/>
          </a:xfrm>
        </p:spPr>
        <p:txBody>
          <a:bodyPr>
            <a:normAutofit/>
          </a:bodyPr>
          <a:lstStyle/>
          <a:p>
            <a:pPr lvl="0"/>
            <a:r>
              <a:rPr lang="id" dirty="0">
                <a:latin typeface="Helvetica"/>
                <a:cs typeface="Helvetica"/>
              </a:rPr>
              <a:t>Industri Pangkas Rambut Jepang</a:t>
            </a:r>
          </a:p>
          <a:p>
            <a:pPr lvl="0"/>
            <a:r>
              <a:rPr lang="id" dirty="0">
                <a:latin typeface="Helvetica"/>
                <a:cs typeface="Helvetica"/>
              </a:rPr>
              <a:t>57.000 pengunjung (1996) menjadi 3,5 juta (2002)</a:t>
            </a:r>
          </a:p>
          <a:p>
            <a:pPr lvl="0"/>
            <a:r>
              <a:rPr lang="id" dirty="0">
                <a:latin typeface="Helvetica"/>
                <a:cs typeface="Helvetica"/>
              </a:rPr>
              <a:t>Menciptakan potongan rambut “tanpa basa-basi”</a:t>
            </a:r>
          </a:p>
          <a:p>
            <a:pPr lvl="0"/>
            <a:r>
              <a:rPr lang="id" dirty="0">
                <a:latin typeface="Helvetica"/>
                <a:cs typeface="Helvetica"/>
              </a:rPr>
              <a:t>Mengurangi layanan, waktu, dan biaya tambahan</a:t>
            </a:r>
          </a:p>
          <a:p>
            <a:r>
              <a:rPr lang="id" dirty="0">
                <a:latin typeface="Helvetica"/>
                <a:cs typeface="Helvetica"/>
              </a:rPr>
              <a:t>Peningkatan tabungan dan kebersihan</a:t>
            </a:r>
            <a:endParaRPr lang="en-US" dirty="0">
              <a:latin typeface="Helvetica"/>
              <a:cs typeface="Helvetica"/>
            </a:endParaRPr>
          </a:p>
        </p:txBody>
      </p:sp>
    </p:spTree>
    <p:extLst>
      <p:ext uri="{BB962C8B-B14F-4D97-AF65-F5344CB8AC3E}">
        <p14:creationId xmlns:p14="http://schemas.microsoft.com/office/powerpoint/2010/main" val="101741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990600"/>
          </a:xfrm>
        </p:spPr>
        <p:txBody>
          <a:bodyPr>
            <a:normAutofit/>
          </a:bodyPr>
          <a:lstStyle/>
          <a:p>
            <a:pPr algn="ctr"/>
            <a:r>
              <a:rPr lang="id" sz="4200" b="1" dirty="0" err="1">
                <a:latin typeface="Helvetica"/>
                <a:cs typeface="Helvetica"/>
              </a:rPr>
              <a:t>Cemex</a:t>
            </a:r>
            <a:endParaRPr lang="en-US" sz="4200" b="1" dirty="0">
              <a:latin typeface="Helvetica"/>
              <a:cs typeface="Helvetica"/>
            </a:endParaRPr>
          </a:p>
        </p:txBody>
      </p:sp>
      <p:sp>
        <p:nvSpPr>
          <p:cNvPr id="3" name="Content Placeholder 2"/>
          <p:cNvSpPr>
            <a:spLocks noGrp="1"/>
          </p:cNvSpPr>
          <p:nvPr>
            <p:ph idx="1"/>
          </p:nvPr>
        </p:nvSpPr>
        <p:spPr>
          <a:xfrm>
            <a:off x="1981201" y="2057400"/>
            <a:ext cx="9144001" cy="4191000"/>
          </a:xfrm>
        </p:spPr>
        <p:txBody>
          <a:bodyPr>
            <a:normAutofit/>
          </a:bodyPr>
          <a:lstStyle/>
          <a:p>
            <a:pPr lvl="0"/>
            <a:r>
              <a:rPr lang="id" dirty="0">
                <a:latin typeface="Helvetica"/>
                <a:cs typeface="Helvetica"/>
              </a:rPr>
              <a:t>Industri produksi semen di Meksiko</a:t>
            </a:r>
          </a:p>
          <a:p>
            <a:pPr lvl="0"/>
            <a:r>
              <a:rPr lang="id" dirty="0">
                <a:latin typeface="Helvetica"/>
                <a:cs typeface="Helvetica"/>
              </a:rPr>
              <a:t>Meluncurkan program </a:t>
            </a:r>
            <a:r>
              <a:rPr lang="id" dirty="0" err="1">
                <a:latin typeface="Helvetica"/>
                <a:cs typeface="Helvetica"/>
              </a:rPr>
              <a:t>Patrimonio </a:t>
            </a:r>
            <a:r>
              <a:rPr lang="id" dirty="0">
                <a:latin typeface="Helvetica"/>
                <a:cs typeface="Helvetica"/>
              </a:rPr>
              <a:t>Hoy</a:t>
            </a:r>
          </a:p>
          <a:p>
            <a:pPr lvl="0"/>
            <a:r>
              <a:rPr lang="id" dirty="0">
                <a:latin typeface="Helvetica"/>
                <a:cs typeface="Helvetica"/>
              </a:rPr>
              <a:t>Menciptakan </a:t>
            </a:r>
            <a:r>
              <a:rPr lang="id" dirty="0" err="1">
                <a:latin typeface="Helvetica"/>
                <a:cs typeface="Helvetica"/>
              </a:rPr>
              <a:t>Supertanda</a:t>
            </a:r>
            <a:endParaRPr lang="en-US" dirty="0">
              <a:latin typeface="Helvetica"/>
              <a:cs typeface="Helvetica"/>
            </a:endParaRPr>
          </a:p>
          <a:p>
            <a:pPr lvl="0"/>
            <a:r>
              <a:rPr lang="id" dirty="0">
                <a:latin typeface="Helvetica"/>
                <a:cs typeface="Helvetica"/>
              </a:rPr>
              <a:t>“Menjual mimpi”</a:t>
            </a:r>
          </a:p>
          <a:p>
            <a:pPr lvl="0"/>
            <a:r>
              <a:rPr lang="id" dirty="0">
                <a:latin typeface="Helvetica"/>
                <a:cs typeface="Helvetica"/>
              </a:rPr>
              <a:t>Mencapai diferensiasi sambil memangkas biaya</a:t>
            </a:r>
          </a:p>
          <a:p>
            <a:endParaRPr lang="en-US" dirty="0">
              <a:latin typeface="Helvetica"/>
              <a:cs typeface="Helvetica"/>
            </a:endParaRPr>
          </a:p>
        </p:txBody>
      </p:sp>
    </p:spTree>
    <p:extLst>
      <p:ext uri="{BB962C8B-B14F-4D97-AF65-F5344CB8AC3E}">
        <p14:creationId xmlns:p14="http://schemas.microsoft.com/office/powerpoint/2010/main" val="146400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endParaRPr lang="en-US" dirty="0">
              <a:latin typeface="Helvetica"/>
              <a:cs typeface="Helvetica"/>
            </a:endParaRPr>
          </a:p>
          <a:p>
            <a:pPr lvl="0"/>
            <a:endParaRPr lang="en-US" dirty="0">
              <a:latin typeface="Helvetica"/>
              <a:cs typeface="Helvetica"/>
            </a:endParaRPr>
          </a:p>
          <a:p>
            <a:pPr lvl="0"/>
            <a:endParaRPr lang="en-US" dirty="0">
              <a:latin typeface="Helvetica"/>
              <a:cs typeface="Helvetica"/>
            </a:endParaRPr>
          </a:p>
          <a:p>
            <a:endParaRPr lang="en-US" dirty="0">
              <a:latin typeface="Helvetica"/>
              <a:cs typeface="Helvetica"/>
            </a:endParaRPr>
          </a:p>
          <a:p>
            <a:r>
              <a:rPr lang="id" dirty="0">
                <a:latin typeface="Helvetica"/>
                <a:cs typeface="Helvetica"/>
              </a:rPr>
              <a:t>Meningkatnya penggunaan daur ulang PET</a:t>
            </a:r>
          </a:p>
          <a:p>
            <a:pPr lvl="0"/>
            <a:r>
              <a:rPr lang="id" dirty="0">
                <a:latin typeface="Helvetica"/>
                <a:cs typeface="Helvetica"/>
              </a:rPr>
              <a:t>Lebih sedikit energi/sumber daya, menghemat bahan bakar fosil</a:t>
            </a:r>
          </a:p>
          <a:p>
            <a:endParaRPr lang="en-US" dirty="0">
              <a:latin typeface="Helvetica"/>
              <a:cs typeface="Helvetic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85800"/>
            <a:ext cx="4648200" cy="2971800"/>
          </a:xfrm>
          <a:prstGeom prst="rect">
            <a:avLst/>
          </a:prstGeom>
          <a:noFill/>
          <a:ln>
            <a:noFill/>
          </a:ln>
        </p:spPr>
      </p:pic>
    </p:spTree>
    <p:extLst>
      <p:ext uri="{BB962C8B-B14F-4D97-AF65-F5344CB8AC3E}">
        <p14:creationId xmlns:p14="http://schemas.microsoft.com/office/powerpoint/2010/main" val="268924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600"/>
            <a:ext cx="9144001" cy="1600200"/>
          </a:xfrm>
        </p:spPr>
        <p:txBody>
          <a:bodyPr>
            <a:noAutofit/>
          </a:bodyPr>
          <a:lstStyle/>
          <a:p>
            <a:pPr algn="ctr"/>
            <a:r>
              <a:rPr lang="id" sz="4200" b="1" dirty="0">
                <a:latin typeface="Helvetica"/>
                <a:cs typeface="Helvetica"/>
              </a:rPr>
              <a:t>Jalur 6</a:t>
            </a:r>
            <a:r>
              <a:rPr lang="en-US" sz="4200" b="1" dirty="0">
                <a:latin typeface="Helvetica"/>
                <a:cs typeface="Helvetica"/>
              </a:rPr>
              <a:t/>
            </a:r>
            <a:br>
              <a:rPr lang="en-US" sz="4200" b="1" dirty="0">
                <a:latin typeface="Helvetica"/>
                <a:cs typeface="Helvetica"/>
              </a:rPr>
            </a:br>
            <a:endParaRPr lang="en-US" sz="4200" b="1" dirty="0">
              <a:latin typeface="Helvetica"/>
              <a:cs typeface="Helvetica"/>
            </a:endParaRPr>
          </a:p>
        </p:txBody>
      </p:sp>
      <p:sp>
        <p:nvSpPr>
          <p:cNvPr id="3" name="Content Placeholder 2"/>
          <p:cNvSpPr>
            <a:spLocks noGrp="1"/>
          </p:cNvSpPr>
          <p:nvPr>
            <p:ph idx="1"/>
          </p:nvPr>
        </p:nvSpPr>
        <p:spPr/>
        <p:txBody>
          <a:bodyPr>
            <a:normAutofit/>
          </a:bodyPr>
          <a:lstStyle/>
          <a:p>
            <a:pPr lvl="0"/>
            <a:r>
              <a:rPr lang="id" dirty="0">
                <a:latin typeface="Helvetica"/>
                <a:cs typeface="Helvetica"/>
              </a:rPr>
              <a:t>Dengan melihat tren eksternal dengan perspektif yang tepat, ini dapat menunjukkan kepada Anda cara menciptakan peluang samudra biru.</a:t>
            </a:r>
          </a:p>
          <a:p>
            <a:pPr lvl="0"/>
            <a:endParaRPr lang="en-US" dirty="0">
              <a:latin typeface="Helvetica"/>
              <a:cs typeface="Helvetica"/>
            </a:endParaRPr>
          </a:p>
          <a:p>
            <a:pPr lvl="0"/>
            <a:r>
              <a:rPr lang="id" dirty="0">
                <a:latin typeface="Helvetica"/>
                <a:cs typeface="Helvetica"/>
              </a:rPr>
              <a:t>Wawasan utama tentang strategi samudra biru muncul dari wawasan bisnis tentang bagaimana tren akan mengubah nilai bagi pelanggan dan memengaruhi model bisnis perusahaan.</a:t>
            </a:r>
          </a:p>
          <a:p>
            <a:endParaRPr lang="en-US" dirty="0">
              <a:latin typeface="Helvetica"/>
              <a:cs typeface="Helvetica"/>
            </a:endParaRPr>
          </a:p>
        </p:txBody>
      </p:sp>
    </p:spTree>
    <p:extLst>
      <p:ext uri="{BB962C8B-B14F-4D97-AF65-F5344CB8AC3E}">
        <p14:creationId xmlns:p14="http://schemas.microsoft.com/office/powerpoint/2010/main" val="65162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1752600"/>
          </a:xfrm>
        </p:spPr>
        <p:txBody>
          <a:bodyPr>
            <a:normAutofit fontScale="90000"/>
          </a:bodyPr>
          <a:lstStyle/>
          <a:p>
            <a:pPr algn="ctr"/>
            <a:r>
              <a:rPr lang="id" sz="4667" b="1" dirty="0">
                <a:latin typeface="Helvetica"/>
                <a:cs typeface="Helvetica"/>
              </a:rPr>
              <a:t>3 Prinsip yang Penting dalam Menilai Tren dari Waktu ke Waktu</a:t>
            </a:r>
            <a:r>
              <a:rPr lang="en-US" b="1" dirty="0" smtClean="0">
                <a:latin typeface="Helvetica"/>
                <a:cs typeface="Helvetica"/>
              </a:rPr>
              <a:t/>
            </a:r>
            <a:br>
              <a:rPr lang="en-US" b="1" dirty="0" smtClean="0">
                <a:latin typeface="Helvetica"/>
                <a:cs typeface="Helvetica"/>
              </a:rPr>
            </a:br>
            <a:endParaRPr lang="en-US" b="1" dirty="0">
              <a:latin typeface="Helvetica"/>
              <a:cs typeface="Helvetica"/>
            </a:endParaRPr>
          </a:p>
        </p:txBody>
      </p:sp>
      <p:sp>
        <p:nvSpPr>
          <p:cNvPr id="3" name="Content Placeholder 2"/>
          <p:cNvSpPr>
            <a:spLocks noGrp="1"/>
          </p:cNvSpPr>
          <p:nvPr>
            <p:ph idx="1"/>
          </p:nvPr>
        </p:nvSpPr>
        <p:spPr>
          <a:xfrm>
            <a:off x="1981201" y="2286000"/>
            <a:ext cx="9144001" cy="3962400"/>
          </a:xfrm>
        </p:spPr>
        <p:txBody>
          <a:bodyPr>
            <a:normAutofit/>
          </a:bodyPr>
          <a:lstStyle/>
          <a:p>
            <a:pPr lvl="0"/>
            <a:r>
              <a:rPr lang="id" dirty="0">
                <a:latin typeface="Helvetica"/>
                <a:cs typeface="Helvetica"/>
              </a:rPr>
              <a:t>1. Harus tegas terhadap bisnis Anda</a:t>
            </a:r>
          </a:p>
          <a:p>
            <a:pPr lvl="0"/>
            <a:endParaRPr lang="en-US" dirty="0">
              <a:latin typeface="Helvetica"/>
              <a:cs typeface="Helvetica"/>
            </a:endParaRPr>
          </a:p>
          <a:p>
            <a:pPr lvl="0"/>
            <a:r>
              <a:rPr lang="id" dirty="0">
                <a:latin typeface="Helvetica"/>
                <a:cs typeface="Helvetica"/>
              </a:rPr>
              <a:t>2. Harus bersifat irreversible</a:t>
            </a:r>
          </a:p>
          <a:p>
            <a:pPr lvl="0"/>
            <a:endParaRPr lang="en-US" dirty="0">
              <a:latin typeface="Helvetica"/>
              <a:cs typeface="Helvetica"/>
            </a:endParaRPr>
          </a:p>
          <a:p>
            <a:pPr lvl="0"/>
            <a:r>
              <a:rPr lang="id" dirty="0">
                <a:latin typeface="Helvetica"/>
                <a:cs typeface="Helvetica"/>
              </a:rPr>
              <a:t>3. Harus memiliki lintasan yang jelas</a:t>
            </a:r>
          </a:p>
          <a:p>
            <a:endParaRPr lang="en-US" dirty="0">
              <a:latin typeface="Helvetica"/>
              <a:cs typeface="Helvetica"/>
            </a:endParaRPr>
          </a:p>
        </p:txBody>
      </p:sp>
    </p:spTree>
    <p:extLst>
      <p:ext uri="{BB962C8B-B14F-4D97-AF65-F5344CB8AC3E}">
        <p14:creationId xmlns:p14="http://schemas.microsoft.com/office/powerpoint/2010/main" val="410770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838200"/>
          </a:xfrm>
        </p:spPr>
        <p:txBody>
          <a:bodyPr>
            <a:normAutofit/>
          </a:bodyPr>
          <a:lstStyle/>
          <a:p>
            <a:pPr algn="ctr"/>
            <a:r>
              <a:rPr lang="id" sz="4200" b="1" dirty="0">
                <a:latin typeface="Helvetica"/>
                <a:cs typeface="Helvetica"/>
              </a:rPr>
              <a:t>Euro</a:t>
            </a:r>
            <a:r>
              <a:rPr lang="id" sz="4200" b="1" dirty="0"/>
              <a:t>​</a:t>
            </a:r>
            <a:endParaRPr lang="en-US" sz="4200" b="1" dirty="0"/>
          </a:p>
        </p:txBody>
      </p:sp>
      <p:sp>
        <p:nvSpPr>
          <p:cNvPr id="3" name="Content Placeholder 2"/>
          <p:cNvSpPr>
            <a:spLocks noGrp="1"/>
          </p:cNvSpPr>
          <p:nvPr>
            <p:ph idx="1"/>
          </p:nvPr>
        </p:nvSpPr>
        <p:spPr/>
        <p:txBody>
          <a:bodyPr>
            <a:normAutofit/>
          </a:bodyPr>
          <a:lstStyle/>
          <a:p>
            <a:pPr lvl="0"/>
            <a:r>
              <a:rPr lang="id" dirty="0">
                <a:latin typeface="Helvetica"/>
                <a:cs typeface="Helvetica"/>
              </a:rPr>
              <a:t>Telah berkembang sepanjang lintasan yang konstan karena telah menggantikan berbagai mata uang Eropa.</a:t>
            </a:r>
          </a:p>
          <a:p>
            <a:pPr lvl="0"/>
            <a:endParaRPr lang="en-US" dirty="0">
              <a:latin typeface="Helvetica"/>
              <a:cs typeface="Helvetica"/>
            </a:endParaRPr>
          </a:p>
          <a:p>
            <a:pPr lvl="0"/>
            <a:r>
              <a:rPr lang="id" dirty="0">
                <a:latin typeface="Helvetica"/>
                <a:cs typeface="Helvetica"/>
              </a:rPr>
              <a:t>Hal ini bersifat menentukan, tidak dapat diubah, dan jelas merupakan suatu tren yang sedang berkembang dalam layanan keuangan.</a:t>
            </a:r>
          </a:p>
          <a:p>
            <a:pPr lvl="0"/>
            <a:endParaRPr lang="en-US" dirty="0">
              <a:latin typeface="Helvetica"/>
              <a:cs typeface="Helvetica"/>
            </a:endParaRPr>
          </a:p>
          <a:p>
            <a:pPr lvl="0"/>
            <a:r>
              <a:rPr lang="id" dirty="0">
                <a:latin typeface="Helvetica"/>
                <a:cs typeface="Helvetica"/>
              </a:rPr>
              <a:t>Inilah prinsip-prinsip yang dapat digunakan untuk menciptakan samudra biru seiring dengan perluasan Uni Eropa.</a:t>
            </a:r>
          </a:p>
          <a:p>
            <a:endParaRPr lang="en-US" dirty="0">
              <a:latin typeface="Helvetica"/>
              <a:cs typeface="Helvetica"/>
            </a:endParaRPr>
          </a:p>
        </p:txBody>
      </p:sp>
    </p:spTree>
    <p:extLst>
      <p:ext uri="{BB962C8B-B14F-4D97-AF65-F5344CB8AC3E}">
        <p14:creationId xmlns:p14="http://schemas.microsoft.com/office/powerpoint/2010/main" val="264287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990600"/>
          </a:xfrm>
        </p:spPr>
        <p:txBody>
          <a:bodyPr>
            <a:normAutofit/>
          </a:bodyPr>
          <a:lstStyle/>
          <a:p>
            <a:pPr algn="ctr"/>
            <a:r>
              <a:rPr lang="id" sz="4200" b="1" dirty="0">
                <a:latin typeface="Helvetica"/>
                <a:cs typeface="Helvetica"/>
              </a:rPr>
              <a:t>Apple dan iTunes</a:t>
            </a:r>
            <a:r>
              <a:rPr lang="id" sz="4200" dirty="0">
                <a:latin typeface="Helvetica"/>
                <a:cs typeface="Helvetica"/>
              </a:rPr>
              <a:t> </a:t>
            </a:r>
            <a:endParaRPr lang="en-US" sz="4200" dirty="0">
              <a:latin typeface="Helvetica"/>
              <a:cs typeface="Helvetica"/>
            </a:endParaRPr>
          </a:p>
        </p:txBody>
      </p:sp>
      <p:sp>
        <p:nvSpPr>
          <p:cNvPr id="3" name="Content Placeholder 2"/>
          <p:cNvSpPr>
            <a:spLocks noGrp="1"/>
          </p:cNvSpPr>
          <p:nvPr>
            <p:ph idx="1"/>
          </p:nvPr>
        </p:nvSpPr>
        <p:spPr>
          <a:xfrm>
            <a:off x="1981201" y="1752600"/>
            <a:ext cx="9144001" cy="4495800"/>
          </a:xfrm>
        </p:spPr>
        <p:txBody>
          <a:bodyPr>
            <a:normAutofit/>
          </a:bodyPr>
          <a:lstStyle/>
          <a:p>
            <a:pPr lvl="0"/>
            <a:r>
              <a:rPr lang="id" dirty="0" smtClean="0">
                <a:latin typeface="Helvetica"/>
                <a:cs typeface="Helvetica"/>
              </a:rPr>
              <a:t>Tren mengunduh musik secara ilegal</a:t>
            </a:r>
          </a:p>
          <a:p>
            <a:pPr lvl="0"/>
            <a:r>
              <a:rPr lang="id" dirty="0" smtClean="0">
                <a:latin typeface="Helvetica"/>
                <a:cs typeface="Helvetica"/>
              </a:rPr>
              <a:t>Tren ini ditegaskan oleh permintaan pemutar MP3 yang tumbuh pesat</a:t>
            </a:r>
          </a:p>
          <a:p>
            <a:pPr lvl="0"/>
            <a:r>
              <a:rPr lang="id" dirty="0" smtClean="0">
                <a:latin typeface="Helvetica"/>
                <a:cs typeface="Helvetica"/>
              </a:rPr>
              <a:t>Apple memanfaatkan tren yang menentukan ini dengan lintasan yang jelas dengan meluncurkan toko musik daring iTunes pada tahun 2003.</a:t>
            </a:r>
          </a:p>
          <a:p>
            <a:pPr lvl="0"/>
            <a:r>
              <a:rPr lang="id" dirty="0" smtClean="0">
                <a:latin typeface="Helvetica"/>
                <a:cs typeface="Helvetica"/>
              </a:rPr>
              <a:t>Bermitra dengan 5 perusahaan musik besar</a:t>
            </a:r>
          </a:p>
          <a:p>
            <a:pPr lvl="0"/>
            <a:r>
              <a:rPr lang="id" dirty="0" smtClean="0">
                <a:latin typeface="Helvetica"/>
                <a:cs typeface="Helvetica"/>
              </a:rPr>
              <a:t>Mereka menciptakan pasar tempat Anda secara hukum hanya diperbolehkan mengunduh lagu-lagu tertentu.</a:t>
            </a:r>
          </a:p>
          <a:p>
            <a:pPr lvl="1"/>
            <a:r>
              <a:rPr lang="id" dirty="0" smtClean="0">
                <a:latin typeface="Helvetica"/>
                <a:cs typeface="Helvetica"/>
              </a:rPr>
              <a:t>Memecahkan masalah utama pelanggan</a:t>
            </a:r>
          </a:p>
          <a:p>
            <a:pPr lvl="0"/>
            <a:r>
              <a:rPr lang="id" dirty="0" smtClean="0">
                <a:latin typeface="Helvetica"/>
                <a:cs typeface="Helvetica"/>
              </a:rPr>
              <a:t>iTunes milik Apple membuka samudra biru dalam musik digital, dengan keuntungan tambahan berupa peningkatan daya tarik pemutar iPod yang sudah populer.</a:t>
            </a:r>
          </a:p>
          <a:p>
            <a:endParaRPr lang="en-US" dirty="0">
              <a:latin typeface="Helvetica"/>
              <a:cs typeface="Helvetica"/>
            </a:endParaRPr>
          </a:p>
        </p:txBody>
      </p:sp>
    </p:spTree>
    <p:extLst>
      <p:ext uri="{BB962C8B-B14F-4D97-AF65-F5344CB8AC3E}">
        <p14:creationId xmlns:p14="http://schemas.microsoft.com/office/powerpoint/2010/main" val="143867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609600"/>
            <a:ext cx="9144001" cy="685800"/>
          </a:xfrm>
        </p:spPr>
        <p:txBody>
          <a:bodyPr>
            <a:normAutofit fontScale="90000"/>
          </a:bodyPr>
          <a:lstStyle/>
          <a:p>
            <a:pPr algn="ctr"/>
            <a:r>
              <a:rPr lang="id" sz="4200" b="1" dirty="0">
                <a:latin typeface="Helvetica"/>
                <a:cs typeface="Helvetica"/>
              </a:rPr>
              <a:t>Sistem Cisco</a:t>
            </a:r>
            <a:r>
              <a:rPr lang="id" sz="4200" dirty="0">
                <a:latin typeface="Helvetica"/>
                <a:cs typeface="Helvetica"/>
              </a:rPr>
              <a:t> </a:t>
            </a:r>
            <a:endParaRPr lang="en-US" sz="4200" dirty="0">
              <a:latin typeface="Helvetica"/>
              <a:cs typeface="Helvetica"/>
            </a:endParaRPr>
          </a:p>
        </p:txBody>
      </p:sp>
      <p:sp>
        <p:nvSpPr>
          <p:cNvPr id="3" name="Content Placeholder 2"/>
          <p:cNvSpPr>
            <a:spLocks noGrp="1"/>
          </p:cNvSpPr>
          <p:nvPr>
            <p:ph idx="1"/>
          </p:nvPr>
        </p:nvSpPr>
        <p:spPr>
          <a:xfrm>
            <a:off x="1981201" y="1752600"/>
            <a:ext cx="9144001" cy="4495800"/>
          </a:xfrm>
        </p:spPr>
        <p:txBody>
          <a:bodyPr>
            <a:normAutofit/>
          </a:bodyPr>
          <a:lstStyle/>
          <a:p>
            <a:pPr lvl="0"/>
            <a:r>
              <a:rPr lang="id" sz="2500" dirty="0">
                <a:latin typeface="Helvetica"/>
                <a:cs typeface="Helvetica"/>
              </a:rPr>
              <a:t>Cisco Systems menciptakan ruang pasar baru dengan memperhatikan tren lintas waktu.</a:t>
            </a:r>
          </a:p>
          <a:p>
            <a:pPr lvl="0"/>
            <a:r>
              <a:rPr lang="id" sz="2500" dirty="0">
                <a:latin typeface="Helvetica"/>
                <a:cs typeface="Helvetica"/>
              </a:rPr>
              <a:t>Dimulai dengan tren yang menentukan dan tidak dapat diubah yang memiliki lintasan yang jelas</a:t>
            </a:r>
          </a:p>
          <a:p>
            <a:pPr lvl="1"/>
            <a:r>
              <a:rPr lang="id" sz="2500" dirty="0">
                <a:latin typeface="Helvetica"/>
                <a:cs typeface="Helvetica"/>
              </a:rPr>
              <a:t>Meningkatnya permintaan untuk pertukaran data berkecepatan tinggi</a:t>
            </a:r>
          </a:p>
          <a:p>
            <a:pPr lvl="0"/>
            <a:r>
              <a:rPr lang="id" sz="2500" dirty="0">
                <a:latin typeface="Helvetica"/>
                <a:cs typeface="Helvetica"/>
              </a:rPr>
              <a:t>Menciptakan nilai kecepatan tinggi bagi pelanggan dalam lingkungan jaringan yang lancar.</a:t>
            </a:r>
          </a:p>
          <a:p>
            <a:pPr lvl="0"/>
            <a:r>
              <a:rPr lang="id" sz="2500" dirty="0">
                <a:latin typeface="Helvetica"/>
                <a:cs typeface="Helvetica"/>
              </a:rPr>
              <a:t>80% dari semua lalu lintas di Internet melewati produk Cisco.</a:t>
            </a:r>
          </a:p>
          <a:p>
            <a:endParaRPr lang="en-US" sz="2500" dirty="0">
              <a:latin typeface="Helvetica"/>
              <a:cs typeface="Helvetica"/>
            </a:endParaRPr>
          </a:p>
        </p:txBody>
      </p:sp>
    </p:spTree>
    <p:extLst>
      <p:ext uri="{BB962C8B-B14F-4D97-AF65-F5344CB8AC3E}">
        <p14:creationId xmlns:p14="http://schemas.microsoft.com/office/powerpoint/2010/main" val="90512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1143000"/>
          </a:xfrm>
        </p:spPr>
        <p:txBody>
          <a:bodyPr>
            <a:noAutofit/>
          </a:bodyPr>
          <a:lstStyle/>
          <a:p>
            <a:pPr algn="ctr"/>
            <a:r>
              <a:rPr lang="id" sz="4200" b="1" dirty="0">
                <a:latin typeface="Helvetica"/>
                <a:cs typeface="Helvetica"/>
              </a:rPr>
              <a:t>Dari Kompetisi Head-to-Head hingga Penciptaan Blue Ocean</a:t>
            </a:r>
            <a:r>
              <a:rPr lang="id" sz="4200" dirty="0">
                <a:latin typeface="Helvetica"/>
                <a:cs typeface="Helvetica"/>
              </a:rPr>
              <a:t> </a:t>
            </a:r>
            <a:endParaRPr lang="en-US" sz="4200" dirty="0">
              <a:latin typeface="Helvetica"/>
              <a:cs typeface="Helvetica"/>
            </a:endParaRPr>
          </a:p>
        </p:txBody>
      </p:sp>
      <p:pic>
        <p:nvPicPr>
          <p:cNvPr id="4" name="Content Placeholder 3" descr="2610330602004.png"/>
          <p:cNvPicPr>
            <a:picLocks noGrp="1" noChangeAspect="1"/>
          </p:cNvPicPr>
          <p:nvPr>
            <p:ph idx="1"/>
          </p:nvPr>
        </p:nvPicPr>
        <p:blipFill>
          <a:blip r:embed="rId2"/>
          <a:stretch>
            <a:fillRect/>
          </a:stretch>
        </p:blipFill>
        <p:spPr>
          <a:xfrm>
            <a:off x="4887400" y="2777614"/>
            <a:ext cx="4319025" cy="2490221"/>
          </a:xfrm>
        </p:spPr>
      </p:pic>
    </p:spTree>
    <p:extLst>
      <p:ext uri="{BB962C8B-B14F-4D97-AF65-F5344CB8AC3E}">
        <p14:creationId xmlns:p14="http://schemas.microsoft.com/office/powerpoint/2010/main" val="413825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3267" y="392973"/>
            <a:ext cx="8190963" cy="1077218"/>
          </a:xfrm>
          <a:prstGeom prst="rect">
            <a:avLst/>
          </a:prstGeom>
          <a:noFill/>
        </p:spPr>
        <p:txBody>
          <a:bodyPr wrap="square" rtlCol="0">
            <a:spAutoFit/>
          </a:bodyPr>
          <a:lstStyle/>
          <a:p>
            <a:pPr algn="ctr"/>
            <a:r>
              <a:rPr lang="id" sz="3200" dirty="0">
                <a:solidFill>
                  <a:schemeClr val="tx2"/>
                </a:solidFill>
                <a:latin typeface="+mj-lt"/>
              </a:rPr>
              <a:t>Istilah Blue Oceans memang baru, namun keberadaanya tidaklah baru.</a:t>
            </a:r>
          </a:p>
        </p:txBody>
      </p:sp>
      <p:sp>
        <p:nvSpPr>
          <p:cNvPr id="5" name="TextBox 4"/>
          <p:cNvSpPr txBox="1"/>
          <p:nvPr/>
        </p:nvSpPr>
        <p:spPr>
          <a:xfrm>
            <a:off x="1783266" y="1936130"/>
            <a:ext cx="8269768" cy="4685898"/>
          </a:xfrm>
          <a:prstGeom prst="rect">
            <a:avLst/>
          </a:prstGeom>
          <a:noFill/>
        </p:spPr>
        <p:txBody>
          <a:bodyPr wrap="square" rtlCol="0">
            <a:spAutoFit/>
          </a:bodyPr>
          <a:lstStyle/>
          <a:p>
            <a:pPr marL="214313" lvl="1" indent="-214313">
              <a:buClr>
                <a:schemeClr val="accent1"/>
              </a:buClr>
              <a:buFont typeface="Arial" panose="020B0604020202020204" pitchFamily="34" charset="0"/>
              <a:buChar char="•"/>
            </a:pPr>
            <a:r>
              <a:rPr lang="id" sz="2000" dirty="0"/>
              <a:t>Lihatlah kembali 100 tahun ke belakang dan tanyakan berapa banyak industri masa kini yang tidak dikenal saat itu?</a:t>
            </a:r>
          </a:p>
          <a:p>
            <a:pPr marL="671513" lvl="2" indent="-214313">
              <a:buClr>
                <a:schemeClr val="accent2"/>
              </a:buClr>
              <a:buFont typeface="Arial" panose="020B0604020202020204" pitchFamily="34" charset="0"/>
              <a:buChar char="•"/>
            </a:pPr>
            <a:r>
              <a:rPr lang="id" sz="1500" dirty="0"/>
              <a:t>Mobil</a:t>
            </a:r>
          </a:p>
          <a:p>
            <a:pPr marL="671513" lvl="2" indent="-214313">
              <a:buClr>
                <a:schemeClr val="accent2"/>
              </a:buClr>
              <a:buFont typeface="Arial" panose="020B0604020202020204" pitchFamily="34" charset="0"/>
              <a:buChar char="•"/>
            </a:pPr>
            <a:r>
              <a:rPr lang="id" sz="1500" dirty="0"/>
              <a:t>Penerbangan</a:t>
            </a:r>
          </a:p>
          <a:p>
            <a:pPr marL="671513" lvl="2" indent="-214313">
              <a:buClr>
                <a:schemeClr val="accent2"/>
              </a:buClr>
              <a:buFont typeface="Arial" panose="020B0604020202020204" pitchFamily="34" charset="0"/>
              <a:buChar char="•"/>
            </a:pPr>
            <a:r>
              <a:rPr lang="id" sz="1500" dirty="0"/>
              <a:t>Rekaman musik</a:t>
            </a:r>
          </a:p>
          <a:p>
            <a:pPr marL="0" lvl="1"/>
            <a:endParaRPr lang="en-US" sz="1500" dirty="0"/>
          </a:p>
          <a:p>
            <a:pPr marL="214313" lvl="1" indent="-214313">
              <a:buClr>
                <a:schemeClr val="accent1"/>
              </a:buClr>
              <a:buFont typeface="Arial" panose="020B0604020202020204" pitchFamily="34" charset="0"/>
              <a:buChar char="•"/>
            </a:pPr>
            <a:r>
              <a:rPr lang="id" sz="2000" dirty="0"/>
              <a:t>Banyak industri bernilai miliaran dolar saat ini tidak ada tiga puluh tahun yang lalu </a:t>
            </a:r>
            <a:r>
              <a:rPr lang="id" sz="1500" dirty="0"/>
              <a:t>.</a:t>
            </a:r>
          </a:p>
          <a:p>
            <a:pPr marL="671513" lvl="2" indent="-214313">
              <a:buClr>
                <a:schemeClr val="accent2"/>
              </a:buClr>
              <a:buFont typeface="Arial" panose="020B0604020202020204" pitchFamily="34" charset="0"/>
              <a:buChar char="•"/>
            </a:pPr>
            <a:r>
              <a:rPr lang="id" sz="1500" dirty="0"/>
              <a:t>Ponsel</a:t>
            </a:r>
          </a:p>
          <a:p>
            <a:pPr marL="671513" lvl="2" indent="-214313">
              <a:buClr>
                <a:schemeClr val="accent2"/>
              </a:buClr>
              <a:buFont typeface="Arial" panose="020B0604020202020204" pitchFamily="34" charset="0"/>
              <a:buChar char="•"/>
            </a:pPr>
            <a:r>
              <a:rPr lang="id" sz="1500" dirty="0"/>
              <a:t>Kedai kopi</a:t>
            </a:r>
          </a:p>
          <a:p>
            <a:pPr marL="671513" lvl="2" indent="-214313">
              <a:buClr>
                <a:schemeClr val="accent2"/>
              </a:buClr>
              <a:buFont typeface="Arial" panose="020B0604020202020204" pitchFamily="34" charset="0"/>
              <a:buChar char="•"/>
            </a:pPr>
            <a:r>
              <a:rPr lang="id" sz="1500" dirty="0"/>
              <a:t>Papan seluncur salju</a:t>
            </a:r>
            <a:endParaRPr lang="en-US" sz="1500" dirty="0"/>
          </a:p>
          <a:p>
            <a:pPr marL="0" lvl="1"/>
            <a:endParaRPr lang="en-US" sz="1500" dirty="0"/>
          </a:p>
          <a:p>
            <a:pPr marL="214313" lvl="1" indent="-214313">
              <a:buClr>
                <a:schemeClr val="accent1"/>
              </a:buClr>
              <a:buFont typeface="Arial" panose="020B0604020202020204" pitchFamily="34" charset="0"/>
              <a:buChar char="•"/>
            </a:pPr>
            <a:r>
              <a:rPr lang="id" sz="2000" dirty="0"/>
              <a:t>Tren ini diperkirakan akan terus berlanjut karena industri terus berkembang.</a:t>
            </a:r>
            <a:endParaRPr lang="en-US" sz="2000" dirty="0"/>
          </a:p>
          <a:p>
            <a:pPr marL="671513" lvl="2" indent="-214313">
              <a:buClr>
                <a:schemeClr val="accent2"/>
              </a:buClr>
              <a:buFont typeface="Arial" panose="020B0604020202020204" pitchFamily="34" charset="0"/>
              <a:buChar char="•"/>
            </a:pPr>
            <a:r>
              <a:rPr lang="id" sz="1500" dirty="0"/>
              <a:t>20 tahun dari sekarang industri apa yang tidak dikenal akan muncul?</a:t>
            </a:r>
            <a:endParaRPr lang="en-US" sz="1500" dirty="0"/>
          </a:p>
          <a:p>
            <a:pPr marL="671513" lvl="2" indent="-214313">
              <a:buClr>
                <a:schemeClr val="accent2"/>
              </a:buClr>
              <a:buFont typeface="Arial" panose="020B0604020202020204" pitchFamily="34" charset="0"/>
              <a:buChar char="•"/>
            </a:pPr>
            <a:r>
              <a:rPr lang="id" sz="1500" dirty="0"/>
              <a:t>Sistem Klasifikasi Industri Standar yang berusia seabad yang diterbitkan oleh sensus AS digantikan pada tahun 1997 oleh Standar Klasifikasi Industri Amerika Utara.</a:t>
            </a:r>
          </a:p>
          <a:p>
            <a:endParaRPr lang="en-US" sz="1350" dirty="0"/>
          </a:p>
        </p:txBody>
      </p:sp>
    </p:spTree>
    <p:extLst>
      <p:ext uri="{BB962C8B-B14F-4D97-AF65-F5344CB8AC3E}">
        <p14:creationId xmlns:p14="http://schemas.microsoft.com/office/powerpoint/2010/main" val="527765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2057400"/>
            <a:ext cx="9144001" cy="4267200"/>
          </a:xfrm>
        </p:spPr>
        <p:txBody>
          <a:bodyPr>
            <a:normAutofit/>
          </a:bodyPr>
          <a:lstStyle/>
          <a:p>
            <a:r>
              <a:rPr lang="id" dirty="0">
                <a:latin typeface="Helvetica"/>
                <a:cs typeface="Helvetica"/>
              </a:rPr>
              <a:t>Melalui rekonstruksi elemen pasar yang ada di seluruh industri dan batas-batas pasar, mereka akan mampu membebaskan diri dari persaingan langsung di samudra merah.</a:t>
            </a:r>
            <a:endParaRPr lang="en-US" dirty="0">
              <a:latin typeface="Helvetica"/>
              <a:cs typeface="Helvetica"/>
            </a:endParaRPr>
          </a:p>
        </p:txBody>
      </p:sp>
    </p:spTree>
    <p:extLst>
      <p:ext uri="{BB962C8B-B14F-4D97-AF65-F5344CB8AC3E}">
        <p14:creationId xmlns:p14="http://schemas.microsoft.com/office/powerpoint/2010/main" val="194354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id" dirty="0" smtClean="0"/>
              <a:t>Bab 4: Berfokus pada Gambaran Besar</a:t>
            </a:r>
          </a:p>
          <a:p>
            <a:pPr marL="0" indent="0">
              <a:buNone/>
            </a:pPr>
            <a:endParaRPr lang="tr-TR" dirty="0"/>
          </a:p>
        </p:txBody>
      </p:sp>
    </p:spTree>
    <p:extLst>
      <p:ext uri="{BB962C8B-B14F-4D97-AF65-F5344CB8AC3E}">
        <p14:creationId xmlns:p14="http://schemas.microsoft.com/office/powerpoint/2010/main" val="1193760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229600" cy="1143000"/>
          </a:xfrm>
        </p:spPr>
        <p:txBody>
          <a:bodyPr/>
          <a:lstStyle/>
          <a:p>
            <a:r>
              <a:rPr lang="id" dirty="0" smtClean="0"/>
              <a:t>Gambaran Besar</a:t>
            </a:r>
            <a:endParaRPr lang="en-US" dirty="0"/>
          </a:p>
        </p:txBody>
      </p:sp>
      <p:sp>
        <p:nvSpPr>
          <p:cNvPr id="3" name="Content Placeholder 2"/>
          <p:cNvSpPr>
            <a:spLocks noGrp="1"/>
          </p:cNvSpPr>
          <p:nvPr>
            <p:ph idx="1"/>
          </p:nvPr>
        </p:nvSpPr>
        <p:spPr/>
        <p:txBody>
          <a:bodyPr/>
          <a:lstStyle/>
          <a:p>
            <a:r>
              <a:rPr lang="id" dirty="0" smtClean="0"/>
              <a:t>Fokus pada Gambaran Besar, Bukan Angka</a:t>
            </a:r>
          </a:p>
          <a:p>
            <a:pPr lvl="1"/>
            <a:r>
              <a:rPr lang="id" dirty="0" smtClean="0"/>
              <a:t>Gunakan kanvas strategi</a:t>
            </a:r>
          </a:p>
          <a:p>
            <a:r>
              <a:rPr lang="id" dirty="0" smtClean="0"/>
              <a:t>Strategi Samudra Biru memiliki tiga kualitas</a:t>
            </a:r>
          </a:p>
          <a:p>
            <a:pPr lvl="1"/>
            <a:r>
              <a:rPr lang="id" dirty="0" smtClean="0"/>
              <a:t>Fokus</a:t>
            </a:r>
          </a:p>
          <a:p>
            <a:pPr lvl="1"/>
            <a:r>
              <a:rPr lang="id" dirty="0" smtClean="0"/>
              <a:t>Perbedaan</a:t>
            </a:r>
          </a:p>
          <a:p>
            <a:pPr lvl="1"/>
            <a:r>
              <a:rPr lang="id" smtClean="0"/>
              <a:t>Tagline yang menarik</a:t>
            </a:r>
            <a:endParaRPr lang="en-US" dirty="0" smtClean="0"/>
          </a:p>
        </p:txBody>
      </p:sp>
    </p:spTree>
    <p:extLst>
      <p:ext uri="{BB962C8B-B14F-4D97-AF65-F5344CB8AC3E}">
        <p14:creationId xmlns:p14="http://schemas.microsoft.com/office/powerpoint/2010/main" val="2725419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Kesulitan Kanvas</a:t>
            </a:r>
            <a:endParaRPr lang="en-US" dirty="0"/>
          </a:p>
        </p:txBody>
      </p:sp>
      <p:sp>
        <p:nvSpPr>
          <p:cNvPr id="3" name="Content Placeholder 2"/>
          <p:cNvSpPr>
            <a:spLocks noGrp="1"/>
          </p:cNvSpPr>
          <p:nvPr>
            <p:ph idx="1"/>
          </p:nvPr>
        </p:nvSpPr>
        <p:spPr/>
        <p:txBody>
          <a:bodyPr/>
          <a:lstStyle/>
          <a:p>
            <a:r>
              <a:rPr lang="id" dirty="0" smtClean="0"/>
              <a:t>Menggambar kanvas strategi bukanlah tugas yang mudah</a:t>
            </a:r>
          </a:p>
          <a:p>
            <a:r>
              <a:rPr lang="id" dirty="0" smtClean="0"/>
              <a:t>Empat Langkah</a:t>
            </a:r>
          </a:p>
          <a:p>
            <a:pPr lvl="1"/>
            <a:r>
              <a:rPr lang="id" dirty="0" smtClean="0"/>
              <a:t>Kebangkitan Visual</a:t>
            </a:r>
          </a:p>
          <a:p>
            <a:pPr lvl="1"/>
            <a:r>
              <a:rPr lang="id" dirty="0" smtClean="0"/>
              <a:t>Eksplorasi Visual</a:t>
            </a:r>
          </a:p>
          <a:p>
            <a:pPr lvl="1"/>
            <a:r>
              <a:rPr lang="id" dirty="0" smtClean="0"/>
              <a:t>Pameran Strategi Visual</a:t>
            </a:r>
          </a:p>
          <a:p>
            <a:pPr lvl="1"/>
            <a:r>
              <a:rPr lang="id" dirty="0" smtClean="0"/>
              <a:t>Komunikasi Visual</a:t>
            </a:r>
          </a:p>
        </p:txBody>
      </p:sp>
    </p:spTree>
    <p:extLst>
      <p:ext uri="{BB962C8B-B14F-4D97-AF65-F5344CB8AC3E}">
        <p14:creationId xmlns:p14="http://schemas.microsoft.com/office/powerpoint/2010/main" val="4001919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 dirty="0" smtClean="0"/>
              <a:t>Layanan Keuangan Eropa</a:t>
            </a:r>
            <a:endParaRPr lang="en-US" dirty="0"/>
          </a:p>
        </p:txBody>
      </p:sp>
      <p:sp>
        <p:nvSpPr>
          <p:cNvPr id="5" name="Content Placeholder 4"/>
          <p:cNvSpPr>
            <a:spLocks noGrp="1"/>
          </p:cNvSpPr>
          <p:nvPr>
            <p:ph idx="1"/>
          </p:nvPr>
        </p:nvSpPr>
        <p:spPr/>
        <p:txBody>
          <a:bodyPr/>
          <a:lstStyle/>
          <a:p>
            <a:r>
              <a:rPr lang="id" dirty="0" smtClean="0"/>
              <a:t>European Financial Services (EFS) adalah layanan berusia 150 tahun yang mengadopsi metode pengembangan strategi ini.</a:t>
            </a:r>
          </a:p>
          <a:p>
            <a:r>
              <a:rPr lang="id" dirty="0" smtClean="0"/>
              <a:t>Berkat strategi itu, pendapatan meningkat 30% di tahun pertama.</a:t>
            </a:r>
            <a:endParaRPr lang="en-US" dirty="0"/>
          </a:p>
        </p:txBody>
      </p:sp>
    </p:spTree>
    <p:extLst>
      <p:ext uri="{BB962C8B-B14F-4D97-AF65-F5344CB8AC3E}">
        <p14:creationId xmlns:p14="http://schemas.microsoft.com/office/powerpoint/2010/main" val="380964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Langkah 1: Kebangkitan Visual</a:t>
            </a:r>
            <a:endParaRPr lang="en-US" dirty="0"/>
          </a:p>
        </p:txBody>
      </p:sp>
      <p:sp>
        <p:nvSpPr>
          <p:cNvPr id="3" name="Content Placeholder 2"/>
          <p:cNvSpPr>
            <a:spLocks noGrp="1"/>
          </p:cNvSpPr>
          <p:nvPr>
            <p:ph idx="1"/>
          </p:nvPr>
        </p:nvSpPr>
        <p:spPr/>
        <p:txBody>
          <a:bodyPr anchor="t">
            <a:normAutofit/>
          </a:bodyPr>
          <a:lstStyle/>
          <a:p>
            <a:r>
              <a:rPr lang="id" dirty="0" smtClean="0"/>
              <a:t>Masalah</a:t>
            </a:r>
          </a:p>
          <a:p>
            <a:pPr lvl="1"/>
            <a:r>
              <a:rPr lang="id" dirty="0" smtClean="0"/>
              <a:t>Kesalahan yang umum terjadi adalah membahas perubahan strategi sebelum menyelesaikan perbedaan pendapat tentang keadaan terkini.</a:t>
            </a:r>
          </a:p>
          <a:p>
            <a:pPr lvl="1"/>
            <a:r>
              <a:rPr lang="id" dirty="0" smtClean="0"/>
              <a:t>Para eksekutif enggan menerima perlunya perubahan</a:t>
            </a:r>
          </a:p>
          <a:p>
            <a:r>
              <a:rPr lang="id" dirty="0"/>
              <a:t>Bandingkan </a:t>
            </a:r>
            <a:r>
              <a:rPr lang="id" dirty="0" smtClean="0"/>
              <a:t>berdampingan dengan pesaing Anda dengan menggambar strategi “apa adanya” Anda</a:t>
            </a:r>
          </a:p>
          <a:p>
            <a:r>
              <a:rPr lang="id" dirty="0" smtClean="0"/>
              <a:t>Lihat di mana strategi Anda perlu diubah.</a:t>
            </a:r>
          </a:p>
          <a:p>
            <a:endParaRPr lang="en-US" dirty="0" smtClean="0"/>
          </a:p>
          <a:p>
            <a:endParaRPr lang="en-US" dirty="0"/>
          </a:p>
        </p:txBody>
      </p:sp>
    </p:spTree>
    <p:extLst>
      <p:ext uri="{BB962C8B-B14F-4D97-AF65-F5344CB8AC3E}">
        <p14:creationId xmlns:p14="http://schemas.microsoft.com/office/powerpoint/2010/main" val="15130462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Langkah 2: Eksplorasi Visual</a:t>
            </a:r>
            <a:endParaRPr lang="en-US" dirty="0"/>
          </a:p>
        </p:txBody>
      </p:sp>
      <p:sp>
        <p:nvSpPr>
          <p:cNvPr id="3" name="Content Placeholder 2"/>
          <p:cNvSpPr>
            <a:spLocks noGrp="1"/>
          </p:cNvSpPr>
          <p:nvPr>
            <p:ph idx="1"/>
          </p:nvPr>
        </p:nvSpPr>
        <p:spPr>
          <a:xfrm>
            <a:off x="1981200" y="1447801"/>
            <a:ext cx="8229600" cy="4678363"/>
          </a:xfrm>
        </p:spPr>
        <p:txBody>
          <a:bodyPr anchor="ctr">
            <a:normAutofit/>
          </a:bodyPr>
          <a:lstStyle/>
          <a:p>
            <a:r>
              <a:rPr lang="id" dirty="0" smtClean="0"/>
              <a:t>Jelajahi enam jalur untuk menciptakan samudra biru.</a:t>
            </a:r>
          </a:p>
          <a:p>
            <a:pPr lvl="1">
              <a:spcBef>
                <a:spcPts val="600"/>
              </a:spcBef>
            </a:pPr>
            <a:r>
              <a:rPr lang="id" sz="2200" dirty="0"/>
              <a:t>1. Melihat berbagai industri alternatif</a:t>
            </a:r>
          </a:p>
          <a:p>
            <a:pPr lvl="1">
              <a:spcBef>
                <a:spcPts val="600"/>
              </a:spcBef>
            </a:pPr>
            <a:r>
              <a:rPr lang="id" sz="2200" dirty="0"/>
              <a:t>2. Melihat seluruh kelompok strategis dalam industri</a:t>
            </a:r>
          </a:p>
          <a:p>
            <a:pPr lvl="1">
              <a:spcBef>
                <a:spcPts val="600"/>
              </a:spcBef>
            </a:pPr>
            <a:r>
              <a:rPr lang="id" sz="2200" dirty="0"/>
              <a:t>3. Mendefinisikan ulang kelompok pembeli industri.</a:t>
            </a:r>
          </a:p>
          <a:p>
            <a:pPr lvl="1">
              <a:spcBef>
                <a:spcPts val="600"/>
              </a:spcBef>
            </a:pPr>
            <a:r>
              <a:rPr lang="id" sz="2200" dirty="0"/>
              <a:t>4. Lihatlah pada penawaran produk dan layanan pelengkap.</a:t>
            </a:r>
          </a:p>
          <a:p>
            <a:pPr lvl="1">
              <a:spcBef>
                <a:spcPts val="600"/>
              </a:spcBef>
            </a:pPr>
            <a:r>
              <a:rPr lang="id" sz="2200" dirty="0"/>
              <a:t>5. Memikirkan kembali orientasi fungsional-emosional industrinya.</a:t>
            </a:r>
          </a:p>
          <a:p>
            <a:pPr lvl="1">
              <a:spcBef>
                <a:spcPts val="600"/>
              </a:spcBef>
            </a:pPr>
            <a:r>
              <a:rPr lang="id" sz="2200" dirty="0"/>
              <a:t>6. Berpartisipasi dalam membentuk tren eksternal dari waktu ke waktu.</a:t>
            </a:r>
          </a:p>
        </p:txBody>
      </p:sp>
    </p:spTree>
    <p:extLst>
      <p:ext uri="{BB962C8B-B14F-4D97-AF65-F5344CB8AC3E}">
        <p14:creationId xmlns:p14="http://schemas.microsoft.com/office/powerpoint/2010/main" val="3451583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Langkah 2: Eksplorasi Visual lanjutan.</a:t>
            </a:r>
            <a:endParaRPr lang="en-US" dirty="0"/>
          </a:p>
        </p:txBody>
      </p:sp>
      <p:sp>
        <p:nvSpPr>
          <p:cNvPr id="3" name="Content Placeholder 2"/>
          <p:cNvSpPr>
            <a:spLocks noGrp="1"/>
          </p:cNvSpPr>
          <p:nvPr>
            <p:ph idx="1"/>
          </p:nvPr>
        </p:nvSpPr>
        <p:spPr/>
        <p:txBody>
          <a:bodyPr anchor="ctr"/>
          <a:lstStyle/>
          <a:p>
            <a:r>
              <a:rPr lang="id" dirty="0" smtClean="0"/>
              <a:t>Amati keuntungan produk dan layanan alternatif.</a:t>
            </a:r>
          </a:p>
          <a:p>
            <a:r>
              <a:rPr lang="id" dirty="0" smtClean="0"/>
              <a:t>Lihat faktor apa yang harus Anda hilangkan, ciptakan, atau ubah.</a:t>
            </a:r>
          </a:p>
          <a:p>
            <a:r>
              <a:rPr lang="id" dirty="0" smtClean="0"/>
              <a:t>EFS mengirim para manajer untuk mencari informasi tentang cara menciptakan samudra biru.</a:t>
            </a:r>
          </a:p>
          <a:p>
            <a:pPr marL="0" indent="0">
              <a:buNone/>
            </a:pPr>
            <a:r>
              <a:rPr lang="id" dirty="0" smtClean="0"/>
              <a:t> </a:t>
            </a:r>
          </a:p>
          <a:p>
            <a:endParaRPr lang="en-US" dirty="0"/>
          </a:p>
        </p:txBody>
      </p:sp>
    </p:spTree>
    <p:extLst>
      <p:ext uri="{BB962C8B-B14F-4D97-AF65-F5344CB8AC3E}">
        <p14:creationId xmlns:p14="http://schemas.microsoft.com/office/powerpoint/2010/main" val="25534366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 dirty="0" smtClean="0"/>
              <a:t>Langkah 3: Pameran Strategi Visual</a:t>
            </a:r>
            <a:endParaRPr lang="en-US" dirty="0"/>
          </a:p>
        </p:txBody>
      </p:sp>
      <p:sp>
        <p:nvSpPr>
          <p:cNvPr id="5" name="Content Placeholder 4"/>
          <p:cNvSpPr>
            <a:spLocks noGrp="1"/>
          </p:cNvSpPr>
          <p:nvPr>
            <p:ph idx="1"/>
          </p:nvPr>
        </p:nvSpPr>
        <p:spPr/>
        <p:txBody>
          <a:bodyPr>
            <a:normAutofit/>
          </a:bodyPr>
          <a:lstStyle/>
          <a:p>
            <a:r>
              <a:rPr lang="id" sz="2400" dirty="0"/>
              <a:t>EFS mengadakan pameran strategi visual di mana kedua tim mempresentasikan kanvas strategi mereka</a:t>
            </a:r>
          </a:p>
          <a:p>
            <a:r>
              <a:rPr lang="id" sz="2400" dirty="0"/>
              <a:t>Pesertanya beragam, mulai dari non-pelanggan hingga eksekutif senior perusahaan.</a:t>
            </a:r>
          </a:p>
          <a:p>
            <a:r>
              <a:rPr lang="id" sz="2400" dirty="0"/>
              <a:t>12 strategi disajikan dan setelah setiap juri diberikan 5 catatan tempel untuk ditempatkan di sebelah favorit mereka dan menjelaskan mengapa mereka tidak memilih kurva nilai lainnya</a:t>
            </a:r>
          </a:p>
        </p:txBody>
      </p:sp>
    </p:spTree>
    <p:extLst>
      <p:ext uri="{BB962C8B-B14F-4D97-AF65-F5344CB8AC3E}">
        <p14:creationId xmlns:p14="http://schemas.microsoft.com/office/powerpoint/2010/main" val="10610390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Hasil Pameran Strategi Visual</a:t>
            </a:r>
            <a:endParaRPr lang="en-US" dirty="0"/>
          </a:p>
        </p:txBody>
      </p:sp>
      <p:sp>
        <p:nvSpPr>
          <p:cNvPr id="3" name="Content Placeholder 2"/>
          <p:cNvSpPr>
            <a:spLocks noGrp="1"/>
          </p:cNvSpPr>
          <p:nvPr>
            <p:ph idx="1"/>
          </p:nvPr>
        </p:nvSpPr>
        <p:spPr>
          <a:xfrm>
            <a:off x="1981200" y="1295401"/>
            <a:ext cx="8229600" cy="4962253"/>
          </a:xfrm>
        </p:spPr>
        <p:txBody>
          <a:bodyPr>
            <a:normAutofit fontScale="92500" lnSpcReduction="20000"/>
          </a:bodyPr>
          <a:lstStyle/>
          <a:p>
            <a:r>
              <a:rPr lang="id" sz="2400" dirty="0"/>
              <a:t>Hasil:</a:t>
            </a:r>
          </a:p>
          <a:p>
            <a:pPr lvl="1"/>
            <a:r>
              <a:rPr lang="id" dirty="0"/>
              <a:t>1/3 dari apa yang mereka anggap sebagai faktor persaingan utama, ternyata marginal bagi pelanggan</a:t>
            </a:r>
          </a:p>
          <a:p>
            <a:pPr lvl="1"/>
            <a:r>
              <a:rPr lang="id" dirty="0"/>
              <a:t>1/3 tidak terartikulasi dengan baik atau terlewatkan pada fase kebangkitan visual</a:t>
            </a:r>
          </a:p>
          <a:p>
            <a:pPr lvl="1"/>
            <a:r>
              <a:rPr lang="id" dirty="0"/>
              <a:t>Para eksekutif perlu menilai kembali asumsi-asumsi, seperti pemisahan EFS antara bisnis online dan tradisional.</a:t>
            </a:r>
          </a:p>
          <a:p>
            <a:r>
              <a:rPr lang="id" sz="2400" dirty="0"/>
              <a:t>Setelah pameran strategi, tim dapat menggambar kurva nilai yang lebih menyerupai profil strategis yang ada daripada apa pun yang pernah mereka hasilkan sebelumnya.</a:t>
            </a:r>
          </a:p>
          <a:p>
            <a:r>
              <a:rPr lang="id" sz="2400" dirty="0"/>
              <a:t>Dengan menyatukan bisnis daring dan tradisionalnya menjadi satu penawaran yang menarik, EFS secara substansial memangkas kompleksitas operasional model bisnisnya, sehingga pelaksanaan sistematis menjadi jauh lebih mudah.</a:t>
            </a:r>
          </a:p>
        </p:txBody>
      </p:sp>
    </p:spTree>
    <p:extLst>
      <p:ext uri="{BB962C8B-B14F-4D97-AF65-F5344CB8AC3E}">
        <p14:creationId xmlns:p14="http://schemas.microsoft.com/office/powerpoint/2010/main" val="89274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0495" y="614259"/>
            <a:ext cx="5469673" cy="707886"/>
          </a:xfrm>
          <a:prstGeom prst="rect">
            <a:avLst/>
          </a:prstGeom>
          <a:noFill/>
        </p:spPr>
        <p:txBody>
          <a:bodyPr wrap="square" rtlCol="0">
            <a:spAutoFit/>
          </a:bodyPr>
          <a:lstStyle/>
          <a:p>
            <a:pPr algn="ctr"/>
            <a:r>
              <a:rPr lang="id" sz="4000" dirty="0">
                <a:solidFill>
                  <a:schemeClr val="tx2"/>
                </a:solidFill>
                <a:latin typeface="+mj-lt"/>
              </a:rPr>
              <a:t>Prinsip </a:t>
            </a:r>
            <a:r>
              <a:rPr lang="en-US" sz="4000" dirty="0" smtClean="0">
                <a:solidFill>
                  <a:schemeClr val="tx2"/>
                </a:solidFill>
                <a:latin typeface="+mj-lt"/>
              </a:rPr>
              <a:t>Red Ocean</a:t>
            </a:r>
            <a:endParaRPr lang="en-US" sz="4000" dirty="0">
              <a:solidFill>
                <a:schemeClr val="tx2"/>
              </a:solidFill>
              <a:latin typeface="+mj-lt"/>
            </a:endParaRPr>
          </a:p>
        </p:txBody>
      </p:sp>
      <p:sp>
        <p:nvSpPr>
          <p:cNvPr id="3" name="TextBox 2"/>
          <p:cNvSpPr txBox="1"/>
          <p:nvPr/>
        </p:nvSpPr>
        <p:spPr>
          <a:xfrm>
            <a:off x="1618716" y="1743982"/>
            <a:ext cx="8493230" cy="4916731"/>
          </a:xfrm>
          <a:prstGeom prst="rect">
            <a:avLst/>
          </a:prstGeom>
          <a:noFill/>
        </p:spPr>
        <p:txBody>
          <a:bodyPr wrap="square" rtlCol="0">
            <a:spAutoFit/>
          </a:bodyPr>
          <a:lstStyle/>
          <a:p>
            <a:pPr marL="214313" indent="-214313">
              <a:buClr>
                <a:schemeClr val="accent1"/>
              </a:buClr>
              <a:buFont typeface="Arial" panose="020B0604020202020204" pitchFamily="34" charset="0"/>
              <a:buChar char="•"/>
            </a:pPr>
            <a:r>
              <a:rPr lang="id" sz="2000" dirty="0"/>
              <a:t>Strategi </a:t>
            </a:r>
            <a:r>
              <a:rPr lang="en-US" sz="2000" dirty="0" smtClean="0"/>
              <a:t>Red Ocean </a:t>
            </a:r>
            <a:r>
              <a:rPr lang="id" sz="2000" dirty="0" smtClean="0"/>
              <a:t>sangat </a:t>
            </a:r>
            <a:r>
              <a:rPr lang="id" sz="2000" dirty="0"/>
              <a:t>dipengaruhi oleh Strategi Militer</a:t>
            </a:r>
          </a:p>
          <a:p>
            <a:pPr marL="214313" indent="-214313">
              <a:buFont typeface="Arial" panose="020B0604020202020204" pitchFamily="34" charset="0"/>
              <a:buChar char="•"/>
            </a:pPr>
            <a:endParaRPr lang="en-US" sz="2000" dirty="0"/>
          </a:p>
          <a:p>
            <a:pPr marL="214313" indent="-214313">
              <a:buClr>
                <a:schemeClr val="accent1"/>
              </a:buClr>
              <a:buFont typeface="Arial" panose="020B0604020202020204" pitchFamily="34" charset="0"/>
              <a:buChar char="•"/>
            </a:pPr>
            <a:r>
              <a:rPr lang="id" sz="2000" dirty="0"/>
              <a:t>Strategi militer adalah tentang menghadapi lawan dan bertempur memperebutkan “sebidang tanah” tertentu.</a:t>
            </a:r>
          </a:p>
          <a:p>
            <a:pPr marL="214313" indent="-214313">
              <a:buFont typeface="Arial" panose="020B0604020202020204" pitchFamily="34" charset="0"/>
              <a:buChar char="•"/>
            </a:pPr>
            <a:endParaRPr lang="en-US" sz="2000" dirty="0"/>
          </a:p>
          <a:p>
            <a:pPr marL="214313" indent="-214313">
              <a:buClr>
                <a:schemeClr val="accent1"/>
              </a:buClr>
              <a:buFont typeface="Arial" panose="020B0604020202020204" pitchFamily="34" charset="0"/>
              <a:buChar char="•"/>
            </a:pPr>
            <a:r>
              <a:rPr lang="id" sz="2000" dirty="0"/>
              <a:t>Berfokus pada Red Ocean sama saja dengan membatasi diri pada “faktor-faktor perang”, hal ini terbatas</a:t>
            </a:r>
          </a:p>
          <a:p>
            <a:pPr marL="214313" indent="-214313">
              <a:buFont typeface="Arial" panose="020B0604020202020204" pitchFamily="34" charset="0"/>
              <a:buChar char="•"/>
            </a:pPr>
            <a:endParaRPr lang="en-US" sz="2000" dirty="0"/>
          </a:p>
          <a:p>
            <a:pPr marL="214313" indent="-214313">
              <a:buClr>
                <a:schemeClr val="accent1"/>
              </a:buClr>
              <a:buFont typeface="Arial" panose="020B0604020202020204" pitchFamily="34" charset="0"/>
              <a:buChar char="•"/>
            </a:pPr>
            <a:r>
              <a:rPr lang="id" sz="2000" dirty="0"/>
              <a:t>Berbeda dengan perang, sejarah industri menunjukkan bahwa dunia pasar tidak pernah konstan; samudra biru terus-menerus diciptakan dari waktu ke waktu.</a:t>
            </a:r>
            <a:endParaRPr lang="en-US" sz="2000" dirty="0"/>
          </a:p>
          <a:p>
            <a:pPr marL="214313" indent="-214313">
              <a:buFont typeface="Arial" panose="020B0604020202020204" pitchFamily="34" charset="0"/>
              <a:buChar char="•"/>
            </a:pPr>
            <a:endParaRPr lang="en-US" sz="2000" dirty="0"/>
          </a:p>
          <a:p>
            <a:pPr marL="214313" indent="-214313">
              <a:buClr>
                <a:schemeClr val="accent1"/>
              </a:buClr>
              <a:buFont typeface="Arial" panose="020B0604020202020204" pitchFamily="34" charset="0"/>
              <a:buChar char="•"/>
            </a:pPr>
            <a:r>
              <a:rPr lang="id" sz="2000" dirty="0"/>
              <a:t>Fokus pada Red Ocean menyangkal kekuatan khas dunia bisnis dan menyangkal kapasitas Anda untuk menciptakan ruang pasar baru.</a:t>
            </a:r>
            <a:endParaRPr lang="en-US" sz="2000" dirty="0"/>
          </a:p>
          <a:p>
            <a:endParaRPr lang="en-US" sz="1350" dirty="0"/>
          </a:p>
        </p:txBody>
      </p:sp>
    </p:spTree>
    <p:extLst>
      <p:ext uri="{BB962C8B-B14F-4D97-AF65-F5344CB8AC3E}">
        <p14:creationId xmlns:p14="http://schemas.microsoft.com/office/powerpoint/2010/main" val="6425202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id" sz="3200" dirty="0"/>
              <a:t>EFS Hilangkan-Naikkan-Kurangi-Buat Grid</a:t>
            </a:r>
            <a:endParaRPr lang="en-US" sz="3200" dirty="0"/>
          </a:p>
        </p:txBody>
      </p:sp>
      <p:graphicFrame>
        <p:nvGraphicFramePr>
          <p:cNvPr id="19" name="Content Placeholder 18"/>
          <p:cNvGraphicFramePr>
            <a:graphicFrameLocks noGrp="1"/>
          </p:cNvGraphicFramePr>
          <p:nvPr>
            <p:ph idx="1"/>
            <p:extLst/>
          </p:nvPr>
        </p:nvGraphicFramePr>
        <p:xfrm>
          <a:off x="2654426" y="1893485"/>
          <a:ext cx="6853015" cy="3985534"/>
        </p:xfrm>
        <a:graphic>
          <a:graphicData uri="http://schemas.openxmlformats.org/drawingml/2006/table">
            <a:tbl>
              <a:tblPr firstRow="1" bandRow="1">
                <a:tableStyleId>{2D5ABB26-0587-4C30-8999-92F81FD0307C}</a:tableStyleId>
              </a:tblPr>
              <a:tblGrid>
                <a:gridCol w="3505646">
                  <a:extLst>
                    <a:ext uri="{9D8B030D-6E8A-4147-A177-3AD203B41FA5}">
                      <a16:colId xmlns:a16="http://schemas.microsoft.com/office/drawing/2014/main" val="20000"/>
                    </a:ext>
                  </a:extLst>
                </a:gridCol>
                <a:gridCol w="3347369">
                  <a:extLst>
                    <a:ext uri="{9D8B030D-6E8A-4147-A177-3AD203B41FA5}">
                      <a16:colId xmlns:a16="http://schemas.microsoft.com/office/drawing/2014/main" val="20001"/>
                    </a:ext>
                  </a:extLst>
                </a:gridCol>
              </a:tblGrid>
              <a:tr h="2145582">
                <a:tc>
                  <a:txBody>
                    <a:bodyPr/>
                    <a:lstStyle/>
                    <a:p>
                      <a:pPr algn="ctr"/>
                      <a:r>
                        <a:rPr lang="id" b="1" dirty="0" smtClean="0"/>
                        <a:t>Menghapuskan</a:t>
                      </a:r>
                    </a:p>
                    <a:p>
                      <a:pPr algn="ctr"/>
                      <a:endParaRPr lang="en-US" dirty="0" smtClean="0"/>
                    </a:p>
                    <a:p>
                      <a:pPr algn="ctr"/>
                      <a:r>
                        <a:rPr lang="id" baseline="0" dirty="0" smtClean="0"/>
                        <a:t>Manajemen </a:t>
                      </a:r>
                      <a:endParaRPr lang="en-US" dirty="0"/>
                    </a:p>
                  </a:txBody>
                  <a:tcPr marL="45720" marR="45720"/>
                </a:tc>
                <a:tc>
                  <a:txBody>
                    <a:bodyPr/>
                    <a:lstStyle/>
                    <a:p>
                      <a:pPr algn="ctr"/>
                      <a:r>
                        <a:rPr lang="id" b="1" dirty="0" smtClean="0"/>
                        <a:t>Mengangkat</a:t>
                      </a:r>
                    </a:p>
                    <a:p>
                      <a:pPr algn="ctr"/>
                      <a:endParaRPr lang="en-US" dirty="0" smtClean="0"/>
                    </a:p>
                    <a:p>
                      <a:pPr algn="ctr"/>
                      <a:r>
                        <a:rPr lang="id" dirty="0" smtClean="0"/>
                        <a:t>Kemudahan penggunaan</a:t>
                      </a:r>
                    </a:p>
                    <a:p>
                      <a:pPr algn="ctr"/>
                      <a:r>
                        <a:rPr lang="id" dirty="0" smtClean="0"/>
                        <a:t>Keamanan</a:t>
                      </a:r>
                    </a:p>
                    <a:p>
                      <a:pPr algn="ctr"/>
                      <a:r>
                        <a:rPr lang="id" dirty="0" smtClean="0"/>
                        <a:t>Ketepatan</a:t>
                      </a:r>
                    </a:p>
                    <a:p>
                      <a:pPr algn="ctr"/>
                      <a:r>
                        <a:rPr lang="id" dirty="0" smtClean="0"/>
                        <a:t>Kecepatan</a:t>
                      </a:r>
                    </a:p>
                    <a:p>
                      <a:pPr algn="ctr"/>
                      <a:r>
                        <a:rPr lang="id" dirty="0" smtClean="0"/>
                        <a:t>Komentar Pasar</a:t>
                      </a:r>
                      <a:endParaRPr lang="en-US" dirty="0"/>
                    </a:p>
                  </a:txBody>
                  <a:tcPr marL="45720" marR="45720"/>
                </a:tc>
                <a:extLst>
                  <a:ext uri="{0D108BD9-81ED-4DB2-BD59-A6C34878D82A}">
                    <a16:rowId xmlns:a16="http://schemas.microsoft.com/office/drawing/2014/main" val="10000"/>
                  </a:ext>
                </a:extLst>
              </a:tr>
              <a:tr h="1839952">
                <a:tc>
                  <a:txBody>
                    <a:bodyPr/>
                    <a:lstStyle/>
                    <a:p>
                      <a:pPr algn="ctr"/>
                      <a:endParaRPr lang="en-US" b="1" dirty="0" smtClean="0"/>
                    </a:p>
                    <a:p>
                      <a:pPr algn="ctr"/>
                      <a:r>
                        <a:rPr lang="id" b="1" dirty="0" smtClean="0"/>
                        <a:t>Mengurangi</a:t>
                      </a:r>
                    </a:p>
                    <a:p>
                      <a:pPr algn="ctr"/>
                      <a:endParaRPr lang="en-US" dirty="0" smtClean="0"/>
                    </a:p>
                    <a:p>
                      <a:pPr algn="ctr"/>
                      <a:r>
                        <a:rPr lang="id" dirty="0" smtClean="0"/>
                        <a:t>Eksekutif akun</a:t>
                      </a:r>
                    </a:p>
                    <a:p>
                      <a:pPr algn="ctr"/>
                      <a:r>
                        <a:rPr lang="id" dirty="0" smtClean="0"/>
                        <a:t>Dealer perusahaan</a:t>
                      </a:r>
                      <a:endParaRPr lang="en-US" dirty="0"/>
                    </a:p>
                  </a:txBody>
                  <a:tcPr marL="45720" marR="45720"/>
                </a:tc>
                <a:tc>
                  <a:txBody>
                    <a:bodyPr/>
                    <a:lstStyle/>
                    <a:p>
                      <a:pPr algn="ctr"/>
                      <a:endParaRPr lang="en-US" b="1" dirty="0" smtClean="0"/>
                    </a:p>
                    <a:p>
                      <a:pPr algn="ctr"/>
                      <a:r>
                        <a:rPr lang="id" b="1" dirty="0" smtClean="0"/>
                        <a:t>Membuat</a:t>
                      </a:r>
                    </a:p>
                    <a:p>
                      <a:pPr algn="ctr"/>
                      <a:endParaRPr lang="en-US" dirty="0" smtClean="0"/>
                    </a:p>
                    <a:p>
                      <a:pPr algn="ctr"/>
                      <a:r>
                        <a:rPr lang="id" dirty="0" smtClean="0"/>
                        <a:t>Konfirmasi</a:t>
                      </a:r>
                    </a:p>
                    <a:p>
                      <a:pPr algn="ctr"/>
                      <a:r>
                        <a:rPr lang="id" dirty="0" smtClean="0"/>
                        <a:t>Pelacakan</a:t>
                      </a:r>
                      <a:endParaRPr lang="en-US" dirty="0"/>
                    </a:p>
                  </a:txBody>
                  <a:tcPr marL="45720" marR="457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23319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 dirty="0" smtClean="0"/>
              <a:t>Langkah 4: Komunikasi Visual</a:t>
            </a:r>
            <a:endParaRPr lang="en-US" dirty="0"/>
          </a:p>
        </p:txBody>
      </p:sp>
      <p:sp>
        <p:nvSpPr>
          <p:cNvPr id="3" name="Content Placeholder 2"/>
          <p:cNvSpPr>
            <a:spLocks noGrp="1"/>
          </p:cNvSpPr>
          <p:nvPr>
            <p:ph idx="1"/>
          </p:nvPr>
        </p:nvSpPr>
        <p:spPr/>
        <p:txBody>
          <a:bodyPr/>
          <a:lstStyle/>
          <a:p>
            <a:r>
              <a:rPr lang="id" dirty="0" smtClean="0"/>
              <a:t>EFS memberikan setiap karyawan gambar satu halaman yang menunjukkan profil strategis baru dan lama sehingga setiap orang dapat melihat di mana harus memfokuskan upaya mereka untuk menciptakan masa depan yang menarik.</a:t>
            </a:r>
          </a:p>
          <a:p>
            <a:r>
              <a:rPr lang="id" dirty="0" smtClean="0"/>
              <a:t>Gambar baru itu menjadi titik acuan untuk semua keputusan investasi.</a:t>
            </a:r>
          </a:p>
          <a:p>
            <a:r>
              <a:rPr lang="id" dirty="0" smtClean="0"/>
              <a:t>Hanya gagasan yang dapat membantu EFS berpindah dari kurva nilai lama ke kurva nilai baru yang disetujui.</a:t>
            </a:r>
            <a:endParaRPr lang="en-US" dirty="0"/>
          </a:p>
        </p:txBody>
      </p:sp>
    </p:spTree>
    <p:extLst>
      <p:ext uri="{BB962C8B-B14F-4D97-AF65-F5344CB8AC3E}">
        <p14:creationId xmlns:p14="http://schemas.microsoft.com/office/powerpoint/2010/main" val="12683997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id" dirty="0" smtClean="0"/>
              <a:t>Memvisualisasikan Strategi di Tingkat Korporat</a:t>
            </a:r>
            <a:endParaRPr lang="en-US" dirty="0"/>
          </a:p>
        </p:txBody>
      </p:sp>
      <p:sp>
        <p:nvSpPr>
          <p:cNvPr id="2" name="Content Placeholder 1"/>
          <p:cNvSpPr>
            <a:spLocks noGrp="1"/>
          </p:cNvSpPr>
          <p:nvPr>
            <p:ph idx="1"/>
          </p:nvPr>
        </p:nvSpPr>
        <p:spPr/>
        <p:txBody>
          <a:bodyPr/>
          <a:lstStyle/>
          <a:p>
            <a:pPr marL="109728" indent="0" algn="ctr">
              <a:buNone/>
            </a:pPr>
            <a:r>
              <a:rPr lang="id" dirty="0" smtClean="0"/>
              <a:t>Saat bisnis menyajikan kanvas strategi mereka satu sama lain, mereka memperdalam pemahaman mereka tentang bisnis lain dalam portofolio korporat.</a:t>
            </a:r>
          </a:p>
          <a:p>
            <a:endParaRPr lang="en-US" dirty="0" smtClean="0"/>
          </a:p>
          <a:p>
            <a:r>
              <a:rPr lang="id" dirty="0" smtClean="0"/>
              <a:t>Pembentukan Pusat Program Inovasi Nilai (VIP)</a:t>
            </a:r>
          </a:p>
          <a:p>
            <a:r>
              <a:rPr lang="id" dirty="0" smtClean="0"/>
              <a:t>Berbagai unit bisnis berkumpul untuk membahas kanvas strategi.</a:t>
            </a:r>
          </a:p>
          <a:p>
            <a:endParaRPr lang="en-US" dirty="0" smtClean="0"/>
          </a:p>
          <a:p>
            <a:pPr marL="109728" indent="0" algn="ctr">
              <a:buNone/>
            </a:pPr>
            <a:endParaRPr lang="en-US" dirty="0"/>
          </a:p>
          <a:p>
            <a:pPr marL="109728" indent="0" algn="ctr">
              <a:buNone/>
            </a:pPr>
            <a:endParaRPr lang="en-US" dirty="0"/>
          </a:p>
        </p:txBody>
      </p:sp>
    </p:spTree>
    <p:extLst>
      <p:ext uri="{BB962C8B-B14F-4D97-AF65-F5344CB8AC3E}">
        <p14:creationId xmlns:p14="http://schemas.microsoft.com/office/powerpoint/2010/main" val="3251100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 dirty="0" smtClean="0"/>
              <a:t>Peta PMS</a:t>
            </a:r>
            <a:endParaRPr lang="en-US" dirty="0"/>
          </a:p>
        </p:txBody>
      </p:sp>
      <p:sp>
        <p:nvSpPr>
          <p:cNvPr id="2" name="Content Placeholder 1"/>
          <p:cNvSpPr>
            <a:spLocks noGrp="1"/>
          </p:cNvSpPr>
          <p:nvPr>
            <p:ph idx="1"/>
          </p:nvPr>
        </p:nvSpPr>
        <p:spPr/>
        <p:txBody>
          <a:bodyPr>
            <a:normAutofit/>
          </a:bodyPr>
          <a:lstStyle/>
          <a:p>
            <a:r>
              <a:rPr lang="id" dirty="0" smtClean="0"/>
              <a:t>Strategi visualisasi dapat membantu manajer melihat pertumbuhan dan laba masa depan.</a:t>
            </a:r>
          </a:p>
          <a:p>
            <a:r>
              <a:rPr lang="id" dirty="0" smtClean="0"/>
              <a:t>Perusahaan diurutkan menjadi tiga kategori berbeda.</a:t>
            </a:r>
          </a:p>
          <a:p>
            <a:pPr>
              <a:buFont typeface="Arial" panose="020B0604020202020204" pitchFamily="34" charset="0"/>
              <a:buChar char="•"/>
            </a:pPr>
            <a:r>
              <a:rPr lang="id" sz="1800" u="sng" dirty="0"/>
              <a:t>Pionir - </a:t>
            </a:r>
            <a:r>
              <a:rPr lang="id" sz="1800" dirty="0"/>
              <a:t>Ahli strategi samudra biru, sumber pertumbuhan menguntungkan yang paling ampuh. Kurva nilai berbeda dari pesaing.</a:t>
            </a:r>
          </a:p>
          <a:p>
            <a:pPr>
              <a:buFont typeface="Arial" panose="020B0604020202020204" pitchFamily="34" charset="0"/>
              <a:buChar char="•"/>
            </a:pPr>
            <a:r>
              <a:rPr lang="id" sz="1800" u="sng" dirty="0"/>
              <a:t>Para pemukim - </a:t>
            </a:r>
            <a:r>
              <a:rPr lang="id" sz="1800" dirty="0"/>
              <a:t>Memiliki pendekatan "saya juga" dalam berbisnis, terjebak di samudra merah. Kurva nilai menyesuaikan dengan bentuk dasar industri.</a:t>
            </a:r>
          </a:p>
          <a:p>
            <a:pPr>
              <a:buFont typeface="Arial" panose="020B0604020202020204" pitchFamily="34" charset="0"/>
              <a:buChar char="•"/>
            </a:pPr>
            <a:r>
              <a:rPr lang="id" sz="1800" u="sng" dirty="0"/>
              <a:t>Migrator </a:t>
            </a:r>
            <a:r>
              <a:rPr lang="id" sz="1800" dirty="0"/>
              <a:t>- “pendekatan bisnis lebih murah, menawarkan nilai yang lebih baik tetapi tidak ada nilai inovatif. Mereka mencoba memperluas kurva nilai industri.</a:t>
            </a:r>
            <a:endParaRPr lang="en-US" sz="1800" dirty="0"/>
          </a:p>
        </p:txBody>
      </p:sp>
    </p:spTree>
    <p:extLst>
      <p:ext uri="{BB962C8B-B14F-4D97-AF65-F5344CB8AC3E}">
        <p14:creationId xmlns:p14="http://schemas.microsoft.com/office/powerpoint/2010/main" val="2219759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 dirty="0" smtClean="0"/>
              <a:t>Inovasi!!</a:t>
            </a:r>
            <a:endParaRPr lang="en-US" dirty="0"/>
          </a:p>
        </p:txBody>
      </p:sp>
      <p:sp>
        <p:nvSpPr>
          <p:cNvPr id="2" name="Content Placeholder 1"/>
          <p:cNvSpPr>
            <a:spLocks noGrp="1"/>
          </p:cNvSpPr>
          <p:nvPr>
            <p:ph idx="1"/>
          </p:nvPr>
        </p:nvSpPr>
        <p:spPr/>
        <p:txBody>
          <a:bodyPr>
            <a:noAutofit/>
          </a:bodyPr>
          <a:lstStyle/>
          <a:p>
            <a:pPr algn="ctr"/>
            <a:r>
              <a:rPr lang="id" sz="6000" dirty="0"/>
              <a:t>Semakin banyak pemukim, semakin besar peluang untuk berinovasi dan menciptakan samudra biru.</a:t>
            </a:r>
            <a:endParaRPr lang="en-US" sz="6000" dirty="0"/>
          </a:p>
        </p:txBody>
      </p:sp>
    </p:spTree>
    <p:extLst>
      <p:ext uri="{BB962C8B-B14F-4D97-AF65-F5344CB8AC3E}">
        <p14:creationId xmlns:p14="http://schemas.microsoft.com/office/powerpoint/2010/main" val="17186491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id" dirty="0" smtClean="0"/>
              <a:t>PETA PMS</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81200" y="2409680"/>
            <a:ext cx="4038600" cy="2668879"/>
          </a:xfrm>
        </p:spPr>
      </p:pic>
      <p:sp>
        <p:nvSpPr>
          <p:cNvPr id="13" name="Content Placeholder 12"/>
          <p:cNvSpPr>
            <a:spLocks noGrp="1"/>
          </p:cNvSpPr>
          <p:nvPr>
            <p:ph sz="half" idx="2"/>
          </p:nvPr>
        </p:nvSpPr>
        <p:spPr/>
        <p:txBody>
          <a:bodyPr>
            <a:normAutofit fontScale="77500" lnSpcReduction="20000"/>
          </a:bodyPr>
          <a:lstStyle/>
          <a:p>
            <a:r>
              <a:rPr lang="id" sz="2400" dirty="0"/>
              <a:t>Pindahkan pertumbuhan masa depan Anda ke pionir</a:t>
            </a:r>
          </a:p>
          <a:p>
            <a:r>
              <a:rPr lang="id" sz="2400" dirty="0"/>
              <a:t>Para pemukim memperoleh uang tunai namun pertumbuhannya marjinal.</a:t>
            </a:r>
          </a:p>
          <a:p>
            <a:r>
              <a:rPr lang="id" sz="2400" dirty="0"/>
              <a:t>Para pionir memiliki banyak potensi pertumbuhan sebagai penyeimbang pertumbuhan.</a:t>
            </a:r>
          </a:p>
          <a:p>
            <a:r>
              <a:rPr lang="id" sz="2400" dirty="0"/>
              <a:t>Manajer harus mengelola portofolionya secara bijaksana dengan keseimbangan antara pertumbuhan yang menguntungkan dan arus </a:t>
            </a:r>
            <a:r>
              <a:rPr lang="id" sz="2400" dirty="0" err="1"/>
              <a:t>kas </a:t>
            </a:r>
            <a:r>
              <a:rPr lang="id" sz="2400" dirty="0"/>
              <a:t>.</a:t>
            </a:r>
            <a:endParaRPr lang="en-US" sz="2400" dirty="0"/>
          </a:p>
        </p:txBody>
      </p:sp>
    </p:spTree>
    <p:extLst>
      <p:ext uri="{BB962C8B-B14F-4D97-AF65-F5344CB8AC3E}">
        <p14:creationId xmlns:p14="http://schemas.microsoft.com/office/powerpoint/2010/main" val="3137478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d" dirty="0" smtClean="0"/>
              <a:t>Mengatasi Keterbatasan Perencanaan Strategis</a:t>
            </a:r>
            <a:endParaRPr lang="en-US" dirty="0"/>
          </a:p>
        </p:txBody>
      </p:sp>
      <p:sp>
        <p:nvSpPr>
          <p:cNvPr id="8" name="Content Placeholder 7"/>
          <p:cNvSpPr>
            <a:spLocks noGrp="1"/>
          </p:cNvSpPr>
          <p:nvPr>
            <p:ph idx="1"/>
          </p:nvPr>
        </p:nvSpPr>
        <p:spPr/>
        <p:txBody>
          <a:bodyPr>
            <a:normAutofit fontScale="85000" lnSpcReduction="20000"/>
          </a:bodyPr>
          <a:lstStyle/>
          <a:p>
            <a:r>
              <a:rPr lang="id" dirty="0" smtClean="0"/>
              <a:t>Perencanaan Strategis yang Ideal:</a:t>
            </a:r>
          </a:p>
          <a:p>
            <a:pPr lvl="1"/>
            <a:r>
              <a:rPr lang="id" dirty="0" smtClean="0"/>
              <a:t>Membangun kebijaksanaan kolektif</a:t>
            </a:r>
          </a:p>
          <a:p>
            <a:pPr lvl="1"/>
            <a:r>
              <a:rPr lang="id" dirty="0" smtClean="0"/>
              <a:t>Percakapan</a:t>
            </a:r>
          </a:p>
          <a:p>
            <a:pPr lvl="1"/>
            <a:r>
              <a:rPr lang="id" dirty="0" smtClean="0"/>
              <a:t>Membangun gambaran besar</a:t>
            </a:r>
          </a:p>
          <a:p>
            <a:pPr lvl="1"/>
            <a:r>
              <a:rPr lang="id" dirty="0" smtClean="0"/>
              <a:t>Komponen kreatif</a:t>
            </a:r>
          </a:p>
          <a:p>
            <a:pPr lvl="1"/>
            <a:r>
              <a:rPr lang="id" dirty="0" smtClean="0"/>
              <a:t>Memotivasi/menimbulkan komitmen yang bersedia</a:t>
            </a:r>
          </a:p>
          <a:p>
            <a:r>
              <a:rPr lang="id" dirty="0" smtClean="0"/>
              <a:t>Perencanaan Strategis yang Ada:</a:t>
            </a:r>
          </a:p>
          <a:p>
            <a:pPr lvl="1"/>
            <a:r>
              <a:rPr lang="id" dirty="0" smtClean="0"/>
              <a:t>Perencanaan top-down atau bottom-up</a:t>
            </a:r>
          </a:p>
          <a:p>
            <a:pPr lvl="1"/>
            <a:r>
              <a:rPr lang="id" dirty="0" smtClean="0"/>
              <a:t>Hanya berdasarkan dokumentasi</a:t>
            </a:r>
          </a:p>
          <a:p>
            <a:pPr lvl="1"/>
            <a:r>
              <a:rPr lang="id" dirty="0" smtClean="0"/>
              <a:t>Latihan perhitungan angka</a:t>
            </a:r>
          </a:p>
          <a:p>
            <a:pPr lvl="1"/>
            <a:r>
              <a:rPr lang="id" dirty="0" smtClean="0"/>
              <a:t>Benar-benar berdasarkan analisis</a:t>
            </a:r>
          </a:p>
          <a:p>
            <a:pPr lvl="1"/>
            <a:r>
              <a:rPr lang="id" dirty="0" smtClean="0"/>
              <a:t>Didorong oleh tawar-menawar/menghasilkan komitmen yang dinegosiasikan</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8994679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id" dirty="0" smtClean="0"/>
              <a:t>Bab 5: Jangkauan Melampaui Permintaan yang Ada</a:t>
            </a:r>
            <a:endParaRPr lang="tr-TR" dirty="0"/>
          </a:p>
        </p:txBody>
      </p:sp>
    </p:spTree>
    <p:extLst>
      <p:ext uri="{BB962C8B-B14F-4D97-AF65-F5344CB8AC3E}">
        <p14:creationId xmlns:p14="http://schemas.microsoft.com/office/powerpoint/2010/main" val="42565989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396875"/>
            <a:ext cx="10515600" cy="1325563"/>
          </a:xfrm>
        </p:spPr>
        <p:txBody>
          <a:bodyPr/>
          <a:lstStyle/>
          <a:p>
            <a:pPr algn="ctr"/>
            <a:r>
              <a:rPr lang="id" dirty="0" smtClean="0"/>
              <a:t>Perkenalan</a:t>
            </a:r>
            <a:endParaRPr lang="en-US" dirty="0"/>
          </a:p>
        </p:txBody>
      </p:sp>
      <p:sp>
        <p:nvSpPr>
          <p:cNvPr id="3" name="Content Placeholder 2"/>
          <p:cNvSpPr>
            <a:spLocks noGrp="1"/>
          </p:cNvSpPr>
          <p:nvPr>
            <p:ph idx="1"/>
          </p:nvPr>
        </p:nvSpPr>
        <p:spPr/>
        <p:txBody>
          <a:bodyPr/>
          <a:lstStyle/>
          <a:p>
            <a:r>
              <a:rPr lang="id" dirty="0" smtClean="0"/>
              <a:t>Fokus pada memaksimalkan ukuran Samudra Biru yang sedang diciptakan</a:t>
            </a:r>
          </a:p>
          <a:p>
            <a:r>
              <a:rPr lang="id" dirty="0" smtClean="0"/>
              <a:t>Perusahaan harus menantang dua strategi konvensional</a:t>
            </a:r>
          </a:p>
          <a:p>
            <a:pPr lvl="1"/>
            <a:r>
              <a:rPr lang="id" dirty="0" smtClean="0"/>
              <a:t>Fokus pada pelanggan yang sudah ada</a:t>
            </a:r>
          </a:p>
          <a:p>
            <a:pPr lvl="1"/>
            <a:r>
              <a:rPr lang="id" dirty="0" smtClean="0"/>
              <a:t>Dorongan untuk segmentasi yang lebih halus</a:t>
            </a:r>
          </a:p>
          <a:p>
            <a:r>
              <a:rPr lang="id" dirty="0" smtClean="0"/>
              <a:t>Segmentasi yang lebih rinci seringkali menciptakan target pasar yang lebih kecil</a:t>
            </a:r>
          </a:p>
        </p:txBody>
      </p:sp>
    </p:spTree>
    <p:extLst>
      <p:ext uri="{BB962C8B-B14F-4D97-AF65-F5344CB8AC3E}">
        <p14:creationId xmlns:p14="http://schemas.microsoft.com/office/powerpoint/2010/main" val="1008205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390525"/>
            <a:ext cx="10515600" cy="1325563"/>
          </a:xfrm>
        </p:spPr>
        <p:txBody>
          <a:bodyPr>
            <a:normAutofit/>
          </a:bodyPr>
          <a:lstStyle/>
          <a:p>
            <a:pPr algn="ctr"/>
            <a:r>
              <a:rPr lang="id" dirty="0" smtClean="0"/>
              <a:t>Memaksimalkan Ukuran Samudra Biru</a:t>
            </a:r>
            <a:endParaRPr lang="en-US" dirty="0"/>
          </a:p>
        </p:txBody>
      </p:sp>
      <p:sp>
        <p:nvSpPr>
          <p:cNvPr id="3" name="Content Placeholder 2"/>
          <p:cNvSpPr>
            <a:spLocks noGrp="1"/>
          </p:cNvSpPr>
          <p:nvPr>
            <p:ph idx="1"/>
          </p:nvPr>
        </p:nvSpPr>
        <p:spPr/>
        <p:txBody>
          <a:bodyPr/>
          <a:lstStyle/>
          <a:p>
            <a:r>
              <a:rPr lang="id" dirty="0" smtClean="0"/>
              <a:t>Perusahaan harus fokus pada nonpelanggan</a:t>
            </a:r>
          </a:p>
          <a:p>
            <a:r>
              <a:rPr lang="id" dirty="0" smtClean="0"/>
              <a:t>Membangun kesamaan dalam nilai pembeli</a:t>
            </a:r>
          </a:p>
          <a:p>
            <a:r>
              <a:rPr lang="id" dirty="0" smtClean="0"/>
              <a:t>Contoh: Callaway Golf</a:t>
            </a:r>
          </a:p>
          <a:p>
            <a:pPr lvl="1"/>
            <a:r>
              <a:rPr lang="id" dirty="0" smtClean="0"/>
              <a:t>Berfokus pada alasan mengapa orang tidak bermain golf</a:t>
            </a:r>
          </a:p>
          <a:p>
            <a:pPr lvl="1"/>
            <a:r>
              <a:rPr lang="id" dirty="0" smtClean="0"/>
              <a:t>Merasa terlalu sulit untuk memukul bola</a:t>
            </a:r>
          </a:p>
          <a:p>
            <a:pPr lvl="1"/>
            <a:r>
              <a:rPr lang="id" dirty="0" smtClean="0"/>
              <a:t>Memperkenalkan produk mereka Big Bertha</a:t>
            </a:r>
            <a:endParaRPr lang="en-US" dirty="0"/>
          </a:p>
        </p:txBody>
      </p:sp>
    </p:spTree>
    <p:extLst>
      <p:ext uri="{BB962C8B-B14F-4D97-AF65-F5344CB8AC3E}">
        <p14:creationId xmlns:p14="http://schemas.microsoft.com/office/powerpoint/2010/main" val="160193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269" y="1140144"/>
            <a:ext cx="8564137" cy="923330"/>
          </a:xfrm>
          <a:prstGeom prst="rect">
            <a:avLst/>
          </a:prstGeom>
          <a:noFill/>
        </p:spPr>
        <p:txBody>
          <a:bodyPr wrap="square" rtlCol="0">
            <a:spAutoFit/>
          </a:bodyPr>
          <a:lstStyle/>
          <a:p>
            <a:r>
              <a:rPr lang="id" sz="2700" b="1" u="sng" dirty="0"/>
              <a:t>Konsekuensi Keuntungan dan Pertumbuhan dari Penciptaan </a:t>
            </a:r>
            <a:r>
              <a:rPr lang="en-US" sz="2700" b="1" u="sng" dirty="0" smtClean="0"/>
              <a:t>Blue Ocean</a:t>
            </a:r>
            <a:endParaRPr lang="id" sz="2700" b="1" u="sng"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5230" y="2327882"/>
            <a:ext cx="6436213" cy="3455685"/>
          </a:xfrm>
          <a:prstGeom prst="rect">
            <a:avLst/>
          </a:prstGeom>
        </p:spPr>
      </p:pic>
    </p:spTree>
    <p:extLst>
      <p:ext uri="{BB962C8B-B14F-4D97-AF65-F5344CB8AC3E}">
        <p14:creationId xmlns:p14="http://schemas.microsoft.com/office/powerpoint/2010/main" val="15976179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Tujuan</a:t>
            </a:r>
            <a:endParaRPr lang="en-US" dirty="0"/>
          </a:p>
        </p:txBody>
      </p:sp>
      <p:sp>
        <p:nvSpPr>
          <p:cNvPr id="3" name="Content Placeholder 2"/>
          <p:cNvSpPr>
            <a:spLocks noGrp="1"/>
          </p:cNvSpPr>
          <p:nvPr>
            <p:ph idx="1"/>
          </p:nvPr>
        </p:nvSpPr>
        <p:spPr/>
        <p:txBody>
          <a:bodyPr/>
          <a:lstStyle/>
          <a:p>
            <a:r>
              <a:rPr lang="id" dirty="0" smtClean="0"/>
              <a:t>Tujuan: Menemukan wawasan untuk membuat non-pelanggan menjadi pelanggan</a:t>
            </a:r>
          </a:p>
          <a:p>
            <a:r>
              <a:rPr lang="id" dirty="0" smtClean="0"/>
              <a:t>Contoh: Coca Cola</a:t>
            </a:r>
            <a:endParaRPr lang="en-US" dirty="0"/>
          </a:p>
        </p:txBody>
      </p:sp>
      <p:pic>
        <p:nvPicPr>
          <p:cNvPr id="4" name="Picture 3"/>
          <p:cNvPicPr>
            <a:picLocks noChangeAspect="1"/>
          </p:cNvPicPr>
          <p:nvPr/>
        </p:nvPicPr>
        <p:blipFill>
          <a:blip r:embed="rId2"/>
          <a:stretch>
            <a:fillRect/>
          </a:stretch>
        </p:blipFill>
        <p:spPr>
          <a:xfrm>
            <a:off x="4394200" y="3422650"/>
            <a:ext cx="3390900" cy="2400300"/>
          </a:xfrm>
          <a:prstGeom prst="rect">
            <a:avLst/>
          </a:prstGeom>
        </p:spPr>
      </p:pic>
    </p:spTree>
    <p:extLst>
      <p:ext uri="{BB962C8B-B14F-4D97-AF65-F5344CB8AC3E}">
        <p14:creationId xmlns:p14="http://schemas.microsoft.com/office/powerpoint/2010/main" val="3825428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581025"/>
            <a:ext cx="10515600" cy="1325563"/>
          </a:xfrm>
        </p:spPr>
        <p:txBody>
          <a:bodyPr/>
          <a:lstStyle/>
          <a:p>
            <a:pPr algn="ctr"/>
            <a:r>
              <a:rPr lang="id" dirty="0" smtClean="0"/>
              <a:t>Tiga Tingkatan</a:t>
            </a:r>
            <a:endParaRPr lang="en-US" dirty="0"/>
          </a:p>
        </p:txBody>
      </p:sp>
      <p:sp>
        <p:nvSpPr>
          <p:cNvPr id="3" name="Content Placeholder 2"/>
          <p:cNvSpPr>
            <a:spLocks noGrp="1"/>
          </p:cNvSpPr>
          <p:nvPr>
            <p:ph idx="1"/>
          </p:nvPr>
        </p:nvSpPr>
        <p:spPr/>
        <p:txBody>
          <a:bodyPr>
            <a:normAutofit/>
          </a:bodyPr>
          <a:lstStyle/>
          <a:p>
            <a:r>
              <a:rPr lang="id" sz="2000" dirty="0" smtClean="0"/>
              <a:t>Pertama: Pembeli yang minimal membeli produk industri Anda = Kebutuhan</a:t>
            </a:r>
          </a:p>
          <a:p>
            <a:r>
              <a:rPr lang="id" sz="2000" dirty="0" smtClean="0"/>
              <a:t>Kedua: Pembeli yang telah melihat penawaran tetapi tidak menggunakannya. Contoh: Callaway</a:t>
            </a:r>
          </a:p>
          <a:p>
            <a:r>
              <a:rPr lang="id" sz="2000" dirty="0" smtClean="0"/>
              <a:t>Ketiga: Tidak pernah memikirkan penawaran pasar atau industri Anda</a:t>
            </a:r>
          </a:p>
          <a:p>
            <a:endParaRPr lang="en-US" sz="2000" dirty="0"/>
          </a:p>
        </p:txBody>
      </p:sp>
    </p:spTree>
    <p:extLst>
      <p:ext uri="{BB962C8B-B14F-4D97-AF65-F5344CB8AC3E}">
        <p14:creationId xmlns:p14="http://schemas.microsoft.com/office/powerpoint/2010/main" val="3362649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65125"/>
            <a:ext cx="10515600" cy="1325563"/>
          </a:xfrm>
        </p:spPr>
        <p:txBody>
          <a:bodyPr/>
          <a:lstStyle/>
          <a:p>
            <a:pPr algn="ctr"/>
            <a:r>
              <a:rPr lang="id" dirty="0" smtClean="0"/>
              <a:t>Representasi Grafis</a:t>
            </a:r>
            <a:endParaRPr lang="en-US" dirty="0"/>
          </a:p>
        </p:txBody>
      </p:sp>
      <p:pic>
        <p:nvPicPr>
          <p:cNvPr id="4" name="Content Placeholder 3" descr="BlueOceanStrategy.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495550" y="1690688"/>
            <a:ext cx="6440838" cy="3542213"/>
          </a:xfrm>
        </p:spPr>
      </p:pic>
    </p:spTree>
    <p:extLst>
      <p:ext uri="{BB962C8B-B14F-4D97-AF65-F5344CB8AC3E}">
        <p14:creationId xmlns:p14="http://schemas.microsoft.com/office/powerpoint/2010/main" val="33736115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Nonkonsumen Tingkat Pertama</a:t>
            </a:r>
            <a:endParaRPr lang="en-US" dirty="0"/>
          </a:p>
        </p:txBody>
      </p:sp>
      <p:sp>
        <p:nvSpPr>
          <p:cNvPr id="3" name="Content Placeholder 2"/>
          <p:cNvSpPr>
            <a:spLocks noGrp="1"/>
          </p:cNvSpPr>
          <p:nvPr>
            <p:ph idx="1"/>
          </p:nvPr>
        </p:nvSpPr>
        <p:spPr/>
        <p:txBody>
          <a:bodyPr>
            <a:normAutofit/>
          </a:bodyPr>
          <a:lstStyle/>
          <a:p>
            <a:r>
              <a:rPr lang="id" sz="1200" dirty="0"/>
              <a:t>Calon non-pelanggan adalah mereka yang hanya menggunakan sedikit produk yang ditawarkan pasar saat ini untuk bertahan hidup sambil mencari produk yang lebih baik.</a:t>
            </a:r>
          </a:p>
          <a:p>
            <a:r>
              <a:rPr lang="id" sz="1200" dirty="0"/>
              <a:t>Setelah menemukan alternatif yang lebih baik, mereka dengan bersemangat meninggalkan kapal</a:t>
            </a:r>
          </a:p>
          <a:p>
            <a:pPr lvl="1"/>
            <a:r>
              <a:rPr lang="id" sz="1200" dirty="0"/>
              <a:t>Cenderung duduk di tepi pasar</a:t>
            </a:r>
            <a:endParaRPr lang="en-US" sz="1200" dirty="0"/>
          </a:p>
        </p:txBody>
      </p:sp>
    </p:spTree>
    <p:extLst>
      <p:ext uri="{BB962C8B-B14F-4D97-AF65-F5344CB8AC3E}">
        <p14:creationId xmlns:p14="http://schemas.microsoft.com/office/powerpoint/2010/main" val="15019396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Hasil Pasar</a:t>
            </a:r>
            <a:endParaRPr lang="en-US" dirty="0"/>
          </a:p>
        </p:txBody>
      </p:sp>
      <p:sp>
        <p:nvSpPr>
          <p:cNvPr id="3" name="Content Placeholder 2"/>
          <p:cNvSpPr>
            <a:spLocks noGrp="1"/>
          </p:cNvSpPr>
          <p:nvPr>
            <p:ph idx="1"/>
          </p:nvPr>
        </p:nvSpPr>
        <p:spPr/>
        <p:txBody>
          <a:bodyPr>
            <a:normAutofit/>
          </a:bodyPr>
          <a:lstStyle/>
          <a:p>
            <a:r>
              <a:rPr lang="id" sz="1600" dirty="0" smtClean="0"/>
              <a:t>Pasar menjadi stagnan karena calon non-pelanggan meningkat</a:t>
            </a:r>
          </a:p>
          <a:p>
            <a:pPr lvl="1"/>
            <a:r>
              <a:rPr lang="id" sz="1600" dirty="0" smtClean="0"/>
              <a:t>Hal ini menciptakan peluang bagi permintaan yang belum dimanfaatkan dan menunggu untuk dirilis</a:t>
            </a:r>
            <a:endParaRPr lang="en-US" sz="1600" dirty="0"/>
          </a:p>
        </p:txBody>
      </p:sp>
    </p:spTree>
    <p:extLst>
      <p:ext uri="{BB962C8B-B14F-4D97-AF65-F5344CB8AC3E}">
        <p14:creationId xmlns:p14="http://schemas.microsoft.com/office/powerpoint/2010/main" val="37276481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46075"/>
            <a:ext cx="10515600" cy="1325563"/>
          </a:xfrm>
        </p:spPr>
        <p:txBody>
          <a:bodyPr/>
          <a:lstStyle/>
          <a:p>
            <a:pPr algn="ctr"/>
            <a:r>
              <a:rPr lang="id" dirty="0" smtClean="0"/>
              <a:t>Kesamaan Utama</a:t>
            </a:r>
            <a:endParaRPr lang="en-US" dirty="0"/>
          </a:p>
        </p:txBody>
      </p:sp>
      <p:sp>
        <p:nvSpPr>
          <p:cNvPr id="3" name="Content Placeholder 2"/>
          <p:cNvSpPr>
            <a:spLocks noGrp="1"/>
          </p:cNvSpPr>
          <p:nvPr>
            <p:ph idx="1"/>
          </p:nvPr>
        </p:nvSpPr>
        <p:spPr/>
        <p:txBody>
          <a:bodyPr/>
          <a:lstStyle/>
          <a:p>
            <a:r>
              <a:rPr lang="id" dirty="0" smtClean="0"/>
              <a:t>Non-pelanggan tingkat pertama memiliki tiga kesamaan</a:t>
            </a:r>
          </a:p>
          <a:p>
            <a:pPr lvl="1"/>
            <a:r>
              <a:rPr lang="id" dirty="0" smtClean="0"/>
              <a:t>Ingin makan siang</a:t>
            </a:r>
          </a:p>
          <a:p>
            <a:pPr lvl="1"/>
            <a:r>
              <a:rPr lang="id" dirty="0" smtClean="0"/>
              <a:t>Ingin yang segar dan sehat</a:t>
            </a:r>
          </a:p>
          <a:p>
            <a:pPr lvl="1"/>
            <a:r>
              <a:rPr lang="id" dirty="0" smtClean="0"/>
              <a:t>Inginnya dengan harga yang wajar</a:t>
            </a:r>
            <a:endParaRPr lang="en-US" dirty="0"/>
          </a:p>
        </p:txBody>
      </p:sp>
    </p:spTree>
    <p:extLst>
      <p:ext uri="{BB962C8B-B14F-4D97-AF65-F5344CB8AC3E}">
        <p14:creationId xmlns:p14="http://schemas.microsoft.com/office/powerpoint/2010/main" val="10277942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Pelajaran</a:t>
            </a:r>
            <a:endParaRPr lang="en-US" dirty="0"/>
          </a:p>
        </p:txBody>
      </p:sp>
      <p:sp>
        <p:nvSpPr>
          <p:cNvPr id="3" name="Content Placeholder 2"/>
          <p:cNvSpPr>
            <a:spLocks noGrp="1"/>
          </p:cNvSpPr>
          <p:nvPr>
            <p:ph idx="1"/>
          </p:nvPr>
        </p:nvSpPr>
        <p:spPr/>
        <p:txBody>
          <a:bodyPr>
            <a:normAutofit/>
          </a:bodyPr>
          <a:lstStyle/>
          <a:p>
            <a:r>
              <a:rPr lang="id" dirty="0" smtClean="0"/>
              <a:t>Non-pelanggan cenderung memberikan wawasan yang jauh lebih banyak tentang cara membuka dan mengembangkan Blue Ocean dibandingkan dengan pelanggan yang sudah ada dan merasa cukup puas.</a:t>
            </a:r>
            <a:endParaRPr lang="en-US" dirty="0"/>
          </a:p>
        </p:txBody>
      </p:sp>
    </p:spTree>
    <p:extLst>
      <p:ext uri="{BB962C8B-B14F-4D97-AF65-F5344CB8AC3E}">
        <p14:creationId xmlns:p14="http://schemas.microsoft.com/office/powerpoint/2010/main" val="25066434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Nonkonsumen Tingkat Kedua</a:t>
            </a:r>
            <a:endParaRPr lang="en-US" dirty="0"/>
          </a:p>
        </p:txBody>
      </p:sp>
      <p:sp>
        <p:nvSpPr>
          <p:cNvPr id="3" name="Content Placeholder 2"/>
          <p:cNvSpPr>
            <a:spLocks noGrp="1"/>
          </p:cNvSpPr>
          <p:nvPr>
            <p:ph idx="1"/>
          </p:nvPr>
        </p:nvSpPr>
        <p:spPr/>
        <p:txBody>
          <a:bodyPr/>
          <a:lstStyle/>
          <a:p>
            <a:r>
              <a:rPr lang="id" i="1" dirty="0" smtClean="0"/>
              <a:t>Menolak </a:t>
            </a:r>
            <a:r>
              <a:rPr lang="id" dirty="0" smtClean="0"/>
              <a:t>non-pelanggan</a:t>
            </a:r>
          </a:p>
          <a:p>
            <a:pPr lvl="1"/>
            <a:r>
              <a:rPr lang="id" dirty="0" smtClean="0"/>
              <a:t>Jangan gunakan/tidak mampu membeli produk yang ada di pasaran saat ini</a:t>
            </a:r>
          </a:p>
          <a:p>
            <a:pPr lvl="1"/>
            <a:r>
              <a:rPr lang="id" dirty="0" smtClean="0"/>
              <a:t>Menganggap mereka tidak dapat diterima atau di luar kemampuan mereka</a:t>
            </a:r>
          </a:p>
          <a:p>
            <a:pPr lvl="1"/>
            <a:endParaRPr lang="en-US" dirty="0" smtClean="0"/>
          </a:p>
          <a:p>
            <a:pPr lvl="1"/>
            <a:endParaRPr lang="en-US" dirty="0"/>
          </a:p>
        </p:txBody>
      </p:sp>
    </p:spTree>
    <p:extLst>
      <p:ext uri="{BB962C8B-B14F-4D97-AF65-F5344CB8AC3E}">
        <p14:creationId xmlns:p14="http://schemas.microsoft.com/office/powerpoint/2010/main" val="24420625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Nonkonsumen Tingkat Ketiga</a:t>
            </a:r>
            <a:endParaRPr lang="en-US" dirty="0"/>
          </a:p>
        </p:txBody>
      </p:sp>
      <p:sp>
        <p:nvSpPr>
          <p:cNvPr id="3" name="Content Placeholder 2"/>
          <p:cNvSpPr>
            <a:spLocks noGrp="1"/>
          </p:cNvSpPr>
          <p:nvPr>
            <p:ph idx="1"/>
          </p:nvPr>
        </p:nvSpPr>
        <p:spPr/>
        <p:txBody>
          <a:bodyPr>
            <a:normAutofit/>
          </a:bodyPr>
          <a:lstStyle/>
          <a:p>
            <a:r>
              <a:rPr lang="id" dirty="0" smtClean="0"/>
              <a:t>Paling jauh dari pelanggan Anda saat ini</a:t>
            </a:r>
          </a:p>
          <a:p>
            <a:r>
              <a:rPr lang="id" dirty="0" smtClean="0"/>
              <a:t>Ini adalah non-pelanggan yang belum dieksplorasi</a:t>
            </a:r>
          </a:p>
          <a:p>
            <a:r>
              <a:rPr lang="id" dirty="0" smtClean="0"/>
              <a:t>Pelanggan belum ditargetkan atau dilihat sebagai pelanggan potensial oleh pelaku industri mana pun</a:t>
            </a:r>
          </a:p>
          <a:p>
            <a:pPr lvl="1"/>
            <a:r>
              <a:rPr lang="id" sz="2800" dirty="0" smtClean="0"/>
              <a:t>Contoh pemutihan gigi</a:t>
            </a:r>
            <a:endParaRPr lang="en-US" sz="2800" dirty="0"/>
          </a:p>
        </p:txBody>
      </p:sp>
    </p:spTree>
    <p:extLst>
      <p:ext uri="{BB962C8B-B14F-4D97-AF65-F5344CB8AC3E}">
        <p14:creationId xmlns:p14="http://schemas.microsoft.com/office/powerpoint/2010/main" val="39642311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 dirty="0" smtClean="0"/>
              <a:t>Menuju Daerah Tangkapan Air Terbesar</a:t>
            </a:r>
            <a:endParaRPr lang="en-US" dirty="0"/>
          </a:p>
        </p:txBody>
      </p:sp>
      <p:sp>
        <p:nvSpPr>
          <p:cNvPr id="3" name="Content Placeholder 2"/>
          <p:cNvSpPr>
            <a:spLocks noGrp="1"/>
          </p:cNvSpPr>
          <p:nvPr>
            <p:ph idx="1"/>
          </p:nvPr>
        </p:nvSpPr>
        <p:spPr/>
        <p:txBody>
          <a:bodyPr>
            <a:normAutofit/>
          </a:bodyPr>
          <a:lstStyle/>
          <a:p>
            <a:r>
              <a:rPr lang="id" sz="1800" dirty="0" smtClean="0"/>
              <a:t>Tidak ada aturan pasti tentang tingkat non-pelanggan mana yang harus difokuskan</a:t>
            </a:r>
          </a:p>
          <a:p>
            <a:r>
              <a:rPr lang="id" sz="1800" dirty="0" smtClean="0"/>
              <a:t>Tingkat fokus yang mewakili daerah tangkapan air terbesar pada saat itu</a:t>
            </a:r>
          </a:p>
          <a:p>
            <a:r>
              <a:rPr lang="id" sz="1800" dirty="0" smtClean="0"/>
              <a:t>Jelajahi apakah ada kesamaan yang tumpang tindih di ketiga tingkatan tersebut</a:t>
            </a:r>
            <a:endParaRPr lang="en-US" sz="1800" dirty="0"/>
          </a:p>
        </p:txBody>
      </p:sp>
    </p:spTree>
    <p:extLst>
      <p:ext uri="{BB962C8B-B14F-4D97-AF65-F5344CB8AC3E}">
        <p14:creationId xmlns:p14="http://schemas.microsoft.com/office/powerpoint/2010/main" val="40772828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159</TotalTime>
  <Words>6563</Words>
  <Application>Microsoft Office PowerPoint</Application>
  <PresentationFormat>Widescreen</PresentationFormat>
  <Paragraphs>975</Paragraphs>
  <Slides>147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147</vt:i4>
      </vt:variant>
    </vt:vector>
  </HeadingPairs>
  <TitlesOfParts>
    <vt:vector size="154" baseType="lpstr">
      <vt:lpstr>Arial</vt:lpstr>
      <vt:lpstr>Calibri</vt:lpstr>
      <vt:lpstr>Century Gothic</vt:lpstr>
      <vt:lpstr>Helvetica</vt:lpstr>
      <vt:lpstr>Wingdings 2</vt:lpstr>
      <vt:lpstr>Wingdings 3</vt:lpstr>
      <vt:lpstr>Wisp</vt:lpstr>
      <vt:lpstr>Strategi Samudra Biru  </vt:lpstr>
      <vt:lpstr>Strategi Samudra Biru</vt:lpstr>
      <vt:lpstr>PowerPoint Presentation</vt:lpstr>
      <vt:lpstr>Strategi Blue Ocean</vt:lpstr>
      <vt:lpstr>Menciptakan Blue Ocean  </vt:lpstr>
      <vt:lpstr>Ruang Pasar Baru </vt:lpstr>
      <vt:lpstr>PowerPoint Presentation</vt:lpstr>
      <vt:lpstr>PowerPoint Presentation</vt:lpstr>
      <vt:lpstr>PowerPoint Presentation</vt:lpstr>
      <vt:lpstr>Meningkatnya Keharusan Menciptakan Blue Ocean</vt:lpstr>
      <vt:lpstr>Kemajuan Teknologi yang Dipercepat</vt:lpstr>
      <vt:lpstr>Globalisasi</vt:lpstr>
      <vt:lpstr>Hasil Globalisasi</vt:lpstr>
      <vt:lpstr>Studi Terbaru tentang Merek Amerika</vt:lpstr>
      <vt:lpstr>Dari Perusahaan dan Industri ke Langkah Strategis</vt:lpstr>
      <vt:lpstr>Apa hubungan perusahaan dengan terciptanya Blue Ocean?</vt:lpstr>
      <vt:lpstr>Peran industri dalam pengembangan Blue Ocean</vt:lpstr>
      <vt:lpstr>Langkah Strategis dan Dampaknya terhadap Pengembangan Blue Ocean</vt:lpstr>
      <vt:lpstr>Langkah Strategis Lanjutan</vt:lpstr>
      <vt:lpstr>Inovasi Nilai: Landasan Strategi Blue Ocean</vt:lpstr>
      <vt:lpstr>Inovasi Nilai dalam Praktik</vt:lpstr>
      <vt:lpstr>Strategi Red Ocean dan Blue Ocean yang Berbeda</vt:lpstr>
      <vt:lpstr>Merumuskan dan Menjalankan Strategi Blue Ocean</vt:lpstr>
      <vt:lpstr>PowerPoint Presentation</vt:lpstr>
      <vt:lpstr>Kanvas Strategi</vt:lpstr>
      <vt:lpstr>Kanvas Strategi</vt:lpstr>
      <vt:lpstr>Bagaimana cara menggunakannya di BOS?</vt:lpstr>
      <vt:lpstr>Kerangka Kerja Empat Tindakan</vt:lpstr>
      <vt:lpstr>Kerangka Kerja Empat Tindakan</vt:lpstr>
      <vt:lpstr>Kerangka Kerja Empat Tindakan</vt:lpstr>
      <vt:lpstr>Kerangka Kerja McDonald's</vt:lpstr>
      <vt:lpstr>Hilangkan-Kurangi-Naikkan-Buat Grid</vt:lpstr>
      <vt:lpstr>Karakteristik Strategi yang Baik</vt:lpstr>
      <vt:lpstr>FOKUS</vt:lpstr>
      <vt:lpstr>Perbedaan</vt:lpstr>
      <vt:lpstr>Tagline yang Menarik</vt:lpstr>
      <vt:lpstr>PowerPoint Presentation</vt:lpstr>
      <vt:lpstr>Kerangka Enam Jalur</vt:lpstr>
      <vt:lpstr>Merekonstruksi Batasan Pasar</vt:lpstr>
      <vt:lpstr>Jalur 1: Melihat Industri Alternatif</vt:lpstr>
      <vt:lpstr>Jalur 1: Melihat Industri Alternatif</vt:lpstr>
      <vt:lpstr>Contoh: Perusahaan yang Melihat Industri Alternatif</vt:lpstr>
      <vt:lpstr>Coca-Cola</vt:lpstr>
      <vt:lpstr>Jalur 2: Melihat Lintas Kelompok Strategis dalam Industri </vt:lpstr>
      <vt:lpstr>Menciptakan Samudra Biru</vt:lpstr>
      <vt:lpstr>Contoh :</vt:lpstr>
      <vt:lpstr>Jalur 3: Melihat seluruh rantai pembeli </vt:lpstr>
      <vt:lpstr>Tiga Kategori Pembeli </vt:lpstr>
      <vt:lpstr>PowerPoint Presentation</vt:lpstr>
      <vt:lpstr>Ketika seseorang menantang kebijaksanaan industri tentang kelompok pembeli mana yang ditargetkan dapat mengarah pada penemuan lautan baru.   </vt:lpstr>
      <vt:lpstr>Novo Nordisk </vt:lpstr>
      <vt:lpstr>Bloomberg </vt:lpstr>
      <vt:lpstr>  Industri Lainnya Perubahan Samudra Biru </vt:lpstr>
      <vt:lpstr>Jalur 4: Melihat Penawaran Produk dan Layanan Pelengkap</vt:lpstr>
      <vt:lpstr>NABI</vt:lpstr>
      <vt:lpstr>NABI</vt:lpstr>
      <vt:lpstr>NABI Menemukan Solusi Total</vt:lpstr>
      <vt:lpstr>Bus Fiberglass</vt:lpstr>
      <vt:lpstr>Contoh Lainnya</vt:lpstr>
      <vt:lpstr>Jalur 5: Persaingan di Industri</vt:lpstr>
      <vt:lpstr>Rumah QB</vt:lpstr>
      <vt:lpstr>Cemex</vt:lpstr>
      <vt:lpstr>PowerPoint Presentation</vt:lpstr>
      <vt:lpstr>Jalur 6 </vt:lpstr>
      <vt:lpstr>3 Prinsip yang Penting dalam Menilai Tren dari Waktu ke Waktu </vt:lpstr>
      <vt:lpstr>Euro​</vt:lpstr>
      <vt:lpstr>Apple dan iTunes </vt:lpstr>
      <vt:lpstr>Sistem Cisco </vt:lpstr>
      <vt:lpstr>Dari Kompetisi Head-to-Head hingga Penciptaan Blue Ocean </vt:lpstr>
      <vt:lpstr>PowerPoint Presentation</vt:lpstr>
      <vt:lpstr>PowerPoint Presentation</vt:lpstr>
      <vt:lpstr>Gambaran Besar</vt:lpstr>
      <vt:lpstr>Kesulitan Kanvas</vt:lpstr>
      <vt:lpstr>Layanan Keuangan Eropa</vt:lpstr>
      <vt:lpstr>Langkah 1: Kebangkitan Visual</vt:lpstr>
      <vt:lpstr>Langkah 2: Eksplorasi Visual</vt:lpstr>
      <vt:lpstr>Langkah 2: Eksplorasi Visual lanjutan.</vt:lpstr>
      <vt:lpstr>Langkah 3: Pameran Strategi Visual</vt:lpstr>
      <vt:lpstr>Hasil Pameran Strategi Visual</vt:lpstr>
      <vt:lpstr>EFS Hilangkan-Naikkan-Kurangi-Buat Grid</vt:lpstr>
      <vt:lpstr>Langkah 4: Komunikasi Visual</vt:lpstr>
      <vt:lpstr>Memvisualisasikan Strategi di Tingkat Korporat</vt:lpstr>
      <vt:lpstr>Peta PMS</vt:lpstr>
      <vt:lpstr>Inovasi!!</vt:lpstr>
      <vt:lpstr>PETA PMS</vt:lpstr>
      <vt:lpstr>Mengatasi Keterbatasan Perencanaan Strategis</vt:lpstr>
      <vt:lpstr>PowerPoint Presentation</vt:lpstr>
      <vt:lpstr>Perkenalan</vt:lpstr>
      <vt:lpstr>Memaksimalkan Ukuran Samudra Biru</vt:lpstr>
      <vt:lpstr>Tujuan</vt:lpstr>
      <vt:lpstr>Tiga Tingkatan</vt:lpstr>
      <vt:lpstr>Representasi Grafis</vt:lpstr>
      <vt:lpstr>Nonkonsumen Tingkat Pertama</vt:lpstr>
      <vt:lpstr>Hasil Pasar</vt:lpstr>
      <vt:lpstr>Kesamaan Utama</vt:lpstr>
      <vt:lpstr>Pelajaran</vt:lpstr>
      <vt:lpstr>Nonkonsumen Tingkat Kedua</vt:lpstr>
      <vt:lpstr>Nonkonsumen Tingkat Ketiga</vt:lpstr>
      <vt:lpstr>Menuju Daerah Tangkapan Air Terbesar</vt:lpstr>
      <vt:lpstr>Menuju Daerah Tangkapan Air Terbesar</vt:lpstr>
      <vt:lpstr>Memaksimalkan Skala Samudra Biru</vt:lpstr>
      <vt:lpstr>Ide Sentral</vt:lpstr>
      <vt:lpstr>PowerPoint Presentation</vt:lpstr>
      <vt:lpstr>Urutan Strategis yang Tepat</vt:lpstr>
      <vt:lpstr>Tangga</vt:lpstr>
      <vt:lpstr>Langkah lanjutan</vt:lpstr>
      <vt:lpstr>Peta Utilitas Pembeli</vt:lpstr>
      <vt:lpstr>Enam Tahapan Siklus Pengalaman Pembeli</vt:lpstr>
      <vt:lpstr>Enam Tuas Utilitas</vt:lpstr>
      <vt:lpstr>Tuas Utilitas</vt:lpstr>
      <vt:lpstr>Koridor Harga Massa</vt:lpstr>
      <vt:lpstr>Identifikasi Koridor Harga Massa</vt:lpstr>
      <vt:lpstr>PowerPoint Presentation</vt:lpstr>
      <vt:lpstr>Tentukan Level Dalam Koridor Harga</vt:lpstr>
      <vt:lpstr>Dari Penetapan Harga Strategis ke Penetapan Biaya Target</vt:lpstr>
      <vt:lpstr>Dari penetapan harga strategis hingga penetapan biaya target</vt:lpstr>
      <vt:lpstr>Tuas Utama Pertama</vt:lpstr>
      <vt:lpstr>Tuas Utama Kedua </vt:lpstr>
      <vt:lpstr>Tuas Utama Ketiga</vt:lpstr>
      <vt:lpstr>Para pemangku kepentingan</vt:lpstr>
      <vt:lpstr>Karyawan</vt:lpstr>
      <vt:lpstr>Mitra Bisnis</vt:lpstr>
      <vt:lpstr>Masyarakat Umum</vt:lpstr>
      <vt:lpstr>Indeks Ide Samudra Biru</vt:lpstr>
      <vt:lpstr>PowerPoint Presentation</vt:lpstr>
      <vt:lpstr>Empat Kendala Organisasi dalam Pelaksanaan Strategi</vt:lpstr>
      <vt:lpstr>Departemen Kepolisian New York pada Awal Tahun 1990-an</vt:lpstr>
      <vt:lpstr>Kepemimpinan Titik Balik dalam Aksi</vt:lpstr>
      <vt:lpstr>Teori Titik Balik</vt:lpstr>
      <vt:lpstr>Pertanyaan Kunci yang Dijawab oleh Pemimpin Tipping Point</vt:lpstr>
      <vt:lpstr>Melewati Rintangan Kognitif</vt:lpstr>
      <vt:lpstr>Lompat Rintangan Sumber Daya</vt:lpstr>
      <vt:lpstr>Melewati Rintangan Motivasi</vt:lpstr>
      <vt:lpstr>Mengatasi Politik di Tempat Kerja</vt:lpstr>
      <vt:lpstr>3 Faktor Pengaruh</vt:lpstr>
      <vt:lpstr>Menantang Kebijaksanaan Konvensional</vt:lpstr>
      <vt:lpstr>PowerPoint Presentation</vt:lpstr>
      <vt:lpstr>Prinsip ke-6</vt:lpstr>
      <vt:lpstr>Ringkasan</vt:lpstr>
      <vt:lpstr>Proses yang Buruk Dapat Merusak Eksekusi Strategi</vt:lpstr>
      <vt:lpstr>Proses yang Adil</vt:lpstr>
      <vt:lpstr>Tiga Prinsip E</vt:lpstr>
      <vt:lpstr>Mengapa Proses yang Adil Itu Penting?</vt:lpstr>
      <vt:lpstr>Pengakuan Intelektual</vt:lpstr>
      <vt:lpstr>Pengenalan Emosional</vt:lpstr>
      <vt:lpstr>Pelanggaran Proses yang Adil</vt:lpstr>
      <vt:lpstr>Proses yang Adil dan Strategi Samudra Biru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Ocean Strategy  Chapter 1: Creating Blue Oceans </dc:title>
  <dc:creator>Özgür Önday</dc:creator>
  <cp:lastModifiedBy>Viola De Yusa</cp:lastModifiedBy>
  <cp:revision>41</cp:revision>
  <dcterms:created xsi:type="dcterms:W3CDTF">2014-04-10T11:40:02Z</dcterms:created>
  <dcterms:modified xsi:type="dcterms:W3CDTF">2025-12-08T09:27:19Z</dcterms:modified>
</cp:coreProperties>
</file>