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comments/comment1.xml" ContentType="application/vnd.openxmlformats-officedocument.presentationml.comment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3" r:id="rId3"/>
  </p:sldMasterIdLst>
  <p:notesMasterIdLst>
    <p:notesMasterId r:id="rId5"/>
  </p:notesMasterIdLst>
  <p:handoutMasterIdLst>
    <p:handoutMasterId r:id="rId22"/>
  </p:handoutMasterIdLst>
  <p:sldIdLst>
    <p:sldId id="256" r:id="rId4"/>
    <p:sldId id="398" r:id="rId6"/>
    <p:sldId id="399" r:id="rId7"/>
    <p:sldId id="400" r:id="rId8"/>
    <p:sldId id="401" r:id="rId9"/>
    <p:sldId id="387" r:id="rId10"/>
    <p:sldId id="397" r:id="rId11"/>
    <p:sldId id="388" r:id="rId12"/>
    <p:sldId id="389" r:id="rId13"/>
    <p:sldId id="391" r:id="rId14"/>
    <p:sldId id="402" r:id="rId15"/>
    <p:sldId id="403" r:id="rId16"/>
    <p:sldId id="404" r:id="rId17"/>
    <p:sldId id="405" r:id="rId18"/>
    <p:sldId id="406" r:id="rId19"/>
    <p:sldId id="407" r:id="rId20"/>
    <p:sldId id="300" r:id="rId21"/>
  </p:sldIdLst>
  <p:sldSz cx="9144000" cy="6858000" type="screen4x3"/>
  <p:notesSz cx="7045325" cy="9345295"/>
  <p:custDataLst>
    <p:tags r:id="rId2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72" userDrawn="1">
          <p15:clr>
            <a:srgbClr val="A4A3A4"/>
          </p15:clr>
        </p15:guide>
        <p15:guide id="2" pos="2879"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cmAuthor id="2" name="user" initials="u"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816" autoAdjust="0"/>
    <p:restoredTop sz="81339" autoAdjust="0"/>
  </p:normalViewPr>
  <p:slideViewPr>
    <p:cSldViewPr showGuides="1">
      <p:cViewPr varScale="1">
        <p:scale>
          <a:sx n="48" d="100"/>
          <a:sy n="48" d="100"/>
        </p:scale>
        <p:origin x="1644" y="36"/>
      </p:cViewPr>
      <p:guideLst>
        <p:guide orient="horz" pos="2172"/>
        <p:guide pos="2879"/>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60"/>
        <p:guide pos="2218"/>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 Type="http://schemas.openxmlformats.org/officeDocument/2006/relationships/slide" Target="slides/slide1.xml"/><Relationship Id="rId3" Type="http://schemas.openxmlformats.org/officeDocument/2006/relationships/slideMaster" Target="slideMasters/slideMaster2.xml"/><Relationship Id="rId27" Type="http://schemas.openxmlformats.org/officeDocument/2006/relationships/tags" Target="tags/tag2.xml"/><Relationship Id="rId26" Type="http://schemas.openxmlformats.org/officeDocument/2006/relationships/commentAuthors" Target="commentAuthors.xml"/><Relationship Id="rId25" Type="http://schemas.openxmlformats.org/officeDocument/2006/relationships/tableStyles" Target="tableStyles.xml"/><Relationship Id="rId24" Type="http://schemas.openxmlformats.org/officeDocument/2006/relationships/viewProps" Target="viewProps.xml"/><Relationship Id="rId23" Type="http://schemas.openxmlformats.org/officeDocument/2006/relationships/presProps" Target="presProps.xml"/><Relationship Id="rId22" Type="http://schemas.openxmlformats.org/officeDocument/2006/relationships/handoutMaster" Target="handoutMasters/handoutMaster1.xml"/><Relationship Id="rId21" Type="http://schemas.openxmlformats.org/officeDocument/2006/relationships/slide" Target="slides/slide17.xml"/><Relationship Id="rId20" Type="http://schemas.openxmlformats.org/officeDocument/2006/relationships/slide" Target="slides/slide16.xml"/><Relationship Id="rId2" Type="http://schemas.openxmlformats.org/officeDocument/2006/relationships/theme" Target="theme/theme1.xml"/><Relationship Id="rId19" Type="http://schemas.openxmlformats.org/officeDocument/2006/relationships/slide" Target="slides/slide15.xml"/><Relationship Id="rId18" Type="http://schemas.openxmlformats.org/officeDocument/2006/relationships/slide" Target="slides/slide14.xml"/><Relationship Id="rId17" Type="http://schemas.openxmlformats.org/officeDocument/2006/relationships/slide" Target="slides/slide13.xml"/><Relationship Id="rId16" Type="http://schemas.openxmlformats.org/officeDocument/2006/relationships/slide" Target="slides/slide12.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fld>
            <a:endParaRPr lang="en-US"/>
          </a:p>
        </p:txBody>
      </p:sp>
    </p:spTree>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fld>
            <a:endParaRPr lang="en-US"/>
          </a:p>
        </p:txBody>
      </p:sp>
    </p:spTree>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Text Placeholder 2"/>
          <p:cNvSpPr>
            <a:spLocks noGrp="1"/>
          </p:cNvSpPr>
          <p:nvPr>
            <p:ph type="body" idx="3"/>
          </p:nvPr>
        </p:nvSpPr>
        <p:spPr/>
        <p:txBody>
          <a:bodyPr/>
          <a:lstStyle/>
          <a:p>
            <a:r>
              <a:rPr lang="en-US" altLang="en-US"/>
              <a:t>MVS – Multiple Voting Shares (Saham dengan Hak Suara Ganda)</a:t>
            </a:r>
            <a:endParaRPr lang="en-US" altLang="en-US"/>
          </a:p>
          <a:p>
            <a:r>
              <a:rPr lang="en-US" altLang="en-US"/>
              <a:t>Setiap lembar saham memberi lebih dari satu hak suara.</a:t>
            </a:r>
            <a:endParaRPr lang="en-US" altLang="en-US"/>
          </a:p>
          <a:p>
            <a:r>
              <a:rPr lang="en-US" altLang="en-US"/>
              <a:t>Biasanya diberikan kepada pendiri agar tetap memegang kendali meskipun porsi kepemilikan menurun.</a:t>
            </a:r>
            <a:endParaRPr lang="en-US" altLang="en-US"/>
          </a:p>
          <a:p>
            <a:r>
              <a:rPr lang="en-US" altLang="en-US"/>
              <a:t>Dipakai oleh banyak startup besar agar founder tidak mudah “digulingkan”.</a:t>
            </a:r>
            <a:endParaRPr lang="en-US" altLang="en-US"/>
          </a:p>
        </p:txBody>
      </p:sp>
      <p:sp>
        <p:nvSpPr>
          <p:cNvPr id="4" name="Date Placeholder 3"/>
          <p:cNvSpPr>
            <a:spLocks noGrp="1"/>
          </p:cNvSpPr>
          <p:nvPr>
            <p:ph type="dt"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Text Placeholder 2"/>
          <p:cNvSpPr>
            <a:spLocks noGrp="1"/>
          </p:cNvSpPr>
          <p:nvPr>
            <p:ph type="body" idx="3"/>
          </p:nvPr>
        </p:nvSpPr>
        <p:spPr/>
        <p:txBody>
          <a:bodyPr/>
          <a:lstStyle/>
          <a:p>
            <a:r>
              <a:rPr lang="en-US" altLang="en-US"/>
              <a:t>Dispute transaction adalah perselisihan atau sengketa yang terjadi atas suatu transaksi, biasanya karena ada ketidaksesuaian, kesalahan, penipuan, atau pihak merasa dirugikan sehingga transaksi tersebut dipermasalahkan dan harus diselesaikan melalui klarifikasi, investigasi, atau mekanisme penyelesaian sengketa.</a:t>
            </a:r>
            <a:endParaRPr lang="en-US" altLang="en-US"/>
          </a:p>
        </p:txBody>
      </p:sp>
      <p:sp>
        <p:nvSpPr>
          <p:cNvPr id="4" name="Date Placeholder 3"/>
          <p:cNvSpPr>
            <a:spLocks noGrp="1"/>
          </p:cNvSpPr>
          <p:nvPr>
            <p:ph type="dt"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Apa </a:t>
            </a:r>
            <a:r>
              <a:rPr lang="en-US" dirty="0" err="1"/>
              <a:t>itu</a:t>
            </a:r>
            <a:r>
              <a:rPr lang="en-US" dirty="0"/>
              <a:t> </a:t>
            </a:r>
            <a:r>
              <a:rPr lang="en-US" dirty="0" err="1"/>
              <a:t>pkpu</a:t>
            </a:r>
            <a:r>
              <a:rPr lang="en-US" dirty="0"/>
              <a:t> </a:t>
            </a:r>
            <a:endParaRPr lang="en-US" dirty="0"/>
          </a:p>
          <a:p>
            <a:r>
              <a:rPr lang="en-US" dirty="0"/>
              <a:t>- </a:t>
            </a:r>
            <a:r>
              <a:rPr lang="en-ID" dirty="0"/>
              <a:t>Fase </a:t>
            </a:r>
            <a:r>
              <a:rPr lang="en-ID" dirty="0" err="1"/>
              <a:t>bagi</a:t>
            </a:r>
            <a:r>
              <a:rPr lang="en-ID" dirty="0"/>
              <a:t> </a:t>
            </a:r>
            <a:r>
              <a:rPr lang="en-ID" b="1" dirty="0" err="1"/>
              <a:t>debitor</a:t>
            </a:r>
            <a:r>
              <a:rPr lang="en-ID" dirty="0"/>
              <a:t> (</a:t>
            </a:r>
            <a:r>
              <a:rPr lang="en-ID" dirty="0" err="1"/>
              <a:t>pihak</a:t>
            </a:r>
            <a:r>
              <a:rPr lang="en-ID" dirty="0"/>
              <a:t> </a:t>
            </a:r>
            <a:r>
              <a:rPr lang="en-ID" dirty="0" err="1"/>
              <a:t>berutang</a:t>
            </a:r>
            <a:r>
              <a:rPr lang="en-ID" dirty="0"/>
              <a:t>) yang </a:t>
            </a:r>
            <a:r>
              <a:rPr lang="en-ID" dirty="0" err="1"/>
              <a:t>kesulitan</a:t>
            </a:r>
            <a:r>
              <a:rPr lang="en-ID" dirty="0"/>
              <a:t> </a:t>
            </a:r>
            <a:r>
              <a:rPr lang="en-ID" dirty="0" err="1"/>
              <a:t>membayar</a:t>
            </a:r>
            <a:r>
              <a:rPr lang="en-ID" dirty="0"/>
              <a:t> utang.</a:t>
            </a:r>
            <a:endParaRPr lang="en-ID" dirty="0"/>
          </a:p>
          <a:p>
            <a:r>
              <a:rPr lang="en-ID" dirty="0"/>
              <a:t>- </a:t>
            </a:r>
            <a:r>
              <a:rPr lang="en-ID" dirty="0" err="1"/>
              <a:t>Diberi</a:t>
            </a:r>
            <a:r>
              <a:rPr lang="en-ID" dirty="0"/>
              <a:t> </a:t>
            </a:r>
            <a:r>
              <a:rPr lang="en-ID" dirty="0" err="1"/>
              <a:t>kesempatan</a:t>
            </a:r>
            <a:r>
              <a:rPr lang="en-ID" dirty="0"/>
              <a:t> </a:t>
            </a:r>
            <a:r>
              <a:rPr lang="en-ID" dirty="0" err="1"/>
              <a:t>bernegosiasi</a:t>
            </a:r>
            <a:r>
              <a:rPr lang="en-ID" dirty="0"/>
              <a:t> </a:t>
            </a:r>
            <a:r>
              <a:rPr lang="en-ID" dirty="0" err="1"/>
              <a:t>dengan</a:t>
            </a:r>
            <a:r>
              <a:rPr lang="en-ID" dirty="0"/>
              <a:t> </a:t>
            </a:r>
            <a:r>
              <a:rPr lang="en-ID" b="1" dirty="0" err="1"/>
              <a:t>kreditor</a:t>
            </a:r>
            <a:r>
              <a:rPr lang="en-ID" dirty="0"/>
              <a:t> (</a:t>
            </a:r>
            <a:r>
              <a:rPr lang="en-ID" dirty="0" err="1"/>
              <a:t>pihak</a:t>
            </a:r>
            <a:r>
              <a:rPr lang="en-ID" dirty="0"/>
              <a:t> </a:t>
            </a:r>
            <a:r>
              <a:rPr lang="en-ID" dirty="0" err="1"/>
              <a:t>pemberi</a:t>
            </a:r>
            <a:r>
              <a:rPr lang="en-ID" dirty="0"/>
              <a:t> </a:t>
            </a:r>
            <a:r>
              <a:rPr lang="en-ID" dirty="0" err="1"/>
              <a:t>piutang</a:t>
            </a:r>
            <a:r>
              <a:rPr lang="en-ID" dirty="0"/>
              <a:t>).</a:t>
            </a:r>
            <a:endParaRPr lang="en-ID" dirty="0"/>
          </a:p>
          <a:p>
            <a:r>
              <a:rPr lang="en-ID" b="1" dirty="0"/>
              <a:t>- Tujuan </a:t>
            </a:r>
            <a:r>
              <a:rPr lang="en-ID" b="1" dirty="0" err="1"/>
              <a:t>utama</a:t>
            </a:r>
            <a:r>
              <a:rPr lang="en-ID" dirty="0"/>
              <a:t>: </a:t>
            </a:r>
            <a:r>
              <a:rPr lang="en-ID" dirty="0" err="1"/>
              <a:t>Menghindari</a:t>
            </a:r>
            <a:r>
              <a:rPr lang="en-ID" dirty="0"/>
              <a:t> </a:t>
            </a:r>
            <a:r>
              <a:rPr lang="en-ID" dirty="0" err="1"/>
              <a:t>kepailitan</a:t>
            </a:r>
            <a:r>
              <a:rPr lang="en-ID" dirty="0"/>
              <a:t> </a:t>
            </a:r>
            <a:r>
              <a:rPr lang="en-ID" dirty="0" err="1"/>
              <a:t>debitor</a:t>
            </a:r>
            <a:r>
              <a:rPr lang="en-ID" dirty="0"/>
              <a:t>.</a:t>
            </a:r>
            <a:endParaRPr lang="en-ID" dirty="0"/>
          </a:p>
          <a:p>
            <a:endParaRPr lang="en-ID" dirty="0"/>
          </a:p>
        </p:txBody>
      </p:sp>
      <p:sp>
        <p:nvSpPr>
          <p:cNvPr id="4" name="Date Placeholder 3"/>
          <p:cNvSpPr>
            <a:spLocks noGrp="1"/>
          </p:cNvSpPr>
          <p:nvPr>
            <p:ph type="dt"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Apa </a:t>
            </a:r>
            <a:r>
              <a:rPr lang="en-US" dirty="0" err="1"/>
              <a:t>itu</a:t>
            </a:r>
            <a:r>
              <a:rPr lang="en-US" dirty="0"/>
              <a:t> </a:t>
            </a:r>
            <a:r>
              <a:rPr lang="en-US" dirty="0" err="1"/>
              <a:t>pkpu</a:t>
            </a:r>
            <a:r>
              <a:rPr lang="en-US" dirty="0"/>
              <a:t> </a:t>
            </a:r>
            <a:endParaRPr lang="en-US" dirty="0"/>
          </a:p>
          <a:p>
            <a:r>
              <a:rPr lang="en-US" dirty="0"/>
              <a:t>- </a:t>
            </a:r>
            <a:r>
              <a:rPr lang="en-ID" dirty="0"/>
              <a:t>Fase </a:t>
            </a:r>
            <a:r>
              <a:rPr lang="en-ID" dirty="0" err="1"/>
              <a:t>bagi</a:t>
            </a:r>
            <a:r>
              <a:rPr lang="en-ID" dirty="0"/>
              <a:t> </a:t>
            </a:r>
            <a:r>
              <a:rPr lang="en-ID" b="1" dirty="0" err="1"/>
              <a:t>debitor</a:t>
            </a:r>
            <a:r>
              <a:rPr lang="en-ID" dirty="0"/>
              <a:t> (</a:t>
            </a:r>
            <a:r>
              <a:rPr lang="en-ID" dirty="0" err="1"/>
              <a:t>pihak</a:t>
            </a:r>
            <a:r>
              <a:rPr lang="en-ID" dirty="0"/>
              <a:t> </a:t>
            </a:r>
            <a:r>
              <a:rPr lang="en-ID" dirty="0" err="1"/>
              <a:t>berutang</a:t>
            </a:r>
            <a:r>
              <a:rPr lang="en-ID" dirty="0"/>
              <a:t>) yang </a:t>
            </a:r>
            <a:r>
              <a:rPr lang="en-ID" dirty="0" err="1"/>
              <a:t>kesulitan</a:t>
            </a:r>
            <a:r>
              <a:rPr lang="en-ID" dirty="0"/>
              <a:t> </a:t>
            </a:r>
            <a:r>
              <a:rPr lang="en-ID" dirty="0" err="1"/>
              <a:t>membayar</a:t>
            </a:r>
            <a:r>
              <a:rPr lang="en-ID" dirty="0"/>
              <a:t> utang.</a:t>
            </a:r>
            <a:endParaRPr lang="en-ID" dirty="0"/>
          </a:p>
          <a:p>
            <a:r>
              <a:rPr lang="en-ID" dirty="0"/>
              <a:t>- </a:t>
            </a:r>
            <a:r>
              <a:rPr lang="en-ID" dirty="0" err="1"/>
              <a:t>Diberi</a:t>
            </a:r>
            <a:r>
              <a:rPr lang="en-ID" dirty="0"/>
              <a:t> </a:t>
            </a:r>
            <a:r>
              <a:rPr lang="en-ID" dirty="0" err="1"/>
              <a:t>kesempatan</a:t>
            </a:r>
            <a:r>
              <a:rPr lang="en-ID" dirty="0"/>
              <a:t> </a:t>
            </a:r>
            <a:r>
              <a:rPr lang="en-ID" dirty="0" err="1"/>
              <a:t>bernegosiasi</a:t>
            </a:r>
            <a:r>
              <a:rPr lang="en-ID" dirty="0"/>
              <a:t> </a:t>
            </a:r>
            <a:r>
              <a:rPr lang="en-ID" dirty="0" err="1"/>
              <a:t>dengan</a:t>
            </a:r>
            <a:r>
              <a:rPr lang="en-ID" dirty="0"/>
              <a:t> </a:t>
            </a:r>
            <a:r>
              <a:rPr lang="en-ID" b="1" dirty="0" err="1"/>
              <a:t>kreditor</a:t>
            </a:r>
            <a:r>
              <a:rPr lang="en-ID" dirty="0"/>
              <a:t> (</a:t>
            </a:r>
            <a:r>
              <a:rPr lang="en-ID" dirty="0" err="1"/>
              <a:t>pihak</a:t>
            </a:r>
            <a:r>
              <a:rPr lang="en-ID" dirty="0"/>
              <a:t> </a:t>
            </a:r>
            <a:r>
              <a:rPr lang="en-ID" dirty="0" err="1"/>
              <a:t>pemberi</a:t>
            </a:r>
            <a:r>
              <a:rPr lang="en-ID" dirty="0"/>
              <a:t> </a:t>
            </a:r>
            <a:r>
              <a:rPr lang="en-ID" dirty="0" err="1"/>
              <a:t>piutang</a:t>
            </a:r>
            <a:r>
              <a:rPr lang="en-ID" dirty="0"/>
              <a:t>).</a:t>
            </a:r>
            <a:endParaRPr lang="en-ID" dirty="0"/>
          </a:p>
          <a:p>
            <a:r>
              <a:rPr lang="en-ID" b="1" dirty="0"/>
              <a:t>- Tujuan </a:t>
            </a:r>
            <a:r>
              <a:rPr lang="en-ID" b="1" dirty="0" err="1"/>
              <a:t>utama</a:t>
            </a:r>
            <a:r>
              <a:rPr lang="en-ID" dirty="0"/>
              <a:t>: </a:t>
            </a:r>
            <a:r>
              <a:rPr lang="en-ID" dirty="0" err="1"/>
              <a:t>Menghindari</a:t>
            </a:r>
            <a:r>
              <a:rPr lang="en-ID" dirty="0"/>
              <a:t> </a:t>
            </a:r>
            <a:r>
              <a:rPr lang="en-ID" dirty="0" err="1"/>
              <a:t>kepailitan</a:t>
            </a:r>
            <a:r>
              <a:rPr lang="en-ID" dirty="0"/>
              <a:t> </a:t>
            </a:r>
            <a:r>
              <a:rPr lang="en-ID" dirty="0" err="1"/>
              <a:t>debitor</a:t>
            </a:r>
            <a:r>
              <a:rPr lang="en-ID" dirty="0"/>
              <a:t>.</a:t>
            </a:r>
            <a:endParaRPr lang="en-ID" dirty="0"/>
          </a:p>
          <a:p>
            <a:endParaRPr lang="en-ID" dirty="0"/>
          </a:p>
        </p:txBody>
      </p:sp>
      <p:sp>
        <p:nvSpPr>
          <p:cNvPr id="4" name="Date Placeholder 3"/>
          <p:cNvSpPr>
            <a:spLocks noGrp="1"/>
          </p:cNvSpPr>
          <p:nvPr>
            <p:ph type="dt"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Apa </a:t>
            </a:r>
            <a:r>
              <a:rPr lang="en-US" dirty="0" err="1"/>
              <a:t>itu</a:t>
            </a:r>
            <a:r>
              <a:rPr lang="en-US" dirty="0"/>
              <a:t> </a:t>
            </a:r>
            <a:r>
              <a:rPr lang="en-US" dirty="0" err="1"/>
              <a:t>pkpu</a:t>
            </a:r>
            <a:r>
              <a:rPr lang="en-US" dirty="0"/>
              <a:t> </a:t>
            </a:r>
            <a:endParaRPr lang="en-US" dirty="0"/>
          </a:p>
          <a:p>
            <a:r>
              <a:rPr lang="en-US" dirty="0"/>
              <a:t>- </a:t>
            </a:r>
            <a:r>
              <a:rPr lang="en-ID" dirty="0"/>
              <a:t>Fase </a:t>
            </a:r>
            <a:r>
              <a:rPr lang="en-ID" dirty="0" err="1"/>
              <a:t>bagi</a:t>
            </a:r>
            <a:r>
              <a:rPr lang="en-ID" dirty="0"/>
              <a:t> </a:t>
            </a:r>
            <a:r>
              <a:rPr lang="en-ID" b="1" dirty="0" err="1"/>
              <a:t>debitor</a:t>
            </a:r>
            <a:r>
              <a:rPr lang="en-ID" dirty="0"/>
              <a:t> (</a:t>
            </a:r>
            <a:r>
              <a:rPr lang="en-ID" dirty="0" err="1"/>
              <a:t>pihak</a:t>
            </a:r>
            <a:r>
              <a:rPr lang="en-ID" dirty="0"/>
              <a:t> </a:t>
            </a:r>
            <a:r>
              <a:rPr lang="en-ID" dirty="0" err="1"/>
              <a:t>berutang</a:t>
            </a:r>
            <a:r>
              <a:rPr lang="en-ID" dirty="0"/>
              <a:t>) yang </a:t>
            </a:r>
            <a:r>
              <a:rPr lang="en-ID" dirty="0" err="1"/>
              <a:t>kesulitan</a:t>
            </a:r>
            <a:r>
              <a:rPr lang="en-ID" dirty="0"/>
              <a:t> </a:t>
            </a:r>
            <a:r>
              <a:rPr lang="en-ID" dirty="0" err="1"/>
              <a:t>membayar</a:t>
            </a:r>
            <a:r>
              <a:rPr lang="en-ID" dirty="0"/>
              <a:t> utang.</a:t>
            </a:r>
            <a:endParaRPr lang="en-ID" dirty="0"/>
          </a:p>
          <a:p>
            <a:r>
              <a:rPr lang="en-ID" dirty="0"/>
              <a:t>- </a:t>
            </a:r>
            <a:r>
              <a:rPr lang="en-ID" dirty="0" err="1"/>
              <a:t>Diberi</a:t>
            </a:r>
            <a:r>
              <a:rPr lang="en-ID" dirty="0"/>
              <a:t> </a:t>
            </a:r>
            <a:r>
              <a:rPr lang="en-ID" dirty="0" err="1"/>
              <a:t>kesempatan</a:t>
            </a:r>
            <a:r>
              <a:rPr lang="en-ID" dirty="0"/>
              <a:t> </a:t>
            </a:r>
            <a:r>
              <a:rPr lang="en-ID" dirty="0" err="1"/>
              <a:t>bernegosiasi</a:t>
            </a:r>
            <a:r>
              <a:rPr lang="en-ID" dirty="0"/>
              <a:t> </a:t>
            </a:r>
            <a:r>
              <a:rPr lang="en-ID" dirty="0" err="1"/>
              <a:t>dengan</a:t>
            </a:r>
            <a:r>
              <a:rPr lang="en-ID" dirty="0"/>
              <a:t> </a:t>
            </a:r>
            <a:r>
              <a:rPr lang="en-ID" b="1" dirty="0" err="1"/>
              <a:t>kreditor</a:t>
            </a:r>
            <a:r>
              <a:rPr lang="en-ID" dirty="0"/>
              <a:t> (</a:t>
            </a:r>
            <a:r>
              <a:rPr lang="en-ID" dirty="0" err="1"/>
              <a:t>pihak</a:t>
            </a:r>
            <a:r>
              <a:rPr lang="en-ID" dirty="0"/>
              <a:t> </a:t>
            </a:r>
            <a:r>
              <a:rPr lang="en-ID" dirty="0" err="1"/>
              <a:t>pemberi</a:t>
            </a:r>
            <a:r>
              <a:rPr lang="en-ID" dirty="0"/>
              <a:t> </a:t>
            </a:r>
            <a:r>
              <a:rPr lang="en-ID" dirty="0" err="1"/>
              <a:t>piutang</a:t>
            </a:r>
            <a:r>
              <a:rPr lang="en-ID" dirty="0"/>
              <a:t>).</a:t>
            </a:r>
            <a:endParaRPr lang="en-ID" dirty="0"/>
          </a:p>
          <a:p>
            <a:r>
              <a:rPr lang="en-ID" b="1" dirty="0"/>
              <a:t>- Tujuan </a:t>
            </a:r>
            <a:r>
              <a:rPr lang="en-ID" b="1" dirty="0" err="1"/>
              <a:t>utama</a:t>
            </a:r>
            <a:r>
              <a:rPr lang="en-ID" dirty="0"/>
              <a:t>: </a:t>
            </a:r>
            <a:r>
              <a:rPr lang="en-ID" dirty="0" err="1"/>
              <a:t>Menghindari</a:t>
            </a:r>
            <a:r>
              <a:rPr lang="en-ID" dirty="0"/>
              <a:t> </a:t>
            </a:r>
            <a:r>
              <a:rPr lang="en-ID" dirty="0" err="1"/>
              <a:t>kepailitan</a:t>
            </a:r>
            <a:r>
              <a:rPr lang="en-ID" dirty="0"/>
              <a:t> </a:t>
            </a:r>
            <a:r>
              <a:rPr lang="en-ID" dirty="0" err="1"/>
              <a:t>debitor</a:t>
            </a:r>
            <a:r>
              <a:rPr lang="en-ID" dirty="0"/>
              <a:t>.</a:t>
            </a:r>
            <a:endParaRPr lang="en-ID" dirty="0"/>
          </a:p>
          <a:p>
            <a:endParaRPr lang="en-ID" dirty="0"/>
          </a:p>
        </p:txBody>
      </p:sp>
      <p:sp>
        <p:nvSpPr>
          <p:cNvPr id="4" name="Date Placeholder 3"/>
          <p:cNvSpPr>
            <a:spLocks noGrp="1"/>
          </p:cNvSpPr>
          <p:nvPr>
            <p:ph type="dt"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Apa </a:t>
            </a:r>
            <a:r>
              <a:rPr lang="en-US" dirty="0" err="1"/>
              <a:t>itu</a:t>
            </a:r>
            <a:r>
              <a:rPr lang="en-US" dirty="0"/>
              <a:t> </a:t>
            </a:r>
            <a:r>
              <a:rPr lang="en-US" dirty="0" err="1"/>
              <a:t>pkpu</a:t>
            </a:r>
            <a:r>
              <a:rPr lang="en-US" dirty="0"/>
              <a:t> </a:t>
            </a:r>
            <a:endParaRPr lang="en-US" dirty="0"/>
          </a:p>
          <a:p>
            <a:r>
              <a:rPr lang="en-US" dirty="0"/>
              <a:t>- </a:t>
            </a:r>
            <a:r>
              <a:rPr lang="en-ID" dirty="0"/>
              <a:t>Fase </a:t>
            </a:r>
            <a:r>
              <a:rPr lang="en-ID" dirty="0" err="1"/>
              <a:t>bagi</a:t>
            </a:r>
            <a:r>
              <a:rPr lang="en-ID" dirty="0"/>
              <a:t> </a:t>
            </a:r>
            <a:r>
              <a:rPr lang="en-ID" b="1" dirty="0" err="1"/>
              <a:t>debitor</a:t>
            </a:r>
            <a:r>
              <a:rPr lang="en-ID" dirty="0"/>
              <a:t> (</a:t>
            </a:r>
            <a:r>
              <a:rPr lang="en-ID" dirty="0" err="1"/>
              <a:t>pihak</a:t>
            </a:r>
            <a:r>
              <a:rPr lang="en-ID" dirty="0"/>
              <a:t> </a:t>
            </a:r>
            <a:r>
              <a:rPr lang="en-ID" dirty="0" err="1"/>
              <a:t>berutang</a:t>
            </a:r>
            <a:r>
              <a:rPr lang="en-ID" dirty="0"/>
              <a:t>) yang </a:t>
            </a:r>
            <a:r>
              <a:rPr lang="en-ID" dirty="0" err="1"/>
              <a:t>kesulitan</a:t>
            </a:r>
            <a:r>
              <a:rPr lang="en-ID" dirty="0"/>
              <a:t> </a:t>
            </a:r>
            <a:r>
              <a:rPr lang="en-ID" dirty="0" err="1"/>
              <a:t>membayar</a:t>
            </a:r>
            <a:r>
              <a:rPr lang="en-ID" dirty="0"/>
              <a:t> utang.</a:t>
            </a:r>
            <a:endParaRPr lang="en-ID" dirty="0"/>
          </a:p>
          <a:p>
            <a:r>
              <a:rPr lang="en-ID" dirty="0"/>
              <a:t>- </a:t>
            </a:r>
            <a:r>
              <a:rPr lang="en-ID" dirty="0" err="1"/>
              <a:t>Diberi</a:t>
            </a:r>
            <a:r>
              <a:rPr lang="en-ID" dirty="0"/>
              <a:t> </a:t>
            </a:r>
            <a:r>
              <a:rPr lang="en-ID" dirty="0" err="1"/>
              <a:t>kesempatan</a:t>
            </a:r>
            <a:r>
              <a:rPr lang="en-ID" dirty="0"/>
              <a:t> </a:t>
            </a:r>
            <a:r>
              <a:rPr lang="en-ID" dirty="0" err="1"/>
              <a:t>bernegosiasi</a:t>
            </a:r>
            <a:r>
              <a:rPr lang="en-ID" dirty="0"/>
              <a:t> </a:t>
            </a:r>
            <a:r>
              <a:rPr lang="en-ID" dirty="0" err="1"/>
              <a:t>dengan</a:t>
            </a:r>
            <a:r>
              <a:rPr lang="en-ID" dirty="0"/>
              <a:t> </a:t>
            </a:r>
            <a:r>
              <a:rPr lang="en-ID" b="1" dirty="0" err="1"/>
              <a:t>kreditor</a:t>
            </a:r>
            <a:r>
              <a:rPr lang="en-ID" dirty="0"/>
              <a:t> (</a:t>
            </a:r>
            <a:r>
              <a:rPr lang="en-ID" dirty="0" err="1"/>
              <a:t>pihak</a:t>
            </a:r>
            <a:r>
              <a:rPr lang="en-ID" dirty="0"/>
              <a:t> </a:t>
            </a:r>
            <a:r>
              <a:rPr lang="en-ID" dirty="0" err="1"/>
              <a:t>pemberi</a:t>
            </a:r>
            <a:r>
              <a:rPr lang="en-ID" dirty="0"/>
              <a:t> </a:t>
            </a:r>
            <a:r>
              <a:rPr lang="en-ID" dirty="0" err="1"/>
              <a:t>piutang</a:t>
            </a:r>
            <a:r>
              <a:rPr lang="en-ID" dirty="0"/>
              <a:t>).</a:t>
            </a:r>
            <a:endParaRPr lang="en-ID" dirty="0"/>
          </a:p>
          <a:p>
            <a:r>
              <a:rPr lang="en-ID" b="1" dirty="0"/>
              <a:t>- Tujuan </a:t>
            </a:r>
            <a:r>
              <a:rPr lang="en-ID" b="1" dirty="0" err="1"/>
              <a:t>utama</a:t>
            </a:r>
            <a:r>
              <a:rPr lang="en-ID" dirty="0"/>
              <a:t>: </a:t>
            </a:r>
            <a:r>
              <a:rPr lang="en-ID" dirty="0" err="1"/>
              <a:t>Menghindari</a:t>
            </a:r>
            <a:r>
              <a:rPr lang="en-ID" dirty="0"/>
              <a:t> </a:t>
            </a:r>
            <a:r>
              <a:rPr lang="en-ID" dirty="0" err="1"/>
              <a:t>kepailitan</a:t>
            </a:r>
            <a:r>
              <a:rPr lang="en-ID" dirty="0"/>
              <a:t> </a:t>
            </a:r>
            <a:r>
              <a:rPr lang="en-ID" dirty="0" err="1"/>
              <a:t>debitor</a:t>
            </a:r>
            <a:r>
              <a:rPr lang="en-ID" dirty="0"/>
              <a:t>.</a:t>
            </a:r>
            <a:endParaRPr lang="en-ID" dirty="0"/>
          </a:p>
          <a:p>
            <a:endParaRPr lang="en-ID" dirty="0"/>
          </a:p>
        </p:txBody>
      </p:sp>
      <p:sp>
        <p:nvSpPr>
          <p:cNvPr id="4" name="Date Placeholder 3"/>
          <p:cNvSpPr>
            <a:spLocks noGrp="1"/>
          </p:cNvSpPr>
          <p:nvPr>
            <p:ph type="dt"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t>Venture adalah suatu usaha atau proyek bisnis yang memiliki risiko tinggi tetapi menawarkan potensi keuntungan besar.</a:t>
            </a:r>
            <a:endParaRPr lang="en-US" altLang="en-US" dirty="0"/>
          </a:p>
          <a:p>
            <a:r>
              <a:rPr lang="en-US" altLang="en-US" dirty="0"/>
              <a:t>Umumnya digunakan untuk menggambarkan usaha rintisan (startup), kerja sama bisnis (joint venture), atau kegiatan investasi berisiko seperti pendanaan oleh venture capital.</a:t>
            </a:r>
            <a:endParaRPr lang="en-US" altLang="en-US" dirty="0"/>
          </a:p>
        </p:txBody>
      </p:sp>
      <p:sp>
        <p:nvSpPr>
          <p:cNvPr id="4" name="Date Placeholder 3"/>
          <p:cNvSpPr>
            <a:spLocks noGrp="1"/>
          </p:cNvSpPr>
          <p:nvPr>
            <p:ph type="dt"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Text Placeholder 2"/>
          <p:cNvSpPr>
            <a:spLocks noGrp="1"/>
          </p:cNvSpPr>
          <p:nvPr>
            <p:ph type="body" idx="3"/>
          </p:nvPr>
        </p:nvSpPr>
        <p:spPr/>
        <p:txBody>
          <a:bodyPr/>
          <a:lstStyle/>
          <a:p>
            <a:r>
              <a:rPr lang="en-US" altLang="en-US"/>
              <a:t>Valuasi adalah proses penilaian untuk menentukan nilai ekonomi dari suatu perusahaan, aset, atau proyek.</a:t>
            </a:r>
            <a:endParaRPr lang="en-US" altLang="en-US"/>
          </a:p>
        </p:txBody>
      </p:sp>
      <p:sp>
        <p:nvSpPr>
          <p:cNvPr id="4" name="Date Placeholder 3"/>
          <p:cNvSpPr>
            <a:spLocks noGrp="1"/>
          </p:cNvSpPr>
          <p:nvPr>
            <p:ph type="dt"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Text Placeholder 2"/>
          <p:cNvSpPr>
            <a:spLocks noGrp="1"/>
          </p:cNvSpPr>
          <p:nvPr>
            <p:ph type="body" idx="3"/>
          </p:nvPr>
        </p:nvSpPr>
        <p:spPr/>
        <p:txBody>
          <a:bodyPr/>
          <a:lstStyle/>
          <a:p>
            <a:r>
              <a:rPr lang="en-US" altLang="en-US"/>
              <a:t>1. A/B Testing - Metode pengujian dua versi (A dan B) dari suatu fitur, halaman, iklan, atau konten untuk melihat mana yang lebih efektif.</a:t>
            </a:r>
            <a:endParaRPr lang="en-US" altLang="en-US"/>
          </a:p>
          <a:p>
            <a:r>
              <a:rPr lang="en-US" altLang="en-US"/>
              <a:t>Tujuan: menemukan perubahan kecil yang meningkatkan konversi secara signifikan.</a:t>
            </a:r>
            <a:endParaRPr lang="en-US" altLang="en-US"/>
          </a:p>
          <a:p>
            <a:r>
              <a:rPr lang="en-US" altLang="en-US"/>
              <a:t>Contoh: tombol “Daftar” warna hijau vs biru → versi mana yang diklik lebih banyak.</a:t>
            </a:r>
            <a:endParaRPr lang="en-US" altLang="en-US"/>
          </a:p>
          <a:p>
            <a:r>
              <a:rPr lang="en-US" altLang="en-US"/>
              <a:t>2. Viral Loop - Strategi membuat pengguna mengajak pengguna lain secara otomatis melalui insentif.</a:t>
            </a:r>
            <a:endParaRPr lang="en-US" altLang="en-US"/>
          </a:p>
          <a:p>
            <a:r>
              <a:rPr lang="en-US" altLang="en-US"/>
              <a:t>Tujuan: pertumbuhan eksponensial tanpa biaya besar.</a:t>
            </a:r>
            <a:endParaRPr lang="en-US" altLang="en-US"/>
          </a:p>
          <a:p>
            <a:r>
              <a:rPr lang="en-US" altLang="en-US"/>
              <a:t>Contoh: Dropbox memberikan ruang penyimpanan gratis jika pengguna mengajak teman</a:t>
            </a:r>
            <a:endParaRPr lang="en-US" altLang="en-US"/>
          </a:p>
          <a:p>
            <a:r>
              <a:rPr lang="en-US" altLang="en-US"/>
              <a:t>3. Content Optimization - Proses meningkatkan kualitas, struktur, dan strategi penyebaran konten agar lebih menarik, mudah ditemukan, dan menggerakkan aksi.</a:t>
            </a:r>
            <a:endParaRPr lang="en-US" altLang="en-US"/>
          </a:p>
          <a:p>
            <a:r>
              <a:rPr lang="en-US" altLang="en-US"/>
              <a:t>Tujuan: menarik pengguna baru dan menjaga engagement.</a:t>
            </a:r>
            <a:endParaRPr lang="en-US" altLang="en-US"/>
          </a:p>
          <a:p>
            <a:r>
              <a:rPr lang="en-US" altLang="en-US"/>
              <a:t>Contoh: memperbaiki judul, visual, dan kata kunci pada konten Instagram atau blog.</a:t>
            </a:r>
            <a:endParaRPr lang="en-US" altLang="en-US"/>
          </a:p>
          <a:p>
            <a:r>
              <a:rPr lang="en-US" altLang="en-US"/>
              <a:t>4. Referral Program - Program yang memberikan hadiah bagi pengguna yang mengajak orang lain untuk menggunakan produk.</a:t>
            </a:r>
            <a:endParaRPr lang="en-US" altLang="en-US"/>
          </a:p>
          <a:p>
            <a:r>
              <a:rPr lang="en-US" altLang="en-US"/>
              <a:t>Tujuan: akuisisi pengguna dengan biaya rendah dan tingkat kepercayaan tinggi.</a:t>
            </a:r>
            <a:endParaRPr lang="en-US" altLang="en-US"/>
          </a:p>
          <a:p>
            <a:r>
              <a:rPr lang="en-US" altLang="en-US"/>
              <a:t>Contoh: kode referral Gojek atau Shopee dengan cashback/bonus.</a:t>
            </a:r>
            <a:endParaRPr lang="en-US" altLang="en-US"/>
          </a:p>
          <a:p>
            <a:r>
              <a:rPr lang="en-US" altLang="en-US"/>
              <a:t>SEO (Search Engine Optimization) &amp; ASO (App Store Optimization)</a:t>
            </a:r>
            <a:endParaRPr lang="en-US" altLang="en-US"/>
          </a:p>
          <a:p>
            <a:r>
              <a:rPr lang="en-US" altLang="en-US"/>
              <a:t>SEO: optimasi website agar muncul di halaman atas Google.</a:t>
            </a:r>
            <a:endParaRPr lang="en-US" altLang="en-US"/>
          </a:p>
          <a:p>
            <a:r>
              <a:rPr lang="en-US" altLang="en-US"/>
              <a:t>ASO: optimasi aplikasi agar mudah ditemukan di Play Store/App Store.</a:t>
            </a:r>
            <a:endParaRPr lang="en-US" altLang="en-US"/>
          </a:p>
          <a:p>
            <a:r>
              <a:rPr lang="en-US" altLang="en-US"/>
              <a:t>Tujuan: menarik pengguna yang benar-benar mencari kebutuhan yang relevan, tanpa biaya iklan besar.</a:t>
            </a:r>
            <a:endParaRPr lang="en-US" altLang="en-US"/>
          </a:p>
          <a:p>
            <a:r>
              <a:rPr lang="en-US" altLang="en-US"/>
              <a:t>6. Gamification - Penerapan elemen game (poin, level, badge, reward) ke dalam aplikasi non-game.</a:t>
            </a:r>
            <a:endParaRPr lang="en-US" altLang="en-US"/>
          </a:p>
          <a:p>
            <a:r>
              <a:rPr lang="en-US" altLang="en-US"/>
              <a:t>Tujuan: membuat pengguna lebih aktif, betah, dan sering kembali.</a:t>
            </a:r>
            <a:endParaRPr lang="en-US" altLang="en-US"/>
          </a:p>
          <a:p>
            <a:r>
              <a:rPr lang="en-US" altLang="en-US"/>
              <a:t>Contoh: reward harian login, level pengguna, leaderboard.</a:t>
            </a:r>
            <a:endParaRPr lang="en-US" altLang="en-US"/>
          </a:p>
          <a:p>
            <a:r>
              <a:rPr lang="en-US" altLang="en-US"/>
              <a:t>8. Data-driven Experimentation - Semua keputusan diambil berdasarkan data, bukan asumsi. Data digunakan untuk menentukan eksperimen, membaca hasil, dan memutuskan strategi.</a:t>
            </a:r>
            <a:endParaRPr lang="en-US" altLang="en-US"/>
          </a:p>
          <a:p>
            <a:r>
              <a:rPr lang="en-US" altLang="en-US"/>
              <a:t>Tujuan: meminimalkan kesalahan, memaksimalkan efektivitas pertumbuhan.</a:t>
            </a:r>
            <a:endParaRPr lang="en-US" altLang="en-US"/>
          </a:p>
          <a:p>
            <a:r>
              <a:rPr lang="en-US" altLang="en-US"/>
              <a:t>Contoh: analisis funnel untuk mengetahui di mana pengguna berhenti dan memperbaikinya.</a:t>
            </a:r>
            <a:endParaRPr lang="en-US" altLang="en-US"/>
          </a:p>
        </p:txBody>
      </p:sp>
      <p:sp>
        <p:nvSpPr>
          <p:cNvPr id="4" name="Date Placeholder 3"/>
          <p:cNvSpPr>
            <a:spLocks noGrp="1"/>
          </p:cNvSpPr>
          <p:nvPr>
            <p:ph type="dt"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Text Placeholder 2"/>
          <p:cNvSpPr>
            <a:spLocks noGrp="1"/>
          </p:cNvSpPr>
          <p:nvPr>
            <p:ph type="body" idx="3"/>
          </p:nvPr>
        </p:nvSpPr>
        <p:spPr/>
        <p:txBody>
          <a:bodyPr/>
          <a:lstStyle/>
          <a:p>
            <a:r>
              <a:rPr lang="en-US"/>
              <a:t>4. </a:t>
            </a:r>
            <a:r>
              <a:rPr lang="en-US" altLang="en-US"/>
              <a:t>Struktur saham campuran berarti perusahaan menggunakan kombinasi beberapa jenis saham untuk mengatur kontrol, pendanaan, dan perlindungan investor dengan lebih fleksibel.</a:t>
            </a:r>
            <a:endParaRPr lang="en-US" altLang="en-US"/>
          </a:p>
        </p:txBody>
      </p:sp>
      <p:sp>
        <p:nvSpPr>
          <p:cNvPr id="4" name="Date Placeholder 3"/>
          <p:cNvSpPr>
            <a:spLocks noGrp="1"/>
          </p:cNvSpPr>
          <p:nvPr>
            <p:ph type="dt"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showMasterSp="0"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Rectangle 1"/>
          <p:cNvSpPr>
            <a:spLocks noChangeArrowheads="1"/>
          </p:cNvSpPr>
          <p:nvPr userDrawn="1"/>
        </p:nvSpPr>
        <p:spPr bwMode="auto">
          <a:xfrm>
            <a:off x="899592" y="287700"/>
            <a:ext cx="7632848" cy="26035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defRPr/>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HKB24228 - Legal Startup </a:t>
            </a:r>
            <a:endPar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showMasterSp="0"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Rectangle 1"/>
          <p:cNvSpPr>
            <a:spLocks noChangeArrowheads="1"/>
          </p:cNvSpPr>
          <p:nvPr userDrawn="1"/>
        </p:nvSpPr>
        <p:spPr bwMode="auto">
          <a:xfrm>
            <a:off x="899592" y="287700"/>
            <a:ext cx="7632848" cy="26035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defRPr/>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HKB24228 - Legal Startup </a:t>
            </a:r>
            <a:endPar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showMasterSp="0"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Rectangle 1"/>
          <p:cNvSpPr>
            <a:spLocks noChangeArrowheads="1"/>
          </p:cNvSpPr>
          <p:nvPr userDrawn="1"/>
        </p:nvSpPr>
        <p:spPr bwMode="auto">
          <a:xfrm>
            <a:off x="899592" y="287700"/>
            <a:ext cx="7704856" cy="26035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defRPr/>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HKB24228 - Legal Startup </a:t>
            </a:r>
            <a:endPar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6"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Tree>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showMasterSp="0"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Rectangle 1"/>
          <p:cNvSpPr>
            <a:spLocks noChangeArrowheads="1"/>
          </p:cNvSpPr>
          <p:nvPr userDrawn="1"/>
        </p:nvSpPr>
        <p:spPr bwMode="auto">
          <a:xfrm>
            <a:off x="899592" y="287700"/>
            <a:ext cx="7632848" cy="26035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defRPr/>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HKB24228 - Legal Startup </a:t>
            </a:r>
            <a:endPar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showMasterSp="0"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Rectangle 1"/>
          <p:cNvSpPr>
            <a:spLocks noChangeArrowheads="1"/>
          </p:cNvSpPr>
          <p:nvPr userDrawn="1"/>
        </p:nvSpPr>
        <p:spPr bwMode="auto">
          <a:xfrm>
            <a:off x="899592" y="287700"/>
            <a:ext cx="7632848" cy="26035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defRPr/>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HKB24228 - Legal Startup </a:t>
            </a:r>
            <a:endPar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showMasterSp="0"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Rectangle 1"/>
          <p:cNvSpPr>
            <a:spLocks noChangeArrowheads="1"/>
          </p:cNvSpPr>
          <p:nvPr userDrawn="1"/>
        </p:nvSpPr>
        <p:spPr bwMode="auto">
          <a:xfrm>
            <a:off x="899592" y="287700"/>
            <a:ext cx="7704856" cy="26035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defRPr/>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HKB24228 - Legal Startup </a:t>
            </a:r>
            <a:endPar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6"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hf sldNum="0" hdr="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6" Type="http://schemas.openxmlformats.org/officeDocument/2006/relationships/theme" Target="../theme/theme1.xml"/><Relationship Id="rId5" Type="http://schemas.openxmlformats.org/officeDocument/2006/relationships/image" Target="../media/image1.jpeg"/><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6" Type="http://schemas.openxmlformats.org/officeDocument/2006/relationships/theme" Target="../theme/theme2.xml"/><Relationship Id="rId5" Type="http://schemas.openxmlformats.org/officeDocument/2006/relationships/image" Target="../media/image1.jpeg"/><Relationship Id="rId4" Type="http://schemas.openxmlformats.org/officeDocument/2006/relationships/slideLayout" Target="../slideLayouts/slideLayout8.xml"/><Relationship Id="rId3" Type="http://schemas.openxmlformats.org/officeDocument/2006/relationships/slideLayout" Target="../slideLayouts/slideLayout7.xml"/><Relationship Id="rId2" Type="http://schemas.openxmlformats.org/officeDocument/2006/relationships/slideLayout" Target="../slideLayouts/slideLayout6.xml"/><Relationship Id="rId1"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8"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8"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6" Type="http://schemas.openxmlformats.org/officeDocument/2006/relationships/comments" Target="../comments/comment1.xml"/><Relationship Id="rId5" Type="http://schemas.openxmlformats.org/officeDocument/2006/relationships/notesSlide" Target="../notesSlides/notesSlide1.xml"/><Relationship Id="rId4" Type="http://schemas.openxmlformats.org/officeDocument/2006/relationships/slideLayout" Target="../slideLayouts/slideLayout1.xml"/><Relationship Id="rId3" Type="http://schemas.openxmlformats.org/officeDocument/2006/relationships/image" Target="../media/image3.png"/><Relationship Id="rId2" Type="http://schemas.openxmlformats.org/officeDocument/2006/relationships/tags" Target="../tags/tag1.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1"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2"/>
            </p:custDataLst>
          </p:nvPr>
        </p:nvSpPr>
        <p:spPr>
          <a:xfrm>
            <a:off x="-78105" y="2204720"/>
            <a:ext cx="9144000" cy="1861185"/>
          </a:xfrm>
          <a:prstGeom prst="rect">
            <a:avLst/>
          </a:prstGeom>
          <a:noFill/>
        </p:spPr>
        <p:txBody>
          <a:bodyPr wrap="square" lIns="91440" tIns="45720" rIns="91440" bIns="45720">
            <a:noAutofit/>
          </a:bodyPr>
          <a:lstStyle/>
          <a:p>
            <a:pPr algn="ctr"/>
            <a:r>
              <a:rPr lang="en-US" altLang="en-US" sz="4000" b="1" dirty="0">
                <a:ln w="19050">
                  <a:solidFill>
                    <a:schemeClr val="tx2">
                      <a:tint val="1000"/>
                    </a:schemeClr>
                  </a:solidFill>
                  <a:prstDash val="solid"/>
                </a:ln>
                <a:solidFill>
                  <a:schemeClr val="tx1"/>
                </a:solidFill>
                <a:effectLst>
                  <a:outerShdw blurRad="50800" dist="38100" dir="2700000" algn="tl" rotWithShape="0">
                    <a:prstClr val="black">
                      <a:alpha val="40000"/>
                    </a:prstClr>
                  </a:outerShdw>
                  <a:reflection blurRad="6350" stA="55000" endA="300" endPos="45500" dir="5400000" sy="-100000" algn="bl" rotWithShape="0"/>
                </a:effectLst>
                <a:latin typeface="Cambria" panose="02040503050406030204" pitchFamily="18" charset="0"/>
                <a:cs typeface="Arial" panose="020B0604020202020204" pitchFamily="34" charset="0"/>
              </a:rPr>
              <a:t>PENGELOLAAN STARTUP</a:t>
            </a:r>
            <a:endParaRPr lang="en-US" altLang="en-US" sz="4000" b="1" dirty="0">
              <a:ln w="19050">
                <a:solidFill>
                  <a:schemeClr val="tx2">
                    <a:tint val="1000"/>
                  </a:schemeClr>
                </a:solidFill>
                <a:prstDash val="solid"/>
              </a:ln>
              <a:solidFill>
                <a:schemeClr val="tx1"/>
              </a:solidFill>
              <a:effectLst>
                <a:outerShdw blurRad="50800" dist="38100" dir="2700000" algn="tl" rotWithShape="0">
                  <a:prstClr val="black">
                    <a:alpha val="40000"/>
                  </a:prstClr>
                </a:outerShdw>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en-US" altLang="en-US" sz="4000" b="1" dirty="0">
                <a:ln w="19050">
                  <a:solidFill>
                    <a:schemeClr val="tx2">
                      <a:tint val="1000"/>
                    </a:schemeClr>
                  </a:solidFill>
                  <a:prstDash val="solid"/>
                </a:ln>
                <a:solidFill>
                  <a:schemeClr val="tx1"/>
                </a:solidFill>
                <a:effectLst>
                  <a:outerShdw blurRad="50800" dist="38100" dir="2700000" algn="tl" rotWithShape="0">
                    <a:prstClr val="black">
                      <a:alpha val="40000"/>
                    </a:prstClr>
                  </a:outerShdw>
                  <a:reflection blurRad="6350" stA="55000" endA="300" endPos="45500" dir="5400000" sy="-100000" algn="bl" rotWithShape="0"/>
                </a:effectLst>
                <a:latin typeface="Cambria" panose="02040503050406030204" pitchFamily="18" charset="0"/>
                <a:cs typeface="Arial" panose="020B0604020202020204" pitchFamily="34" charset="0"/>
              </a:rPr>
              <a:t>Pertemuan Ke - 11</a:t>
            </a:r>
            <a:endParaRPr lang="en-US" altLang="en-US" sz="4000" b="1" dirty="0">
              <a:ln w="19050">
                <a:solidFill>
                  <a:schemeClr val="tx2">
                    <a:tint val="1000"/>
                  </a:schemeClr>
                </a:solidFill>
                <a:prstDash val="solid"/>
              </a:ln>
              <a:solidFill>
                <a:schemeClr val="tx1"/>
              </a:solidFill>
              <a:effectLst>
                <a:outerShdw blurRad="50800" dist="38100" dir="2700000" algn="tl" rotWithShape="0">
                  <a:prstClr val="black">
                    <a:alpha val="40000"/>
                  </a:prstClr>
                </a:outerShdw>
                <a:reflection blurRad="6350" stA="55000" endA="300" endPos="45500" dir="5400000" sy="-100000" algn="bl" rotWithShape="0"/>
              </a:effectLst>
              <a:latin typeface="Cambria" panose="02040503050406030204" pitchFamily="18" charset="0"/>
              <a:cs typeface="Arial" panose="020B0604020202020204" pitchFamily="34" charset="0"/>
            </a:endParaRPr>
          </a:p>
          <a:p>
            <a:pPr algn="ctr"/>
            <a:endParaRPr lang="en-US" altLang="en-US" sz="4000" b="1" dirty="0">
              <a:ln w="19050">
                <a:solidFill>
                  <a:schemeClr val="tx2">
                    <a:tint val="1000"/>
                  </a:schemeClr>
                </a:solidFill>
                <a:prstDash val="solid"/>
              </a:ln>
              <a:solidFill>
                <a:schemeClr val="tx1"/>
              </a:solidFill>
              <a:effectLst>
                <a:outerShdw blurRad="50800" dist="38100" dir="2700000" algn="tl" rotWithShape="0">
                  <a:prstClr val="black">
                    <a:alpha val="40000"/>
                  </a:prstClr>
                </a:outerShdw>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3">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11455" y="621030"/>
            <a:ext cx="8630285" cy="5494655"/>
          </a:xfrm>
        </p:spPr>
        <p:txBody>
          <a:bodyPr>
            <a:noAutofit/>
          </a:bodyPr>
          <a:lstStyle/>
          <a:p>
            <a:pPr algn="ctr"/>
            <a:r>
              <a:rPr lang="en-US" altLang="en-US" sz="2200" dirty="0">
                <a:solidFill>
                  <a:schemeClr val="tx1"/>
                </a:solidFill>
              </a:rPr>
              <a:t>Dasar Hukum yang Relevan (II)</a:t>
            </a:r>
            <a:endParaRPr lang="en-US" altLang="en-US" sz="2200" dirty="0">
              <a:solidFill>
                <a:schemeClr val="tx1"/>
              </a:solidFill>
            </a:endParaRPr>
          </a:p>
          <a:p>
            <a:pPr algn="just"/>
            <a:endParaRPr lang="en-US" altLang="en-US" sz="2200" dirty="0">
              <a:solidFill>
                <a:schemeClr val="tx1"/>
              </a:solidFill>
            </a:endParaRPr>
          </a:p>
          <a:p>
            <a:pPr algn="just"/>
            <a:r>
              <a:rPr lang="en-US" altLang="en-US" sz="2200" dirty="0">
                <a:solidFill>
                  <a:schemeClr val="tx1"/>
                </a:solidFill>
              </a:rPr>
              <a:t>Regulasi khusus sektor digital yang perlu diikuti startup:</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POJK Fintech (jika startup fintech)</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Permenkes telemedicine (untuk healthtech)</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Kemenparekraf (untuk travel digital)</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Kominfo – Penyelenggara Sistem Elektronik (PSE)</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UU Hak Cipta – Software &amp; Digital IP</a:t>
            </a:r>
            <a:endParaRPr lang="en-US" altLang="en-US" sz="2200" dirty="0">
              <a:solidFill>
                <a:schemeClr val="tx1"/>
              </a:solidFill>
            </a:endParaRPr>
          </a:p>
          <a:p>
            <a:pPr algn="just"/>
            <a:endParaRPr lang="en-US" altLang="en-US" sz="2200" dirty="0">
              <a:solidFill>
                <a:schemeClr val="tx1"/>
              </a:solidFill>
            </a:endParaRPr>
          </a:p>
          <a:p>
            <a:pPr algn="just"/>
            <a:r>
              <a:rPr lang="en-US" altLang="en-US" sz="2200" dirty="0">
                <a:solidFill>
                  <a:schemeClr val="tx1"/>
                </a:solidFill>
              </a:rPr>
              <a:t>Implikasi:</a:t>
            </a:r>
            <a:endParaRPr lang="en-US" altLang="en-US" sz="2200" dirty="0">
              <a:solidFill>
                <a:schemeClr val="tx1"/>
              </a:solidFill>
            </a:endParaRPr>
          </a:p>
          <a:p>
            <a:pPr algn="just"/>
            <a:r>
              <a:rPr lang="en-US" altLang="en-US" sz="2200" dirty="0">
                <a:solidFill>
                  <a:schemeClr val="tx1"/>
                </a:solidFill>
              </a:rPr>
              <a:t>Kepatuhan hukum menjadi bagian dari strategi bisnis agar tidak terkena sanksi administratif maupun pidana.</a:t>
            </a:r>
            <a:endParaRPr lang="en-US" altLang="en-US" sz="2200" dirty="0">
              <a:solidFill>
                <a:schemeClr val="tx1"/>
              </a:solidFill>
            </a:endParaRPr>
          </a:p>
        </p:txBody>
      </p:sp>
    </p:spTree>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00025" y="559435"/>
            <a:ext cx="8686165" cy="5687060"/>
          </a:xfrm>
        </p:spPr>
        <p:txBody>
          <a:bodyPr>
            <a:noAutofit/>
          </a:bodyPr>
          <a:lstStyle/>
          <a:p>
            <a:pPr algn="ctr"/>
            <a:r>
              <a:rPr lang="en-US" altLang="en-US" sz="2200" dirty="0">
                <a:solidFill>
                  <a:schemeClr val="tx1"/>
                </a:solidFill>
              </a:rPr>
              <a:t>Pengantar Growth Hacking</a:t>
            </a:r>
            <a:endParaRPr lang="en-US" altLang="en-US" sz="2200" dirty="0">
              <a:solidFill>
                <a:schemeClr val="tx1"/>
              </a:solidFill>
            </a:endParaRPr>
          </a:p>
          <a:p>
            <a:pPr algn="just"/>
            <a:endParaRPr lang="en-US" altLang="en-US" sz="2200" dirty="0">
              <a:solidFill>
                <a:schemeClr val="tx1"/>
              </a:solidFill>
            </a:endParaRPr>
          </a:p>
          <a:p>
            <a:pPr algn="just"/>
            <a:r>
              <a:rPr lang="en-US" altLang="en-US" sz="2200" dirty="0">
                <a:solidFill>
                  <a:schemeClr val="tx1"/>
                </a:solidFill>
              </a:rPr>
              <a:t>Growth Hacking:</a:t>
            </a:r>
            <a:endParaRPr lang="en-US" altLang="en-US" sz="2200" dirty="0">
              <a:solidFill>
                <a:schemeClr val="tx1"/>
              </a:solidFill>
            </a:endParaRPr>
          </a:p>
          <a:p>
            <a:pPr algn="just"/>
            <a:r>
              <a:rPr lang="en-US" altLang="en-US" sz="2200" dirty="0">
                <a:solidFill>
                  <a:schemeClr val="tx1"/>
                </a:solidFill>
              </a:rPr>
              <a:t>Metode pertumbuhan cepat berbasis eksperimen, data, dan kreativitas dengan biaya rendah.</a:t>
            </a:r>
            <a:endParaRPr lang="en-US" altLang="en-US" sz="2200" dirty="0">
              <a:solidFill>
                <a:schemeClr val="tx1"/>
              </a:solidFill>
            </a:endParaRPr>
          </a:p>
          <a:p>
            <a:pPr algn="just"/>
            <a:endParaRPr lang="en-US" altLang="en-US" sz="2200" dirty="0">
              <a:solidFill>
                <a:schemeClr val="tx1"/>
              </a:solidFill>
            </a:endParaRPr>
          </a:p>
          <a:p>
            <a:pPr algn="just"/>
            <a:r>
              <a:rPr lang="en-US" altLang="en-US" sz="2200" dirty="0">
                <a:solidFill>
                  <a:schemeClr val="tx1"/>
                </a:solidFill>
              </a:rPr>
              <a:t>Tujuan: menaikkan user base, retention, dan engagement secara eksplosif.</a:t>
            </a:r>
            <a:endParaRPr lang="en-US" altLang="en-US" sz="2200" dirty="0">
              <a:solidFill>
                <a:schemeClr val="tx1"/>
              </a:solidFill>
            </a:endParaRPr>
          </a:p>
          <a:p>
            <a:pPr algn="just"/>
            <a:endParaRPr lang="en-US" altLang="en-US" sz="2200" dirty="0">
              <a:solidFill>
                <a:schemeClr val="tx1"/>
              </a:solidFill>
            </a:endParaRPr>
          </a:p>
          <a:p>
            <a:pPr algn="just"/>
            <a:r>
              <a:rPr lang="en-US" altLang="en-US" sz="2200" dirty="0">
                <a:solidFill>
                  <a:schemeClr val="tx1"/>
                </a:solidFill>
              </a:rPr>
              <a:t>Ciri:</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iterasi cepat</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eksperimen terus-menerus</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fokus pada funnel: acquisition–activation–retention–revenue–referral</a:t>
            </a:r>
            <a:endParaRPr lang="en-US" altLang="en-US" sz="2200" dirty="0">
              <a:solidFill>
                <a:schemeClr val="tx1"/>
              </a:solidFill>
            </a:endParaRPr>
          </a:p>
        </p:txBody>
      </p:sp>
    </p:spTree>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00025" y="559435"/>
            <a:ext cx="8686165" cy="5687060"/>
          </a:xfrm>
        </p:spPr>
        <p:txBody>
          <a:bodyPr>
            <a:noAutofit/>
          </a:bodyPr>
          <a:lstStyle/>
          <a:p>
            <a:pPr algn="ctr"/>
            <a:r>
              <a:rPr lang="en-US" altLang="en-US" sz="2200" dirty="0">
                <a:solidFill>
                  <a:schemeClr val="tx1"/>
                </a:solidFill>
              </a:rPr>
              <a:t>Kerangka Growth Hacking</a:t>
            </a:r>
            <a:endParaRPr lang="en-US" altLang="en-US" sz="2200" dirty="0">
              <a:solidFill>
                <a:schemeClr val="tx1"/>
              </a:solidFill>
            </a:endParaRPr>
          </a:p>
          <a:p>
            <a:pPr algn="just"/>
            <a:endParaRPr lang="en-US" altLang="en-US" sz="2200" dirty="0">
              <a:solidFill>
                <a:schemeClr val="tx1"/>
              </a:solidFill>
            </a:endParaRPr>
          </a:p>
          <a:p>
            <a:pPr algn="just"/>
            <a:r>
              <a:rPr lang="en-US" altLang="en-US" sz="2200" dirty="0">
                <a:solidFill>
                  <a:schemeClr val="tx1"/>
                </a:solidFill>
              </a:rPr>
              <a:t>Metode yang umum digunakan:</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A/B Testing</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Viral Loop</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Content Optimization</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Referral Program</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SEO &amp; ASO</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Gamification</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Data-driven Experimentation</a:t>
            </a:r>
            <a:endParaRPr lang="en-US" altLang="en-US" sz="2200" dirty="0">
              <a:solidFill>
                <a:schemeClr val="tx1"/>
              </a:solidFill>
            </a:endParaRPr>
          </a:p>
          <a:p>
            <a:pPr algn="just"/>
            <a:endParaRPr lang="en-US" altLang="en-US" sz="2200" dirty="0">
              <a:solidFill>
                <a:schemeClr val="tx1"/>
              </a:solidFill>
            </a:endParaRPr>
          </a:p>
          <a:p>
            <a:pPr algn="just"/>
            <a:r>
              <a:rPr lang="en-US" altLang="en-US" sz="2200" dirty="0">
                <a:solidFill>
                  <a:schemeClr val="tx1"/>
                </a:solidFill>
              </a:rPr>
              <a:t>Analisis:</a:t>
            </a:r>
            <a:endParaRPr lang="en-US" altLang="en-US" sz="2200" dirty="0">
              <a:solidFill>
                <a:schemeClr val="tx1"/>
              </a:solidFill>
            </a:endParaRPr>
          </a:p>
          <a:p>
            <a:pPr algn="just"/>
            <a:r>
              <a:rPr lang="en-US" altLang="en-US" sz="2200" dirty="0">
                <a:solidFill>
                  <a:schemeClr val="tx1"/>
                </a:solidFill>
              </a:rPr>
              <a:t>Pendekatan ini memaksa startup untuk berbasis data, bukan intuisi.</a:t>
            </a:r>
            <a:endParaRPr lang="en-US" altLang="en-US" sz="2200" dirty="0">
              <a:solidFill>
                <a:schemeClr val="tx1"/>
              </a:solidFill>
            </a:endParaRPr>
          </a:p>
        </p:txBody>
      </p:sp>
    </p:spTree>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49885" y="721995"/>
            <a:ext cx="8194675" cy="5480685"/>
          </a:xfrm>
        </p:spPr>
        <p:txBody>
          <a:bodyPr>
            <a:normAutofit/>
          </a:bodyPr>
          <a:lstStyle/>
          <a:p>
            <a:pPr algn="ctr"/>
            <a:r>
              <a:rPr lang="en-US" altLang="en-US" sz="2500">
                <a:solidFill>
                  <a:schemeClr val="tx1"/>
                </a:solidFill>
              </a:rPr>
              <a:t>Contoh Growth Hacking dari Startup Sukses</a:t>
            </a:r>
            <a:endParaRPr lang="en-US" altLang="en-US" sz="2500">
              <a:solidFill>
                <a:schemeClr val="tx1"/>
              </a:solidFill>
            </a:endParaRPr>
          </a:p>
          <a:p>
            <a:pPr algn="just"/>
            <a:endParaRPr lang="en-US" altLang="en-US" sz="2500">
              <a:solidFill>
                <a:schemeClr val="tx1"/>
              </a:solidFill>
            </a:endParaRPr>
          </a:p>
          <a:p>
            <a:pPr algn="just"/>
            <a:r>
              <a:rPr lang="en-US" altLang="en-US" sz="2500">
                <a:solidFill>
                  <a:schemeClr val="tx1"/>
                </a:solidFill>
              </a:rPr>
              <a:t>Dropbox: bonus ruang penyimpanan untuk referral → pertumbuhan 3900%</a:t>
            </a:r>
            <a:endParaRPr lang="en-US" altLang="en-US" sz="2500">
              <a:solidFill>
                <a:schemeClr val="tx1"/>
              </a:solidFill>
            </a:endParaRPr>
          </a:p>
          <a:p>
            <a:pPr algn="just"/>
            <a:endParaRPr lang="en-US" altLang="en-US" sz="2500">
              <a:solidFill>
                <a:schemeClr val="tx1"/>
              </a:solidFill>
            </a:endParaRPr>
          </a:p>
          <a:p>
            <a:pPr algn="just"/>
            <a:r>
              <a:rPr lang="en-US" altLang="en-US" sz="2500">
                <a:solidFill>
                  <a:schemeClr val="tx1"/>
                </a:solidFill>
              </a:rPr>
              <a:t>TikTok: algoritma distribusi konten super cepat → viral retention</a:t>
            </a:r>
            <a:endParaRPr lang="en-US" altLang="en-US" sz="2500">
              <a:solidFill>
                <a:schemeClr val="tx1"/>
              </a:solidFill>
            </a:endParaRPr>
          </a:p>
          <a:p>
            <a:pPr algn="just"/>
            <a:endParaRPr lang="en-US" altLang="en-US" sz="2500">
              <a:solidFill>
                <a:schemeClr val="tx1"/>
              </a:solidFill>
            </a:endParaRPr>
          </a:p>
          <a:p>
            <a:pPr algn="just"/>
            <a:r>
              <a:rPr lang="en-US" altLang="en-US" sz="2500">
                <a:solidFill>
                  <a:schemeClr val="tx1"/>
                </a:solidFill>
              </a:rPr>
              <a:t>Gojek: promo awal yang sangat targeted berdasarkan lokasi</a:t>
            </a:r>
            <a:endParaRPr lang="en-US" altLang="en-US" sz="2500">
              <a:solidFill>
                <a:schemeClr val="tx1"/>
              </a:solidFill>
            </a:endParaRPr>
          </a:p>
          <a:p>
            <a:pPr algn="just"/>
            <a:endParaRPr lang="en-US" altLang="en-US" sz="2500">
              <a:solidFill>
                <a:schemeClr val="tx1"/>
              </a:solidFill>
            </a:endParaRPr>
          </a:p>
          <a:p>
            <a:pPr algn="just"/>
            <a:r>
              <a:rPr lang="en-US" altLang="en-US" sz="2500">
                <a:solidFill>
                  <a:schemeClr val="tx1"/>
                </a:solidFill>
              </a:rPr>
              <a:t>Tokopedia: welcome voucher + free ongkir untuk akuisisi pengguna awal</a:t>
            </a:r>
            <a:endParaRPr lang="en-US" altLang="en-US" sz="2500">
              <a:solidFill>
                <a:schemeClr val="tx1"/>
              </a:solidFill>
            </a:endParaRPr>
          </a:p>
        </p:txBody>
      </p:sp>
    </p:spTree>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40995" y="741045"/>
            <a:ext cx="8301355" cy="5414010"/>
          </a:xfrm>
        </p:spPr>
        <p:txBody>
          <a:bodyPr>
            <a:noAutofit/>
          </a:bodyPr>
          <a:lstStyle/>
          <a:p>
            <a:pPr algn="ctr"/>
            <a:r>
              <a:rPr lang="en-US" altLang="en-US" sz="2300">
                <a:solidFill>
                  <a:schemeClr val="tx1"/>
                </a:solidFill>
              </a:rPr>
              <a:t>Strategi Growth Hacking untuk Startup Indonesia</a:t>
            </a:r>
            <a:endParaRPr lang="en-US" altLang="en-US" sz="2300">
              <a:solidFill>
                <a:schemeClr val="tx1"/>
              </a:solidFill>
            </a:endParaRPr>
          </a:p>
          <a:p>
            <a:pPr algn="just"/>
            <a:endParaRPr lang="en-US" altLang="en-US" sz="2300">
              <a:solidFill>
                <a:schemeClr val="tx1"/>
              </a:solidFill>
            </a:endParaRPr>
          </a:p>
          <a:p>
            <a:pPr algn="just"/>
            <a:r>
              <a:rPr lang="en-US" altLang="en-US" sz="2300">
                <a:solidFill>
                  <a:schemeClr val="tx1"/>
                </a:solidFill>
              </a:rPr>
              <a:t>Metode yang aplikatif:</a:t>
            </a:r>
            <a:endParaRPr lang="en-US" altLang="en-US" sz="2300">
              <a:solidFill>
                <a:schemeClr val="tx1"/>
              </a:solidFill>
            </a:endParaRPr>
          </a:p>
          <a:p>
            <a:pPr marL="342900" indent="-342900" algn="just">
              <a:buFont typeface="Arial" panose="020B0604020202020204" pitchFamily="34" charset="0"/>
              <a:buChar char="•"/>
            </a:pPr>
            <a:r>
              <a:rPr lang="en-US" altLang="en-US" sz="2300">
                <a:solidFill>
                  <a:schemeClr val="tx1"/>
                </a:solidFill>
              </a:rPr>
              <a:t>Optimasi funnel onboarding agar pengguna langsung aktif</a:t>
            </a:r>
            <a:endParaRPr lang="en-US" altLang="en-US" sz="2300">
              <a:solidFill>
                <a:schemeClr val="tx1"/>
              </a:solidFill>
            </a:endParaRPr>
          </a:p>
          <a:p>
            <a:pPr marL="342900" indent="-342900" algn="just">
              <a:buFont typeface="Arial" panose="020B0604020202020204" pitchFamily="34" charset="0"/>
              <a:buChar char="•"/>
            </a:pPr>
            <a:r>
              <a:rPr lang="en-US" altLang="en-US" sz="2300">
                <a:solidFill>
                  <a:schemeClr val="tx1"/>
                </a:solidFill>
              </a:rPr>
              <a:t>Kolaborasi dengan micro influencer</a:t>
            </a:r>
            <a:endParaRPr lang="en-US" altLang="en-US" sz="2300">
              <a:solidFill>
                <a:schemeClr val="tx1"/>
              </a:solidFill>
            </a:endParaRPr>
          </a:p>
          <a:p>
            <a:pPr marL="342900" indent="-342900" algn="just">
              <a:buFont typeface="Arial" panose="020B0604020202020204" pitchFamily="34" charset="0"/>
              <a:buChar char="•"/>
            </a:pPr>
            <a:r>
              <a:rPr lang="en-US" altLang="en-US" sz="2300">
                <a:solidFill>
                  <a:schemeClr val="tx1"/>
                </a:solidFill>
              </a:rPr>
              <a:t>Pemanfaatan data lokal (misal kebiasaan konsumen Indonesia)</a:t>
            </a:r>
            <a:endParaRPr lang="en-US" altLang="en-US" sz="2300">
              <a:solidFill>
                <a:schemeClr val="tx1"/>
              </a:solidFill>
            </a:endParaRPr>
          </a:p>
          <a:p>
            <a:pPr marL="342900" indent="-342900" algn="just">
              <a:buFont typeface="Arial" panose="020B0604020202020204" pitchFamily="34" charset="0"/>
              <a:buChar char="•"/>
            </a:pPr>
            <a:r>
              <a:rPr lang="en-US" altLang="en-US" sz="2300">
                <a:solidFill>
                  <a:schemeClr val="tx1"/>
                </a:solidFill>
              </a:rPr>
              <a:t>Edukasi pasar untuk produk baru (fintech, edutech)</a:t>
            </a:r>
            <a:endParaRPr lang="en-US" altLang="en-US" sz="2300">
              <a:solidFill>
                <a:schemeClr val="tx1"/>
              </a:solidFill>
            </a:endParaRPr>
          </a:p>
          <a:p>
            <a:pPr marL="342900" indent="-342900" algn="just">
              <a:buFont typeface="Arial" panose="020B0604020202020204" pitchFamily="34" charset="0"/>
              <a:buChar char="•"/>
            </a:pPr>
            <a:r>
              <a:rPr lang="en-US" altLang="en-US" sz="2300">
                <a:solidFill>
                  <a:schemeClr val="tx1"/>
                </a:solidFill>
              </a:rPr>
              <a:t>Pemakaian community marketing</a:t>
            </a:r>
            <a:endParaRPr lang="en-US" altLang="en-US" sz="2300">
              <a:solidFill>
                <a:schemeClr val="tx1"/>
              </a:solidFill>
            </a:endParaRPr>
          </a:p>
          <a:p>
            <a:pPr marL="342900" indent="-342900" algn="just">
              <a:buFont typeface="Arial" panose="020B0604020202020204" pitchFamily="34" charset="0"/>
              <a:buChar char="•"/>
            </a:pPr>
            <a:r>
              <a:rPr lang="en-US" altLang="en-US" sz="2300">
                <a:solidFill>
                  <a:schemeClr val="tx1"/>
                </a:solidFill>
              </a:rPr>
              <a:t>Integrasi referral program yang menarik</a:t>
            </a:r>
            <a:endParaRPr lang="en-US" altLang="en-US" sz="2300">
              <a:solidFill>
                <a:schemeClr val="tx1"/>
              </a:solidFill>
            </a:endParaRPr>
          </a:p>
        </p:txBody>
      </p:sp>
    </p:spTree>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40995" y="597535"/>
            <a:ext cx="8301355" cy="5414010"/>
          </a:xfrm>
        </p:spPr>
        <p:txBody>
          <a:bodyPr>
            <a:noAutofit/>
          </a:bodyPr>
          <a:lstStyle/>
          <a:p>
            <a:pPr algn="ctr"/>
            <a:r>
              <a:rPr lang="en-US" altLang="en-US" sz="2200">
                <a:solidFill>
                  <a:schemeClr val="tx1"/>
                </a:solidFill>
              </a:rPr>
              <a:t>Tantangan Startup &amp; Growth Hacking</a:t>
            </a:r>
            <a:endParaRPr lang="en-US" altLang="en-US" sz="2200">
              <a:solidFill>
                <a:schemeClr val="tx1"/>
              </a:solidFill>
            </a:endParaRPr>
          </a:p>
          <a:p>
            <a:pPr algn="just"/>
            <a:endParaRPr lang="en-US" altLang="en-US" sz="2200">
              <a:solidFill>
                <a:schemeClr val="tx1"/>
              </a:solidFill>
            </a:endParaRPr>
          </a:p>
          <a:p>
            <a:pPr algn="just"/>
            <a:r>
              <a:rPr lang="en-US" altLang="en-US" sz="2200">
                <a:solidFill>
                  <a:schemeClr val="tx1"/>
                </a:solidFill>
              </a:rPr>
              <a:t>Tantangan internal:</a:t>
            </a:r>
            <a:endParaRPr lang="en-US" altLang="en-US" sz="2200">
              <a:solidFill>
                <a:schemeClr val="tx1"/>
              </a:solidFill>
            </a:endParaRPr>
          </a:p>
          <a:p>
            <a:pPr marL="342900" indent="-342900" algn="just">
              <a:buFont typeface="Arial" panose="020B0604020202020204" pitchFamily="34" charset="0"/>
              <a:buChar char="•"/>
            </a:pPr>
            <a:r>
              <a:rPr lang="en-US" altLang="en-US" sz="2200">
                <a:solidFill>
                  <a:schemeClr val="tx1"/>
                </a:solidFill>
              </a:rPr>
              <a:t>budaya organisasi belum adaptif</a:t>
            </a:r>
            <a:endParaRPr lang="en-US" altLang="en-US" sz="2200">
              <a:solidFill>
                <a:schemeClr val="tx1"/>
              </a:solidFill>
            </a:endParaRPr>
          </a:p>
          <a:p>
            <a:pPr marL="342900" indent="-342900" algn="just">
              <a:buFont typeface="Arial" panose="020B0604020202020204" pitchFamily="34" charset="0"/>
              <a:buChar char="•"/>
            </a:pPr>
            <a:r>
              <a:rPr lang="en-US" altLang="en-US" sz="2200">
                <a:solidFill>
                  <a:schemeClr val="tx1"/>
                </a:solidFill>
              </a:rPr>
              <a:t>keterbatasan modal</a:t>
            </a:r>
            <a:endParaRPr lang="en-US" altLang="en-US" sz="2200">
              <a:solidFill>
                <a:schemeClr val="tx1"/>
              </a:solidFill>
            </a:endParaRPr>
          </a:p>
          <a:p>
            <a:pPr marL="342900" indent="-342900" algn="just">
              <a:buFont typeface="Arial" panose="020B0604020202020204" pitchFamily="34" charset="0"/>
              <a:buChar char="•"/>
            </a:pPr>
            <a:r>
              <a:rPr lang="en-US" altLang="en-US" sz="2200">
                <a:solidFill>
                  <a:schemeClr val="tx1"/>
                </a:solidFill>
              </a:rPr>
              <a:t>tidak punya data yang cukup</a:t>
            </a:r>
            <a:endParaRPr lang="en-US" altLang="en-US" sz="2200">
              <a:solidFill>
                <a:schemeClr val="tx1"/>
              </a:solidFill>
            </a:endParaRPr>
          </a:p>
          <a:p>
            <a:pPr marL="342900" indent="-342900" algn="just">
              <a:buFont typeface="Arial" panose="020B0604020202020204" pitchFamily="34" charset="0"/>
              <a:buChar char="•"/>
            </a:pPr>
            <a:r>
              <a:rPr lang="en-US" altLang="en-US" sz="2200">
                <a:solidFill>
                  <a:schemeClr val="tx1"/>
                </a:solidFill>
              </a:rPr>
              <a:t>konflik antar pendiri</a:t>
            </a:r>
            <a:endParaRPr lang="en-US" altLang="en-US" sz="2200">
              <a:solidFill>
                <a:schemeClr val="tx1"/>
              </a:solidFill>
            </a:endParaRPr>
          </a:p>
          <a:p>
            <a:pPr algn="just"/>
            <a:endParaRPr lang="en-US" altLang="en-US" sz="2200">
              <a:solidFill>
                <a:schemeClr val="tx1"/>
              </a:solidFill>
            </a:endParaRPr>
          </a:p>
          <a:p>
            <a:pPr algn="just"/>
            <a:r>
              <a:rPr lang="en-US" altLang="en-US" sz="2200">
                <a:solidFill>
                  <a:schemeClr val="tx1"/>
                </a:solidFill>
              </a:rPr>
              <a:t>Tantangan eksternal:</a:t>
            </a:r>
            <a:endParaRPr lang="en-US" altLang="en-US" sz="2200">
              <a:solidFill>
                <a:schemeClr val="tx1"/>
              </a:solidFill>
            </a:endParaRPr>
          </a:p>
          <a:p>
            <a:pPr marL="342900" indent="-342900" algn="just">
              <a:buFont typeface="Arial" panose="020B0604020202020204" pitchFamily="34" charset="0"/>
              <a:buChar char="•"/>
            </a:pPr>
            <a:r>
              <a:rPr lang="en-US" altLang="en-US" sz="2200">
                <a:solidFill>
                  <a:schemeClr val="tx1"/>
                </a:solidFill>
              </a:rPr>
              <a:t>regulasi data pribadi</a:t>
            </a:r>
            <a:endParaRPr lang="en-US" altLang="en-US" sz="2200">
              <a:solidFill>
                <a:schemeClr val="tx1"/>
              </a:solidFill>
            </a:endParaRPr>
          </a:p>
          <a:p>
            <a:pPr marL="342900" indent="-342900" algn="just">
              <a:buFont typeface="Arial" panose="020B0604020202020204" pitchFamily="34" charset="0"/>
              <a:buChar char="•"/>
            </a:pPr>
            <a:r>
              <a:rPr lang="en-US" altLang="en-US" sz="2200">
                <a:solidFill>
                  <a:schemeClr val="tx1"/>
                </a:solidFill>
              </a:rPr>
              <a:t>kompetisi besar</a:t>
            </a:r>
            <a:endParaRPr lang="en-US" altLang="en-US" sz="2200">
              <a:solidFill>
                <a:schemeClr val="tx1"/>
              </a:solidFill>
            </a:endParaRPr>
          </a:p>
          <a:p>
            <a:pPr marL="342900" indent="-342900" algn="just">
              <a:buFont typeface="Arial" panose="020B0604020202020204" pitchFamily="34" charset="0"/>
              <a:buChar char="•"/>
            </a:pPr>
            <a:r>
              <a:rPr lang="en-US" altLang="en-US" sz="2200">
                <a:solidFill>
                  <a:schemeClr val="tx1"/>
                </a:solidFill>
              </a:rPr>
              <a:t>edukasi pasar rendah</a:t>
            </a:r>
            <a:endParaRPr lang="en-US" altLang="en-US" sz="2200">
              <a:solidFill>
                <a:schemeClr val="tx1"/>
              </a:solidFill>
            </a:endParaRPr>
          </a:p>
        </p:txBody>
      </p:sp>
    </p:spTree>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40995" y="525780"/>
            <a:ext cx="8301355" cy="5809615"/>
          </a:xfrm>
        </p:spPr>
        <p:txBody>
          <a:bodyPr>
            <a:noAutofit/>
          </a:bodyPr>
          <a:lstStyle/>
          <a:p>
            <a:pPr algn="ctr"/>
            <a:r>
              <a:rPr lang="en-US" altLang="en-US" sz="2200">
                <a:solidFill>
                  <a:schemeClr val="tx1"/>
                </a:solidFill>
              </a:rPr>
              <a:t>Kesimpulan &amp; Insight Lanjutan</a:t>
            </a:r>
            <a:endParaRPr lang="en-US" altLang="en-US" sz="2200">
              <a:solidFill>
                <a:schemeClr val="tx1"/>
              </a:solidFill>
            </a:endParaRPr>
          </a:p>
          <a:p>
            <a:pPr algn="just"/>
            <a:endParaRPr lang="en-US" altLang="en-US" sz="2200">
              <a:solidFill>
                <a:schemeClr val="tx1"/>
              </a:solidFill>
            </a:endParaRPr>
          </a:p>
          <a:p>
            <a:pPr algn="just"/>
            <a:r>
              <a:rPr lang="en-US" altLang="en-US" sz="2200">
                <a:solidFill>
                  <a:schemeClr val="tx1"/>
                </a:solidFill>
              </a:rPr>
              <a:t>Kesimpulan logis:</a:t>
            </a:r>
            <a:endParaRPr lang="en-US" altLang="en-US" sz="2200">
              <a:solidFill>
                <a:schemeClr val="tx1"/>
              </a:solidFill>
            </a:endParaRPr>
          </a:p>
          <a:p>
            <a:pPr marL="342900" indent="-342900" algn="just">
              <a:buFont typeface="Arial" panose="020B0604020202020204" pitchFamily="34" charset="0"/>
              <a:buChar char="•"/>
            </a:pPr>
            <a:r>
              <a:rPr lang="en-US" altLang="en-US" sz="2200">
                <a:solidFill>
                  <a:schemeClr val="tx1"/>
                </a:solidFill>
              </a:rPr>
              <a:t>Keberhasilan startup tidak hanya pada teknologi, tetapi pada strategi yang terstruktur, kepatuhan hukum, dan model pertumbuhan yang cepat &amp; efisien.</a:t>
            </a:r>
            <a:endParaRPr lang="en-US" altLang="en-US" sz="2200">
              <a:solidFill>
                <a:schemeClr val="tx1"/>
              </a:solidFill>
            </a:endParaRPr>
          </a:p>
          <a:p>
            <a:pPr marL="342900" indent="-342900" algn="just">
              <a:buFont typeface="Arial" panose="020B0604020202020204" pitchFamily="34" charset="0"/>
              <a:buChar char="•"/>
            </a:pPr>
            <a:r>
              <a:rPr lang="en-US" altLang="en-US" sz="2200">
                <a:solidFill>
                  <a:schemeClr val="tx1"/>
                </a:solidFill>
              </a:rPr>
              <a:t>Growth hacking memberi keunggulan kompetitif signifikan bagi startup yang ingin berkembang cepat dengan biaya rendah.</a:t>
            </a:r>
            <a:endParaRPr lang="en-US" altLang="en-US" sz="2200">
              <a:solidFill>
                <a:schemeClr val="tx1"/>
              </a:solidFill>
            </a:endParaRPr>
          </a:p>
          <a:p>
            <a:pPr algn="just"/>
            <a:endParaRPr lang="en-US" altLang="en-US" sz="2200">
              <a:solidFill>
                <a:schemeClr val="tx1"/>
              </a:solidFill>
            </a:endParaRPr>
          </a:p>
          <a:p>
            <a:pPr algn="just"/>
            <a:r>
              <a:rPr lang="en-US" altLang="en-US" sz="2200">
                <a:solidFill>
                  <a:schemeClr val="tx1"/>
                </a:solidFill>
              </a:rPr>
              <a:t>Ide eksplorasi lanjutan:</a:t>
            </a:r>
            <a:endParaRPr lang="en-US" altLang="en-US" sz="2200">
              <a:solidFill>
                <a:schemeClr val="tx1"/>
              </a:solidFill>
            </a:endParaRPr>
          </a:p>
          <a:p>
            <a:pPr marL="342900" indent="-342900" algn="just">
              <a:buFont typeface="Arial" panose="020B0604020202020204" pitchFamily="34" charset="0"/>
              <a:buChar char="•"/>
            </a:pPr>
            <a:r>
              <a:rPr lang="en-US" altLang="en-US" sz="2200">
                <a:solidFill>
                  <a:schemeClr val="tx1"/>
                </a:solidFill>
              </a:rPr>
              <a:t>merancang legal compliance roadmap untuk startup</a:t>
            </a:r>
            <a:endParaRPr lang="en-US" altLang="en-US" sz="2200">
              <a:solidFill>
                <a:schemeClr val="tx1"/>
              </a:solidFill>
            </a:endParaRPr>
          </a:p>
          <a:p>
            <a:pPr marL="342900" indent="-342900" algn="just">
              <a:buFont typeface="Arial" panose="020B0604020202020204" pitchFamily="34" charset="0"/>
              <a:buChar char="•"/>
            </a:pPr>
            <a:r>
              <a:rPr lang="en-US" altLang="en-US" sz="2200">
                <a:solidFill>
                  <a:schemeClr val="tx1"/>
                </a:solidFill>
              </a:rPr>
              <a:t>membuat eksperimen growth hacking berbasis perilaku pengguna lokal</a:t>
            </a:r>
            <a:endParaRPr lang="en-US" altLang="en-US" sz="2200">
              <a:solidFill>
                <a:schemeClr val="tx1"/>
              </a:solidFill>
            </a:endParaRPr>
          </a:p>
          <a:p>
            <a:pPr marL="342900" indent="-342900" algn="just">
              <a:buFont typeface="Arial" panose="020B0604020202020204" pitchFamily="34" charset="0"/>
              <a:buChar char="•"/>
            </a:pPr>
            <a:r>
              <a:rPr lang="en-US" altLang="en-US" sz="2200">
                <a:solidFill>
                  <a:schemeClr val="tx1"/>
                </a:solidFill>
              </a:rPr>
              <a:t>membangun model prediksi churn dengan machine learning</a:t>
            </a:r>
            <a:endParaRPr lang="en-US" altLang="en-US" sz="2200">
              <a:solidFill>
                <a:schemeClr val="tx1"/>
              </a:solidFill>
            </a:endParaRPr>
          </a:p>
        </p:txBody>
      </p:sp>
    </p:spTree>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4000" b="1"/>
              <a:t>	</a:t>
            </a:r>
            <a:endParaRPr lang="en-US" sz="4000" b="1"/>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39725" y="477520"/>
            <a:ext cx="8449310" cy="5631815"/>
          </a:xfrm>
        </p:spPr>
        <p:txBody>
          <a:bodyPr>
            <a:noAutofit/>
          </a:bodyPr>
          <a:lstStyle/>
          <a:p>
            <a:pPr algn="ctr">
              <a:lnSpc>
                <a:spcPct val="150000"/>
              </a:lnSpc>
              <a:buFont typeface="Wingdings" panose="05000000000000000000" charset="0"/>
            </a:pPr>
            <a:r>
              <a:rPr lang="en-US" altLang="en-US" sz="2500" dirty="0">
                <a:solidFill>
                  <a:schemeClr val="tx1"/>
                </a:solidFill>
              </a:rPr>
              <a:t>Konteks &amp; Urgensi</a:t>
            </a:r>
            <a:endParaRPr lang="en-US" altLang="en-US" sz="2500" dirty="0">
              <a:solidFill>
                <a:schemeClr val="tx1"/>
              </a:solidFill>
            </a:endParaRPr>
          </a:p>
          <a:p>
            <a:pPr algn="ctr">
              <a:lnSpc>
                <a:spcPct val="150000"/>
              </a:lnSpc>
              <a:buFont typeface="Wingdings" panose="05000000000000000000" charset="0"/>
            </a:pPr>
            <a:endParaRPr lang="en-US" altLang="en-US" sz="2500" dirty="0">
              <a:solidFill>
                <a:schemeClr val="tx1"/>
              </a:solidFill>
            </a:endParaRPr>
          </a:p>
          <a:p>
            <a:pPr marL="342900" indent="-342900" algn="just">
              <a:lnSpc>
                <a:spcPct val="150000"/>
              </a:lnSpc>
              <a:buFont typeface="Wingdings" panose="05000000000000000000" charset="0"/>
              <a:buChar char="v"/>
            </a:pPr>
            <a:r>
              <a:rPr lang="en-US" altLang="en-US" sz="2500" dirty="0">
                <a:solidFill>
                  <a:schemeClr val="tx1"/>
                </a:solidFill>
              </a:rPr>
              <a:t>Banyak startup gagal dalam 1–3 tahun akibat lemahnya strategi bisnis, kurang memahami regulasi digital, dan tidak punya strategi pertumbuhan yang efisien.</a:t>
            </a:r>
            <a:endParaRPr lang="en-US" altLang="en-US" sz="2500" dirty="0">
              <a:solidFill>
                <a:schemeClr val="tx1"/>
              </a:solidFill>
            </a:endParaRPr>
          </a:p>
          <a:p>
            <a:pPr marL="342900" indent="-342900" algn="just">
              <a:lnSpc>
                <a:spcPct val="150000"/>
              </a:lnSpc>
              <a:buFont typeface="Wingdings" panose="05000000000000000000" charset="0"/>
              <a:buChar char="v"/>
            </a:pPr>
            <a:r>
              <a:rPr lang="en-US" altLang="en-US" sz="2500" dirty="0">
                <a:solidFill>
                  <a:schemeClr val="tx1"/>
                </a:solidFill>
              </a:rPr>
              <a:t>Sering dianggap bahwa pendanaan besar = otomatis sukses, padahal yang menentukan adalah strategi dan eksekusi.</a:t>
            </a:r>
            <a:endParaRPr lang="en-US" altLang="en-US" sz="2500" dirty="0">
              <a:solidFill>
                <a:schemeClr val="tx1"/>
              </a:solidFill>
            </a:endParaRPr>
          </a:p>
        </p:txBody>
      </p:sp>
    </p:spTree>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9235" y="477520"/>
            <a:ext cx="8735695" cy="5706745"/>
          </a:xfrm>
        </p:spPr>
        <p:txBody>
          <a:bodyPr>
            <a:noAutofit/>
          </a:bodyPr>
          <a:lstStyle/>
          <a:p>
            <a:pPr algn="ctr">
              <a:lnSpc>
                <a:spcPct val="150000"/>
              </a:lnSpc>
              <a:buFont typeface="+mj-lt"/>
            </a:pPr>
            <a:r>
              <a:rPr lang="en-US" altLang="en-US" sz="2300" dirty="0">
                <a:solidFill>
                  <a:schemeClr val="tx1"/>
                </a:solidFill>
              </a:rPr>
              <a:t>Definisi Startup &amp; Startup Digital</a:t>
            </a:r>
            <a:endParaRPr lang="en-US" altLang="en-US" sz="2300" dirty="0">
              <a:solidFill>
                <a:schemeClr val="tx1"/>
              </a:solidFill>
            </a:endParaRPr>
          </a:p>
          <a:p>
            <a:pPr algn="just">
              <a:lnSpc>
                <a:spcPct val="150000"/>
              </a:lnSpc>
              <a:buFont typeface="+mj-lt"/>
            </a:pPr>
            <a:endParaRPr lang="en-US" altLang="en-US" sz="2300" dirty="0">
              <a:solidFill>
                <a:schemeClr val="tx1"/>
              </a:solidFill>
            </a:endParaRPr>
          </a:p>
          <a:p>
            <a:pPr algn="just">
              <a:lnSpc>
                <a:spcPct val="150000"/>
              </a:lnSpc>
              <a:buFont typeface="+mj-lt"/>
            </a:pPr>
            <a:r>
              <a:rPr lang="en-US" altLang="en-US" sz="2300" dirty="0">
                <a:solidFill>
                  <a:schemeClr val="tx1"/>
                </a:solidFill>
              </a:rPr>
              <a:t>Startup:</a:t>
            </a:r>
            <a:endParaRPr lang="en-US" altLang="en-US" sz="2300" dirty="0">
              <a:solidFill>
                <a:schemeClr val="tx1"/>
              </a:solidFill>
            </a:endParaRPr>
          </a:p>
          <a:p>
            <a:pPr algn="just">
              <a:lnSpc>
                <a:spcPct val="150000"/>
              </a:lnSpc>
              <a:buFont typeface="+mj-lt"/>
            </a:pPr>
            <a:r>
              <a:rPr lang="en-US" altLang="en-US" sz="2300" dirty="0">
                <a:solidFill>
                  <a:schemeClr val="tx1"/>
                </a:solidFill>
              </a:rPr>
              <a:t>Organisasi bisnis muda yang beroperasi dalam kondisi ketidakpastian tinggi, fokus pada inovasi, skalabilitas, dan penggunaan teknologi.</a:t>
            </a:r>
            <a:endParaRPr lang="en-US" altLang="en-US" sz="2300" dirty="0">
              <a:solidFill>
                <a:schemeClr val="tx1"/>
              </a:solidFill>
            </a:endParaRPr>
          </a:p>
          <a:p>
            <a:pPr algn="just">
              <a:lnSpc>
                <a:spcPct val="150000"/>
              </a:lnSpc>
              <a:buFont typeface="+mj-lt"/>
            </a:pPr>
            <a:endParaRPr lang="en-US" altLang="en-US" sz="2300" dirty="0">
              <a:solidFill>
                <a:schemeClr val="tx1"/>
              </a:solidFill>
            </a:endParaRPr>
          </a:p>
          <a:p>
            <a:pPr algn="just">
              <a:lnSpc>
                <a:spcPct val="150000"/>
              </a:lnSpc>
              <a:buFont typeface="+mj-lt"/>
            </a:pPr>
            <a:r>
              <a:rPr lang="en-US" altLang="en-US" sz="2300" dirty="0">
                <a:solidFill>
                  <a:schemeClr val="tx1"/>
                </a:solidFill>
              </a:rPr>
              <a:t>Startup digital:</a:t>
            </a:r>
            <a:endParaRPr lang="en-US" altLang="en-US" sz="2300" dirty="0">
              <a:solidFill>
                <a:schemeClr val="tx1"/>
              </a:solidFill>
            </a:endParaRPr>
          </a:p>
          <a:p>
            <a:pPr algn="just">
              <a:lnSpc>
                <a:spcPct val="150000"/>
              </a:lnSpc>
              <a:buFont typeface="+mj-lt"/>
            </a:pPr>
            <a:r>
              <a:rPr lang="en-US" altLang="en-US" sz="2300" dirty="0">
                <a:solidFill>
                  <a:schemeClr val="tx1"/>
                </a:solidFill>
              </a:rPr>
              <a:t>Bisnis yang memanfaatkan teknologi sebagai inti operasional, model bisnis, atau produknya (contoh: Tokopedia, Ruangguru, Gojek).</a:t>
            </a:r>
            <a:endParaRPr lang="en-US" altLang="en-US" sz="2300" dirty="0">
              <a:solidFill>
                <a:schemeClr val="tx1"/>
              </a:solidFill>
            </a:endParaRPr>
          </a:p>
        </p:txBody>
      </p:sp>
    </p:spTree>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426085" y="477520"/>
            <a:ext cx="8208645" cy="5631815"/>
          </a:xfrm>
        </p:spPr>
        <p:txBody>
          <a:bodyPr>
            <a:noAutofit/>
          </a:bodyPr>
          <a:lstStyle/>
          <a:p>
            <a:pPr algn="ctr">
              <a:lnSpc>
                <a:spcPct val="150000"/>
              </a:lnSpc>
              <a:buFont typeface="Wingdings" panose="05000000000000000000" charset="0"/>
            </a:pPr>
            <a:r>
              <a:rPr lang="en-US" altLang="en-US" sz="2000" dirty="0">
                <a:solidFill>
                  <a:schemeClr val="tx1"/>
                </a:solidFill>
              </a:rPr>
              <a:t>Komponen Dasar Strategi Startup</a:t>
            </a:r>
            <a:endParaRPr lang="en-US" altLang="en-US" sz="2000" dirty="0">
              <a:solidFill>
                <a:schemeClr val="tx1"/>
              </a:solidFill>
            </a:endParaRPr>
          </a:p>
          <a:p>
            <a:pPr algn="just">
              <a:lnSpc>
                <a:spcPct val="150000"/>
              </a:lnSpc>
              <a:buFont typeface="Wingdings" panose="05000000000000000000" charset="0"/>
            </a:pPr>
            <a:r>
              <a:rPr lang="en-US" altLang="en-US" sz="2000" dirty="0">
                <a:solidFill>
                  <a:schemeClr val="tx1"/>
                </a:solidFill>
              </a:rPr>
              <a:t>Elemen yang memastikan startup berdiri dengan fondasi kuat:</a:t>
            </a:r>
            <a:endParaRPr lang="en-US" altLang="en-US" sz="2000" dirty="0">
              <a:solidFill>
                <a:schemeClr val="tx1"/>
              </a:solidFill>
            </a:endParaRPr>
          </a:p>
          <a:p>
            <a:pPr marL="457200" indent="-457200" algn="just">
              <a:lnSpc>
                <a:spcPct val="150000"/>
              </a:lnSpc>
              <a:buFont typeface="Wingdings" panose="05000000000000000000" charset="0"/>
              <a:buAutoNum type="arabicPeriod"/>
            </a:pPr>
            <a:r>
              <a:rPr lang="en-US" altLang="en-US" sz="2000" b="1" dirty="0">
                <a:solidFill>
                  <a:schemeClr val="tx1"/>
                </a:solidFill>
              </a:rPr>
              <a:t>Problem–Solution Fit</a:t>
            </a:r>
            <a:r>
              <a:rPr lang="en-US" altLang="en-US" sz="2000" dirty="0">
                <a:solidFill>
                  <a:schemeClr val="tx1"/>
                </a:solidFill>
              </a:rPr>
              <a:t> -Validasi apakah masalah yang dipecahkan benar-benar dibutuhkan pasar.</a:t>
            </a:r>
            <a:endParaRPr lang="en-US" altLang="en-US" sz="2000" dirty="0">
              <a:solidFill>
                <a:schemeClr val="tx1"/>
              </a:solidFill>
            </a:endParaRPr>
          </a:p>
          <a:p>
            <a:pPr marL="457200" indent="-457200" algn="just">
              <a:lnSpc>
                <a:spcPct val="150000"/>
              </a:lnSpc>
              <a:buFont typeface="Wingdings" panose="05000000000000000000" charset="0"/>
              <a:buAutoNum type="arabicPeriod"/>
            </a:pPr>
            <a:r>
              <a:rPr lang="en-US" altLang="en-US" sz="2000" b="1" dirty="0">
                <a:solidFill>
                  <a:schemeClr val="tx1"/>
                </a:solidFill>
              </a:rPr>
              <a:t>Product–Market Fit</a:t>
            </a:r>
            <a:r>
              <a:rPr lang="en-US" altLang="en-US" sz="2000" dirty="0">
                <a:solidFill>
                  <a:schemeClr val="tx1"/>
                </a:solidFill>
              </a:rPr>
              <a:t> - Produk sesuai dengan kebutuhan pelanggan dan digunakan secara berulang.</a:t>
            </a:r>
            <a:endParaRPr lang="en-US" altLang="en-US" sz="2000" dirty="0">
              <a:solidFill>
                <a:schemeClr val="tx1"/>
              </a:solidFill>
            </a:endParaRPr>
          </a:p>
          <a:p>
            <a:pPr marL="457200" indent="-457200" algn="just">
              <a:lnSpc>
                <a:spcPct val="150000"/>
              </a:lnSpc>
              <a:buFont typeface="Wingdings" panose="05000000000000000000" charset="0"/>
              <a:buAutoNum type="arabicPeriod"/>
            </a:pPr>
            <a:r>
              <a:rPr lang="en-US" altLang="en-US" sz="2000" b="1" dirty="0">
                <a:solidFill>
                  <a:schemeClr val="tx1"/>
                </a:solidFill>
              </a:rPr>
              <a:t>Business Model</a:t>
            </a:r>
            <a:r>
              <a:rPr lang="en-US" altLang="en-US" sz="2000" dirty="0">
                <a:solidFill>
                  <a:schemeClr val="tx1"/>
                </a:solidFill>
              </a:rPr>
              <a:t> - Pola pendapatan yang jelas (subscription, freemium, ads, broker fee, dll).</a:t>
            </a:r>
            <a:endParaRPr lang="en-US" altLang="en-US" sz="2000" dirty="0">
              <a:solidFill>
                <a:schemeClr val="tx1"/>
              </a:solidFill>
            </a:endParaRPr>
          </a:p>
          <a:p>
            <a:pPr marL="457200" indent="-457200" algn="just">
              <a:lnSpc>
                <a:spcPct val="150000"/>
              </a:lnSpc>
              <a:buFont typeface="Wingdings" panose="05000000000000000000" charset="0"/>
              <a:buAutoNum type="arabicPeriod"/>
            </a:pPr>
            <a:r>
              <a:rPr lang="en-US" altLang="en-US" sz="2000" b="1" dirty="0">
                <a:solidFill>
                  <a:schemeClr val="tx1"/>
                </a:solidFill>
              </a:rPr>
              <a:t>Legal Entity &amp; Compliance</a:t>
            </a:r>
            <a:r>
              <a:rPr lang="en-US" altLang="en-US" sz="2000" dirty="0">
                <a:solidFill>
                  <a:schemeClr val="tx1"/>
                </a:solidFill>
              </a:rPr>
              <a:t> - Pendirian PT, perizinan, perlindungan data pribadi, kontrak digital.</a:t>
            </a:r>
            <a:endParaRPr lang="en-US" altLang="en-US" sz="2000" dirty="0">
              <a:solidFill>
                <a:schemeClr val="tx1"/>
              </a:solidFill>
            </a:endParaRPr>
          </a:p>
          <a:p>
            <a:pPr marL="457200" indent="-457200" algn="just">
              <a:lnSpc>
                <a:spcPct val="150000"/>
              </a:lnSpc>
              <a:buFont typeface="Wingdings" panose="05000000000000000000" charset="0"/>
              <a:buAutoNum type="arabicPeriod"/>
            </a:pPr>
            <a:r>
              <a:rPr lang="en-US" altLang="en-US" sz="2000" b="1" dirty="0">
                <a:solidFill>
                  <a:schemeClr val="tx1"/>
                </a:solidFill>
              </a:rPr>
              <a:t>Tim Founding</a:t>
            </a:r>
            <a:r>
              <a:rPr lang="en-US" altLang="en-US" sz="2000" dirty="0">
                <a:solidFill>
                  <a:schemeClr val="tx1"/>
                </a:solidFill>
              </a:rPr>
              <a:t> - Kompetensi teknologi + bisnis + eksekusi.</a:t>
            </a:r>
            <a:endParaRPr lang="en-US" altLang="en-US" sz="2000" dirty="0">
              <a:solidFill>
                <a:schemeClr val="tx1"/>
              </a:solidFill>
            </a:endParaRPr>
          </a:p>
        </p:txBody>
      </p:sp>
    </p:spTree>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23215" y="405765"/>
            <a:ext cx="8573135" cy="6014085"/>
          </a:xfrm>
        </p:spPr>
        <p:txBody>
          <a:bodyPr>
            <a:noAutofit/>
          </a:bodyPr>
          <a:lstStyle/>
          <a:p>
            <a:pPr algn="ctr">
              <a:lnSpc>
                <a:spcPct val="150000"/>
              </a:lnSpc>
              <a:buFont typeface="Wingdings" panose="05000000000000000000" charset="0"/>
            </a:pPr>
            <a:r>
              <a:rPr lang="en-US" altLang="en-US" sz="2000" dirty="0">
                <a:solidFill>
                  <a:schemeClr val="tx1"/>
                </a:solidFill>
              </a:rPr>
              <a:t>Strategi Bisnis Startup Digital</a:t>
            </a:r>
            <a:endParaRPr lang="en-US" altLang="en-US" sz="2000" dirty="0">
              <a:solidFill>
                <a:schemeClr val="tx1"/>
              </a:solidFill>
            </a:endParaRPr>
          </a:p>
          <a:p>
            <a:pPr algn="just">
              <a:lnSpc>
                <a:spcPct val="150000"/>
              </a:lnSpc>
              <a:buFont typeface="Wingdings" panose="05000000000000000000" charset="0"/>
            </a:pPr>
            <a:endParaRPr lang="en-US" altLang="en-US" sz="2000" dirty="0">
              <a:solidFill>
                <a:schemeClr val="tx1"/>
              </a:solidFill>
            </a:endParaRPr>
          </a:p>
          <a:p>
            <a:pPr algn="just">
              <a:lnSpc>
                <a:spcPct val="150000"/>
              </a:lnSpc>
              <a:buFont typeface="Wingdings" panose="05000000000000000000" charset="0"/>
            </a:pPr>
            <a:r>
              <a:rPr lang="en-US" altLang="en-US" sz="2000" dirty="0">
                <a:solidFill>
                  <a:schemeClr val="tx1"/>
                </a:solidFill>
              </a:rPr>
              <a:t>Strategi inti yang harus dimiliki:</a:t>
            </a:r>
            <a:endParaRPr lang="en-US" altLang="en-US" sz="2000" dirty="0">
              <a:solidFill>
                <a:schemeClr val="tx1"/>
              </a:solidFill>
            </a:endParaRPr>
          </a:p>
          <a:p>
            <a:pPr marL="457200" indent="-457200" algn="just">
              <a:lnSpc>
                <a:spcPct val="150000"/>
              </a:lnSpc>
              <a:buFont typeface="Wingdings" panose="05000000000000000000" charset="0"/>
              <a:buAutoNum type="arabicPeriod"/>
            </a:pPr>
            <a:r>
              <a:rPr lang="en-US" altLang="en-US" sz="2000" dirty="0">
                <a:solidFill>
                  <a:schemeClr val="tx1"/>
                </a:solidFill>
              </a:rPr>
              <a:t>Disruption Strategy: menciptakan nilai baru melalui cara baru.</a:t>
            </a:r>
            <a:endParaRPr lang="en-US" altLang="en-US" sz="2000" dirty="0">
              <a:solidFill>
                <a:schemeClr val="tx1"/>
              </a:solidFill>
            </a:endParaRPr>
          </a:p>
          <a:p>
            <a:pPr marL="457200" indent="-457200" algn="just">
              <a:lnSpc>
                <a:spcPct val="150000"/>
              </a:lnSpc>
              <a:buFont typeface="Wingdings" panose="05000000000000000000" charset="0"/>
              <a:buAutoNum type="arabicPeriod"/>
            </a:pPr>
            <a:r>
              <a:rPr lang="en-US" altLang="en-US" sz="2000" dirty="0">
                <a:solidFill>
                  <a:schemeClr val="tx1"/>
                </a:solidFill>
              </a:rPr>
              <a:t>Leverage Data: pengambilan keputusan berbasis data.</a:t>
            </a:r>
            <a:endParaRPr lang="en-US" altLang="en-US" sz="2000" dirty="0">
              <a:solidFill>
                <a:schemeClr val="tx1"/>
              </a:solidFill>
            </a:endParaRPr>
          </a:p>
          <a:p>
            <a:pPr marL="457200" indent="-457200" algn="just">
              <a:lnSpc>
                <a:spcPct val="150000"/>
              </a:lnSpc>
              <a:buFont typeface="Wingdings" panose="05000000000000000000" charset="0"/>
              <a:buAutoNum type="arabicPeriod"/>
            </a:pPr>
            <a:r>
              <a:rPr lang="en-US" altLang="en-US" sz="2000" dirty="0">
                <a:solidFill>
                  <a:schemeClr val="tx1"/>
                </a:solidFill>
              </a:rPr>
              <a:t>Platform Strategy: memaksimalkan jaringan (network effects).</a:t>
            </a:r>
            <a:endParaRPr lang="en-US" altLang="en-US" sz="2000" dirty="0">
              <a:solidFill>
                <a:schemeClr val="tx1"/>
              </a:solidFill>
            </a:endParaRPr>
          </a:p>
          <a:p>
            <a:pPr marL="457200" indent="-457200" algn="just">
              <a:lnSpc>
                <a:spcPct val="150000"/>
              </a:lnSpc>
              <a:buFont typeface="Wingdings" panose="05000000000000000000" charset="0"/>
              <a:buAutoNum type="arabicPeriod"/>
            </a:pPr>
            <a:r>
              <a:rPr lang="en-US" altLang="en-US" sz="2000" dirty="0">
                <a:solidFill>
                  <a:schemeClr val="tx1"/>
                </a:solidFill>
              </a:rPr>
              <a:t>Agile Strategy: adaptasi cepat terhadap perubahan pasar.</a:t>
            </a:r>
            <a:endParaRPr lang="en-US" altLang="en-US" sz="2000" dirty="0">
              <a:solidFill>
                <a:schemeClr val="tx1"/>
              </a:solidFill>
            </a:endParaRPr>
          </a:p>
          <a:p>
            <a:pPr marL="457200" indent="-457200" algn="just">
              <a:lnSpc>
                <a:spcPct val="150000"/>
              </a:lnSpc>
              <a:buFont typeface="Wingdings" panose="05000000000000000000" charset="0"/>
              <a:buAutoNum type="arabicPeriod"/>
            </a:pPr>
            <a:r>
              <a:rPr lang="en-US" altLang="en-US" sz="2000" dirty="0">
                <a:solidFill>
                  <a:schemeClr val="tx1"/>
                </a:solidFill>
              </a:rPr>
              <a:t>Lean Startup: build – measure – learn untuk menghindari pemborosan.</a:t>
            </a:r>
            <a:endParaRPr lang="en-US" altLang="en-US" sz="2000" dirty="0">
              <a:solidFill>
                <a:schemeClr val="tx1"/>
              </a:solidFill>
            </a:endParaRPr>
          </a:p>
          <a:p>
            <a:pPr algn="just">
              <a:lnSpc>
                <a:spcPct val="150000"/>
              </a:lnSpc>
              <a:buFont typeface="Wingdings" panose="05000000000000000000" charset="0"/>
            </a:pPr>
            <a:r>
              <a:rPr lang="en-US" altLang="en-US" sz="2000" dirty="0">
                <a:solidFill>
                  <a:schemeClr val="tx1"/>
                </a:solidFill>
              </a:rPr>
              <a:t>Contoh:</a:t>
            </a:r>
            <a:endParaRPr lang="en-US" altLang="en-US" sz="2000" dirty="0">
              <a:solidFill>
                <a:schemeClr val="tx1"/>
              </a:solidFill>
            </a:endParaRPr>
          </a:p>
          <a:p>
            <a:pPr algn="just">
              <a:lnSpc>
                <a:spcPct val="150000"/>
              </a:lnSpc>
              <a:buFont typeface="Wingdings" panose="05000000000000000000" charset="0"/>
            </a:pPr>
            <a:r>
              <a:rPr lang="en-US" altLang="en-US" sz="2000" dirty="0">
                <a:solidFill>
                  <a:schemeClr val="tx1"/>
                </a:solidFill>
              </a:rPr>
              <a:t>Gojek memulai dengan MVP “order Ojek lewat call center”, lalu berkembang ke super-app setelah validasi pasar kuat.</a:t>
            </a:r>
            <a:endParaRPr lang="en-US" altLang="en-US" sz="2000" dirty="0">
              <a:solidFill>
                <a:schemeClr val="tx1"/>
              </a:solidFill>
            </a:endParaRPr>
          </a:p>
        </p:txBody>
      </p:sp>
    </p:spTree>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30200" y="507365"/>
            <a:ext cx="8329930" cy="5772150"/>
          </a:xfrm>
        </p:spPr>
        <p:txBody>
          <a:bodyPr>
            <a:noAutofit/>
          </a:bodyPr>
          <a:lstStyle/>
          <a:p>
            <a:pPr algn="ctr">
              <a:lnSpc>
                <a:spcPct val="120000"/>
              </a:lnSpc>
            </a:pPr>
            <a:r>
              <a:rPr lang="en-US" altLang="en-US" sz="1900" dirty="0">
                <a:solidFill>
                  <a:schemeClr val="tx1"/>
                </a:solidFill>
                <a:latin typeface="Tahoma" panose="020B0604030504040204" pitchFamily="34" charset="0"/>
                <a:ea typeface="Tahoma" panose="020B0604030504040204" pitchFamily="34" charset="0"/>
                <a:cs typeface="Tahoma" panose="020B0604030504040204" pitchFamily="34" charset="0"/>
              </a:rPr>
              <a:t>Model Bisnis Digital</a:t>
            </a:r>
            <a:endParaRPr lang="en-US" altLang="en-US" sz="19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gn="ctr">
              <a:lnSpc>
                <a:spcPct val="120000"/>
              </a:lnSpc>
            </a:pPr>
            <a:endParaRPr lang="en-US" altLang="en-US" sz="19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gn="just">
              <a:lnSpc>
                <a:spcPct val="120000"/>
              </a:lnSpc>
            </a:pPr>
            <a:r>
              <a:rPr lang="en-US" altLang="en-US" sz="1900" dirty="0">
                <a:solidFill>
                  <a:schemeClr val="tx1"/>
                </a:solidFill>
                <a:latin typeface="Tahoma" panose="020B0604030504040204" pitchFamily="34" charset="0"/>
                <a:ea typeface="Tahoma" panose="020B0604030504040204" pitchFamily="34" charset="0"/>
                <a:cs typeface="Tahoma" panose="020B0604030504040204" pitchFamily="34" charset="0"/>
              </a:rPr>
              <a:t>Model pendapatan yang umum:</a:t>
            </a:r>
            <a:endParaRPr lang="en-US" altLang="en-US" sz="19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marL="342900" indent="-342900" algn="just">
              <a:lnSpc>
                <a:spcPct val="120000"/>
              </a:lnSpc>
              <a:buFont typeface="Arial" panose="020B0604020202020204" pitchFamily="34" charset="0"/>
              <a:buChar char="•"/>
            </a:pPr>
            <a:r>
              <a:rPr lang="en-US" altLang="en-US" sz="1900" dirty="0">
                <a:solidFill>
                  <a:schemeClr val="tx1"/>
                </a:solidFill>
                <a:latin typeface="Tahoma" panose="020B0604030504040204" pitchFamily="34" charset="0"/>
                <a:ea typeface="Tahoma" panose="020B0604030504040204" pitchFamily="34" charset="0"/>
                <a:cs typeface="Tahoma" panose="020B0604030504040204" pitchFamily="34" charset="0"/>
              </a:rPr>
              <a:t>Subscription (Netflix)</a:t>
            </a:r>
            <a:endParaRPr lang="en-US" altLang="en-US" sz="19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marL="342900" indent="-342900" algn="just">
              <a:lnSpc>
                <a:spcPct val="120000"/>
              </a:lnSpc>
              <a:buFont typeface="Arial" panose="020B0604020202020204" pitchFamily="34" charset="0"/>
              <a:buChar char="•"/>
            </a:pPr>
            <a:r>
              <a:rPr lang="en-US" altLang="en-US" sz="1900" dirty="0">
                <a:solidFill>
                  <a:schemeClr val="tx1"/>
                </a:solidFill>
                <a:latin typeface="Tahoma" panose="020B0604030504040204" pitchFamily="34" charset="0"/>
                <a:ea typeface="Tahoma" panose="020B0604030504040204" pitchFamily="34" charset="0"/>
                <a:cs typeface="Tahoma" panose="020B0604030504040204" pitchFamily="34" charset="0"/>
              </a:rPr>
              <a:t>Freemium (Spotify, Canva)</a:t>
            </a:r>
            <a:endParaRPr lang="en-US" altLang="en-US" sz="19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marL="342900" indent="-342900" algn="just">
              <a:lnSpc>
                <a:spcPct val="120000"/>
              </a:lnSpc>
              <a:buFont typeface="Arial" panose="020B0604020202020204" pitchFamily="34" charset="0"/>
              <a:buChar char="•"/>
            </a:pPr>
            <a:r>
              <a:rPr lang="en-US" altLang="en-US" sz="1900" dirty="0">
                <a:solidFill>
                  <a:schemeClr val="tx1"/>
                </a:solidFill>
                <a:latin typeface="Tahoma" panose="020B0604030504040204" pitchFamily="34" charset="0"/>
                <a:ea typeface="Tahoma" panose="020B0604030504040204" pitchFamily="34" charset="0"/>
                <a:cs typeface="Tahoma" panose="020B0604030504040204" pitchFamily="34" charset="0"/>
              </a:rPr>
              <a:t>Marketplace Fee (Tokopedia, Shopee)</a:t>
            </a:r>
            <a:endParaRPr lang="en-US" altLang="en-US" sz="19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marL="342900" indent="-342900" algn="just">
              <a:lnSpc>
                <a:spcPct val="120000"/>
              </a:lnSpc>
              <a:buFont typeface="Arial" panose="020B0604020202020204" pitchFamily="34" charset="0"/>
              <a:buChar char="•"/>
            </a:pPr>
            <a:r>
              <a:rPr lang="en-US" altLang="en-US" sz="1900" dirty="0">
                <a:solidFill>
                  <a:schemeClr val="tx1"/>
                </a:solidFill>
                <a:latin typeface="Tahoma" panose="020B0604030504040204" pitchFamily="34" charset="0"/>
                <a:ea typeface="Tahoma" panose="020B0604030504040204" pitchFamily="34" charset="0"/>
                <a:cs typeface="Tahoma" panose="020B0604030504040204" pitchFamily="34" charset="0"/>
              </a:rPr>
              <a:t>Ads-Based (TikTok, YouTube)</a:t>
            </a:r>
            <a:endParaRPr lang="en-US" altLang="en-US" sz="19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marL="342900" indent="-342900" algn="just">
              <a:lnSpc>
                <a:spcPct val="120000"/>
              </a:lnSpc>
              <a:buFont typeface="Arial" panose="020B0604020202020204" pitchFamily="34" charset="0"/>
              <a:buChar char="•"/>
            </a:pPr>
            <a:r>
              <a:rPr lang="en-US" altLang="en-US" sz="1900" dirty="0">
                <a:solidFill>
                  <a:schemeClr val="tx1"/>
                </a:solidFill>
                <a:latin typeface="Tahoma" panose="020B0604030504040204" pitchFamily="34" charset="0"/>
                <a:ea typeface="Tahoma" panose="020B0604030504040204" pitchFamily="34" charset="0"/>
                <a:cs typeface="Tahoma" panose="020B0604030504040204" pitchFamily="34" charset="0"/>
              </a:rPr>
              <a:t>On-demand Service (Gojek)</a:t>
            </a:r>
            <a:endParaRPr lang="en-US" altLang="en-US" sz="19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gn="just">
              <a:lnSpc>
                <a:spcPct val="120000"/>
              </a:lnSpc>
            </a:pPr>
            <a:endParaRPr lang="en-US" altLang="en-US" sz="19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gn="just">
              <a:lnSpc>
                <a:spcPct val="120000"/>
              </a:lnSpc>
            </a:pPr>
            <a:r>
              <a:rPr lang="en-US" altLang="en-US" sz="1900" dirty="0">
                <a:solidFill>
                  <a:schemeClr val="tx1"/>
                </a:solidFill>
                <a:latin typeface="Tahoma" panose="020B0604030504040204" pitchFamily="34" charset="0"/>
                <a:ea typeface="Tahoma" panose="020B0604030504040204" pitchFamily="34" charset="0"/>
                <a:cs typeface="Tahoma" panose="020B0604030504040204" pitchFamily="34" charset="0"/>
              </a:rPr>
              <a:t>Pemilihan model harus sesuai dengan:</a:t>
            </a:r>
            <a:endParaRPr lang="en-US" altLang="en-US" sz="19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marL="342900" indent="-342900" algn="just">
              <a:lnSpc>
                <a:spcPct val="120000"/>
              </a:lnSpc>
              <a:buFont typeface="Arial" panose="020B0604020202020204" pitchFamily="34" charset="0"/>
              <a:buChar char="•"/>
            </a:pPr>
            <a:r>
              <a:rPr lang="en-US" altLang="en-US" sz="1900" dirty="0">
                <a:solidFill>
                  <a:schemeClr val="tx1"/>
                </a:solidFill>
                <a:latin typeface="Tahoma" panose="020B0604030504040204" pitchFamily="34" charset="0"/>
                <a:ea typeface="Tahoma" panose="020B0604030504040204" pitchFamily="34" charset="0"/>
                <a:cs typeface="Tahoma" panose="020B0604030504040204" pitchFamily="34" charset="0"/>
              </a:rPr>
              <a:t>nilai produk</a:t>
            </a:r>
            <a:endParaRPr lang="en-US" altLang="en-US" sz="19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marL="342900" indent="-342900" algn="just">
              <a:lnSpc>
                <a:spcPct val="120000"/>
              </a:lnSpc>
              <a:buFont typeface="Arial" panose="020B0604020202020204" pitchFamily="34" charset="0"/>
              <a:buChar char="•"/>
            </a:pPr>
            <a:r>
              <a:rPr lang="en-US" altLang="en-US" sz="1900" dirty="0">
                <a:solidFill>
                  <a:schemeClr val="tx1"/>
                </a:solidFill>
                <a:latin typeface="Tahoma" panose="020B0604030504040204" pitchFamily="34" charset="0"/>
                <a:ea typeface="Tahoma" panose="020B0604030504040204" pitchFamily="34" charset="0"/>
                <a:cs typeface="Tahoma" panose="020B0604030504040204" pitchFamily="34" charset="0"/>
              </a:rPr>
              <a:t>perilaku pengguna</a:t>
            </a:r>
            <a:endParaRPr lang="en-US" altLang="en-US" sz="19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marL="342900" indent="-342900" algn="just">
              <a:lnSpc>
                <a:spcPct val="120000"/>
              </a:lnSpc>
              <a:buFont typeface="Arial" panose="020B0604020202020204" pitchFamily="34" charset="0"/>
              <a:buChar char="•"/>
            </a:pPr>
            <a:r>
              <a:rPr lang="en-US" altLang="en-US" sz="1900" dirty="0">
                <a:solidFill>
                  <a:schemeClr val="tx1"/>
                </a:solidFill>
                <a:latin typeface="Tahoma" panose="020B0604030504040204" pitchFamily="34" charset="0"/>
                <a:ea typeface="Tahoma" panose="020B0604030504040204" pitchFamily="34" charset="0"/>
                <a:cs typeface="Tahoma" panose="020B0604030504040204" pitchFamily="34" charset="0"/>
              </a:rPr>
              <a:t>biaya operasional</a:t>
            </a:r>
            <a:endParaRPr lang="en-US" altLang="en-US" sz="19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marL="342900" indent="-342900" algn="just">
              <a:lnSpc>
                <a:spcPct val="120000"/>
              </a:lnSpc>
              <a:buFont typeface="Arial" panose="020B0604020202020204" pitchFamily="34" charset="0"/>
              <a:buChar char="•"/>
            </a:pPr>
            <a:r>
              <a:rPr lang="en-US" altLang="en-US" sz="1900" dirty="0">
                <a:solidFill>
                  <a:schemeClr val="tx1"/>
                </a:solidFill>
                <a:latin typeface="Tahoma" panose="020B0604030504040204" pitchFamily="34" charset="0"/>
                <a:ea typeface="Tahoma" panose="020B0604030504040204" pitchFamily="34" charset="0"/>
                <a:cs typeface="Tahoma" panose="020B0604030504040204" pitchFamily="34" charset="0"/>
              </a:rPr>
              <a:t>regulasi (khusus fintech, healthtech)</a:t>
            </a:r>
            <a:endParaRPr lang="en-US" altLang="en-US" sz="190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55905" y="508000"/>
            <a:ext cx="8630920" cy="5512435"/>
          </a:xfrm>
        </p:spPr>
        <p:txBody>
          <a:bodyPr>
            <a:noAutofit/>
          </a:bodyPr>
          <a:lstStyle/>
          <a:p>
            <a:pPr algn="ctr"/>
            <a:r>
              <a:rPr lang="en-US" altLang="en-US" sz="2400" dirty="0">
                <a:solidFill>
                  <a:schemeClr val="tx1"/>
                </a:solidFill>
              </a:rPr>
              <a:t>Peran Teknologi dalam Strategi Startup</a:t>
            </a:r>
            <a:endParaRPr lang="en-US" altLang="en-US" sz="2400" dirty="0">
              <a:solidFill>
                <a:schemeClr val="tx1"/>
              </a:solidFill>
            </a:endParaRPr>
          </a:p>
          <a:p>
            <a:pPr algn="just"/>
            <a:endParaRPr lang="en-US" altLang="en-US" sz="2400" dirty="0">
              <a:solidFill>
                <a:schemeClr val="tx1"/>
              </a:solidFill>
            </a:endParaRPr>
          </a:p>
          <a:p>
            <a:pPr algn="just"/>
            <a:r>
              <a:rPr lang="en-US" altLang="en-US" sz="2400" dirty="0">
                <a:solidFill>
                  <a:schemeClr val="tx1"/>
                </a:solidFill>
              </a:rPr>
              <a:t>Teknologi bukan sekadar alat, tetapi enabler strategis:</a:t>
            </a:r>
            <a:endParaRPr lang="en-US" altLang="en-US" sz="2400" dirty="0">
              <a:solidFill>
                <a:schemeClr val="tx1"/>
              </a:solidFill>
            </a:endParaRPr>
          </a:p>
          <a:p>
            <a:pPr marL="342900" indent="-342900" algn="just">
              <a:buFont typeface="Arial" panose="020B0604020202020204" pitchFamily="34" charset="0"/>
              <a:buChar char="•"/>
            </a:pPr>
            <a:r>
              <a:rPr lang="en-US" altLang="en-US" sz="2400" dirty="0">
                <a:solidFill>
                  <a:schemeClr val="tx1"/>
                </a:solidFill>
              </a:rPr>
              <a:t>Cloud computing (efisiensi biaya server)</a:t>
            </a:r>
            <a:endParaRPr lang="en-US" altLang="en-US" sz="2400" dirty="0">
              <a:solidFill>
                <a:schemeClr val="tx1"/>
              </a:solidFill>
            </a:endParaRPr>
          </a:p>
          <a:p>
            <a:pPr marL="342900" indent="-342900" algn="just">
              <a:buFont typeface="Arial" panose="020B0604020202020204" pitchFamily="34" charset="0"/>
              <a:buChar char="•"/>
            </a:pPr>
            <a:r>
              <a:rPr lang="en-US" altLang="en-US" sz="2400" dirty="0">
                <a:solidFill>
                  <a:schemeClr val="tx1"/>
                </a:solidFill>
              </a:rPr>
              <a:t>AI untuk personalisasi layanan</a:t>
            </a:r>
            <a:endParaRPr lang="en-US" altLang="en-US" sz="2400" dirty="0">
              <a:solidFill>
                <a:schemeClr val="tx1"/>
              </a:solidFill>
            </a:endParaRPr>
          </a:p>
          <a:p>
            <a:pPr marL="342900" indent="-342900" algn="just">
              <a:buFont typeface="Arial" panose="020B0604020202020204" pitchFamily="34" charset="0"/>
              <a:buChar char="•"/>
            </a:pPr>
            <a:r>
              <a:rPr lang="en-US" altLang="en-US" sz="2400" dirty="0">
                <a:solidFill>
                  <a:schemeClr val="tx1"/>
                </a:solidFill>
              </a:rPr>
              <a:t>Big data analytics</a:t>
            </a:r>
            <a:endParaRPr lang="en-US" altLang="en-US" sz="2400" dirty="0">
              <a:solidFill>
                <a:schemeClr val="tx1"/>
              </a:solidFill>
            </a:endParaRPr>
          </a:p>
          <a:p>
            <a:pPr marL="342900" indent="-342900" algn="just">
              <a:buFont typeface="Arial" panose="020B0604020202020204" pitchFamily="34" charset="0"/>
              <a:buChar char="•"/>
            </a:pPr>
            <a:r>
              <a:rPr lang="en-US" altLang="en-US" sz="2400" dirty="0">
                <a:solidFill>
                  <a:schemeClr val="tx1"/>
                </a:solidFill>
              </a:rPr>
              <a:t>Blockchain untuk keamanan transaksi</a:t>
            </a:r>
            <a:endParaRPr lang="en-US" altLang="en-US" sz="2400" dirty="0">
              <a:solidFill>
                <a:schemeClr val="tx1"/>
              </a:solidFill>
            </a:endParaRPr>
          </a:p>
          <a:p>
            <a:pPr marL="342900" indent="-342900" algn="just">
              <a:buFont typeface="Arial" panose="020B0604020202020204" pitchFamily="34" charset="0"/>
              <a:buChar char="•"/>
            </a:pPr>
            <a:r>
              <a:rPr lang="en-US" altLang="en-US" sz="2400" dirty="0">
                <a:solidFill>
                  <a:schemeClr val="tx1"/>
                </a:solidFill>
              </a:rPr>
              <a:t>SaaS tools untuk otomatisasi operasional</a:t>
            </a:r>
            <a:endParaRPr lang="en-US" altLang="en-US" sz="2400" dirty="0">
              <a:solidFill>
                <a:schemeClr val="tx1"/>
              </a:solidFill>
            </a:endParaRPr>
          </a:p>
          <a:p>
            <a:pPr algn="just"/>
            <a:endParaRPr lang="en-US" altLang="en-US" sz="2400" dirty="0">
              <a:solidFill>
                <a:schemeClr val="tx1"/>
              </a:solidFill>
            </a:endParaRPr>
          </a:p>
          <a:p>
            <a:pPr algn="just"/>
            <a:r>
              <a:rPr lang="en-US" altLang="en-US" sz="2400" dirty="0">
                <a:solidFill>
                  <a:schemeClr val="tx1"/>
                </a:solidFill>
              </a:rPr>
              <a:t>Kesimpulan kecil: Startup digital semakin bergantung pada teknologi sebagai sumber keunggulan kompetitif, bukan sekadar fitur tambahan.</a:t>
            </a:r>
            <a:endParaRPr lang="en-US" altLang="en-US" sz="2400" dirty="0">
              <a:solidFill>
                <a:schemeClr val="tx1"/>
              </a:solidFill>
            </a:endParaRPr>
          </a:p>
        </p:txBody>
      </p:sp>
    </p:spTree>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517525" y="629285"/>
            <a:ext cx="8194040" cy="5535930"/>
          </a:xfrm>
        </p:spPr>
        <p:txBody>
          <a:bodyPr>
            <a:noAutofit/>
          </a:bodyPr>
          <a:lstStyle/>
          <a:p>
            <a:pPr algn="ctr">
              <a:buFont typeface="+mj-lt"/>
            </a:pPr>
            <a:r>
              <a:rPr lang="en-US" altLang="en-US" sz="2200" dirty="0">
                <a:solidFill>
                  <a:schemeClr val="tx1"/>
                </a:solidFill>
              </a:rPr>
              <a:t>Tahapan Perkembangan Startup</a:t>
            </a:r>
            <a:endParaRPr lang="en-US" altLang="en-US" sz="2200" dirty="0">
              <a:solidFill>
                <a:schemeClr val="tx1"/>
              </a:solidFill>
            </a:endParaRPr>
          </a:p>
          <a:p>
            <a:pPr algn="just">
              <a:buFont typeface="+mj-lt"/>
            </a:pPr>
            <a:endParaRPr lang="en-US" altLang="en-US" sz="2200" dirty="0">
              <a:solidFill>
                <a:schemeClr val="tx1"/>
              </a:solidFill>
            </a:endParaRPr>
          </a:p>
          <a:p>
            <a:pPr marL="457200" indent="-457200" algn="just">
              <a:buFont typeface="+mj-lt"/>
              <a:buAutoNum type="arabicPeriod"/>
            </a:pPr>
            <a:r>
              <a:rPr lang="en-US" altLang="en-US" sz="2200" dirty="0">
                <a:solidFill>
                  <a:schemeClr val="tx1"/>
                </a:solidFill>
              </a:rPr>
              <a:t>Ideation – merumuskan masalah &amp; solusi</a:t>
            </a:r>
            <a:endParaRPr lang="en-US" altLang="en-US" sz="2200" dirty="0">
              <a:solidFill>
                <a:schemeClr val="tx1"/>
              </a:solidFill>
            </a:endParaRPr>
          </a:p>
          <a:p>
            <a:pPr marL="457200" indent="-457200" algn="just">
              <a:buFont typeface="+mj-lt"/>
              <a:buAutoNum type="arabicPeriod"/>
            </a:pPr>
            <a:r>
              <a:rPr lang="en-US" altLang="en-US" sz="2200" dirty="0">
                <a:solidFill>
                  <a:schemeClr val="tx1"/>
                </a:solidFill>
              </a:rPr>
              <a:t>Validation – uji pasar, MVP</a:t>
            </a:r>
            <a:endParaRPr lang="en-US" altLang="en-US" sz="2200" dirty="0">
              <a:solidFill>
                <a:schemeClr val="tx1"/>
              </a:solidFill>
            </a:endParaRPr>
          </a:p>
          <a:p>
            <a:pPr marL="457200" indent="-457200" algn="just">
              <a:buFont typeface="+mj-lt"/>
              <a:buAutoNum type="arabicPeriod"/>
            </a:pPr>
            <a:r>
              <a:rPr lang="en-US" altLang="en-US" sz="2200" dirty="0">
                <a:solidFill>
                  <a:schemeClr val="tx1"/>
                </a:solidFill>
              </a:rPr>
              <a:t>Early Traction – menemukan PMF, akuisisi pengguna</a:t>
            </a:r>
            <a:endParaRPr lang="en-US" altLang="en-US" sz="2200" dirty="0">
              <a:solidFill>
                <a:schemeClr val="tx1"/>
              </a:solidFill>
            </a:endParaRPr>
          </a:p>
          <a:p>
            <a:pPr marL="457200" indent="-457200" algn="just">
              <a:buFont typeface="+mj-lt"/>
              <a:buAutoNum type="arabicPeriod"/>
            </a:pPr>
            <a:r>
              <a:rPr lang="en-US" altLang="en-US" sz="2200" dirty="0">
                <a:solidFill>
                  <a:schemeClr val="tx1"/>
                </a:solidFill>
              </a:rPr>
              <a:t>Growth – mulai ekspansi, scaling</a:t>
            </a:r>
            <a:endParaRPr lang="en-US" altLang="en-US" sz="2200" dirty="0">
              <a:solidFill>
                <a:schemeClr val="tx1"/>
              </a:solidFill>
            </a:endParaRPr>
          </a:p>
          <a:p>
            <a:pPr marL="457200" indent="-457200" algn="just">
              <a:buFont typeface="+mj-lt"/>
              <a:buAutoNum type="arabicPeriod"/>
            </a:pPr>
            <a:r>
              <a:rPr lang="en-US" altLang="en-US" sz="2200" dirty="0">
                <a:solidFill>
                  <a:schemeClr val="tx1"/>
                </a:solidFill>
              </a:rPr>
              <a:t>Maturity – profitabilitas &amp; keberlanjutan</a:t>
            </a:r>
            <a:endParaRPr lang="en-US" altLang="en-US" sz="2200" dirty="0">
              <a:solidFill>
                <a:schemeClr val="tx1"/>
              </a:solidFill>
            </a:endParaRPr>
          </a:p>
          <a:p>
            <a:pPr marL="457200" indent="-457200" algn="just">
              <a:buFont typeface="+mj-lt"/>
              <a:buAutoNum type="arabicPeriod"/>
            </a:pPr>
            <a:r>
              <a:rPr lang="en-US" altLang="en-US" sz="2200" dirty="0">
                <a:solidFill>
                  <a:schemeClr val="tx1"/>
                </a:solidFill>
              </a:rPr>
              <a:t>Exit Strategy – IPO, merger, atau akuisisi</a:t>
            </a:r>
            <a:endParaRPr lang="en-US" altLang="en-US" sz="2200" dirty="0">
              <a:solidFill>
                <a:schemeClr val="tx1"/>
              </a:solidFill>
            </a:endParaRPr>
          </a:p>
          <a:p>
            <a:pPr algn="just">
              <a:buFont typeface="+mj-lt"/>
            </a:pPr>
            <a:endParaRPr lang="en-US" altLang="en-US" sz="2200" dirty="0">
              <a:solidFill>
                <a:schemeClr val="tx1"/>
              </a:solidFill>
            </a:endParaRPr>
          </a:p>
          <a:p>
            <a:pPr algn="just">
              <a:buFont typeface="+mj-lt"/>
            </a:pPr>
            <a:r>
              <a:rPr lang="en-US" altLang="en-US" sz="2200" dirty="0">
                <a:solidFill>
                  <a:schemeClr val="tx1"/>
                </a:solidFill>
              </a:rPr>
              <a:t>Contoh kasus:</a:t>
            </a:r>
            <a:endParaRPr lang="en-US" altLang="en-US" sz="2200" dirty="0">
              <a:solidFill>
                <a:schemeClr val="tx1"/>
              </a:solidFill>
            </a:endParaRPr>
          </a:p>
          <a:p>
            <a:pPr algn="just">
              <a:buFont typeface="+mj-lt"/>
            </a:pPr>
            <a:r>
              <a:rPr lang="en-US" altLang="en-US" sz="2200" dirty="0">
                <a:solidFill>
                  <a:schemeClr val="tx1"/>
                </a:solidFill>
              </a:rPr>
              <a:t>Ruangguru melewati setiap fase ini sebelum masuk pasar Asia Tenggara.</a:t>
            </a:r>
            <a:endParaRPr lang="en-US" altLang="en-US" sz="2200" dirty="0">
              <a:solidFill>
                <a:schemeClr val="tx1"/>
              </a:solidFill>
            </a:endParaRPr>
          </a:p>
        </p:txBody>
      </p:sp>
    </p:spTree>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434975" y="568960"/>
            <a:ext cx="8258810" cy="5716905"/>
          </a:xfrm>
        </p:spPr>
        <p:txBody>
          <a:bodyPr>
            <a:noAutofit/>
          </a:bodyPr>
          <a:lstStyle/>
          <a:p>
            <a:pPr algn="ctr">
              <a:lnSpc>
                <a:spcPts val="2800"/>
              </a:lnSpc>
            </a:pPr>
            <a:r>
              <a:rPr lang="en-US" altLang="en-US" sz="2200" dirty="0">
                <a:solidFill>
                  <a:schemeClr val="tx1"/>
                </a:solidFill>
              </a:rPr>
              <a:t>Dasar Hukum yang Relevan</a:t>
            </a:r>
            <a:endParaRPr lang="en-US" altLang="en-US" sz="2200" dirty="0">
              <a:solidFill>
                <a:schemeClr val="tx1"/>
              </a:solidFill>
            </a:endParaRPr>
          </a:p>
          <a:p>
            <a:pPr algn="just">
              <a:lnSpc>
                <a:spcPts val="2800"/>
              </a:lnSpc>
            </a:pPr>
            <a:endParaRPr lang="en-US" altLang="en-US" sz="2200" dirty="0">
              <a:solidFill>
                <a:schemeClr val="tx1"/>
              </a:solidFill>
            </a:endParaRPr>
          </a:p>
          <a:p>
            <a:pPr algn="just">
              <a:lnSpc>
                <a:spcPts val="2800"/>
              </a:lnSpc>
            </a:pPr>
            <a:r>
              <a:rPr lang="en-US" altLang="en-US" sz="2200" dirty="0">
                <a:solidFill>
                  <a:schemeClr val="tx1"/>
                </a:solidFill>
              </a:rPr>
              <a:t>Regulasi Pendirian &amp; Operasional Startup di Indonesia</a:t>
            </a:r>
            <a:endParaRPr lang="en-US" altLang="en-US" sz="2200" dirty="0">
              <a:solidFill>
                <a:schemeClr val="tx1"/>
              </a:solidFill>
            </a:endParaRPr>
          </a:p>
          <a:p>
            <a:pPr marL="457200" indent="-457200" algn="just">
              <a:lnSpc>
                <a:spcPts val="2800"/>
              </a:lnSpc>
              <a:buAutoNum type="arabicPeriod"/>
            </a:pPr>
            <a:r>
              <a:rPr lang="en-US" altLang="en-US" sz="2200" dirty="0">
                <a:solidFill>
                  <a:schemeClr val="tx1"/>
                </a:solidFill>
              </a:rPr>
              <a:t>UU No. 40 Tahun 2007 tentang Perseroan Terbatas – dasar legal pendirian PT startup.</a:t>
            </a:r>
            <a:endParaRPr lang="en-US" altLang="en-US" sz="2200" dirty="0">
              <a:solidFill>
                <a:schemeClr val="tx1"/>
              </a:solidFill>
            </a:endParaRPr>
          </a:p>
          <a:p>
            <a:pPr marL="457200" indent="-457200" algn="just">
              <a:lnSpc>
                <a:spcPts val="2800"/>
              </a:lnSpc>
              <a:buAutoNum type="arabicPeriod"/>
            </a:pPr>
            <a:r>
              <a:rPr lang="en-US" altLang="en-US" sz="2200" dirty="0">
                <a:solidFill>
                  <a:schemeClr val="tx1"/>
                </a:solidFill>
              </a:rPr>
              <a:t>UU No. 11 Tahun 2008 jo. UU No. 19 Tahun 2016 tentang Informasi dan Transaksi Elektronik (ITE) – legalitas kontrak elektronik, transaksi digital, data digital.</a:t>
            </a:r>
            <a:endParaRPr lang="en-US" altLang="en-US" sz="2200" dirty="0">
              <a:solidFill>
                <a:schemeClr val="tx1"/>
              </a:solidFill>
            </a:endParaRPr>
          </a:p>
          <a:p>
            <a:pPr marL="457200" indent="-457200" algn="just">
              <a:lnSpc>
                <a:spcPts val="2800"/>
              </a:lnSpc>
              <a:buAutoNum type="arabicPeriod"/>
            </a:pPr>
            <a:r>
              <a:rPr lang="en-US" altLang="en-US" sz="2200" dirty="0">
                <a:solidFill>
                  <a:schemeClr val="tx1"/>
                </a:solidFill>
              </a:rPr>
              <a:t>PP No. 71 Tahun 2019 tentang Penyelenggaraan Sistem Elektronik (PSE) – kewajiban pendaftaran platform digital.</a:t>
            </a:r>
            <a:endParaRPr lang="en-US" altLang="en-US" sz="2200" dirty="0">
              <a:solidFill>
                <a:schemeClr val="tx1"/>
              </a:solidFill>
            </a:endParaRPr>
          </a:p>
          <a:p>
            <a:pPr marL="457200" indent="-457200" algn="just">
              <a:lnSpc>
                <a:spcPts val="2800"/>
              </a:lnSpc>
              <a:buAutoNum type="arabicPeriod"/>
            </a:pPr>
            <a:r>
              <a:rPr lang="en-US" altLang="en-US" sz="2200" dirty="0">
                <a:solidFill>
                  <a:schemeClr val="tx1"/>
                </a:solidFill>
              </a:rPr>
              <a:t>UU No. 27 Tahun 2022 tentang Pelindungan Data Pribadi (PDP) – standar manajemen data pengguna.</a:t>
            </a:r>
            <a:endParaRPr lang="en-US" altLang="en-US" sz="2200" dirty="0">
              <a:solidFill>
                <a:schemeClr val="tx1"/>
              </a:solidFill>
            </a:endParaRPr>
          </a:p>
        </p:txBody>
      </p:sp>
    </p:spTree>
  </p:cSld>
  <p:clrMapOvr>
    <a:masterClrMapping/>
  </p:clrMapOvr>
  <p:transition spd="slow">
    <p:fade thruBlk="1"/>
  </p:transition>
</p:sld>
</file>

<file path=ppt/tags/tag1.xml><?xml version="1.0" encoding="utf-8"?>
<p:tagLst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2.xml><?xml version="1.0" encoding="utf-8"?>
<p:tagLst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5497</Words>
  <Application>WPS Presentation</Application>
  <PresentationFormat>On-screen Show (4:3)</PresentationFormat>
  <Paragraphs>169</Paragraphs>
  <Slides>17</Slides>
  <Notes>13</Notes>
  <HiddenSlides>0</HiddenSlides>
  <MMClips>0</MMClips>
  <ScaleCrop>false</ScaleCrop>
  <HeadingPairs>
    <vt:vector size="6" baseType="variant">
      <vt:variant>
        <vt:lpstr>已用的字体</vt:lpstr>
      </vt:variant>
      <vt:variant>
        <vt:i4>10</vt:i4>
      </vt:variant>
      <vt:variant>
        <vt:lpstr>主题</vt:lpstr>
      </vt:variant>
      <vt:variant>
        <vt:i4>2</vt:i4>
      </vt:variant>
      <vt:variant>
        <vt:lpstr>幻灯片标题</vt:lpstr>
      </vt:variant>
      <vt:variant>
        <vt:i4>17</vt:i4>
      </vt:variant>
    </vt:vector>
  </HeadingPairs>
  <TitlesOfParts>
    <vt:vector size="29" baseType="lpstr">
      <vt:lpstr>Arial</vt:lpstr>
      <vt:lpstr>SimSun</vt:lpstr>
      <vt:lpstr>Wingdings</vt:lpstr>
      <vt:lpstr>Calibri</vt:lpstr>
      <vt:lpstr>Times New Roman</vt:lpstr>
      <vt:lpstr>Cambria</vt:lpstr>
      <vt:lpstr>Wingdings</vt:lpstr>
      <vt:lpstr>Tahoma</vt:lpstr>
      <vt:lpstr>Microsoft YaHei</vt:lpstr>
      <vt:lpstr>Arial Unicode MS</vt:lpstr>
      <vt:lpstr>Office Theme</vt:lpstr>
      <vt:lpstr>1_Office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IBI Darmajaya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Intan Meitasari</cp:lastModifiedBy>
  <cp:revision>550</cp:revision>
  <cp:lastPrinted>2017-08-29T02:54:00Z</cp:lastPrinted>
  <dcterms:created xsi:type="dcterms:W3CDTF">2010-04-18T12:06:00Z</dcterms:created>
  <dcterms:modified xsi:type="dcterms:W3CDTF">2025-12-09T03:24:24Z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D2753DDA49214B13AAC4525504A1DE46_12</vt:lpwstr>
  </property>
  <property fmtid="{D5CDD505-2E9C-101B-9397-08002B2CF9AE}" pid="3" name="KSOProductBuildVer">
    <vt:lpwstr>1033-12.2.0.23155</vt:lpwstr>
  </property>
</Properties>
</file>