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2"/>
  </p:notesMasterIdLst>
  <p:handoutMasterIdLst>
    <p:handoutMasterId r:id="rId33"/>
  </p:handoutMasterIdLst>
  <p:sldIdLst>
    <p:sldId id="256" r:id="rId2"/>
    <p:sldId id="363" r:id="rId3"/>
    <p:sldId id="364" r:id="rId4"/>
    <p:sldId id="365" r:id="rId5"/>
    <p:sldId id="366" r:id="rId6"/>
    <p:sldId id="367" r:id="rId7"/>
    <p:sldId id="368" r:id="rId8"/>
    <p:sldId id="369" r:id="rId9"/>
    <p:sldId id="370" r:id="rId10"/>
    <p:sldId id="352" r:id="rId11"/>
    <p:sldId id="371" r:id="rId12"/>
    <p:sldId id="372" r:id="rId13"/>
    <p:sldId id="373" r:id="rId14"/>
    <p:sldId id="374" r:id="rId15"/>
    <p:sldId id="375" r:id="rId16"/>
    <p:sldId id="345" r:id="rId17"/>
    <p:sldId id="353" r:id="rId18"/>
    <p:sldId id="354" r:id="rId19"/>
    <p:sldId id="355" r:id="rId20"/>
    <p:sldId id="356" r:id="rId21"/>
    <p:sldId id="357" r:id="rId22"/>
    <p:sldId id="358" r:id="rId23"/>
    <p:sldId id="359" r:id="rId24"/>
    <p:sldId id="337" r:id="rId25"/>
    <p:sldId id="376" r:id="rId26"/>
    <p:sldId id="379" r:id="rId27"/>
    <p:sldId id="377" r:id="rId28"/>
    <p:sldId id="378" r:id="rId29"/>
    <p:sldId id="380" r:id="rId30"/>
    <p:sldId id="381" r:id="rId31"/>
  </p:sldIdLst>
  <p:sldSz cx="9144000" cy="6858000" type="screen4x3"/>
  <p:notesSz cx="7045325" cy="9345613"/>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2" userDrawn="1">
          <p15:clr>
            <a:srgbClr val="A4A3A4"/>
          </p15:clr>
        </p15:guide>
        <p15:guide id="2" pos="2863" userDrawn="1">
          <p15:clr>
            <a:srgbClr val="A4A3A4"/>
          </p15:clr>
        </p15:guide>
      </p15:sldGuideLst>
    </p:ext>
    <p:ext uri="{2D200454-40CA-4A62-9FC3-DE9A4176ACB9}">
      <p15:notesGuideLst xmlns:p15="http://schemas.microsoft.com/office/powerpoint/2012/main">
        <p15:guide id="1" orient="horz" pos="2974">
          <p15:clr>
            <a:srgbClr val="A4A3A4"/>
          </p15:clr>
        </p15:guide>
        <p15:guide id="2" pos="220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5" autoAdjust="0"/>
    <p:restoredTop sz="94291" autoAdjust="0"/>
  </p:normalViewPr>
  <p:slideViewPr>
    <p:cSldViewPr showGuides="1">
      <p:cViewPr varScale="1">
        <p:scale>
          <a:sx n="56" d="100"/>
          <a:sy n="56" d="100"/>
        </p:scale>
        <p:origin x="1488" y="44"/>
      </p:cViewPr>
      <p:guideLst>
        <p:guide orient="horz" pos="2182"/>
        <p:guide pos="286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68" y="84"/>
      </p:cViewPr>
      <p:guideLst>
        <p:guide orient="horz" pos="2974"/>
        <p:guide pos="220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t>‹#›</a:t>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dirty="0"/>
              <a:t>1. Duty of Care (</a:t>
            </a:r>
            <a:r>
              <a:rPr lang="en-US" altLang="en-US" dirty="0" err="1"/>
              <a:t>Kewajiban</a:t>
            </a:r>
            <a:r>
              <a:rPr lang="en-US" altLang="en-US" dirty="0"/>
              <a:t> </a:t>
            </a:r>
            <a:r>
              <a:rPr lang="en-US" altLang="en-US" dirty="0" err="1"/>
              <a:t>Kehati-hatian</a:t>
            </a:r>
            <a:r>
              <a:rPr lang="en-US" altLang="en-US" dirty="0"/>
              <a:t>)</a:t>
            </a:r>
          </a:p>
          <a:p>
            <a:r>
              <a:rPr lang="en-US" altLang="en-US" dirty="0" err="1"/>
              <a:t>Direksi</a:t>
            </a:r>
            <a:r>
              <a:rPr lang="en-US" altLang="en-US" dirty="0"/>
              <a:t> </a:t>
            </a:r>
            <a:r>
              <a:rPr lang="en-US" altLang="en-US" dirty="0" err="1"/>
              <a:t>wajib</a:t>
            </a:r>
            <a:r>
              <a:rPr lang="en-US" altLang="en-US" dirty="0"/>
              <a:t> </a:t>
            </a:r>
            <a:r>
              <a:rPr lang="en-US" altLang="en-US" dirty="0" err="1"/>
              <a:t>mengelola</a:t>
            </a:r>
            <a:r>
              <a:rPr lang="en-US" altLang="en-US" dirty="0"/>
              <a:t> </a:t>
            </a:r>
            <a:r>
              <a:rPr lang="en-US" altLang="en-US" dirty="0" err="1"/>
              <a:t>perusahaan</a:t>
            </a:r>
            <a:r>
              <a:rPr lang="en-US" altLang="en-US" dirty="0"/>
              <a:t> </a:t>
            </a:r>
            <a:r>
              <a:rPr lang="en-US" altLang="en-US" dirty="0" err="1"/>
              <a:t>dengan</a:t>
            </a:r>
            <a:r>
              <a:rPr lang="en-US" altLang="en-US" dirty="0"/>
              <a:t> </a:t>
            </a:r>
            <a:r>
              <a:rPr lang="en-US" altLang="en-US" dirty="0" err="1"/>
              <a:t>penuh</a:t>
            </a:r>
            <a:r>
              <a:rPr lang="en-US" altLang="en-US" dirty="0"/>
              <a:t> </a:t>
            </a:r>
            <a:r>
              <a:rPr lang="en-US" altLang="en-US" dirty="0" err="1"/>
              <a:t>kehati-hatian</a:t>
            </a:r>
            <a:r>
              <a:rPr lang="en-US" altLang="en-US" dirty="0"/>
              <a:t>, </a:t>
            </a:r>
            <a:r>
              <a:rPr lang="en-US" altLang="en-US" dirty="0" err="1"/>
              <a:t>kompetensi</a:t>
            </a:r>
            <a:r>
              <a:rPr lang="en-US" altLang="en-US" dirty="0"/>
              <a:t>, dan </a:t>
            </a:r>
            <a:r>
              <a:rPr lang="en-US" altLang="en-US" dirty="0" err="1"/>
              <a:t>pertimbangan</a:t>
            </a:r>
            <a:r>
              <a:rPr lang="en-US" altLang="en-US" dirty="0"/>
              <a:t> yang </a:t>
            </a:r>
            <a:r>
              <a:rPr lang="en-US" altLang="en-US" dirty="0" err="1"/>
              <a:t>wajar</a:t>
            </a:r>
            <a:r>
              <a:rPr lang="en-US" altLang="en-US" dirty="0"/>
              <a:t>. Mereka </a:t>
            </a:r>
            <a:r>
              <a:rPr lang="en-US" altLang="en-US" dirty="0" err="1"/>
              <a:t>harus</a:t>
            </a:r>
            <a:r>
              <a:rPr lang="en-US" altLang="en-US" dirty="0"/>
              <a:t> </a:t>
            </a:r>
            <a:r>
              <a:rPr lang="en-US" altLang="en-US" dirty="0" err="1"/>
              <a:t>mencari</a:t>
            </a:r>
            <a:r>
              <a:rPr lang="en-US" altLang="en-US" dirty="0"/>
              <a:t> </a:t>
            </a:r>
            <a:r>
              <a:rPr lang="en-US" altLang="en-US" dirty="0" err="1"/>
              <a:t>informasi</a:t>
            </a:r>
            <a:r>
              <a:rPr lang="en-US" altLang="en-US" dirty="0"/>
              <a:t> yang </a:t>
            </a:r>
            <a:r>
              <a:rPr lang="en-US" altLang="en-US" dirty="0" err="1"/>
              <a:t>cukup</a:t>
            </a:r>
            <a:r>
              <a:rPr lang="en-US" altLang="en-US" dirty="0"/>
              <a:t> </a:t>
            </a:r>
            <a:r>
              <a:rPr lang="en-US" altLang="en-US" dirty="0" err="1"/>
              <a:t>sebelum</a:t>
            </a:r>
            <a:r>
              <a:rPr lang="en-US" altLang="en-US" dirty="0"/>
              <a:t> </a:t>
            </a:r>
            <a:r>
              <a:rPr lang="en-US" altLang="en-US" dirty="0" err="1"/>
              <a:t>mengambil</a:t>
            </a:r>
            <a:r>
              <a:rPr lang="en-US" altLang="en-US" dirty="0"/>
              <a:t> </a:t>
            </a:r>
            <a:r>
              <a:rPr lang="en-US" altLang="en-US" dirty="0" err="1"/>
              <a:t>keputusan</a:t>
            </a:r>
            <a:r>
              <a:rPr lang="en-US" altLang="en-US" dirty="0"/>
              <a:t> dan </a:t>
            </a:r>
            <a:r>
              <a:rPr lang="en-US" altLang="en-US" dirty="0" err="1"/>
              <a:t>tidak</a:t>
            </a:r>
            <a:r>
              <a:rPr lang="en-US" altLang="en-US" dirty="0"/>
              <a:t> </a:t>
            </a:r>
            <a:r>
              <a:rPr lang="en-US" altLang="en-US" dirty="0" err="1"/>
              <a:t>bertindak</a:t>
            </a:r>
            <a:r>
              <a:rPr lang="en-US" altLang="en-US" dirty="0"/>
              <a:t> </a:t>
            </a:r>
            <a:r>
              <a:rPr lang="en-US" altLang="en-US" dirty="0" err="1"/>
              <a:t>sembrono</a:t>
            </a:r>
            <a:r>
              <a:rPr lang="en-US" altLang="en-US" dirty="0"/>
              <a:t>.</a:t>
            </a:r>
          </a:p>
          <a:p>
            <a:r>
              <a:rPr lang="en-US" altLang="en-US" dirty="0"/>
              <a:t>2. Duty of Loyalty (</a:t>
            </a:r>
            <a:r>
              <a:rPr lang="en-US" altLang="en-US" dirty="0" err="1"/>
              <a:t>Kewajiban</a:t>
            </a:r>
            <a:r>
              <a:rPr lang="en-US" altLang="en-US" dirty="0"/>
              <a:t> </a:t>
            </a:r>
            <a:r>
              <a:rPr lang="en-US" altLang="en-US" dirty="0" err="1"/>
              <a:t>Loyalitas</a:t>
            </a:r>
            <a:r>
              <a:rPr lang="en-US" altLang="en-US" dirty="0"/>
              <a:t>)</a:t>
            </a:r>
          </a:p>
          <a:p>
            <a:r>
              <a:rPr lang="en-US" altLang="en-US" dirty="0" err="1"/>
              <a:t>Direksi</a:t>
            </a:r>
            <a:r>
              <a:rPr lang="en-US" altLang="en-US" dirty="0"/>
              <a:t> </a:t>
            </a:r>
            <a:r>
              <a:rPr lang="en-US" altLang="en-US" dirty="0" err="1"/>
              <a:t>harus</a:t>
            </a:r>
            <a:r>
              <a:rPr lang="en-US" altLang="en-US" dirty="0"/>
              <a:t> </a:t>
            </a:r>
            <a:r>
              <a:rPr lang="en-US" altLang="en-US" dirty="0" err="1"/>
              <a:t>selalu</a:t>
            </a:r>
            <a:r>
              <a:rPr lang="en-US" altLang="en-US" dirty="0"/>
              <a:t> </a:t>
            </a:r>
            <a:r>
              <a:rPr lang="en-US" altLang="en-US" dirty="0" err="1"/>
              <a:t>mendahulukan</a:t>
            </a:r>
            <a:r>
              <a:rPr lang="en-US" altLang="en-US" dirty="0"/>
              <a:t> </a:t>
            </a:r>
            <a:r>
              <a:rPr lang="en-US" altLang="en-US" dirty="0" err="1"/>
              <a:t>kepentingan</a:t>
            </a:r>
            <a:r>
              <a:rPr lang="en-US" altLang="en-US" dirty="0"/>
              <a:t> </a:t>
            </a:r>
            <a:r>
              <a:rPr lang="en-US" altLang="en-US" dirty="0" err="1"/>
              <a:t>perseroan</a:t>
            </a:r>
            <a:r>
              <a:rPr lang="en-US" altLang="en-US" dirty="0"/>
              <a:t>, </a:t>
            </a:r>
            <a:r>
              <a:rPr lang="en-US" altLang="en-US" dirty="0" err="1"/>
              <a:t>bukan</a:t>
            </a:r>
            <a:r>
              <a:rPr lang="en-US" altLang="en-US" dirty="0"/>
              <a:t> </a:t>
            </a:r>
            <a:r>
              <a:rPr lang="en-US" altLang="en-US" dirty="0" err="1"/>
              <a:t>kepentingan</a:t>
            </a:r>
            <a:r>
              <a:rPr lang="en-US" altLang="en-US" dirty="0"/>
              <a:t> </a:t>
            </a:r>
            <a:r>
              <a:rPr lang="en-US" altLang="en-US" dirty="0" err="1"/>
              <a:t>pribadi</a:t>
            </a:r>
            <a:r>
              <a:rPr lang="en-US" altLang="en-US" dirty="0"/>
              <a:t>. Tidak </a:t>
            </a:r>
            <a:r>
              <a:rPr lang="en-US" altLang="en-US" dirty="0" err="1"/>
              <a:t>boleh</a:t>
            </a:r>
            <a:r>
              <a:rPr lang="en-US" altLang="en-US" dirty="0"/>
              <a:t> </a:t>
            </a:r>
            <a:r>
              <a:rPr lang="en-US" altLang="en-US" dirty="0" err="1"/>
              <a:t>menyalahgunakan</a:t>
            </a:r>
            <a:r>
              <a:rPr lang="en-US" altLang="en-US" dirty="0"/>
              <a:t> </a:t>
            </a:r>
            <a:r>
              <a:rPr lang="en-US" altLang="en-US" dirty="0" err="1"/>
              <a:t>jabatan</a:t>
            </a:r>
            <a:r>
              <a:rPr lang="en-US" altLang="en-US" dirty="0"/>
              <a:t>, </a:t>
            </a:r>
            <a:r>
              <a:rPr lang="en-US" altLang="en-US" dirty="0" err="1"/>
              <a:t>mengambil</a:t>
            </a:r>
            <a:r>
              <a:rPr lang="en-US" altLang="en-US" dirty="0"/>
              <a:t> </a:t>
            </a:r>
            <a:r>
              <a:rPr lang="en-US" altLang="en-US" dirty="0" err="1"/>
              <a:t>keuntungan</a:t>
            </a:r>
            <a:r>
              <a:rPr lang="en-US" altLang="en-US" dirty="0"/>
              <a:t> </a:t>
            </a:r>
            <a:r>
              <a:rPr lang="en-US" altLang="en-US" dirty="0" err="1"/>
              <a:t>pribadi</a:t>
            </a:r>
            <a:r>
              <a:rPr lang="en-US" altLang="en-US" dirty="0"/>
              <a:t>, </a:t>
            </a:r>
            <a:r>
              <a:rPr lang="en-US" altLang="en-US" dirty="0" err="1"/>
              <a:t>atau</a:t>
            </a:r>
            <a:r>
              <a:rPr lang="en-US" altLang="en-US" dirty="0"/>
              <a:t> </a:t>
            </a:r>
            <a:r>
              <a:rPr lang="en-US" altLang="en-US" dirty="0" err="1"/>
              <a:t>melakukan</a:t>
            </a:r>
            <a:r>
              <a:rPr lang="en-US" altLang="en-US" dirty="0"/>
              <a:t> </a:t>
            </a:r>
            <a:r>
              <a:rPr lang="en-US" altLang="en-US" dirty="0" err="1"/>
              <a:t>tindakan</a:t>
            </a:r>
            <a:r>
              <a:rPr lang="en-US" altLang="en-US" dirty="0"/>
              <a:t> yang </a:t>
            </a:r>
            <a:r>
              <a:rPr lang="en-US" altLang="en-US" dirty="0" err="1"/>
              <a:t>menimbulkan</a:t>
            </a:r>
            <a:r>
              <a:rPr lang="en-US" altLang="en-US" dirty="0"/>
              <a:t> </a:t>
            </a:r>
            <a:r>
              <a:rPr lang="en-US" altLang="en-US" dirty="0" err="1"/>
              <a:t>konflik</a:t>
            </a:r>
            <a:r>
              <a:rPr lang="en-US" altLang="en-US" dirty="0"/>
              <a:t> </a:t>
            </a:r>
            <a:r>
              <a:rPr lang="en-US" altLang="en-US" dirty="0" err="1"/>
              <a:t>kepentingan</a:t>
            </a:r>
            <a:r>
              <a:rPr lang="en-US" altLang="en-US" dirty="0"/>
              <a:t>.</a:t>
            </a:r>
          </a:p>
          <a:p>
            <a:r>
              <a:rPr lang="en-US" altLang="en-US" dirty="0"/>
              <a:t>3. Duty to Disclose (</a:t>
            </a:r>
            <a:r>
              <a:rPr lang="en-US" altLang="en-US" dirty="0" err="1"/>
              <a:t>Kewajiban</a:t>
            </a:r>
            <a:r>
              <a:rPr lang="en-US" altLang="en-US" dirty="0"/>
              <a:t> </a:t>
            </a:r>
            <a:r>
              <a:rPr lang="en-US" altLang="en-US" dirty="0" err="1"/>
              <a:t>Mengungkapkan</a:t>
            </a:r>
            <a:r>
              <a:rPr lang="en-US" altLang="en-US" dirty="0"/>
              <a:t>)</a:t>
            </a:r>
          </a:p>
          <a:p>
            <a:r>
              <a:rPr lang="en-US" altLang="en-US" dirty="0" err="1"/>
              <a:t>Direksi</a:t>
            </a:r>
            <a:r>
              <a:rPr lang="en-US" altLang="en-US" dirty="0"/>
              <a:t> </a:t>
            </a:r>
            <a:r>
              <a:rPr lang="en-US" altLang="en-US" dirty="0" err="1"/>
              <a:t>wajib</a:t>
            </a:r>
            <a:r>
              <a:rPr lang="en-US" altLang="en-US" dirty="0"/>
              <a:t> </a:t>
            </a:r>
            <a:r>
              <a:rPr lang="en-US" altLang="en-US" dirty="0" err="1"/>
              <a:t>mengungkapkan</a:t>
            </a:r>
            <a:r>
              <a:rPr lang="en-US" altLang="en-US" dirty="0"/>
              <a:t> </a:t>
            </a:r>
            <a:r>
              <a:rPr lang="en-US" altLang="en-US" dirty="0" err="1"/>
              <a:t>informasi</a:t>
            </a:r>
            <a:r>
              <a:rPr lang="en-US" altLang="en-US" dirty="0"/>
              <a:t> </a:t>
            </a:r>
            <a:r>
              <a:rPr lang="en-US" altLang="en-US" dirty="0" err="1"/>
              <a:t>penting</a:t>
            </a:r>
            <a:r>
              <a:rPr lang="en-US" altLang="en-US" dirty="0"/>
              <a:t>, </a:t>
            </a:r>
            <a:r>
              <a:rPr lang="en-US" altLang="en-US" dirty="0" err="1"/>
              <a:t>terutama</a:t>
            </a:r>
            <a:r>
              <a:rPr lang="en-US" altLang="en-US" dirty="0"/>
              <a:t> </a:t>
            </a:r>
            <a:r>
              <a:rPr lang="en-US" altLang="en-US" dirty="0" err="1"/>
              <a:t>terkait</a:t>
            </a:r>
            <a:r>
              <a:rPr lang="en-US" altLang="en-US" dirty="0"/>
              <a:t> </a:t>
            </a:r>
            <a:r>
              <a:rPr lang="en-US" altLang="en-US" dirty="0" err="1"/>
              <a:t>potensi</a:t>
            </a:r>
            <a:r>
              <a:rPr lang="en-US" altLang="en-US" dirty="0"/>
              <a:t> </a:t>
            </a:r>
            <a:r>
              <a:rPr lang="en-US" altLang="en-US" dirty="0" err="1"/>
              <a:t>konflik</a:t>
            </a:r>
            <a:r>
              <a:rPr lang="en-US" altLang="en-US" dirty="0"/>
              <a:t> </a:t>
            </a:r>
            <a:r>
              <a:rPr lang="en-US" altLang="en-US" dirty="0" err="1"/>
              <a:t>kepentingan</a:t>
            </a:r>
            <a:r>
              <a:rPr lang="en-US" altLang="en-US" dirty="0"/>
              <a:t>, </a:t>
            </a:r>
            <a:r>
              <a:rPr lang="en-US" altLang="en-US" dirty="0" err="1"/>
              <a:t>transaksi</a:t>
            </a:r>
            <a:r>
              <a:rPr lang="en-US" altLang="en-US" dirty="0"/>
              <a:t> material, </a:t>
            </a:r>
            <a:r>
              <a:rPr lang="en-US" altLang="en-US" dirty="0" err="1"/>
              <a:t>atau</a:t>
            </a:r>
            <a:r>
              <a:rPr lang="en-US" altLang="en-US" dirty="0"/>
              <a:t> </a:t>
            </a:r>
            <a:r>
              <a:rPr lang="en-US" altLang="en-US" dirty="0" err="1"/>
              <a:t>kondisi</a:t>
            </a:r>
            <a:r>
              <a:rPr lang="en-US" altLang="en-US" dirty="0"/>
              <a:t> </a:t>
            </a:r>
            <a:r>
              <a:rPr lang="en-US" altLang="en-US" dirty="0" err="1"/>
              <a:t>perseroan</a:t>
            </a:r>
            <a:r>
              <a:rPr lang="en-US" altLang="en-US" dirty="0"/>
              <a:t> yang </a:t>
            </a:r>
            <a:r>
              <a:rPr lang="en-US" altLang="en-US" dirty="0" err="1"/>
              <a:t>perlu</a:t>
            </a:r>
            <a:r>
              <a:rPr lang="en-US" altLang="en-US" dirty="0"/>
              <a:t> </a:t>
            </a:r>
            <a:r>
              <a:rPr lang="en-US" altLang="en-US" dirty="0" err="1"/>
              <a:t>diketahui</a:t>
            </a:r>
            <a:r>
              <a:rPr lang="en-US" altLang="en-US" dirty="0"/>
              <a:t> </a:t>
            </a:r>
            <a:r>
              <a:rPr lang="en-US" altLang="en-US" dirty="0" err="1"/>
              <a:t>pemegang</a:t>
            </a:r>
            <a:r>
              <a:rPr lang="en-US" altLang="en-US" dirty="0"/>
              <a:t> </a:t>
            </a:r>
            <a:r>
              <a:rPr lang="en-US" altLang="en-US" dirty="0" err="1"/>
              <a:t>saham</a:t>
            </a:r>
            <a:r>
              <a:rPr lang="en-US" altLang="en-US" dirty="0"/>
              <a:t> </a:t>
            </a:r>
            <a:r>
              <a:rPr lang="en-US" altLang="en-US" dirty="0" err="1"/>
              <a:t>atau</a:t>
            </a:r>
            <a:r>
              <a:rPr lang="en-US" altLang="en-US" dirty="0"/>
              <a:t> dewan </a:t>
            </a:r>
            <a:r>
              <a:rPr lang="en-US" altLang="en-US" dirty="0" err="1"/>
              <a:t>komisaris</a:t>
            </a:r>
            <a:r>
              <a:rPr lang="en-US" altLang="en-US" dirty="0"/>
              <a:t>.</a:t>
            </a:r>
          </a:p>
          <a:p>
            <a:r>
              <a:rPr lang="en-US" altLang="en-US" dirty="0"/>
              <a:t>4. Duty to Obey (</a:t>
            </a:r>
            <a:r>
              <a:rPr lang="en-US" altLang="en-US" dirty="0" err="1"/>
              <a:t>Kewajiban</a:t>
            </a:r>
            <a:r>
              <a:rPr lang="en-US" altLang="en-US" dirty="0"/>
              <a:t> </a:t>
            </a:r>
            <a:r>
              <a:rPr lang="en-US" altLang="en-US" dirty="0" err="1"/>
              <a:t>Kepatuhan</a:t>
            </a:r>
            <a:r>
              <a:rPr lang="en-US" altLang="en-US" dirty="0"/>
              <a:t>)</a:t>
            </a:r>
          </a:p>
          <a:p>
            <a:r>
              <a:rPr lang="en-US" altLang="en-US" dirty="0" err="1"/>
              <a:t>Direksi</a:t>
            </a:r>
            <a:r>
              <a:rPr lang="en-US" altLang="en-US" dirty="0"/>
              <a:t> </a:t>
            </a:r>
            <a:r>
              <a:rPr lang="en-US" altLang="en-US" dirty="0" err="1"/>
              <a:t>harus</a:t>
            </a:r>
            <a:r>
              <a:rPr lang="en-US" altLang="en-US" dirty="0"/>
              <a:t> </a:t>
            </a:r>
            <a:r>
              <a:rPr lang="en-US" altLang="en-US" dirty="0" err="1"/>
              <a:t>mematuhi</a:t>
            </a:r>
            <a:r>
              <a:rPr lang="en-US" altLang="en-US" dirty="0"/>
              <a:t> </a:t>
            </a:r>
            <a:r>
              <a:rPr lang="en-US" altLang="en-US" dirty="0" err="1"/>
              <a:t>anggaran</a:t>
            </a:r>
            <a:r>
              <a:rPr lang="en-US" altLang="en-US" dirty="0"/>
              <a:t> </a:t>
            </a:r>
            <a:r>
              <a:rPr lang="en-US" altLang="en-US" dirty="0" err="1"/>
              <a:t>dasar</a:t>
            </a:r>
            <a:r>
              <a:rPr lang="en-US" altLang="en-US" dirty="0"/>
              <a:t> </a:t>
            </a:r>
            <a:r>
              <a:rPr lang="en-US" altLang="en-US" dirty="0" err="1"/>
              <a:t>perseroan</a:t>
            </a:r>
            <a:r>
              <a:rPr lang="en-US" altLang="en-US" dirty="0"/>
              <a:t>, </a:t>
            </a:r>
            <a:r>
              <a:rPr lang="en-US" altLang="en-US" dirty="0" err="1"/>
              <a:t>peraturan</a:t>
            </a:r>
            <a:r>
              <a:rPr lang="en-US" altLang="en-US" dirty="0"/>
              <a:t> </a:t>
            </a:r>
            <a:r>
              <a:rPr lang="en-US" altLang="en-US" dirty="0" err="1"/>
              <a:t>perundang-undangan</a:t>
            </a:r>
            <a:r>
              <a:rPr lang="en-US" altLang="en-US" dirty="0"/>
              <a:t>, </a:t>
            </a:r>
            <a:r>
              <a:rPr lang="en-US" altLang="en-US" dirty="0" err="1"/>
              <a:t>keputusan</a:t>
            </a:r>
            <a:r>
              <a:rPr lang="en-US" altLang="en-US" dirty="0"/>
              <a:t> RUPS, dan </a:t>
            </a:r>
            <a:r>
              <a:rPr lang="en-US" altLang="en-US" dirty="0" err="1"/>
              <a:t>seluruh</a:t>
            </a:r>
            <a:r>
              <a:rPr lang="en-US" altLang="en-US" dirty="0"/>
              <a:t> </a:t>
            </a:r>
            <a:r>
              <a:rPr lang="en-US" altLang="en-US" dirty="0" err="1"/>
              <a:t>regulasi</a:t>
            </a:r>
            <a:r>
              <a:rPr lang="en-US" altLang="en-US" dirty="0"/>
              <a:t> yang </a:t>
            </a:r>
            <a:r>
              <a:rPr lang="en-US" altLang="en-US" dirty="0" err="1"/>
              <a:t>mengikat</a:t>
            </a:r>
            <a:r>
              <a:rPr lang="en-US" altLang="en-US" dirty="0"/>
              <a:t> </a:t>
            </a:r>
            <a:r>
              <a:rPr lang="en-US" altLang="en-US" dirty="0" err="1"/>
              <a:t>perusahaan</a:t>
            </a:r>
            <a:r>
              <a:rPr lang="en-US" altLang="en-US" dirty="0"/>
              <a:t> </a:t>
            </a:r>
            <a:r>
              <a:rPr lang="en-US" altLang="en-US" dirty="0" err="1"/>
              <a:t>dalam</a:t>
            </a:r>
            <a:r>
              <a:rPr lang="en-US" altLang="en-US" dirty="0"/>
              <a:t> </a:t>
            </a:r>
            <a:r>
              <a:rPr lang="en-US" altLang="en-US" dirty="0" err="1"/>
              <a:t>menjalankan</a:t>
            </a:r>
            <a:r>
              <a:rPr lang="en-US" altLang="en-US" dirty="0"/>
              <a:t> </a:t>
            </a:r>
            <a:r>
              <a:rPr lang="en-US" altLang="en-US" dirty="0" err="1"/>
              <a:t>pengurusan</a:t>
            </a:r>
            <a:r>
              <a:rPr lang="en-US" altLang="en-US" dirty="0"/>
              <a:t>.</a:t>
            </a:r>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b="1" dirty="0" err="1"/>
              <a:t>Makna</a:t>
            </a:r>
            <a:r>
              <a:rPr lang="en-ID" b="1" dirty="0"/>
              <a:t> </a:t>
            </a:r>
            <a:r>
              <a:rPr lang="en-ID" b="1" dirty="0" err="1"/>
              <a:t>Doktrin</a:t>
            </a:r>
            <a:r>
              <a:rPr lang="en-ID" b="1" dirty="0"/>
              <a:t> </a:t>
            </a:r>
            <a:r>
              <a:rPr lang="en-ID" b="1" i="1" dirty="0"/>
              <a:t>Piercing the Corporate Veil</a:t>
            </a:r>
            <a:endParaRPr lang="en-ID" b="1" dirty="0"/>
          </a:p>
          <a:p>
            <a:r>
              <a:rPr lang="en-ID" dirty="0" err="1"/>
              <a:t>Doktrin</a:t>
            </a:r>
            <a:r>
              <a:rPr lang="en-ID" dirty="0"/>
              <a:t> </a:t>
            </a:r>
            <a:r>
              <a:rPr lang="en-ID" dirty="0" err="1"/>
              <a:t>ini</a:t>
            </a:r>
            <a:r>
              <a:rPr lang="en-ID" dirty="0"/>
              <a:t> </a:t>
            </a:r>
            <a:r>
              <a:rPr lang="en-ID" dirty="0" err="1"/>
              <a:t>digunakan</a:t>
            </a:r>
            <a:r>
              <a:rPr lang="en-ID" dirty="0"/>
              <a:t> </a:t>
            </a:r>
            <a:r>
              <a:rPr lang="en-ID" b="1" dirty="0" err="1"/>
              <a:t>ketika</a:t>
            </a:r>
            <a:r>
              <a:rPr lang="en-ID" b="1" dirty="0"/>
              <a:t> </a:t>
            </a:r>
            <a:r>
              <a:rPr lang="en-ID" b="1" dirty="0" err="1"/>
              <a:t>perseroan</a:t>
            </a:r>
            <a:r>
              <a:rPr lang="en-ID" b="1" dirty="0"/>
              <a:t> </a:t>
            </a:r>
            <a:r>
              <a:rPr lang="en-ID" b="1" dirty="0" err="1"/>
              <a:t>dipakai</a:t>
            </a:r>
            <a:r>
              <a:rPr lang="en-ID" b="1" dirty="0"/>
              <a:t> </a:t>
            </a:r>
            <a:r>
              <a:rPr lang="en-ID" b="1" dirty="0" err="1"/>
              <a:t>sebagai</a:t>
            </a:r>
            <a:r>
              <a:rPr lang="en-ID" b="1" dirty="0"/>
              <a:t> </a:t>
            </a:r>
            <a:r>
              <a:rPr lang="en-ID" b="1" dirty="0" err="1"/>
              <a:t>tameng</a:t>
            </a:r>
            <a:r>
              <a:rPr lang="en-ID" dirty="0"/>
              <a:t> </a:t>
            </a:r>
            <a:r>
              <a:rPr lang="en-ID" dirty="0" err="1"/>
              <a:t>untuk</a:t>
            </a:r>
            <a:r>
              <a:rPr lang="en-ID" dirty="0"/>
              <a:t> </a:t>
            </a:r>
            <a:r>
              <a:rPr lang="en-ID" dirty="0" err="1"/>
              <a:t>melakukan</a:t>
            </a:r>
            <a:r>
              <a:rPr lang="en-ID" dirty="0"/>
              <a:t> </a:t>
            </a:r>
            <a:r>
              <a:rPr lang="en-ID" dirty="0" err="1"/>
              <a:t>tindakan</a:t>
            </a:r>
            <a:r>
              <a:rPr lang="en-ID" dirty="0"/>
              <a:t> </a:t>
            </a:r>
            <a:r>
              <a:rPr lang="en-ID" dirty="0" err="1"/>
              <a:t>melawan</a:t>
            </a:r>
            <a:r>
              <a:rPr lang="en-ID" dirty="0"/>
              <a:t> </a:t>
            </a:r>
            <a:r>
              <a:rPr lang="en-ID" dirty="0" err="1"/>
              <a:t>hukum</a:t>
            </a:r>
            <a:r>
              <a:rPr lang="en-ID" dirty="0"/>
              <a:t>, </a:t>
            </a:r>
            <a:r>
              <a:rPr lang="en-ID" dirty="0" err="1"/>
              <a:t>penipuan</a:t>
            </a:r>
            <a:r>
              <a:rPr lang="en-ID" dirty="0"/>
              <a:t>, </a:t>
            </a:r>
            <a:r>
              <a:rPr lang="en-ID" dirty="0" err="1"/>
              <a:t>penggelapan</a:t>
            </a:r>
            <a:r>
              <a:rPr lang="en-ID" dirty="0"/>
              <a:t> </a:t>
            </a:r>
            <a:r>
              <a:rPr lang="en-ID" dirty="0" err="1"/>
              <a:t>aset</a:t>
            </a:r>
            <a:r>
              <a:rPr lang="en-ID" dirty="0"/>
              <a:t>, </a:t>
            </a:r>
            <a:r>
              <a:rPr lang="en-ID" dirty="0" err="1"/>
              <a:t>atau</a:t>
            </a:r>
            <a:r>
              <a:rPr lang="en-ID" dirty="0"/>
              <a:t> </a:t>
            </a:r>
            <a:r>
              <a:rPr lang="en-ID" dirty="0" err="1"/>
              <a:t>perbuatan</a:t>
            </a:r>
            <a:r>
              <a:rPr lang="en-ID" dirty="0"/>
              <a:t> yang </a:t>
            </a:r>
            <a:r>
              <a:rPr lang="en-ID" dirty="0" err="1"/>
              <a:t>merugikan</a:t>
            </a:r>
            <a:r>
              <a:rPr lang="en-ID" dirty="0"/>
              <a:t> </a:t>
            </a:r>
            <a:r>
              <a:rPr lang="en-ID" dirty="0" err="1"/>
              <a:t>pihak</a:t>
            </a:r>
            <a:r>
              <a:rPr lang="en-ID" dirty="0"/>
              <a:t> lain. Dalam </a:t>
            </a:r>
            <a:r>
              <a:rPr lang="en-ID" dirty="0" err="1"/>
              <a:t>situasi</a:t>
            </a:r>
            <a:r>
              <a:rPr lang="en-ID" dirty="0"/>
              <a:t> </a:t>
            </a:r>
            <a:r>
              <a:rPr lang="en-ID" dirty="0" err="1"/>
              <a:t>seperti</a:t>
            </a:r>
            <a:r>
              <a:rPr lang="en-ID" dirty="0"/>
              <a:t> </a:t>
            </a:r>
            <a:r>
              <a:rPr lang="en-ID" dirty="0" err="1"/>
              <a:t>itu</a:t>
            </a:r>
            <a:r>
              <a:rPr lang="en-ID" dirty="0"/>
              <a:t>, </a:t>
            </a:r>
            <a:r>
              <a:rPr lang="en-ID" dirty="0" err="1"/>
              <a:t>pengadilan</a:t>
            </a:r>
            <a:r>
              <a:rPr lang="en-ID" dirty="0"/>
              <a:t> </a:t>
            </a:r>
            <a:r>
              <a:rPr lang="en-ID" dirty="0" err="1"/>
              <a:t>dapat</a:t>
            </a:r>
            <a:r>
              <a:rPr lang="en-ID" dirty="0"/>
              <a:t> “</a:t>
            </a:r>
            <a:r>
              <a:rPr lang="en-ID" dirty="0" err="1"/>
              <a:t>menembus</a:t>
            </a:r>
            <a:r>
              <a:rPr lang="en-ID" dirty="0"/>
              <a:t> </a:t>
            </a:r>
            <a:r>
              <a:rPr lang="en-ID" dirty="0" err="1"/>
              <a:t>tirai</a:t>
            </a:r>
            <a:r>
              <a:rPr lang="en-ID" dirty="0"/>
              <a:t> </a:t>
            </a:r>
            <a:r>
              <a:rPr lang="en-ID" dirty="0" err="1"/>
              <a:t>korporasi</a:t>
            </a:r>
            <a:r>
              <a:rPr lang="en-ID" dirty="0"/>
              <a:t>” dan </a:t>
            </a:r>
            <a:r>
              <a:rPr lang="en-ID" dirty="0" err="1"/>
              <a:t>meminta</a:t>
            </a:r>
            <a:r>
              <a:rPr lang="en-ID" dirty="0"/>
              <a:t> </a:t>
            </a:r>
            <a:r>
              <a:rPr lang="en-ID" dirty="0" err="1"/>
              <a:t>pertanggungjawaban</a:t>
            </a:r>
            <a:r>
              <a:rPr lang="en-ID" dirty="0"/>
              <a:t> </a:t>
            </a:r>
            <a:r>
              <a:rPr lang="en-ID" b="1" dirty="0"/>
              <a:t>personal</a:t>
            </a:r>
            <a:r>
              <a:rPr lang="en-ID" dirty="0"/>
              <a:t> </a:t>
            </a:r>
            <a:r>
              <a:rPr lang="en-ID" dirty="0" err="1"/>
              <a:t>kepada</a:t>
            </a:r>
            <a:r>
              <a:rPr lang="en-ID" dirty="0"/>
              <a:t> </a:t>
            </a:r>
            <a:r>
              <a:rPr lang="en-ID" dirty="0" err="1"/>
              <a:t>pemilik</a:t>
            </a:r>
            <a:r>
              <a:rPr lang="en-ID" dirty="0"/>
              <a:t> </a:t>
            </a:r>
            <a:r>
              <a:rPr lang="en-ID" dirty="0" err="1"/>
              <a:t>saham</a:t>
            </a:r>
            <a:r>
              <a:rPr lang="en-ID" dirty="0"/>
              <a:t> </a:t>
            </a:r>
            <a:r>
              <a:rPr lang="en-ID" dirty="0" err="1"/>
              <a:t>atau</a:t>
            </a:r>
            <a:r>
              <a:rPr lang="en-ID" dirty="0"/>
              <a:t> </a:t>
            </a:r>
            <a:r>
              <a:rPr lang="en-ID" dirty="0" err="1"/>
              <a:t>direksi</a:t>
            </a:r>
            <a:r>
              <a:rPr lang="en-ID" dirty="0"/>
              <a:t>.</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36742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204864"/>
            <a:ext cx="9144000" cy="1198880"/>
          </a:xfrm>
          <a:prstGeom prst="rect">
            <a:avLst/>
          </a:prstGeom>
          <a:noFill/>
        </p:spPr>
        <p:txBody>
          <a:bodyPr wrap="square" lIns="91440" tIns="45720" rIns="91440" bIns="45720">
            <a:spAutoFit/>
          </a:bodyPr>
          <a:lstStyle/>
          <a:p>
            <a:pPr algn="ct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PERSEROAN TERBATAS (PT)</a:t>
            </a:r>
            <a:endPar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11</a:t>
            </a: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549692"/>
            <a:ext cx="8712968" cy="5328592"/>
          </a:xfrm>
        </p:spPr>
        <p:txBody>
          <a:bodyPr>
            <a:noAutofit/>
          </a:bodyPr>
          <a:lstStyle/>
          <a:p>
            <a:pPr algn="ctr"/>
            <a:r>
              <a:rPr lang="en-US" altLang="en-US" sz="2400" dirty="0">
                <a:solidFill>
                  <a:schemeClr val="tx1"/>
                </a:solidFill>
              </a:rPr>
              <a:t>Wewenang Khusus RUPS</a:t>
            </a:r>
          </a:p>
          <a:p>
            <a:pPr algn="ct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Perubahan Anggaran Dasar</a:t>
            </a:r>
          </a:p>
          <a:p>
            <a:pPr marL="342900" indent="-342900" algn="just">
              <a:buFont typeface="Arial" panose="020B0604020202020204" pitchFamily="34" charset="0"/>
              <a:buChar char="•"/>
            </a:pPr>
            <a:r>
              <a:rPr lang="en-US" altLang="en-US" sz="2400" dirty="0">
                <a:solidFill>
                  <a:schemeClr val="tx1"/>
                </a:solidFill>
              </a:rPr>
              <a:t>Penggabungan, Peleburan, Pemisahan PT</a:t>
            </a:r>
          </a:p>
          <a:p>
            <a:pPr marL="342900" indent="-342900" algn="just">
              <a:buFont typeface="Arial" panose="020B0604020202020204" pitchFamily="34" charset="0"/>
              <a:buChar char="•"/>
            </a:pPr>
            <a:r>
              <a:rPr lang="en-US" altLang="en-US" sz="2400" dirty="0">
                <a:solidFill>
                  <a:schemeClr val="tx1"/>
                </a:solidFill>
              </a:rPr>
              <a:t>Likuidasi atau pembubaran</a:t>
            </a:r>
          </a:p>
          <a:p>
            <a:pPr marL="342900" indent="-342900" algn="just">
              <a:buFont typeface="Arial" panose="020B0604020202020204" pitchFamily="34" charset="0"/>
              <a:buChar char="•"/>
            </a:pPr>
            <a:r>
              <a:rPr lang="en-US" altLang="en-US" sz="2400" dirty="0">
                <a:solidFill>
                  <a:schemeClr val="tx1"/>
                </a:solidFill>
              </a:rPr>
              <a:t>Transaksi material &amp; benturan kepentingan</a:t>
            </a:r>
          </a:p>
          <a:p>
            <a:pPr marL="342900" indent="-342900" algn="just">
              <a:buFont typeface="Arial" panose="020B0604020202020204" pitchFamily="34" charset="0"/>
              <a:buChar char="•"/>
            </a:pPr>
            <a:r>
              <a:rPr lang="en-US" altLang="en-US" sz="2400" dirty="0">
                <a:solidFill>
                  <a:schemeClr val="tx1"/>
                </a:solidFill>
              </a:rPr>
              <a:t>Pengalihan kekayaan perusahaan &gt;50% (Wajib RUPS)</a:t>
            </a: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4970" y="549910"/>
            <a:ext cx="8437245" cy="5737225"/>
          </a:xfrm>
        </p:spPr>
        <p:txBody>
          <a:bodyPr>
            <a:noAutofit/>
          </a:bodyPr>
          <a:lstStyle/>
          <a:p>
            <a:pPr algn="ctr"/>
            <a:r>
              <a:rPr lang="en-US" altLang="en-US" sz="2100" dirty="0">
                <a:solidFill>
                  <a:schemeClr val="tx1"/>
                </a:solidFill>
              </a:rPr>
              <a:t>Direksi: Fungsi Manajerial yang Luas</a:t>
            </a:r>
          </a:p>
          <a:p>
            <a:pPr algn="just"/>
            <a:endParaRPr lang="en-US" altLang="en-US" sz="2100" dirty="0">
              <a:solidFill>
                <a:schemeClr val="tx1"/>
              </a:solidFill>
            </a:endParaRPr>
          </a:p>
          <a:p>
            <a:pPr algn="just"/>
            <a:r>
              <a:rPr lang="en-US" altLang="en-US" sz="2100" dirty="0">
                <a:solidFill>
                  <a:schemeClr val="tx1"/>
                </a:solidFill>
              </a:rPr>
              <a:t>Fungsi direksi:</a:t>
            </a:r>
          </a:p>
          <a:p>
            <a:pPr marL="342900" indent="-342900" algn="just">
              <a:buFont typeface="Arial" panose="020B0604020202020204" pitchFamily="34" charset="0"/>
              <a:buChar char="•"/>
            </a:pPr>
            <a:r>
              <a:rPr lang="en-US" altLang="en-US" sz="2100" dirty="0">
                <a:solidFill>
                  <a:schemeClr val="tx1"/>
                </a:solidFill>
              </a:rPr>
              <a:t>Pengurusan operasional harian</a:t>
            </a:r>
          </a:p>
          <a:p>
            <a:pPr marL="342900" indent="-342900" algn="just">
              <a:buFont typeface="Arial" panose="020B0604020202020204" pitchFamily="34" charset="0"/>
              <a:buChar char="•"/>
            </a:pPr>
            <a:r>
              <a:rPr lang="en-US" altLang="en-US" sz="2100" dirty="0">
                <a:solidFill>
                  <a:schemeClr val="tx1"/>
                </a:solidFill>
              </a:rPr>
              <a:t>Penyusunan strategi usaha</a:t>
            </a:r>
          </a:p>
          <a:p>
            <a:pPr marL="342900" indent="-342900" algn="just">
              <a:buFont typeface="Arial" panose="020B0604020202020204" pitchFamily="34" charset="0"/>
              <a:buChar char="•"/>
            </a:pPr>
            <a:r>
              <a:rPr lang="en-US" altLang="en-US" sz="2100" dirty="0">
                <a:solidFill>
                  <a:schemeClr val="tx1"/>
                </a:solidFill>
              </a:rPr>
              <a:t>Mengelola keuangan</a:t>
            </a:r>
          </a:p>
          <a:p>
            <a:pPr marL="342900" indent="-342900" algn="just">
              <a:buFont typeface="Arial" panose="020B0604020202020204" pitchFamily="34" charset="0"/>
              <a:buChar char="•"/>
            </a:pPr>
            <a:r>
              <a:rPr lang="en-US" altLang="en-US" sz="2100" dirty="0">
                <a:solidFill>
                  <a:schemeClr val="tx1"/>
                </a:solidFill>
              </a:rPr>
              <a:t>Mengelola SDM</a:t>
            </a:r>
          </a:p>
          <a:p>
            <a:pPr marL="342900" indent="-342900" algn="just">
              <a:buFont typeface="Arial" panose="020B0604020202020204" pitchFamily="34" charset="0"/>
              <a:buChar char="•"/>
            </a:pPr>
            <a:r>
              <a:rPr lang="en-US" altLang="en-US" sz="2100" dirty="0">
                <a:solidFill>
                  <a:schemeClr val="tx1"/>
                </a:solidFill>
              </a:rPr>
              <a:t>Menandatangani perjanjian atas nama PT</a:t>
            </a:r>
          </a:p>
          <a:p>
            <a:pPr marL="342900" indent="-342900" algn="just">
              <a:buFont typeface="Arial" panose="020B0604020202020204" pitchFamily="34" charset="0"/>
              <a:buChar char="•"/>
            </a:pPr>
            <a:r>
              <a:rPr lang="en-US" altLang="en-US" sz="2100" dirty="0">
                <a:solidFill>
                  <a:schemeClr val="tx1"/>
                </a:solidFill>
              </a:rPr>
              <a:t>Menjalankan prinsip kehati-hatian</a:t>
            </a:r>
          </a:p>
          <a:p>
            <a:pPr algn="just"/>
            <a:endParaRPr lang="en-US" altLang="en-US" sz="2100" dirty="0">
              <a:solidFill>
                <a:schemeClr val="tx1"/>
              </a:solidFill>
            </a:endParaRPr>
          </a:p>
          <a:p>
            <a:pPr algn="just"/>
            <a:r>
              <a:rPr lang="en-US" altLang="en-US" sz="2100" dirty="0">
                <a:solidFill>
                  <a:schemeClr val="tx1"/>
                </a:solidFill>
              </a:rPr>
              <a:t>Prinsip Fidusia Direksi:</a:t>
            </a:r>
          </a:p>
          <a:p>
            <a:pPr marL="342900" indent="-342900" algn="just">
              <a:buFont typeface="Arial" panose="020B0604020202020204" pitchFamily="34" charset="0"/>
              <a:buChar char="•"/>
            </a:pPr>
            <a:r>
              <a:rPr lang="en-US" altLang="en-US" sz="2100" dirty="0">
                <a:solidFill>
                  <a:schemeClr val="tx1"/>
                </a:solidFill>
              </a:rPr>
              <a:t>Duty of care</a:t>
            </a:r>
          </a:p>
          <a:p>
            <a:pPr marL="342900" indent="-342900" algn="just">
              <a:buFont typeface="Arial" panose="020B0604020202020204" pitchFamily="34" charset="0"/>
              <a:buChar char="•"/>
            </a:pPr>
            <a:r>
              <a:rPr lang="en-US" altLang="en-US" sz="2100" dirty="0">
                <a:solidFill>
                  <a:schemeClr val="tx1"/>
                </a:solidFill>
              </a:rPr>
              <a:t>Duty of loyalty</a:t>
            </a:r>
          </a:p>
          <a:p>
            <a:pPr marL="342900" indent="-342900" algn="just">
              <a:buFont typeface="Arial" panose="020B0604020202020204" pitchFamily="34" charset="0"/>
              <a:buChar char="•"/>
            </a:pPr>
            <a:r>
              <a:rPr lang="en-US" altLang="en-US" sz="2100" dirty="0">
                <a:solidFill>
                  <a:schemeClr val="tx1"/>
                </a:solidFill>
              </a:rPr>
              <a:t>Duty to disclose</a:t>
            </a:r>
          </a:p>
          <a:p>
            <a:pPr marL="342900" indent="-342900" algn="just">
              <a:buFont typeface="Arial" panose="020B0604020202020204" pitchFamily="34" charset="0"/>
              <a:buChar char="•"/>
            </a:pPr>
            <a:r>
              <a:rPr lang="en-US" altLang="en-US" sz="2100" dirty="0">
                <a:solidFill>
                  <a:schemeClr val="tx1"/>
                </a:solidFill>
              </a:rPr>
              <a:t>Duty to obey</a:t>
            </a: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200" dirty="0">
                <a:solidFill>
                  <a:schemeClr val="tx1"/>
                </a:solidFill>
              </a:rPr>
              <a:t>Tanggung Jawab Direksi</a:t>
            </a:r>
          </a:p>
          <a:p>
            <a:pPr algn="ctr"/>
            <a:r>
              <a:rPr lang="en-US" altLang="en-US" sz="2200" dirty="0">
                <a:solidFill>
                  <a:schemeClr val="tx1"/>
                </a:solidFill>
              </a:rPr>
              <a:t> </a:t>
            </a:r>
          </a:p>
          <a:p>
            <a:pPr algn="just"/>
            <a:r>
              <a:rPr lang="en-US" altLang="en-US" sz="2200" dirty="0">
                <a:solidFill>
                  <a:schemeClr val="tx1"/>
                </a:solidFill>
              </a:rPr>
              <a:t>Direksi bertanggung jawab secara pribadi jika:</a:t>
            </a:r>
          </a:p>
          <a:p>
            <a:pPr marL="342900" indent="-342900" algn="just">
              <a:buFont typeface="Arial" panose="020B0604020202020204" pitchFamily="34" charset="0"/>
              <a:buChar char="•"/>
            </a:pPr>
            <a:r>
              <a:rPr lang="en-US" altLang="en-US" sz="2200" dirty="0">
                <a:solidFill>
                  <a:schemeClr val="tx1"/>
                </a:solidFill>
              </a:rPr>
              <a:t>Bertindak melampaui kewenangan</a:t>
            </a:r>
          </a:p>
          <a:p>
            <a:pPr marL="342900" indent="-342900" algn="just">
              <a:buFont typeface="Arial" panose="020B0604020202020204" pitchFamily="34" charset="0"/>
              <a:buChar char="•"/>
            </a:pPr>
            <a:r>
              <a:rPr lang="en-US" altLang="en-US" sz="2200" dirty="0">
                <a:solidFill>
                  <a:schemeClr val="tx1"/>
                </a:solidFill>
              </a:rPr>
              <a:t>Sengaja merugikan perseroan/kreditor</a:t>
            </a:r>
          </a:p>
          <a:p>
            <a:pPr marL="342900" indent="-342900" algn="just">
              <a:buFont typeface="Arial" panose="020B0604020202020204" pitchFamily="34" charset="0"/>
              <a:buChar char="•"/>
            </a:pPr>
            <a:r>
              <a:rPr lang="en-US" altLang="en-US" sz="2200" dirty="0">
                <a:solidFill>
                  <a:schemeClr val="tx1"/>
                </a:solidFill>
              </a:rPr>
              <a:t>Tidak membuat pembukuan</a:t>
            </a:r>
          </a:p>
          <a:p>
            <a:pPr marL="342900" indent="-342900" algn="just">
              <a:buFont typeface="Arial" panose="020B0604020202020204" pitchFamily="34" charset="0"/>
              <a:buChar char="•"/>
            </a:pPr>
            <a:r>
              <a:rPr lang="en-US" altLang="en-US" sz="2200" dirty="0">
                <a:solidFill>
                  <a:schemeClr val="tx1"/>
                </a:solidFill>
              </a:rPr>
              <a:t>Menyalahgunakan aset perusahaan</a:t>
            </a:r>
          </a:p>
          <a:p>
            <a:pPr marL="342900" indent="-342900" algn="just">
              <a:buFont typeface="Arial" panose="020B0604020202020204" pitchFamily="34" charset="0"/>
              <a:buChar char="•"/>
            </a:pPr>
            <a:r>
              <a:rPr lang="en-US" altLang="en-US" sz="2200" dirty="0">
                <a:solidFill>
                  <a:schemeClr val="tx1"/>
                </a:solidFill>
              </a:rPr>
              <a:t>Lalai hingga PT pailit</a:t>
            </a:r>
          </a:p>
          <a:p>
            <a:pPr algn="just"/>
            <a:endParaRPr lang="en-US" altLang="en-US" sz="2200" dirty="0">
              <a:solidFill>
                <a:schemeClr val="tx1"/>
              </a:solidFill>
            </a:endParaRPr>
          </a:p>
          <a:p>
            <a:pPr algn="just"/>
            <a:r>
              <a:rPr lang="en-US" altLang="en-US" sz="2200" dirty="0">
                <a:solidFill>
                  <a:schemeClr val="tx1"/>
                </a:solidFill>
              </a:rPr>
              <a:t>Business Judgment Rule:</a:t>
            </a:r>
          </a:p>
          <a:p>
            <a:pPr algn="just"/>
            <a:r>
              <a:rPr lang="en-US" altLang="en-US" sz="2200" dirty="0">
                <a:solidFill>
                  <a:schemeClr val="tx1"/>
                </a:solidFill>
              </a:rPr>
              <a:t>Direksi tidak bisa dipidana/siperdata jika keputusan sudah diambil:</a:t>
            </a:r>
          </a:p>
          <a:p>
            <a:pPr marL="342900" indent="-342900" algn="just">
              <a:buFont typeface="Arial" panose="020B0604020202020204" pitchFamily="34" charset="0"/>
              <a:buChar char="•"/>
            </a:pPr>
            <a:r>
              <a:rPr lang="en-US" altLang="en-US" sz="2200" dirty="0">
                <a:solidFill>
                  <a:schemeClr val="tx1"/>
                </a:solidFill>
              </a:rPr>
              <a:t>Dengan itikad baik</a:t>
            </a:r>
          </a:p>
          <a:p>
            <a:pPr marL="342900" indent="-342900" algn="just">
              <a:buFont typeface="Arial" panose="020B0604020202020204" pitchFamily="34" charset="0"/>
              <a:buChar char="•"/>
            </a:pPr>
            <a:r>
              <a:rPr lang="en-US" altLang="en-US" sz="2200" dirty="0">
                <a:solidFill>
                  <a:schemeClr val="tx1"/>
                </a:solidFill>
              </a:rPr>
              <a:t>Berdasarkan informasi memadai</a:t>
            </a:r>
          </a:p>
          <a:p>
            <a:pPr marL="342900" indent="-342900" algn="just">
              <a:buFont typeface="Arial" panose="020B0604020202020204" pitchFamily="34" charset="0"/>
              <a:buChar char="•"/>
            </a:pPr>
            <a:r>
              <a:rPr lang="en-US" altLang="en-US" sz="2200" dirty="0">
                <a:solidFill>
                  <a:schemeClr val="tx1"/>
                </a:solidFill>
              </a:rPr>
              <a:t>Tanpa konflik kepentingan</a:t>
            </a: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200" dirty="0">
                <a:solidFill>
                  <a:schemeClr val="tx1"/>
                </a:solidFill>
              </a:rPr>
              <a:t>Tanggung Jawab Komisaris </a:t>
            </a:r>
          </a:p>
          <a:p>
            <a:pPr algn="ctr"/>
            <a:endParaRPr lang="en-US" altLang="en-US" sz="2200" dirty="0">
              <a:solidFill>
                <a:schemeClr val="tx1"/>
              </a:solidFill>
            </a:endParaRPr>
          </a:p>
          <a:p>
            <a:pPr algn="just"/>
            <a:r>
              <a:rPr lang="en-US" altLang="en-US" sz="2200" dirty="0">
                <a:solidFill>
                  <a:schemeClr val="tx1"/>
                </a:solidFill>
              </a:rPr>
              <a:t>Komisaris dapat dimintai tanggung jawab jika:</a:t>
            </a:r>
          </a:p>
          <a:p>
            <a:pPr marL="342900" indent="-342900" algn="just">
              <a:buFont typeface="Arial" panose="020B0604020202020204" pitchFamily="34" charset="0"/>
              <a:buChar char="•"/>
            </a:pPr>
            <a:r>
              <a:rPr lang="en-US" altLang="en-US" sz="2200" dirty="0">
                <a:solidFill>
                  <a:schemeClr val="tx1"/>
                </a:solidFill>
              </a:rPr>
              <a:t>Lalai melakukan pengawasan</a:t>
            </a:r>
          </a:p>
          <a:p>
            <a:pPr marL="342900" indent="-342900" algn="just">
              <a:buFont typeface="Arial" panose="020B0604020202020204" pitchFamily="34" charset="0"/>
              <a:buChar char="•"/>
            </a:pPr>
            <a:r>
              <a:rPr lang="en-US" altLang="en-US" sz="2200" dirty="0">
                <a:solidFill>
                  <a:schemeClr val="tx1"/>
                </a:solidFill>
              </a:rPr>
              <a:t>Membiarkan direksi melakukan tindakan melawan hukum</a:t>
            </a:r>
          </a:p>
          <a:p>
            <a:pPr marL="342900" indent="-342900" algn="just">
              <a:buFont typeface="Arial" panose="020B0604020202020204" pitchFamily="34" charset="0"/>
              <a:buChar char="•"/>
            </a:pPr>
            <a:r>
              <a:rPr lang="en-US" altLang="en-US" sz="2200" dirty="0">
                <a:solidFill>
                  <a:schemeClr val="tx1"/>
                </a:solidFill>
              </a:rPr>
              <a:t>Tidak bertindak padahal mengetahui pelanggaran</a:t>
            </a:r>
          </a:p>
          <a:p>
            <a:pPr marL="342900" indent="-342900" algn="just">
              <a:buFont typeface="Arial" panose="020B0604020202020204" pitchFamily="34" charset="0"/>
              <a:buChar char="•"/>
            </a:pPr>
            <a:r>
              <a:rPr lang="en-US" altLang="en-US" sz="2200" dirty="0">
                <a:solidFill>
                  <a:schemeClr val="tx1"/>
                </a:solidFill>
              </a:rPr>
              <a:t>Ikut serta dalam tindakan yang merugikan PT</a:t>
            </a:r>
          </a:p>
          <a:p>
            <a:pPr algn="just"/>
            <a:endParaRPr lang="en-US" altLang="en-US" sz="2200" dirty="0">
              <a:solidFill>
                <a:schemeClr val="tx1"/>
              </a:solidFill>
            </a:endParaRPr>
          </a:p>
          <a:p>
            <a:pPr algn="just"/>
            <a:r>
              <a:rPr lang="en-US" altLang="en-US" sz="2200" dirty="0">
                <a:solidFill>
                  <a:schemeClr val="tx1"/>
                </a:solidFill>
              </a:rPr>
              <a:t>Dalam PT Tbk:</a:t>
            </a:r>
          </a:p>
          <a:p>
            <a:pPr algn="just"/>
            <a:r>
              <a:rPr lang="en-US" altLang="en-US" sz="2200" dirty="0">
                <a:solidFill>
                  <a:schemeClr val="tx1"/>
                </a:solidFill>
              </a:rPr>
              <a:t>Komisaris wajib membentuk:</a:t>
            </a:r>
          </a:p>
          <a:p>
            <a:pPr marL="342900" indent="-342900" algn="just">
              <a:buFont typeface="Arial" panose="020B0604020202020204" pitchFamily="34" charset="0"/>
              <a:buChar char="•"/>
            </a:pPr>
            <a:r>
              <a:rPr lang="en-US" altLang="en-US" sz="2200" dirty="0">
                <a:solidFill>
                  <a:schemeClr val="tx1"/>
                </a:solidFill>
              </a:rPr>
              <a:t>Komite Audit</a:t>
            </a:r>
          </a:p>
          <a:p>
            <a:pPr marL="342900" indent="-342900" algn="just">
              <a:buFont typeface="Arial" panose="020B0604020202020204" pitchFamily="34" charset="0"/>
              <a:buChar char="•"/>
            </a:pPr>
            <a:r>
              <a:rPr lang="en-US" altLang="en-US" sz="2200" dirty="0">
                <a:solidFill>
                  <a:schemeClr val="tx1"/>
                </a:solidFill>
              </a:rPr>
              <a:t>Komite Nominasi &amp; Remunerasi</a:t>
            </a: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200" dirty="0">
                <a:solidFill>
                  <a:schemeClr val="tx1"/>
                </a:solidFill>
              </a:rPr>
              <a:t>Koordinasi Organ PT: Model Check &amp; Balance</a:t>
            </a:r>
          </a:p>
          <a:p>
            <a:pPr algn="just"/>
            <a:endParaRPr lang="en-US" altLang="en-US" sz="2200" dirty="0">
              <a:solidFill>
                <a:schemeClr val="tx1"/>
              </a:solidFill>
            </a:endParaRPr>
          </a:p>
          <a:p>
            <a:pPr algn="just"/>
            <a:r>
              <a:rPr lang="en-US" altLang="en-US" sz="2200" dirty="0">
                <a:solidFill>
                  <a:schemeClr val="tx1"/>
                </a:solidFill>
              </a:rPr>
              <a:t>Hubungan organ PT harus:</a:t>
            </a:r>
          </a:p>
          <a:p>
            <a:pPr marL="342900" indent="-342900" algn="just">
              <a:buFont typeface="Arial" panose="020B0604020202020204" pitchFamily="34" charset="0"/>
              <a:buChar char="•"/>
            </a:pPr>
            <a:r>
              <a:rPr lang="en-US" altLang="en-US" sz="2200" dirty="0">
                <a:solidFill>
                  <a:schemeClr val="tx1"/>
                </a:solidFill>
              </a:rPr>
              <a:t>Sinergis</a:t>
            </a:r>
          </a:p>
          <a:p>
            <a:pPr marL="342900" indent="-342900" algn="just">
              <a:buFont typeface="Arial" panose="020B0604020202020204" pitchFamily="34" charset="0"/>
              <a:buChar char="•"/>
            </a:pPr>
            <a:r>
              <a:rPr lang="en-US" altLang="en-US" sz="2200" dirty="0">
                <a:solidFill>
                  <a:schemeClr val="tx1"/>
                </a:solidFill>
              </a:rPr>
              <a:t>Tidak saling mendominasi</a:t>
            </a:r>
          </a:p>
          <a:p>
            <a:pPr marL="342900" indent="-342900" algn="just">
              <a:buFont typeface="Arial" panose="020B0604020202020204" pitchFamily="34" charset="0"/>
              <a:buChar char="•"/>
            </a:pPr>
            <a:r>
              <a:rPr lang="en-US" altLang="en-US" sz="2200" dirty="0">
                <a:solidFill>
                  <a:schemeClr val="tx1"/>
                </a:solidFill>
              </a:rPr>
              <a:t>Mengikuti pola check &amp; balance</a:t>
            </a:r>
          </a:p>
          <a:p>
            <a:pPr algn="just"/>
            <a:endParaRPr lang="en-US" altLang="en-US" sz="2200" dirty="0">
              <a:solidFill>
                <a:schemeClr val="tx1"/>
              </a:solidFill>
            </a:endParaRPr>
          </a:p>
          <a:p>
            <a:pPr algn="just"/>
            <a:r>
              <a:rPr lang="en-US" altLang="en-US" sz="2200" dirty="0">
                <a:solidFill>
                  <a:schemeClr val="tx1"/>
                </a:solidFill>
              </a:rPr>
              <a:t>Relasi:</a:t>
            </a:r>
          </a:p>
          <a:p>
            <a:pPr marL="342900" indent="-342900" algn="just">
              <a:buFont typeface="Arial" panose="020B0604020202020204" pitchFamily="34" charset="0"/>
              <a:buChar char="•"/>
            </a:pPr>
            <a:r>
              <a:rPr lang="en-US" altLang="en-US" sz="2200" dirty="0">
                <a:solidFill>
                  <a:schemeClr val="tx1"/>
                </a:solidFill>
              </a:rPr>
              <a:t>RUPS mengawasi organ lain</a:t>
            </a:r>
          </a:p>
          <a:p>
            <a:pPr marL="342900" indent="-342900" algn="just">
              <a:buFont typeface="Arial" panose="020B0604020202020204" pitchFamily="34" charset="0"/>
              <a:buChar char="•"/>
            </a:pPr>
            <a:r>
              <a:rPr lang="en-US" altLang="en-US" sz="2200" dirty="0">
                <a:solidFill>
                  <a:schemeClr val="tx1"/>
                </a:solidFill>
              </a:rPr>
              <a:t>Komisaris mengawasi direksi</a:t>
            </a:r>
          </a:p>
          <a:p>
            <a:pPr marL="342900" indent="-342900" algn="just">
              <a:buFont typeface="Arial" panose="020B0604020202020204" pitchFamily="34" charset="0"/>
              <a:buChar char="•"/>
            </a:pPr>
            <a:r>
              <a:rPr lang="en-US" altLang="en-US" sz="2200" dirty="0">
                <a:solidFill>
                  <a:schemeClr val="tx1"/>
                </a:solidFill>
              </a:rPr>
              <a:t>Direksi mengelola perseroan</a:t>
            </a:r>
          </a:p>
          <a:p>
            <a:pPr marL="342900" indent="-342900" algn="just">
              <a:buFont typeface="Arial" panose="020B0604020202020204" pitchFamily="34" charset="0"/>
              <a:buChar char="•"/>
            </a:pPr>
            <a:r>
              <a:rPr lang="en-US" altLang="en-US" sz="2200" dirty="0">
                <a:solidFill>
                  <a:schemeClr val="tx1"/>
                </a:solidFill>
              </a:rPr>
              <a:t>Semua organ bekerja demi kepentingan perseroan, bukan kepentingan pribadi</a:t>
            </a: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200" dirty="0">
                <a:solidFill>
                  <a:schemeClr val="tx1"/>
                </a:solidFill>
              </a:rPr>
              <a:t>Hak &amp; Kewajiban Pemegang Saham </a:t>
            </a:r>
          </a:p>
          <a:p>
            <a:pPr algn="just"/>
            <a:r>
              <a:rPr lang="en-US" altLang="en-US" sz="2200" dirty="0">
                <a:solidFill>
                  <a:schemeClr val="tx1"/>
                </a:solidFill>
              </a:rPr>
              <a:t>Hak:</a:t>
            </a:r>
          </a:p>
          <a:p>
            <a:pPr marL="342900" indent="-342900" algn="just">
              <a:buFont typeface="Arial" panose="020B0604020202020204" pitchFamily="34" charset="0"/>
              <a:buChar char="•"/>
            </a:pPr>
            <a:r>
              <a:rPr lang="en-US" altLang="en-US" sz="2200" dirty="0">
                <a:solidFill>
                  <a:schemeClr val="tx1"/>
                </a:solidFill>
              </a:rPr>
              <a:t>Meminta RUPS</a:t>
            </a:r>
          </a:p>
          <a:p>
            <a:pPr marL="342900" indent="-342900" algn="just">
              <a:buFont typeface="Arial" panose="020B0604020202020204" pitchFamily="34" charset="0"/>
              <a:buChar char="•"/>
            </a:pPr>
            <a:r>
              <a:rPr lang="en-US" altLang="en-US" sz="2200" dirty="0">
                <a:solidFill>
                  <a:schemeClr val="tx1"/>
                </a:solidFill>
              </a:rPr>
              <a:t>Meminta pemeriksaan pengadilan</a:t>
            </a:r>
          </a:p>
          <a:p>
            <a:pPr marL="342900" indent="-342900" algn="just">
              <a:buFont typeface="Arial" panose="020B0604020202020204" pitchFamily="34" charset="0"/>
              <a:buChar char="•"/>
            </a:pPr>
            <a:r>
              <a:rPr lang="en-US" altLang="en-US" sz="2200" dirty="0">
                <a:solidFill>
                  <a:schemeClr val="tx1"/>
                </a:solidFill>
              </a:rPr>
              <a:t>Menggugat direksi &amp; komisaris</a:t>
            </a:r>
          </a:p>
          <a:p>
            <a:pPr marL="342900" indent="-342900" algn="just">
              <a:buFont typeface="Arial" panose="020B0604020202020204" pitchFamily="34" charset="0"/>
              <a:buChar char="•"/>
            </a:pPr>
            <a:r>
              <a:rPr lang="en-US" altLang="en-US" sz="2200" dirty="0">
                <a:solidFill>
                  <a:schemeClr val="tx1"/>
                </a:solidFill>
              </a:rPr>
              <a:t>Meminta pembatalan RUPS</a:t>
            </a:r>
          </a:p>
          <a:p>
            <a:pPr marL="342900" indent="-342900" algn="just">
              <a:buFont typeface="Arial" panose="020B0604020202020204" pitchFamily="34" charset="0"/>
              <a:buChar char="•"/>
            </a:pPr>
            <a:r>
              <a:rPr lang="en-US" altLang="en-US" sz="2200" dirty="0">
                <a:solidFill>
                  <a:schemeClr val="tx1"/>
                </a:solidFill>
              </a:rPr>
              <a:t>Mendapat dividen</a:t>
            </a:r>
          </a:p>
          <a:p>
            <a:pPr algn="just"/>
            <a:endParaRPr lang="en-US" altLang="en-US" sz="2200" dirty="0">
              <a:solidFill>
                <a:schemeClr val="tx1"/>
              </a:solidFill>
            </a:endParaRPr>
          </a:p>
          <a:p>
            <a:pPr algn="just"/>
            <a:r>
              <a:rPr lang="en-US" altLang="en-US" sz="2200" dirty="0">
                <a:solidFill>
                  <a:schemeClr val="tx1"/>
                </a:solidFill>
              </a:rPr>
              <a:t>Kewajiban:</a:t>
            </a:r>
          </a:p>
          <a:p>
            <a:pPr marL="342900" indent="-342900" algn="just">
              <a:buFont typeface="Arial" panose="020B0604020202020204" pitchFamily="34" charset="0"/>
              <a:buChar char="•"/>
            </a:pPr>
            <a:r>
              <a:rPr lang="en-US" altLang="en-US" sz="2200" dirty="0">
                <a:solidFill>
                  <a:schemeClr val="tx1"/>
                </a:solidFill>
              </a:rPr>
              <a:t>Menyetor modal</a:t>
            </a:r>
          </a:p>
          <a:p>
            <a:pPr marL="342900" indent="-342900" algn="just">
              <a:buFont typeface="Arial" panose="020B0604020202020204" pitchFamily="34" charset="0"/>
              <a:buChar char="•"/>
            </a:pPr>
            <a:r>
              <a:rPr lang="en-US" altLang="en-US" sz="2200" dirty="0">
                <a:solidFill>
                  <a:schemeClr val="tx1"/>
                </a:solidFill>
              </a:rPr>
              <a:t>Menjaga kerahasiaan informasi</a:t>
            </a:r>
          </a:p>
          <a:p>
            <a:pPr marL="342900" indent="-342900" algn="just">
              <a:buFont typeface="Arial" panose="020B0604020202020204" pitchFamily="34" charset="0"/>
              <a:buChar char="•"/>
            </a:pPr>
            <a:r>
              <a:rPr lang="en-US" altLang="en-US" sz="2200" dirty="0">
                <a:solidFill>
                  <a:schemeClr val="tx1"/>
                </a:solidFill>
              </a:rPr>
              <a:t>Patuh pada AD &amp; UU</a:t>
            </a: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93370" y="549275"/>
            <a:ext cx="8427720" cy="5472430"/>
          </a:xfrm>
        </p:spPr>
        <p:txBody>
          <a:bodyPr>
            <a:normAutofit fontScale="77500" lnSpcReduction="10000"/>
          </a:bodyPr>
          <a:lstStyle/>
          <a:p>
            <a:pPr algn="ctr"/>
            <a:r>
              <a:rPr lang="en-US" altLang="en-US" sz="3000" dirty="0">
                <a:solidFill>
                  <a:schemeClr val="tx1"/>
                </a:solidFill>
              </a:rPr>
              <a:t>Pendirian PT</a:t>
            </a:r>
          </a:p>
          <a:p>
            <a:pPr algn="ctr"/>
            <a:endParaRPr lang="en-US" altLang="en-US" sz="3000" dirty="0">
              <a:solidFill>
                <a:schemeClr val="tx1"/>
              </a:solidFill>
            </a:endParaRPr>
          </a:p>
          <a:p>
            <a:pPr marL="228600" indent="-228600" algn="just">
              <a:buAutoNum type="arabicPeriod"/>
            </a:pPr>
            <a:r>
              <a:rPr lang="en-US" altLang="en-US" sz="3000" dirty="0">
                <a:solidFill>
                  <a:schemeClr val="tx1"/>
                </a:solidFill>
              </a:rPr>
              <a:t>Menentukan nama</a:t>
            </a:r>
          </a:p>
          <a:p>
            <a:pPr marL="228600" indent="-228600" algn="just">
              <a:buAutoNum type="arabicPeriod"/>
            </a:pPr>
            <a:r>
              <a:rPr lang="en-US" altLang="en-US" sz="3000" dirty="0">
                <a:solidFill>
                  <a:schemeClr val="tx1"/>
                </a:solidFill>
              </a:rPr>
              <a:t>Menentukan pendiri</a:t>
            </a:r>
          </a:p>
          <a:p>
            <a:pPr marL="228600" indent="-228600" algn="just">
              <a:buAutoNum type="arabicPeriod"/>
            </a:pPr>
            <a:r>
              <a:rPr lang="en-US" altLang="en-US" sz="3000" dirty="0">
                <a:solidFill>
                  <a:schemeClr val="tx1"/>
                </a:solidFill>
              </a:rPr>
              <a:t>Menyusun Anggaran Dasar</a:t>
            </a:r>
          </a:p>
          <a:p>
            <a:pPr marL="228600" indent="-228600" algn="just">
              <a:buAutoNum type="arabicPeriod"/>
            </a:pPr>
            <a:r>
              <a:rPr lang="en-US" altLang="en-US" sz="3000" dirty="0">
                <a:solidFill>
                  <a:schemeClr val="tx1"/>
                </a:solidFill>
              </a:rPr>
              <a:t>Pembuatan akta di hadapan notaris</a:t>
            </a:r>
          </a:p>
          <a:p>
            <a:pPr marL="228600" indent="-228600" algn="just">
              <a:buAutoNum type="arabicPeriod"/>
            </a:pPr>
            <a:r>
              <a:rPr lang="en-US" altLang="en-US" sz="3000" dirty="0">
                <a:solidFill>
                  <a:schemeClr val="tx1"/>
                </a:solidFill>
              </a:rPr>
              <a:t>Pendaftaran ke Menteri</a:t>
            </a:r>
          </a:p>
          <a:p>
            <a:pPr marL="228600" indent="-228600" algn="just">
              <a:buAutoNum type="arabicPeriod"/>
            </a:pPr>
            <a:r>
              <a:rPr lang="en-US" altLang="en-US" sz="3000" dirty="0">
                <a:solidFill>
                  <a:schemeClr val="tx1"/>
                </a:solidFill>
              </a:rPr>
              <a:t>Pengesahan badan hukum</a:t>
            </a:r>
          </a:p>
          <a:p>
            <a:pPr marL="228600" indent="-228600" algn="just">
              <a:buAutoNum type="arabicPeriod"/>
            </a:pPr>
            <a:r>
              <a:rPr lang="en-US" altLang="en-US" sz="3000" dirty="0">
                <a:solidFill>
                  <a:schemeClr val="tx1"/>
                </a:solidFill>
              </a:rPr>
              <a:t>Penerbitan NIB (melalui OSS)</a:t>
            </a:r>
          </a:p>
          <a:p>
            <a:pPr marL="228600" indent="-228600" algn="just">
              <a:buAutoNum type="arabicPeriod"/>
            </a:pPr>
            <a:r>
              <a:rPr lang="en-US" altLang="en-US" sz="3000" dirty="0">
                <a:solidFill>
                  <a:schemeClr val="tx1"/>
                </a:solidFill>
              </a:rPr>
              <a:t>Mengurus izin operasional khusus</a:t>
            </a:r>
          </a:p>
          <a:p>
            <a:pPr marL="228600" indent="-228600" algn="just">
              <a:buAutoNum type="arabicPeriod"/>
            </a:pPr>
            <a:r>
              <a:rPr lang="en-US" altLang="en-US" sz="3000" dirty="0">
                <a:solidFill>
                  <a:schemeClr val="tx1"/>
                </a:solidFill>
              </a:rPr>
              <a:t>Pembukaan rekening &amp; setoran modal</a:t>
            </a:r>
          </a:p>
          <a:p>
            <a:pPr marL="228600" indent="-228600" algn="just">
              <a:buAutoNum type="arabicPeriod"/>
            </a:pPr>
            <a:r>
              <a:rPr lang="en-US" altLang="en-US" sz="3000" dirty="0">
                <a:solidFill>
                  <a:schemeClr val="tx1"/>
                </a:solidFill>
              </a:rPr>
              <a:t>NPWP perusahaan</a:t>
            </a:r>
          </a:p>
          <a:p>
            <a:pPr algn="just"/>
            <a:endParaRPr lang="en-US" altLang="en-US" sz="3000" dirty="0">
              <a:solidFill>
                <a:schemeClr val="tx1"/>
              </a:solidFill>
            </a:endParaRPr>
          </a:p>
          <a:p>
            <a:pPr algn="just"/>
            <a:r>
              <a:rPr lang="en-US" altLang="en-US" sz="3000" dirty="0">
                <a:solidFill>
                  <a:schemeClr val="tx1"/>
                </a:solidFill>
              </a:rPr>
              <a:t>PT baru lahir sebagai subjek hukum setelah keluar SK Kemenkumham.</a:t>
            </a: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95275" y="477520"/>
            <a:ext cx="8524875" cy="5829935"/>
          </a:xfrm>
        </p:spPr>
        <p:txBody>
          <a:bodyPr>
            <a:noAutofit/>
          </a:bodyPr>
          <a:lstStyle/>
          <a:p>
            <a:pPr algn="ctr"/>
            <a:r>
              <a:rPr lang="en-US" altLang="en-US" sz="2000" dirty="0">
                <a:solidFill>
                  <a:schemeClr val="tx1"/>
                </a:solidFill>
              </a:rPr>
              <a:t>Perubahan AD </a:t>
            </a:r>
          </a:p>
          <a:p>
            <a:pPr algn="just"/>
            <a:endParaRPr lang="en-US" altLang="en-US" sz="2000" dirty="0">
              <a:solidFill>
                <a:schemeClr val="tx1"/>
              </a:solidFill>
            </a:endParaRPr>
          </a:p>
          <a:p>
            <a:pPr algn="just"/>
            <a:r>
              <a:rPr lang="en-US" altLang="en-US" sz="2000" dirty="0">
                <a:solidFill>
                  <a:schemeClr val="tx1"/>
                </a:solidFill>
              </a:rPr>
              <a:t>Perubahan AD dapat mencakup:</a:t>
            </a:r>
          </a:p>
          <a:p>
            <a:pPr marL="171450" indent="-171450" algn="just">
              <a:buFont typeface="Arial" panose="020B0604020202020204" pitchFamily="34" charset="0"/>
              <a:buChar char="•"/>
            </a:pPr>
            <a:r>
              <a:rPr lang="en-US" altLang="en-US" sz="2000" dirty="0">
                <a:solidFill>
                  <a:schemeClr val="tx1"/>
                </a:solidFill>
              </a:rPr>
              <a:t>Nama PT</a:t>
            </a:r>
          </a:p>
          <a:p>
            <a:pPr marL="171450" indent="-171450" algn="just">
              <a:buFont typeface="Arial" panose="020B0604020202020204" pitchFamily="34" charset="0"/>
              <a:buChar char="•"/>
            </a:pPr>
            <a:r>
              <a:rPr lang="en-US" altLang="en-US" sz="2000" dirty="0">
                <a:solidFill>
                  <a:schemeClr val="tx1"/>
                </a:solidFill>
              </a:rPr>
              <a:t>Kedudukan</a:t>
            </a:r>
          </a:p>
          <a:p>
            <a:pPr marL="171450" indent="-171450" algn="just">
              <a:buFont typeface="Arial" panose="020B0604020202020204" pitchFamily="34" charset="0"/>
              <a:buChar char="•"/>
            </a:pPr>
            <a:r>
              <a:rPr lang="en-US" altLang="en-US" sz="2000" dirty="0">
                <a:solidFill>
                  <a:schemeClr val="tx1"/>
                </a:solidFill>
              </a:rPr>
              <a:t>Modal dasar</a:t>
            </a:r>
          </a:p>
          <a:p>
            <a:pPr marL="171450" indent="-171450" algn="just">
              <a:buFont typeface="Arial" panose="020B0604020202020204" pitchFamily="34" charset="0"/>
              <a:buChar char="•"/>
            </a:pPr>
            <a:r>
              <a:rPr lang="en-US" altLang="en-US" sz="2000" dirty="0">
                <a:solidFill>
                  <a:schemeClr val="tx1"/>
                </a:solidFill>
              </a:rPr>
              <a:t>Maksud &amp; tujuan</a:t>
            </a:r>
          </a:p>
          <a:p>
            <a:pPr marL="171450" indent="-171450" algn="just">
              <a:buFont typeface="Arial" panose="020B0604020202020204" pitchFamily="34" charset="0"/>
              <a:buChar char="•"/>
            </a:pPr>
            <a:r>
              <a:rPr lang="en-US" altLang="en-US" sz="2000" dirty="0">
                <a:solidFill>
                  <a:schemeClr val="tx1"/>
                </a:solidFill>
              </a:rPr>
              <a:t>Struktur saham</a:t>
            </a:r>
          </a:p>
          <a:p>
            <a:pPr marL="171450" indent="-171450" algn="just">
              <a:buFont typeface="Arial" panose="020B0604020202020204" pitchFamily="34" charset="0"/>
              <a:buChar char="•"/>
            </a:pPr>
            <a:r>
              <a:rPr lang="en-US" altLang="en-US" sz="2000" dirty="0">
                <a:solidFill>
                  <a:schemeClr val="tx1"/>
                </a:solidFill>
              </a:rPr>
              <a:t>Hak istimewa</a:t>
            </a:r>
          </a:p>
          <a:p>
            <a:pPr marL="171450" indent="-171450" algn="just">
              <a:buFont typeface="Arial" panose="020B0604020202020204" pitchFamily="34" charset="0"/>
              <a:buChar char="•"/>
            </a:pPr>
            <a:r>
              <a:rPr lang="en-US" altLang="en-US" sz="2000" dirty="0">
                <a:solidFill>
                  <a:schemeClr val="tx1"/>
                </a:solidFill>
              </a:rPr>
              <a:t>Organ perusahaan</a:t>
            </a:r>
          </a:p>
          <a:p>
            <a:pPr algn="just"/>
            <a:endParaRPr lang="en-US" altLang="en-US" sz="2000" dirty="0">
              <a:solidFill>
                <a:schemeClr val="tx1"/>
              </a:solidFill>
            </a:endParaRPr>
          </a:p>
          <a:p>
            <a:pPr algn="just"/>
            <a:r>
              <a:rPr lang="en-US" altLang="en-US" sz="2000" dirty="0">
                <a:solidFill>
                  <a:schemeClr val="tx1"/>
                </a:solidFill>
              </a:rPr>
              <a:t>Perubahan AD tertentu wajib mendapat persetujuan Menteri, misalnya:</a:t>
            </a:r>
          </a:p>
          <a:p>
            <a:pPr marL="285750" indent="-285750" algn="just">
              <a:buFont typeface="Arial" panose="020B0604020202020204" pitchFamily="34" charset="0"/>
              <a:buChar char="•"/>
            </a:pPr>
            <a:r>
              <a:rPr lang="en-US" altLang="en-US" sz="2000" dirty="0">
                <a:solidFill>
                  <a:schemeClr val="tx1"/>
                </a:solidFill>
              </a:rPr>
              <a:t>Nama</a:t>
            </a:r>
          </a:p>
          <a:p>
            <a:pPr marL="285750" indent="-285750" algn="just">
              <a:buFont typeface="Arial" panose="020B0604020202020204" pitchFamily="34" charset="0"/>
              <a:buChar char="•"/>
            </a:pPr>
            <a:r>
              <a:rPr lang="en-US" altLang="en-US" sz="2000" dirty="0">
                <a:solidFill>
                  <a:schemeClr val="tx1"/>
                </a:solidFill>
              </a:rPr>
              <a:t>Kedudukan</a:t>
            </a:r>
          </a:p>
          <a:p>
            <a:pPr marL="285750" indent="-285750" algn="just">
              <a:buFont typeface="Arial" panose="020B0604020202020204" pitchFamily="34" charset="0"/>
              <a:buChar char="•"/>
            </a:pPr>
            <a:r>
              <a:rPr lang="en-US" altLang="en-US" sz="2000" dirty="0">
                <a:solidFill>
                  <a:schemeClr val="tx1"/>
                </a:solidFill>
              </a:rPr>
              <a:t>Maksud &amp; tujuan</a:t>
            </a:r>
          </a:p>
          <a:p>
            <a:pPr marL="285750" indent="-285750" algn="just">
              <a:buFont typeface="Arial" panose="020B0604020202020204" pitchFamily="34" charset="0"/>
              <a:buChar char="•"/>
            </a:pPr>
            <a:r>
              <a:rPr lang="en-US" altLang="en-US" sz="2000" dirty="0">
                <a:solidFill>
                  <a:schemeClr val="tx1"/>
                </a:solidFill>
              </a:rPr>
              <a:t>Modal dasar</a:t>
            </a: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79705" y="620395"/>
            <a:ext cx="8731885" cy="5400675"/>
          </a:xfrm>
        </p:spPr>
        <p:txBody>
          <a:bodyPr>
            <a:noAutofit/>
          </a:bodyPr>
          <a:lstStyle/>
          <a:p>
            <a:pPr algn="ctr"/>
            <a:r>
              <a:rPr lang="en-US" altLang="en-US" sz="2200" dirty="0">
                <a:solidFill>
                  <a:schemeClr val="tx1"/>
                </a:solidFill>
              </a:rPr>
              <a:t>Pembubaran PT </a:t>
            </a:r>
          </a:p>
          <a:p>
            <a:pPr algn="just"/>
            <a:endParaRPr lang="en-US" altLang="en-US" sz="2200" dirty="0">
              <a:solidFill>
                <a:schemeClr val="tx1"/>
              </a:solidFill>
            </a:endParaRPr>
          </a:p>
          <a:p>
            <a:pPr algn="just"/>
            <a:r>
              <a:rPr lang="en-US" altLang="en-US" sz="2200" dirty="0">
                <a:solidFill>
                  <a:schemeClr val="tx1"/>
                </a:solidFill>
              </a:rPr>
              <a:t>PT dapat bubar karena:</a:t>
            </a:r>
          </a:p>
          <a:p>
            <a:pPr marL="342900" indent="-342900" algn="just">
              <a:buAutoNum type="arabicPeriod"/>
            </a:pPr>
            <a:r>
              <a:rPr lang="en-US" altLang="en-US" sz="2200" dirty="0">
                <a:solidFill>
                  <a:schemeClr val="tx1"/>
                </a:solidFill>
              </a:rPr>
              <a:t>Putusan RUPS</a:t>
            </a:r>
          </a:p>
          <a:p>
            <a:pPr marL="342900" indent="-342900" algn="just">
              <a:buAutoNum type="arabicPeriod"/>
            </a:pPr>
            <a:r>
              <a:rPr lang="en-US" altLang="en-US" sz="2200" dirty="0">
                <a:solidFill>
                  <a:schemeClr val="tx1"/>
                </a:solidFill>
              </a:rPr>
              <a:t>Tujuan perusahaan tercapai</a:t>
            </a:r>
          </a:p>
          <a:p>
            <a:pPr marL="342900" indent="-342900" algn="just">
              <a:buAutoNum type="arabicPeriod"/>
            </a:pPr>
            <a:r>
              <a:rPr lang="en-US" altLang="en-US" sz="2200" dirty="0">
                <a:solidFill>
                  <a:schemeClr val="tx1"/>
                </a:solidFill>
              </a:rPr>
              <a:t>Waktu berdiri habis</a:t>
            </a:r>
          </a:p>
          <a:p>
            <a:pPr marL="342900" indent="-342900" algn="just">
              <a:buAutoNum type="arabicPeriod"/>
            </a:pPr>
            <a:r>
              <a:rPr lang="en-US" altLang="en-US" sz="2200" dirty="0">
                <a:solidFill>
                  <a:schemeClr val="tx1"/>
                </a:solidFill>
              </a:rPr>
              <a:t>Kepailitan</a:t>
            </a:r>
          </a:p>
          <a:p>
            <a:pPr marL="342900" indent="-342900" algn="just">
              <a:buAutoNum type="arabicPeriod"/>
            </a:pPr>
            <a:r>
              <a:rPr lang="en-US" altLang="en-US" sz="2200" dirty="0">
                <a:solidFill>
                  <a:schemeClr val="tx1"/>
                </a:solidFill>
              </a:rPr>
              <a:t>Dicabut izin usahanya</a:t>
            </a:r>
          </a:p>
          <a:p>
            <a:pPr marL="342900" indent="-342900" algn="just">
              <a:buAutoNum type="arabicPeriod"/>
            </a:pPr>
            <a:r>
              <a:rPr lang="en-US" altLang="en-US" sz="2200" dirty="0">
                <a:solidFill>
                  <a:schemeClr val="tx1"/>
                </a:solidFill>
              </a:rPr>
              <a:t>Putusan pengadilan</a:t>
            </a:r>
          </a:p>
          <a:p>
            <a:pPr marL="342900" indent="-342900" algn="just">
              <a:buAutoNum type="arabicPeriod"/>
            </a:pPr>
            <a:r>
              <a:rPr lang="en-US" altLang="en-US" sz="2200" dirty="0">
                <a:solidFill>
                  <a:schemeClr val="tx1"/>
                </a:solidFill>
              </a:rPr>
              <a:t>Pembatalan SK pengesahan</a:t>
            </a:r>
          </a:p>
          <a:p>
            <a:pPr algn="just"/>
            <a:endParaRPr lang="en-US" altLang="en-US" sz="2200" dirty="0">
              <a:solidFill>
                <a:schemeClr val="tx1"/>
              </a:solidFill>
            </a:endParaRPr>
          </a:p>
          <a:p>
            <a:pPr algn="just"/>
            <a:r>
              <a:rPr lang="en-US" altLang="en-US" sz="2200" dirty="0">
                <a:solidFill>
                  <a:schemeClr val="tx1"/>
                </a:solidFill>
              </a:rPr>
              <a:t>Pembubaran memasuki fase likuidasi, bukan langsung hilang badan hukumnya.</a:t>
            </a: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20688"/>
            <a:ext cx="8496944" cy="5616624"/>
          </a:xfrm>
        </p:spPr>
        <p:txBody>
          <a:bodyPr>
            <a:normAutofit lnSpcReduction="10000"/>
          </a:bodyPr>
          <a:lstStyle/>
          <a:p>
            <a:pPr algn="ctr"/>
            <a:r>
              <a:rPr lang="en-US" altLang="en-US" sz="2555" dirty="0">
                <a:solidFill>
                  <a:schemeClr val="tx1"/>
                </a:solidFill>
              </a:rPr>
              <a:t>Likuidasi: Tahapan Lengkap</a:t>
            </a:r>
          </a:p>
          <a:p>
            <a:pPr algn="just"/>
            <a:endParaRPr lang="en-US" altLang="en-US" sz="2555" dirty="0">
              <a:solidFill>
                <a:schemeClr val="tx1"/>
              </a:solidFill>
            </a:endParaRPr>
          </a:p>
          <a:p>
            <a:pPr marL="342900" indent="-342900" algn="just">
              <a:buAutoNum type="arabicPeriod"/>
            </a:pPr>
            <a:r>
              <a:rPr lang="en-US" altLang="en-US" sz="2555" dirty="0">
                <a:solidFill>
                  <a:schemeClr val="tx1"/>
                </a:solidFill>
              </a:rPr>
              <a:t>Pengumuman pembubaran di media</a:t>
            </a:r>
          </a:p>
          <a:p>
            <a:pPr marL="342900" indent="-342900" algn="just">
              <a:buAutoNum type="arabicPeriod"/>
            </a:pPr>
            <a:r>
              <a:rPr lang="en-US" altLang="en-US" sz="2555" dirty="0">
                <a:solidFill>
                  <a:schemeClr val="tx1"/>
                </a:solidFill>
              </a:rPr>
              <a:t>Pemberitahuan ke Menteri</a:t>
            </a:r>
          </a:p>
          <a:p>
            <a:pPr marL="342900" indent="-342900" algn="just">
              <a:buAutoNum type="arabicPeriod"/>
            </a:pPr>
            <a:r>
              <a:rPr lang="en-US" altLang="en-US" sz="2555" dirty="0">
                <a:solidFill>
                  <a:schemeClr val="tx1"/>
                </a:solidFill>
              </a:rPr>
              <a:t>Pencatatan aset</a:t>
            </a:r>
          </a:p>
          <a:p>
            <a:pPr marL="342900" indent="-342900" algn="just">
              <a:buAutoNum type="arabicPeriod"/>
            </a:pPr>
            <a:r>
              <a:rPr lang="en-US" altLang="en-US" sz="2555" dirty="0">
                <a:solidFill>
                  <a:schemeClr val="tx1"/>
                </a:solidFill>
              </a:rPr>
              <a:t>Penjualan aset</a:t>
            </a:r>
          </a:p>
          <a:p>
            <a:pPr marL="342900" indent="-342900" algn="just">
              <a:buAutoNum type="arabicPeriod"/>
            </a:pPr>
            <a:r>
              <a:rPr lang="en-US" altLang="en-US" sz="2555" dirty="0">
                <a:solidFill>
                  <a:schemeClr val="tx1"/>
                </a:solidFill>
              </a:rPr>
              <a:t>Pembayaran utang sesuai prioritas</a:t>
            </a:r>
          </a:p>
          <a:p>
            <a:pPr marL="342900" indent="-342900" algn="just">
              <a:buAutoNum type="arabicPeriod"/>
            </a:pPr>
            <a:r>
              <a:rPr lang="en-US" altLang="en-US" sz="2555" dirty="0">
                <a:solidFill>
                  <a:schemeClr val="tx1"/>
                </a:solidFill>
              </a:rPr>
              <a:t>Penyelesaian perikatan</a:t>
            </a:r>
          </a:p>
          <a:p>
            <a:pPr marL="342900" indent="-342900" algn="just">
              <a:buAutoNum type="arabicPeriod"/>
            </a:pPr>
            <a:r>
              <a:rPr lang="en-US" altLang="en-US" sz="2555" dirty="0">
                <a:solidFill>
                  <a:schemeClr val="tx1"/>
                </a:solidFill>
              </a:rPr>
              <a:t>Pembagian sisa kekayaan</a:t>
            </a:r>
          </a:p>
          <a:p>
            <a:pPr marL="342900" indent="-342900" algn="just">
              <a:buAutoNum type="arabicPeriod"/>
            </a:pPr>
            <a:r>
              <a:rPr lang="en-US" altLang="en-US" sz="2555" dirty="0">
                <a:solidFill>
                  <a:schemeClr val="tx1"/>
                </a:solidFill>
              </a:rPr>
              <a:t>Pembuatan laporan akhir</a:t>
            </a:r>
          </a:p>
          <a:p>
            <a:pPr marL="342900" indent="-342900" algn="just">
              <a:buAutoNum type="arabicPeriod"/>
            </a:pPr>
            <a:r>
              <a:rPr lang="en-US" altLang="en-US" sz="2555" dirty="0">
                <a:solidFill>
                  <a:schemeClr val="tx1"/>
                </a:solidFill>
              </a:rPr>
              <a:t>Permohonan penghapusan ke Menteri</a:t>
            </a:r>
          </a:p>
          <a:p>
            <a:pPr marL="342900" indent="-342900" algn="just">
              <a:buAutoNum type="arabicPeriod"/>
            </a:pPr>
            <a:r>
              <a:rPr lang="en-US" altLang="en-US" sz="2555" dirty="0">
                <a:solidFill>
                  <a:schemeClr val="tx1"/>
                </a:solidFill>
              </a:rPr>
              <a:t>Penghapusan nama PT dari SABH</a:t>
            </a: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756920"/>
            <a:ext cx="8425180" cy="4881880"/>
          </a:xfrm>
        </p:spPr>
        <p:txBody>
          <a:bodyPr>
            <a:normAutofit fontScale="77500" lnSpcReduction="10000"/>
          </a:bodyPr>
          <a:lstStyle/>
          <a:p>
            <a:pPr algn="ctr"/>
            <a:r>
              <a:rPr lang="en-US" altLang="en-US" dirty="0">
                <a:solidFill>
                  <a:schemeClr val="tx1"/>
                </a:solidFill>
              </a:rPr>
              <a:t>Pengertian Perseroan Terbatas</a:t>
            </a:r>
          </a:p>
          <a:p>
            <a:pPr algn="just"/>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Perseroan Terbatas adalah badan hukum berbentuk persekutuan modal, didirikan berdasarkan perjanjian, melakukan kegiatan usaha dengan modal yang terbagi atas saham.</a:t>
            </a:r>
          </a:p>
          <a:p>
            <a:pPr marL="285750" indent="-285750" algn="just">
              <a:buFont typeface="Arial" panose="020B0604020202020204" pitchFamily="34" charset="0"/>
              <a:buChar char="•"/>
            </a:pPr>
            <a:r>
              <a:rPr lang="en-US" altLang="en-US" dirty="0">
                <a:solidFill>
                  <a:schemeClr val="tx1"/>
                </a:solidFill>
              </a:rPr>
              <a:t>Memiliki kepribadian hukum (legal entity) yang terpisah dari pemiliknya.</a:t>
            </a:r>
          </a:p>
          <a:p>
            <a:pPr marL="285750" indent="-285750" algn="just">
              <a:buFont typeface="Arial" panose="020B0604020202020204" pitchFamily="34" charset="0"/>
              <a:buChar char="•"/>
            </a:pPr>
            <a:r>
              <a:rPr lang="en-US" altLang="en-US" dirty="0">
                <a:solidFill>
                  <a:schemeClr val="tx1"/>
                </a:solidFill>
              </a:rPr>
              <a:t>Kekayaan perusahaan terpisah dari kekayaan pribadi pendiri/pemegang saham.</a:t>
            </a:r>
          </a:p>
          <a:p>
            <a:pPr marL="285750" indent="-285750" algn="just">
              <a:buFont typeface="Arial" panose="020B0604020202020204" pitchFamily="34" charset="0"/>
              <a:buChar char="•"/>
            </a:pPr>
            <a:r>
              <a:rPr lang="en-US" altLang="en-US" dirty="0">
                <a:solidFill>
                  <a:schemeClr val="tx1"/>
                </a:solidFill>
              </a:rPr>
              <a:t>Memiliki kemampuan bertindak hukum sendiri: memiliki aset, berutang, mengadakan kontrak, menggugat &amp; digugat.</a:t>
            </a:r>
          </a:p>
          <a:p>
            <a:pPr algn="just"/>
            <a:endParaRPr lang="en-US" altLang="en-US" dirty="0">
              <a:solidFill>
                <a:schemeClr val="tx1"/>
              </a:solidFill>
            </a:endParaRPr>
          </a:p>
          <a:p>
            <a:pPr algn="just"/>
            <a:r>
              <a:rPr lang="en-US" altLang="en-US" dirty="0">
                <a:solidFill>
                  <a:schemeClr val="tx1"/>
                </a:solidFill>
              </a:rPr>
              <a:t>Doktrin Paramita Prananingtyas:</a:t>
            </a:r>
          </a:p>
          <a:p>
            <a:pPr algn="just"/>
            <a:r>
              <a:rPr lang="en-US" altLang="en-US" dirty="0">
                <a:solidFill>
                  <a:schemeClr val="tx1"/>
                </a:solidFill>
              </a:rPr>
              <a:t>PT adalah bentuk perusahaan modern yang berorientasi pada modal, bukan lagi personel pendiri.</a:t>
            </a: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43230" y="477520"/>
            <a:ext cx="8317230" cy="5741670"/>
          </a:xfrm>
        </p:spPr>
        <p:txBody>
          <a:bodyPr>
            <a:normAutofit fontScale="25000" lnSpcReduction="10000"/>
          </a:bodyPr>
          <a:lstStyle/>
          <a:p>
            <a:pPr algn="ctr">
              <a:lnSpc>
                <a:spcPct val="107000"/>
              </a:lnSpc>
              <a:spcAft>
                <a:spcPts val="800"/>
              </a:spcAft>
            </a:pPr>
            <a:r>
              <a:rPr lang="en-US" altLang="en-US" sz="8000" dirty="0">
                <a:solidFill>
                  <a:schemeClr val="tx1"/>
                </a:solidFill>
              </a:rPr>
              <a:t>Peran Likuidator</a:t>
            </a:r>
          </a:p>
          <a:p>
            <a:pPr algn="just">
              <a:lnSpc>
                <a:spcPct val="107000"/>
              </a:lnSpc>
              <a:spcAft>
                <a:spcPts val="800"/>
              </a:spcAft>
            </a:pPr>
            <a:r>
              <a:rPr lang="en-US" altLang="en-US" sz="8000" dirty="0">
                <a:solidFill>
                  <a:schemeClr val="tx1"/>
                </a:solidFill>
              </a:rPr>
              <a:t>Likuidator menggantikan fungsi direksi:</a:t>
            </a: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Mengelola aset</a:t>
            </a: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Menagih piutang</a:t>
            </a: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Melunasi utang</a:t>
            </a: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Menyelesaikan kontrak</a:t>
            </a: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Menghadapi gugatan hukum</a:t>
            </a:r>
          </a:p>
          <a:p>
            <a:pPr algn="just">
              <a:lnSpc>
                <a:spcPct val="107000"/>
              </a:lnSpc>
              <a:spcAft>
                <a:spcPts val="800"/>
              </a:spcAft>
              <a:buFont typeface="Arial" panose="020B0604020202020204" pitchFamily="34" charset="0"/>
            </a:pPr>
            <a:r>
              <a:rPr lang="en-US" altLang="en-US" sz="8000" dirty="0">
                <a:solidFill>
                  <a:schemeClr val="tx1"/>
                </a:solidFill>
              </a:rPr>
              <a:t>Likuidator bertanggung jawab pribadi jika:</a:t>
            </a: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Curang</a:t>
            </a: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Lalai</a:t>
            </a: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Tidak transparan</a:t>
            </a: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Melanggar hukum</a:t>
            </a: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3530" y="655320"/>
            <a:ext cx="8563610" cy="5833745"/>
          </a:xfrm>
        </p:spPr>
        <p:txBody>
          <a:bodyPr>
            <a:noAutofit/>
          </a:bodyPr>
          <a:lstStyle/>
          <a:p>
            <a:pPr algn="ctr"/>
            <a:r>
              <a:rPr lang="en-US" altLang="en-US" sz="2100">
                <a:solidFill>
                  <a:schemeClr val="tx1"/>
                </a:solidFill>
              </a:rPr>
              <a:t>Hapusnya Status Badan Hukum PT</a:t>
            </a:r>
          </a:p>
          <a:p>
            <a:pPr algn="just"/>
            <a:endParaRPr lang="en-US" altLang="en-US" sz="2100">
              <a:solidFill>
                <a:schemeClr val="tx1"/>
              </a:solidFill>
            </a:endParaRPr>
          </a:p>
          <a:p>
            <a:pPr algn="just"/>
            <a:r>
              <a:rPr lang="en-US" altLang="en-US" sz="2100">
                <a:solidFill>
                  <a:schemeClr val="tx1"/>
                </a:solidFill>
              </a:rPr>
              <a:t>PT kehilangan status badan hukumnya setelah:</a:t>
            </a:r>
          </a:p>
          <a:p>
            <a:pPr marL="342900" indent="-342900" algn="just">
              <a:buFont typeface="Arial" panose="020B0604020202020204" pitchFamily="34" charset="0"/>
              <a:buChar char="•"/>
            </a:pPr>
            <a:r>
              <a:rPr lang="en-US" altLang="en-US" sz="2100">
                <a:solidFill>
                  <a:schemeClr val="tx1"/>
                </a:solidFill>
              </a:rPr>
              <a:t>Menteri menghapus nama dari SABH</a:t>
            </a:r>
          </a:p>
          <a:p>
            <a:pPr marL="342900" indent="-342900" algn="just">
              <a:buFont typeface="Arial" panose="020B0604020202020204" pitchFamily="34" charset="0"/>
              <a:buChar char="•"/>
            </a:pPr>
            <a:r>
              <a:rPr lang="en-US" altLang="en-US" sz="2100">
                <a:solidFill>
                  <a:schemeClr val="tx1"/>
                </a:solidFill>
              </a:rPr>
              <a:t>Proses likuidasi selesai</a:t>
            </a:r>
          </a:p>
          <a:p>
            <a:pPr marL="342900" indent="-342900" algn="just">
              <a:buFont typeface="Arial" panose="020B0604020202020204" pitchFamily="34" charset="0"/>
              <a:buChar char="•"/>
            </a:pPr>
            <a:r>
              <a:rPr lang="en-US" altLang="en-US" sz="2100">
                <a:solidFill>
                  <a:schemeClr val="tx1"/>
                </a:solidFill>
              </a:rPr>
              <a:t>Tidak ada lagi kewajiban yang menggantung</a:t>
            </a:r>
          </a:p>
          <a:p>
            <a:pPr algn="just"/>
            <a:endParaRPr lang="en-US" altLang="en-US" sz="2100">
              <a:solidFill>
                <a:schemeClr val="tx1"/>
              </a:solidFill>
            </a:endParaRPr>
          </a:p>
          <a:p>
            <a:pPr algn="just"/>
            <a:r>
              <a:rPr lang="en-US" altLang="en-US" sz="2100">
                <a:solidFill>
                  <a:schemeClr val="tx1"/>
                </a:solidFill>
              </a:rPr>
              <a:t>Akibatnya:</a:t>
            </a:r>
          </a:p>
          <a:p>
            <a:pPr marL="342900" indent="-342900" algn="just">
              <a:buFont typeface="Arial" panose="020B0604020202020204" pitchFamily="34" charset="0"/>
              <a:buChar char="•"/>
            </a:pPr>
            <a:r>
              <a:rPr lang="en-US" altLang="en-US" sz="2100">
                <a:solidFill>
                  <a:schemeClr val="tx1"/>
                </a:solidFill>
              </a:rPr>
              <a:t>PT tidak dapat menggugat/mengikat perjanjian</a:t>
            </a:r>
          </a:p>
          <a:p>
            <a:pPr marL="342900" indent="-342900" algn="just">
              <a:buFont typeface="Arial" panose="020B0604020202020204" pitchFamily="34" charset="0"/>
              <a:buChar char="•"/>
            </a:pPr>
            <a:r>
              <a:rPr lang="en-US" altLang="en-US" sz="2100">
                <a:solidFill>
                  <a:schemeClr val="tx1"/>
                </a:solidFill>
              </a:rPr>
              <a:t>Semua hak &amp; kewajiban berakhir</a:t>
            </a:r>
          </a:p>
          <a:p>
            <a:pPr marL="342900" indent="-342900" algn="just">
              <a:buFont typeface="Arial" panose="020B0604020202020204" pitchFamily="34" charset="0"/>
              <a:buChar char="•"/>
            </a:pPr>
            <a:r>
              <a:rPr lang="en-US" altLang="en-US" sz="2100">
                <a:solidFill>
                  <a:schemeClr val="tx1"/>
                </a:solidFill>
              </a:rPr>
              <a:t>Direksi/Komisaris tidak lagi memiliki kewenangan</a:t>
            </a: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3530" y="655320"/>
            <a:ext cx="8563610" cy="5833745"/>
          </a:xfrm>
        </p:spPr>
        <p:txBody>
          <a:bodyPr>
            <a:noAutofit/>
          </a:bodyPr>
          <a:lstStyle/>
          <a:p>
            <a:pPr algn="ctr"/>
            <a:r>
              <a:rPr lang="en-US" altLang="en-US" sz="2200" dirty="0" err="1">
                <a:solidFill>
                  <a:schemeClr val="tx1"/>
                </a:solidFill>
              </a:rPr>
              <a:t>Doktrin</a:t>
            </a:r>
            <a:r>
              <a:rPr lang="en-US" altLang="en-US" sz="2200" dirty="0">
                <a:solidFill>
                  <a:schemeClr val="tx1"/>
                </a:solidFill>
              </a:rPr>
              <a:t> Piercing the Corporate Veil</a:t>
            </a:r>
          </a:p>
          <a:p>
            <a:pPr algn="just"/>
            <a:endParaRPr lang="en-US" altLang="en-US" sz="2200" dirty="0">
              <a:solidFill>
                <a:schemeClr val="tx1"/>
              </a:solidFill>
            </a:endParaRPr>
          </a:p>
          <a:p>
            <a:pPr algn="just"/>
            <a:r>
              <a:rPr lang="en-US" altLang="en-US" sz="2200" dirty="0" err="1">
                <a:solidFill>
                  <a:schemeClr val="tx1"/>
                </a:solidFill>
              </a:rPr>
              <a:t>Tanggung</a:t>
            </a:r>
            <a:r>
              <a:rPr lang="en-US" altLang="en-US" sz="2200" dirty="0">
                <a:solidFill>
                  <a:schemeClr val="tx1"/>
                </a:solidFill>
              </a:rPr>
              <a:t> </a:t>
            </a:r>
            <a:r>
              <a:rPr lang="en-US" altLang="en-US" sz="2200" dirty="0" err="1">
                <a:solidFill>
                  <a:schemeClr val="tx1"/>
                </a:solidFill>
              </a:rPr>
              <a:t>jawab</a:t>
            </a:r>
            <a:r>
              <a:rPr lang="en-US" altLang="en-US" sz="2200" dirty="0">
                <a:solidFill>
                  <a:schemeClr val="tx1"/>
                </a:solidFill>
              </a:rPr>
              <a:t> </a:t>
            </a:r>
            <a:r>
              <a:rPr lang="en-US" altLang="en-US" sz="2200" dirty="0" err="1">
                <a:solidFill>
                  <a:schemeClr val="tx1"/>
                </a:solidFill>
              </a:rPr>
              <a:t>pribadi</a:t>
            </a:r>
            <a:r>
              <a:rPr lang="en-US" altLang="en-US" sz="2200" dirty="0">
                <a:solidFill>
                  <a:schemeClr val="tx1"/>
                </a:solidFill>
              </a:rPr>
              <a:t> </a:t>
            </a:r>
            <a:r>
              <a:rPr lang="en-US" altLang="en-US" sz="2200" dirty="0" err="1">
                <a:solidFill>
                  <a:schemeClr val="tx1"/>
                </a:solidFill>
              </a:rPr>
              <a:t>pemegang</a:t>
            </a:r>
            <a:r>
              <a:rPr lang="en-US" altLang="en-US" sz="2200" dirty="0">
                <a:solidFill>
                  <a:schemeClr val="tx1"/>
                </a:solidFill>
              </a:rPr>
              <a:t> </a:t>
            </a:r>
            <a:r>
              <a:rPr lang="en-US" altLang="en-US" sz="2200" dirty="0" err="1">
                <a:solidFill>
                  <a:schemeClr val="tx1"/>
                </a:solidFill>
              </a:rPr>
              <a:t>saham</a:t>
            </a:r>
            <a:r>
              <a:rPr lang="en-US" altLang="en-US" sz="2200" dirty="0">
                <a:solidFill>
                  <a:schemeClr val="tx1"/>
                </a:solidFill>
              </a:rPr>
              <a:t> </a:t>
            </a:r>
            <a:r>
              <a:rPr lang="en-US" altLang="en-US" sz="2200" dirty="0" err="1">
                <a:solidFill>
                  <a:schemeClr val="tx1"/>
                </a:solidFill>
              </a:rPr>
              <a:t>atau</a:t>
            </a:r>
            <a:r>
              <a:rPr lang="en-US" altLang="en-US" sz="2200" dirty="0">
                <a:solidFill>
                  <a:schemeClr val="tx1"/>
                </a:solidFill>
              </a:rPr>
              <a:t> </a:t>
            </a:r>
            <a:r>
              <a:rPr lang="en-US" altLang="en-US" sz="2200" dirty="0" err="1">
                <a:solidFill>
                  <a:schemeClr val="tx1"/>
                </a:solidFill>
              </a:rPr>
              <a:t>direksi</a:t>
            </a:r>
            <a:r>
              <a:rPr lang="en-US" altLang="en-US" sz="2200" dirty="0">
                <a:solidFill>
                  <a:schemeClr val="tx1"/>
                </a:solidFill>
              </a:rPr>
              <a:t> </a:t>
            </a:r>
            <a:r>
              <a:rPr lang="en-US" altLang="en-US" sz="2200" dirty="0" err="1">
                <a:solidFill>
                  <a:schemeClr val="tx1"/>
                </a:solidFill>
              </a:rPr>
              <a:t>dapat</a:t>
            </a:r>
            <a:r>
              <a:rPr lang="en-US" altLang="en-US" sz="2200" dirty="0">
                <a:solidFill>
                  <a:schemeClr val="tx1"/>
                </a:solidFill>
              </a:rPr>
              <a:t> </a:t>
            </a:r>
            <a:r>
              <a:rPr lang="en-US" altLang="en-US" sz="2200" dirty="0" err="1">
                <a:solidFill>
                  <a:schemeClr val="tx1"/>
                </a:solidFill>
              </a:rPr>
              <a:t>muncul</a:t>
            </a:r>
            <a:r>
              <a:rPr lang="en-US" altLang="en-US" sz="2200" dirty="0">
                <a:solidFill>
                  <a:schemeClr val="tx1"/>
                </a:solidFill>
              </a:rPr>
              <a:t> </a:t>
            </a:r>
            <a:r>
              <a:rPr lang="en-US" altLang="en-US" sz="2200" dirty="0" err="1">
                <a:solidFill>
                  <a:schemeClr val="tx1"/>
                </a:solidFill>
              </a:rPr>
              <a:t>jika</a:t>
            </a:r>
            <a:r>
              <a:rPr lang="en-US" altLang="en-US" sz="2200" dirty="0">
                <a:solidFill>
                  <a:schemeClr val="tx1"/>
                </a:solidFill>
              </a:rPr>
              <a:t>:</a:t>
            </a:r>
          </a:p>
          <a:p>
            <a:pPr marL="342900" indent="-342900" algn="just">
              <a:buAutoNum type="arabicPeriod"/>
            </a:pPr>
            <a:r>
              <a:rPr lang="en-US" altLang="en-US" sz="2200" dirty="0">
                <a:solidFill>
                  <a:schemeClr val="tx1"/>
                </a:solidFill>
              </a:rPr>
              <a:t>PT </a:t>
            </a:r>
            <a:r>
              <a:rPr lang="en-US" altLang="en-US" sz="2200" dirty="0" err="1">
                <a:solidFill>
                  <a:schemeClr val="tx1"/>
                </a:solidFill>
              </a:rPr>
              <a:t>dipakai</a:t>
            </a:r>
            <a:r>
              <a:rPr lang="en-US" altLang="en-US" sz="2200" dirty="0">
                <a:solidFill>
                  <a:schemeClr val="tx1"/>
                </a:solidFill>
              </a:rPr>
              <a:t> </a:t>
            </a:r>
            <a:r>
              <a:rPr lang="en-US" altLang="en-US" sz="2200" dirty="0" err="1">
                <a:solidFill>
                  <a:schemeClr val="tx1"/>
                </a:solidFill>
              </a:rPr>
              <a:t>untuk</a:t>
            </a:r>
            <a:r>
              <a:rPr lang="en-US" altLang="en-US" sz="2200" dirty="0">
                <a:solidFill>
                  <a:schemeClr val="tx1"/>
                </a:solidFill>
              </a:rPr>
              <a:t> </a:t>
            </a:r>
            <a:r>
              <a:rPr lang="en-US" altLang="en-US" sz="2200" dirty="0" err="1">
                <a:solidFill>
                  <a:schemeClr val="tx1"/>
                </a:solidFill>
              </a:rPr>
              <a:t>melakukan</a:t>
            </a:r>
            <a:r>
              <a:rPr lang="en-US" altLang="en-US" sz="2200" dirty="0">
                <a:solidFill>
                  <a:schemeClr val="tx1"/>
                </a:solidFill>
              </a:rPr>
              <a:t> </a:t>
            </a:r>
            <a:r>
              <a:rPr lang="en-US" altLang="en-US" sz="2200" dirty="0" err="1">
                <a:solidFill>
                  <a:schemeClr val="tx1"/>
                </a:solidFill>
              </a:rPr>
              <a:t>penipuan</a:t>
            </a:r>
            <a:endParaRPr lang="en-US" altLang="en-US" sz="2200" dirty="0">
              <a:solidFill>
                <a:schemeClr val="tx1"/>
              </a:solidFill>
            </a:endParaRPr>
          </a:p>
          <a:p>
            <a:pPr marL="342900" indent="-342900" algn="just">
              <a:buAutoNum type="arabicPeriod"/>
            </a:pPr>
            <a:r>
              <a:rPr lang="en-US" altLang="en-US" sz="2200" dirty="0" err="1">
                <a:solidFill>
                  <a:schemeClr val="tx1"/>
                </a:solidFill>
              </a:rPr>
              <a:t>Campur</a:t>
            </a:r>
            <a:r>
              <a:rPr lang="en-US" altLang="en-US" sz="2200" dirty="0">
                <a:solidFill>
                  <a:schemeClr val="tx1"/>
                </a:solidFill>
              </a:rPr>
              <a:t> </a:t>
            </a:r>
            <a:r>
              <a:rPr lang="en-US" altLang="en-US" sz="2200" dirty="0" err="1">
                <a:solidFill>
                  <a:schemeClr val="tx1"/>
                </a:solidFill>
              </a:rPr>
              <a:t>tangan</a:t>
            </a:r>
            <a:r>
              <a:rPr lang="en-US" altLang="en-US" sz="2200" dirty="0">
                <a:solidFill>
                  <a:schemeClr val="tx1"/>
                </a:solidFill>
              </a:rPr>
              <a:t> </a:t>
            </a:r>
            <a:r>
              <a:rPr lang="en-US" altLang="en-US" sz="2200" dirty="0" err="1">
                <a:solidFill>
                  <a:schemeClr val="tx1"/>
                </a:solidFill>
              </a:rPr>
              <a:t>berlebihan</a:t>
            </a:r>
            <a:r>
              <a:rPr lang="en-US" altLang="en-US" sz="2200" dirty="0">
                <a:solidFill>
                  <a:schemeClr val="tx1"/>
                </a:solidFill>
              </a:rPr>
              <a:t> (abuse of control)</a:t>
            </a:r>
          </a:p>
          <a:p>
            <a:pPr marL="342900" indent="-342900" algn="just">
              <a:buAutoNum type="arabicPeriod"/>
            </a:pPr>
            <a:r>
              <a:rPr lang="en-US" altLang="en-US" sz="2200" dirty="0">
                <a:solidFill>
                  <a:schemeClr val="tx1"/>
                </a:solidFill>
              </a:rPr>
              <a:t>Aset </a:t>
            </a:r>
            <a:r>
              <a:rPr lang="en-US" altLang="en-US" sz="2200" dirty="0" err="1">
                <a:solidFill>
                  <a:schemeClr val="tx1"/>
                </a:solidFill>
              </a:rPr>
              <a:t>pribadi</a:t>
            </a:r>
            <a:r>
              <a:rPr lang="en-US" altLang="en-US" sz="2200" dirty="0">
                <a:solidFill>
                  <a:schemeClr val="tx1"/>
                </a:solidFill>
              </a:rPr>
              <a:t> &amp; </a:t>
            </a:r>
            <a:r>
              <a:rPr lang="en-US" altLang="en-US" sz="2200" dirty="0" err="1">
                <a:solidFill>
                  <a:schemeClr val="tx1"/>
                </a:solidFill>
              </a:rPr>
              <a:t>aset</a:t>
            </a:r>
            <a:r>
              <a:rPr lang="en-US" altLang="en-US" sz="2200" dirty="0">
                <a:solidFill>
                  <a:schemeClr val="tx1"/>
                </a:solidFill>
              </a:rPr>
              <a:t> PT </a:t>
            </a:r>
            <a:r>
              <a:rPr lang="en-US" altLang="en-US" sz="2200" dirty="0" err="1">
                <a:solidFill>
                  <a:schemeClr val="tx1"/>
                </a:solidFill>
              </a:rPr>
              <a:t>tercampur</a:t>
            </a:r>
            <a:endParaRPr lang="en-US" altLang="en-US" sz="2200" dirty="0">
              <a:solidFill>
                <a:schemeClr val="tx1"/>
              </a:solidFill>
            </a:endParaRPr>
          </a:p>
          <a:p>
            <a:pPr marL="342900" indent="-342900" algn="just">
              <a:buAutoNum type="arabicPeriod"/>
            </a:pPr>
            <a:r>
              <a:rPr lang="en-US" altLang="en-US" sz="2200" dirty="0">
                <a:solidFill>
                  <a:schemeClr val="tx1"/>
                </a:solidFill>
              </a:rPr>
              <a:t>Modal </a:t>
            </a:r>
            <a:r>
              <a:rPr lang="en-US" altLang="en-US" sz="2200" dirty="0" err="1">
                <a:solidFill>
                  <a:schemeClr val="tx1"/>
                </a:solidFill>
              </a:rPr>
              <a:t>tidak</a:t>
            </a:r>
            <a:r>
              <a:rPr lang="en-US" altLang="en-US" sz="2200" dirty="0">
                <a:solidFill>
                  <a:schemeClr val="tx1"/>
                </a:solidFill>
              </a:rPr>
              <a:t> </a:t>
            </a:r>
            <a:r>
              <a:rPr lang="en-US" altLang="en-US" sz="2200" dirty="0" err="1">
                <a:solidFill>
                  <a:schemeClr val="tx1"/>
                </a:solidFill>
              </a:rPr>
              <a:t>wajar</a:t>
            </a:r>
            <a:r>
              <a:rPr lang="en-US" altLang="en-US" sz="2200" dirty="0">
                <a:solidFill>
                  <a:schemeClr val="tx1"/>
                </a:solidFill>
              </a:rPr>
              <a:t> (undercapitalization)</a:t>
            </a:r>
          </a:p>
          <a:p>
            <a:pPr algn="just"/>
            <a:endParaRPr lang="en-US" altLang="en-US" sz="2200" dirty="0">
              <a:solidFill>
                <a:schemeClr val="tx1"/>
              </a:solidFill>
            </a:endParaRPr>
          </a:p>
          <a:p>
            <a:pPr algn="just"/>
            <a:r>
              <a:rPr lang="en-US" altLang="en-US" sz="2200" dirty="0" err="1">
                <a:solidFill>
                  <a:schemeClr val="tx1"/>
                </a:solidFill>
              </a:rPr>
              <a:t>Doktrin</a:t>
            </a:r>
            <a:r>
              <a:rPr lang="en-US" altLang="en-US" sz="2200" dirty="0">
                <a:solidFill>
                  <a:schemeClr val="tx1"/>
                </a:solidFill>
              </a:rPr>
              <a:t> Paramita:</a:t>
            </a:r>
          </a:p>
          <a:p>
            <a:pPr algn="just"/>
            <a:r>
              <a:rPr lang="en-US" altLang="en-US" sz="2200" dirty="0" err="1">
                <a:solidFill>
                  <a:schemeClr val="tx1"/>
                </a:solidFill>
              </a:rPr>
              <a:t>Penerapan</a:t>
            </a:r>
            <a:r>
              <a:rPr lang="en-US" altLang="en-US" sz="2200" dirty="0">
                <a:solidFill>
                  <a:schemeClr val="tx1"/>
                </a:solidFill>
              </a:rPr>
              <a:t> </a:t>
            </a:r>
            <a:r>
              <a:rPr lang="en-US" altLang="en-US" sz="2200" dirty="0" err="1">
                <a:solidFill>
                  <a:schemeClr val="tx1"/>
                </a:solidFill>
              </a:rPr>
              <a:t>doktrin</a:t>
            </a:r>
            <a:r>
              <a:rPr lang="en-US" altLang="en-US" sz="2200" dirty="0">
                <a:solidFill>
                  <a:schemeClr val="tx1"/>
                </a:solidFill>
              </a:rPr>
              <a:t> </a:t>
            </a:r>
            <a:r>
              <a:rPr lang="en-US" altLang="en-US" sz="2200" dirty="0" err="1">
                <a:solidFill>
                  <a:schemeClr val="tx1"/>
                </a:solidFill>
              </a:rPr>
              <a:t>ini</a:t>
            </a:r>
            <a:r>
              <a:rPr lang="en-US" altLang="en-US" sz="2200" dirty="0">
                <a:solidFill>
                  <a:schemeClr val="tx1"/>
                </a:solidFill>
              </a:rPr>
              <a:t> </a:t>
            </a:r>
            <a:r>
              <a:rPr lang="en-US" altLang="en-US" sz="2200" dirty="0" err="1">
                <a:solidFill>
                  <a:schemeClr val="tx1"/>
                </a:solidFill>
              </a:rPr>
              <a:t>bertujuan</a:t>
            </a:r>
            <a:r>
              <a:rPr lang="en-US" altLang="en-US" sz="2200" dirty="0">
                <a:solidFill>
                  <a:schemeClr val="tx1"/>
                </a:solidFill>
              </a:rPr>
              <a:t> </a:t>
            </a:r>
            <a:r>
              <a:rPr lang="en-US" altLang="en-US" sz="2200" dirty="0" err="1">
                <a:solidFill>
                  <a:schemeClr val="tx1"/>
                </a:solidFill>
              </a:rPr>
              <a:t>mencegah</a:t>
            </a:r>
            <a:r>
              <a:rPr lang="en-US" altLang="en-US" sz="2200" dirty="0">
                <a:solidFill>
                  <a:schemeClr val="tx1"/>
                </a:solidFill>
              </a:rPr>
              <a:t> </a:t>
            </a:r>
            <a:r>
              <a:rPr lang="en-US" altLang="en-US" sz="2200" dirty="0" err="1">
                <a:solidFill>
                  <a:schemeClr val="tx1"/>
                </a:solidFill>
              </a:rPr>
              <a:t>penyalahgunaan</a:t>
            </a:r>
            <a:r>
              <a:rPr lang="en-US" altLang="en-US" sz="2200" dirty="0">
                <a:solidFill>
                  <a:schemeClr val="tx1"/>
                </a:solidFill>
              </a:rPr>
              <a:t> PT </a:t>
            </a:r>
            <a:r>
              <a:rPr lang="en-US" altLang="en-US" sz="2200" dirty="0" err="1">
                <a:solidFill>
                  <a:schemeClr val="tx1"/>
                </a:solidFill>
              </a:rPr>
              <a:t>sebagai</a:t>
            </a:r>
            <a:r>
              <a:rPr lang="en-US" altLang="en-US" sz="2200" dirty="0">
                <a:solidFill>
                  <a:schemeClr val="tx1"/>
                </a:solidFill>
              </a:rPr>
              <a:t> </a:t>
            </a:r>
            <a:r>
              <a:rPr lang="en-US" altLang="en-US" sz="2200" dirty="0" err="1">
                <a:solidFill>
                  <a:schemeClr val="tx1"/>
                </a:solidFill>
              </a:rPr>
              <a:t>alat</a:t>
            </a:r>
            <a:r>
              <a:rPr lang="en-US" altLang="en-US" sz="2200" dirty="0">
                <a:solidFill>
                  <a:schemeClr val="tx1"/>
                </a:solidFill>
              </a:rPr>
              <a:t> </a:t>
            </a:r>
            <a:r>
              <a:rPr lang="en-US" altLang="en-US" sz="2200" dirty="0" err="1">
                <a:solidFill>
                  <a:schemeClr val="tx1"/>
                </a:solidFill>
              </a:rPr>
              <a:t>kejahatan</a:t>
            </a:r>
            <a:r>
              <a:rPr lang="en-US" altLang="en-US" sz="2200" dirty="0">
                <a:solidFill>
                  <a:schemeClr val="tx1"/>
                </a:solidFill>
              </a:rPr>
              <a:t>.</a:t>
            </a:r>
          </a:p>
        </p:txBody>
      </p:sp>
    </p:spTree>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3530" y="655320"/>
            <a:ext cx="8563610" cy="5833745"/>
          </a:xfrm>
        </p:spPr>
        <p:txBody>
          <a:bodyPr>
            <a:noAutofit/>
          </a:bodyPr>
          <a:lstStyle/>
          <a:p>
            <a:pPr algn="ctr"/>
            <a:r>
              <a:rPr lang="en-US" altLang="en-US" sz="1900">
                <a:solidFill>
                  <a:schemeClr val="tx1"/>
                </a:solidFill>
              </a:rPr>
              <a:t>Studi Kasus + Analisis Akademik</a:t>
            </a:r>
          </a:p>
          <a:p>
            <a:pPr algn="just"/>
            <a:endParaRPr lang="en-US" altLang="en-US" sz="1900">
              <a:solidFill>
                <a:schemeClr val="tx1"/>
              </a:solidFill>
            </a:endParaRPr>
          </a:p>
          <a:p>
            <a:pPr algn="just"/>
            <a:r>
              <a:rPr lang="en-US" altLang="en-US" sz="1900">
                <a:solidFill>
                  <a:schemeClr val="tx1"/>
                </a:solidFill>
              </a:rPr>
              <a:t>Kasus:</a:t>
            </a:r>
          </a:p>
          <a:p>
            <a:pPr algn="just"/>
            <a:r>
              <a:rPr lang="en-US" altLang="en-US" sz="1900">
                <a:solidFill>
                  <a:schemeClr val="tx1"/>
                </a:solidFill>
              </a:rPr>
              <a:t>PT Abadi Makmur didirikan dengan modal disetor hanya 5% dari modal dasar, tetapi melakukan pinjaman besar dari bank.</a:t>
            </a:r>
          </a:p>
          <a:p>
            <a:pPr algn="just"/>
            <a:r>
              <a:rPr lang="en-US" altLang="en-US" sz="1900">
                <a:solidFill>
                  <a:schemeClr val="tx1"/>
                </a:solidFill>
              </a:rPr>
              <a:t>Ketika gagal bayar, direksi beralasan bahwa tanggung jawab terbatas.</a:t>
            </a:r>
          </a:p>
          <a:p>
            <a:pPr algn="just"/>
            <a:endParaRPr lang="en-US" altLang="en-US" sz="1900">
              <a:solidFill>
                <a:schemeClr val="tx1"/>
              </a:solidFill>
            </a:endParaRPr>
          </a:p>
          <a:p>
            <a:pPr algn="just"/>
            <a:r>
              <a:rPr lang="en-US" altLang="en-US" sz="1900">
                <a:solidFill>
                  <a:schemeClr val="tx1"/>
                </a:solidFill>
              </a:rPr>
              <a:t>Analisis:</a:t>
            </a:r>
          </a:p>
          <a:p>
            <a:pPr marL="342900" indent="-342900" algn="just">
              <a:buFont typeface="Arial" panose="020B0604020202020204" pitchFamily="34" charset="0"/>
              <a:buChar char="•"/>
            </a:pPr>
            <a:r>
              <a:rPr lang="en-US" altLang="en-US" sz="1900">
                <a:solidFill>
                  <a:schemeClr val="tx1"/>
                </a:solidFill>
              </a:rPr>
              <a:t>Modal tidak wajar = indikasi penyalahgunaan bentuk PT</a:t>
            </a:r>
          </a:p>
          <a:p>
            <a:pPr marL="342900" indent="-342900" algn="just">
              <a:buFont typeface="Arial" panose="020B0604020202020204" pitchFamily="34" charset="0"/>
              <a:buChar char="•"/>
            </a:pPr>
            <a:r>
              <a:rPr lang="en-US" altLang="en-US" sz="1900">
                <a:solidFill>
                  <a:schemeClr val="tx1"/>
                </a:solidFill>
              </a:rPr>
              <a:t>Bisa diterapkan piercing the corporate veil</a:t>
            </a:r>
          </a:p>
          <a:p>
            <a:pPr marL="342900" indent="-342900" algn="just">
              <a:buFont typeface="Arial" panose="020B0604020202020204" pitchFamily="34" charset="0"/>
              <a:buChar char="•"/>
            </a:pPr>
            <a:r>
              <a:rPr lang="en-US" altLang="en-US" sz="1900">
                <a:solidFill>
                  <a:schemeClr val="tx1"/>
                </a:solidFill>
              </a:rPr>
              <a:t>Direksi bertanggung jawab pribadi karena kelalaian bisnis</a:t>
            </a:r>
          </a:p>
          <a:p>
            <a:pPr marL="342900" indent="-342900" algn="just">
              <a:buFont typeface="Arial" panose="020B0604020202020204" pitchFamily="34" charset="0"/>
              <a:buChar char="•"/>
            </a:pPr>
            <a:r>
              <a:rPr lang="en-US" altLang="en-US" sz="1900">
                <a:solidFill>
                  <a:schemeClr val="tx1"/>
                </a:solidFill>
              </a:rPr>
              <a:t>Kreditor dapat menuntut direksi &amp; pemegang saham utama</a:t>
            </a:r>
          </a:p>
        </p:txBody>
      </p:sp>
    </p:spTree>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955948"/>
            <a:ext cx="8640960" cy="4946104"/>
          </a:xfrm>
        </p:spPr>
        <p:txBody>
          <a:bodyPr>
            <a:normAutofit/>
          </a:bodyPr>
          <a:lstStyle/>
          <a:p>
            <a:endParaRPr lang="en-US" sz="5000" dirty="0"/>
          </a:p>
          <a:p>
            <a:endParaRPr lang="en-US" sz="5000" dirty="0"/>
          </a:p>
          <a:p>
            <a:r>
              <a:rPr lang="en-US" sz="5000" dirty="0"/>
              <a:t>THANK YOU</a:t>
            </a:r>
            <a:endParaRPr lang="en-ID" sz="5000" dirty="0"/>
          </a:p>
        </p:txBody>
      </p:sp>
    </p:spTree>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25145"/>
            <a:ext cx="8641080" cy="5793740"/>
          </a:xfrm>
        </p:spPr>
        <p:txBody>
          <a:bodyPr>
            <a:noAutofit/>
          </a:bodyPr>
          <a:lstStyle/>
          <a:p>
            <a:pPr algn="just"/>
            <a:r>
              <a:rPr lang="en-US" altLang="en-US" sz="1900" dirty="0">
                <a:solidFill>
                  <a:schemeClr val="tx1"/>
                </a:solidFill>
              </a:rPr>
              <a:t>1. Konflik Afiliasi, Penyalahgunaan Wewenang, dan Perlindungan Kreditur</a:t>
            </a:r>
          </a:p>
          <a:p>
            <a:pPr algn="just"/>
            <a:endParaRPr lang="en-US" altLang="en-US" sz="1900" dirty="0">
              <a:solidFill>
                <a:schemeClr val="tx1"/>
              </a:solidFill>
            </a:endParaRPr>
          </a:p>
          <a:p>
            <a:pPr algn="just"/>
            <a:r>
              <a:rPr lang="en-US" altLang="en-US" sz="1900" dirty="0">
                <a:solidFill>
                  <a:schemeClr val="tx1"/>
                </a:solidFill>
              </a:rPr>
              <a:t>Direksi PT Arunika Digital melakukan transaksi pinjaman jangka panjang dengan perusahaan afiliasi milik keluarganya. Dewan Komisaris tidak diberi laporan tertulis dan merasa transaksi tersebut tidak melalui persetujuan organ yang semestinya. Belakangan diketahui bahwa pinjaman tersebut memiliki bunga lebih tinggi dari rata-rata pasar dan mengancam solvabilitas PT.</a:t>
            </a:r>
          </a:p>
          <a:p>
            <a:pPr algn="just"/>
            <a:r>
              <a:rPr lang="en-US" altLang="en-US" sz="1900" dirty="0">
                <a:solidFill>
                  <a:schemeClr val="tx1"/>
                </a:solidFill>
              </a:rPr>
              <a:t>Kreditur utama protes karena nilai agunan perusahaan menurun drastis. RUPS kemudian memberhentikan Direksi dan Direksi menggugat balik dengan alasan keputusan bisnis (business judgment rule).</a:t>
            </a:r>
          </a:p>
          <a:p>
            <a:pPr algn="just"/>
            <a:endParaRPr lang="en-US" altLang="en-US" sz="1900" dirty="0">
              <a:solidFill>
                <a:schemeClr val="tx1"/>
              </a:solidFill>
            </a:endParaRPr>
          </a:p>
          <a:p>
            <a:pPr algn="just"/>
            <a:r>
              <a:rPr lang="en-US" altLang="en-US" sz="1900" dirty="0">
                <a:solidFill>
                  <a:schemeClr val="tx1"/>
                </a:solidFill>
              </a:rPr>
              <a:t>Pertanyaan:</a:t>
            </a:r>
          </a:p>
          <a:p>
            <a:pPr marL="342900" indent="-342900" algn="just">
              <a:buFont typeface="+mj-lt"/>
              <a:buAutoNum type="alphaLcPeriod"/>
            </a:pPr>
            <a:r>
              <a:rPr lang="en-US" altLang="en-US" sz="1900" dirty="0">
                <a:solidFill>
                  <a:schemeClr val="tx1"/>
                </a:solidFill>
              </a:rPr>
              <a:t>Apakah tindakan Direksi termasuk pelanggaran terhadap fiduciary duties dan transaksi benturan kepentingan?</a:t>
            </a:r>
          </a:p>
          <a:p>
            <a:pPr marL="342900" indent="-342900" algn="just">
              <a:buFont typeface="+mj-lt"/>
              <a:buAutoNum type="alphaLcPeriod"/>
            </a:pPr>
            <a:r>
              <a:rPr lang="en-US" altLang="en-US" sz="1900" dirty="0">
                <a:solidFill>
                  <a:schemeClr val="tx1"/>
                </a:solidFill>
              </a:rPr>
              <a:t>Bagaimana posisi kreditur dan apakah mereka berhak menuntut pertanggungjawaban pribadi Direksi?</a:t>
            </a:r>
          </a:p>
          <a:p>
            <a:pPr marL="342900" indent="-342900" algn="just">
              <a:buFont typeface="+mj-lt"/>
              <a:buAutoNum type="alphaLcPeriod"/>
            </a:pPr>
            <a:r>
              <a:rPr lang="en-US" altLang="en-US" sz="1900" dirty="0">
                <a:solidFill>
                  <a:schemeClr val="tx1"/>
                </a:solidFill>
              </a:rPr>
              <a:t>Apakah business judgment rule dapat membebaskan Direksi dari tanggung jawab dalam kasus ini?</a:t>
            </a:r>
          </a:p>
        </p:txBody>
      </p:sp>
    </p:spTree>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25145"/>
            <a:ext cx="8641080" cy="5817870"/>
          </a:xfrm>
        </p:spPr>
        <p:txBody>
          <a:bodyPr>
            <a:noAutofit/>
          </a:bodyPr>
          <a:lstStyle/>
          <a:p>
            <a:pPr algn="just"/>
            <a:r>
              <a:rPr lang="en-US" altLang="en-US" sz="1900" dirty="0">
                <a:solidFill>
                  <a:schemeClr val="tx1"/>
                </a:solidFill>
              </a:rPr>
              <a:t>2. Sengketa RUPS, Penyalahgunaan Kekuasaan Mayoritas, dan Perlindungan Minoritas</a:t>
            </a:r>
          </a:p>
          <a:p>
            <a:endParaRPr lang="en-US" altLang="en-US" sz="1900" dirty="0">
              <a:solidFill>
                <a:schemeClr val="tx1"/>
              </a:solidFill>
            </a:endParaRPr>
          </a:p>
          <a:p>
            <a:pPr algn="just"/>
            <a:r>
              <a:rPr lang="en-US" altLang="en-US" sz="1900" dirty="0">
                <a:solidFill>
                  <a:schemeClr val="tx1"/>
                </a:solidFill>
              </a:rPr>
              <a:t>Dalam RUPS Tahunan PT Cipta Karya Mandiri, pemegang saham mayoritas (70%) menggunakan kekuasaan suaranya untuk mengubah struktur modal dasar dan menghapus hak preferen milik pemegang saham minoritas. Alasannya untuk meningkatkan fleksibilitas perusahaan mendapatkan investor baru.</a:t>
            </a:r>
          </a:p>
          <a:p>
            <a:pPr algn="just"/>
            <a:r>
              <a:rPr lang="en-US" altLang="en-US" sz="1900" dirty="0">
                <a:solidFill>
                  <a:schemeClr val="tx1"/>
                </a:solidFill>
              </a:rPr>
              <a:t>Pemegang saham minoritas menilai keputusan tersebut diambil tanpa alasan rasional dan bersifat menindas (oppressive conduct). Mereka berniat mengajukan gugatan pembatalan keputusan RUPS.</a:t>
            </a:r>
          </a:p>
          <a:p>
            <a:pPr algn="just"/>
            <a:endParaRPr lang="en-US" altLang="en-US" sz="1900" dirty="0">
              <a:solidFill>
                <a:schemeClr val="tx1"/>
              </a:solidFill>
            </a:endParaRPr>
          </a:p>
          <a:p>
            <a:pPr algn="just"/>
            <a:r>
              <a:rPr lang="en-US" altLang="en-US" sz="1900" dirty="0">
                <a:solidFill>
                  <a:schemeClr val="tx1"/>
                </a:solidFill>
              </a:rPr>
              <a:t>Pertanyaan:</a:t>
            </a:r>
          </a:p>
          <a:p>
            <a:pPr marL="457200" indent="-457200" algn="just">
              <a:buFont typeface="+mj-lt"/>
              <a:buAutoNum type="alphaLcPeriod"/>
            </a:pPr>
            <a:r>
              <a:rPr lang="en-US" altLang="en-US" sz="1900" dirty="0">
                <a:solidFill>
                  <a:schemeClr val="tx1"/>
                </a:solidFill>
              </a:rPr>
              <a:t>Kriteria apa yang menentukan bahwa keputusan RUPS bersifat merugikan minoritas secara tidak wajar?</a:t>
            </a:r>
          </a:p>
          <a:p>
            <a:pPr marL="457200" indent="-457200" algn="just">
              <a:buFont typeface="+mj-lt"/>
              <a:buAutoNum type="alphaLcPeriod"/>
            </a:pPr>
            <a:r>
              <a:rPr lang="en-US" altLang="en-US" sz="1900" dirty="0">
                <a:solidFill>
                  <a:schemeClr val="tx1"/>
                </a:solidFill>
              </a:rPr>
              <a:t>Apakah hak-hak pemegang saham minoritas telah dilanggar menurut UU PT?</a:t>
            </a:r>
          </a:p>
          <a:p>
            <a:pPr marL="457200" indent="-457200" algn="just">
              <a:buFont typeface="+mj-lt"/>
              <a:buAutoNum type="alphaLcPeriod"/>
            </a:pPr>
            <a:r>
              <a:rPr lang="en-US" altLang="en-US" sz="1900" dirty="0">
                <a:solidFill>
                  <a:schemeClr val="tx1"/>
                </a:solidFill>
              </a:rPr>
              <a:t> Apakah ada ruang bagi minoritas untuk menuntut ganti rugi atau meminta intervensi pengadilan? Jelaskan mekanisme dan batasannya.</a:t>
            </a:r>
          </a:p>
        </p:txBody>
      </p:sp>
    </p:spTree>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40030" y="596900"/>
            <a:ext cx="8411210" cy="5176520"/>
          </a:xfrm>
        </p:spPr>
        <p:txBody>
          <a:bodyPr>
            <a:noAutofit/>
          </a:bodyPr>
          <a:lstStyle/>
          <a:p>
            <a:pPr algn="just"/>
            <a:r>
              <a:rPr lang="en-US" altLang="en-US" sz="1900" dirty="0">
                <a:solidFill>
                  <a:schemeClr val="tx1"/>
                </a:solidFill>
              </a:rPr>
              <a:t>3. Pembubaran PT, Tanggung Jawab Likuidator, dan Keabsahan Perbuatan Hukum</a:t>
            </a:r>
          </a:p>
          <a:p>
            <a:pPr algn="just"/>
            <a:endParaRPr lang="en-US" altLang="en-US" sz="1900" dirty="0">
              <a:solidFill>
                <a:schemeClr val="tx1"/>
              </a:solidFill>
            </a:endParaRPr>
          </a:p>
          <a:p>
            <a:pPr algn="just"/>
            <a:r>
              <a:rPr lang="en-US" altLang="en-US" sz="1900" dirty="0">
                <a:solidFill>
                  <a:schemeClr val="tx1"/>
                </a:solidFill>
              </a:rPr>
              <a:t>PT Nusantara Prima dibubarkan karena keputusan RUPS, dan likuidator mulai mengelola proses likuidasi. Namun, sebelum pengumuman pembubaran dilakukan di media massa, likuidator menandatangani kontrak penjualan aset inventaris kepada rekan bisnis pribadinya dengan harga di bawah pasar.</a:t>
            </a:r>
          </a:p>
          <a:p>
            <a:pPr algn="just"/>
            <a:r>
              <a:rPr lang="en-US" altLang="en-US" sz="1900" dirty="0">
                <a:solidFill>
                  <a:schemeClr val="tx1"/>
                </a:solidFill>
              </a:rPr>
              <a:t>Beberapa kreditur baru mengetahui pembubaran PT setelah transaksi tersebut berlangsung dan mengklaim kerugian karena aset yang seharusnya menjadi jaminan pembayaran telah dijual murah.</a:t>
            </a:r>
          </a:p>
          <a:p>
            <a:pPr algn="just"/>
            <a:endParaRPr lang="en-US" altLang="en-US" sz="1900" dirty="0">
              <a:solidFill>
                <a:schemeClr val="tx1"/>
              </a:solidFill>
            </a:endParaRPr>
          </a:p>
          <a:p>
            <a:pPr algn="just"/>
            <a:r>
              <a:rPr lang="en-US" altLang="en-US" sz="1900" dirty="0">
                <a:solidFill>
                  <a:schemeClr val="tx1"/>
                </a:solidFill>
              </a:rPr>
              <a:t>Pertanyaan:</a:t>
            </a:r>
          </a:p>
          <a:p>
            <a:pPr marL="457200" indent="-457200" algn="just">
              <a:buFont typeface="+mj-lt"/>
              <a:buAutoNum type="alphaLcPeriod"/>
            </a:pPr>
            <a:r>
              <a:rPr lang="en-US" altLang="en-US" sz="1900" dirty="0">
                <a:solidFill>
                  <a:schemeClr val="tx1"/>
                </a:solidFill>
              </a:rPr>
              <a:t>Apakah perbuatan hukum likuidator sebelum pengumuman pembubaran sah dan mengikat bagi PT?</a:t>
            </a:r>
          </a:p>
          <a:p>
            <a:pPr marL="457200" indent="-457200" algn="just">
              <a:buFont typeface="+mj-lt"/>
              <a:buAutoNum type="alphaLcPeriod"/>
            </a:pPr>
            <a:r>
              <a:rPr lang="en-US" altLang="en-US" sz="1900" dirty="0">
                <a:solidFill>
                  <a:schemeClr val="tx1"/>
                </a:solidFill>
              </a:rPr>
              <a:t>Bagaimana tanggung jawab likuidator secara pribadi terhadap kreditur?</a:t>
            </a:r>
          </a:p>
          <a:p>
            <a:pPr marL="457200" indent="-457200" algn="just">
              <a:buFont typeface="+mj-lt"/>
              <a:buAutoNum type="alphaLcPeriod"/>
            </a:pPr>
            <a:r>
              <a:rPr lang="en-US" altLang="en-US" sz="1900" dirty="0">
                <a:solidFill>
                  <a:schemeClr val="tx1"/>
                </a:solidFill>
              </a:rPr>
              <a:t>Apakah kontrak penjualan aset dapat dibatalkan? Sertakan dasar pertimbangan hukum.</a:t>
            </a:r>
          </a:p>
        </p:txBody>
      </p:sp>
    </p:spTree>
  </p:cSld>
  <p:clrMapOvr>
    <a:masterClrMapping/>
  </p:clrMapOvr>
  <p:transition spd="slow">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525418"/>
            <a:ext cx="8640960" cy="4946104"/>
          </a:xfrm>
        </p:spPr>
        <p:txBody>
          <a:bodyPr>
            <a:noAutofit/>
          </a:bodyPr>
          <a:lstStyle/>
          <a:p>
            <a:pPr algn="just"/>
            <a:r>
              <a:rPr lang="en-US" altLang="en-US" sz="1900" dirty="0">
                <a:solidFill>
                  <a:schemeClr val="tx1"/>
                </a:solidFill>
              </a:rPr>
              <a:t>4. Direksi Non-Aktif, Kelalaian Kolektif, dan Pertanggungjawaban Bersama</a:t>
            </a:r>
          </a:p>
          <a:p>
            <a:pPr algn="just"/>
            <a:endParaRPr lang="en-US" altLang="en-US" sz="1900" dirty="0">
              <a:solidFill>
                <a:schemeClr val="tx1"/>
              </a:solidFill>
            </a:endParaRPr>
          </a:p>
          <a:p>
            <a:pPr algn="just"/>
            <a:r>
              <a:rPr lang="en-US" altLang="en-US" sz="1900" dirty="0">
                <a:solidFill>
                  <a:schemeClr val="tx1"/>
                </a:solidFill>
              </a:rPr>
              <a:t>Dalam PT Pionir Sejahtera, terdapat tiga direksi: Direktur Utama, Direktur Keuangan, dan Direktur Operasional. Selama dua tahun, Direktur Keuangan tidak pernah menghadiri rapat internal, tidak menandatangani laporan keuangan, dan tidak menjalankan tugasnya. Ia berdalih bahwa semua operasional sudah diambil alih Direktur Utama.</a:t>
            </a:r>
          </a:p>
          <a:p>
            <a:pPr algn="just"/>
            <a:r>
              <a:rPr lang="en-US" altLang="en-US" sz="1900" dirty="0">
                <a:solidFill>
                  <a:schemeClr val="tx1"/>
                </a:solidFill>
              </a:rPr>
              <a:t>Karena manajemen yang buruk, PT mengalami kerugian besar dan tidak mampu membayar kewajiban kepada kreditur. Kreditur menggugat seluruh Direksi dengan alasan kelalaian kolektif.</a:t>
            </a:r>
          </a:p>
          <a:p>
            <a:pPr algn="just"/>
            <a:endParaRPr lang="en-US" altLang="en-US" sz="1900" dirty="0">
              <a:solidFill>
                <a:schemeClr val="tx1"/>
              </a:solidFill>
            </a:endParaRPr>
          </a:p>
          <a:p>
            <a:pPr algn="just"/>
            <a:r>
              <a:rPr lang="en-US" altLang="en-US" sz="1900" dirty="0">
                <a:solidFill>
                  <a:schemeClr val="tx1"/>
                </a:solidFill>
              </a:rPr>
              <a:t>Pertanyaan:</a:t>
            </a:r>
          </a:p>
          <a:p>
            <a:pPr marL="457200" indent="-457200" algn="just">
              <a:buFont typeface="+mj-lt"/>
              <a:buAutoNum type="alphaLcPeriod"/>
            </a:pPr>
            <a:r>
              <a:rPr lang="en-US" altLang="en-US" sz="1900" dirty="0">
                <a:solidFill>
                  <a:schemeClr val="tx1"/>
                </a:solidFill>
              </a:rPr>
              <a:t>Apakah Direktur Keuangan dapat dibebaskan dari tanggung jawab karena tidak terlibat aktif dalam pengurusan PT?</a:t>
            </a:r>
          </a:p>
          <a:p>
            <a:pPr marL="457200" indent="-457200" algn="just">
              <a:buFont typeface="+mj-lt"/>
              <a:buAutoNum type="alphaLcPeriod"/>
            </a:pPr>
            <a:r>
              <a:rPr lang="en-US" altLang="en-US" sz="1900" dirty="0">
                <a:solidFill>
                  <a:schemeClr val="tx1"/>
                </a:solidFill>
              </a:rPr>
              <a:t>Bagaimana prinsip tanggung jawab kolektif Direksi dalam UU PT jika terdapat direksi yang pasif?</a:t>
            </a:r>
          </a:p>
          <a:p>
            <a:pPr marL="457200" indent="-457200" algn="just">
              <a:buFont typeface="+mj-lt"/>
              <a:buAutoNum type="alphaLcPeriod"/>
            </a:pPr>
            <a:r>
              <a:rPr lang="en-US" altLang="en-US" sz="1900" dirty="0">
                <a:solidFill>
                  <a:schemeClr val="tx1"/>
                </a:solidFill>
              </a:rPr>
              <a:t>Apakah kreditur berhak menembus corporate veil dan menuntut tanggung jawab pribadi semua Direksi?</a:t>
            </a:r>
          </a:p>
        </p:txBody>
      </p:sp>
    </p:spTree>
  </p:cSld>
  <p:clrMapOvr>
    <a:masterClrMapping/>
  </p:clrMapOvr>
  <p:transition spd="slow">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4485" y="682625"/>
            <a:ext cx="8472170" cy="5593715"/>
          </a:xfrm>
        </p:spPr>
        <p:txBody>
          <a:bodyPr>
            <a:noAutofit/>
          </a:bodyPr>
          <a:lstStyle/>
          <a:p>
            <a:pPr algn="just"/>
            <a:r>
              <a:rPr lang="en-US" altLang="en-US" sz="1500">
                <a:solidFill>
                  <a:schemeClr val="tx1"/>
                </a:solidFill>
              </a:rPr>
              <a:t>a. Ya. Tindakan Direksi merupakan pelanggaran fiduciary duties (duty of loyalty dan duty of care) dan merupakan transaksi benturan kepentingan, karena dilakukan dengan perusahaan afiliasi keluarganya, tanpa persetujuan Dewan Komisaris, dan merugikan PT melalui bunga di atas pasar.</a:t>
            </a:r>
          </a:p>
          <a:p>
            <a:pPr algn="just"/>
            <a:endParaRPr lang="en-US" altLang="en-US" sz="1500">
              <a:solidFill>
                <a:schemeClr val="tx1"/>
              </a:solidFill>
            </a:endParaRPr>
          </a:p>
          <a:p>
            <a:pPr algn="just"/>
            <a:r>
              <a:rPr lang="en-US" altLang="en-US" sz="1500">
                <a:solidFill>
                  <a:schemeClr val="tx1"/>
                </a:solidFill>
              </a:rPr>
              <a:t>b. Kreditur berhak menuntut pertanggungjawaban pribadi Direksi.</a:t>
            </a:r>
          </a:p>
          <a:p>
            <a:pPr algn="just"/>
            <a:r>
              <a:rPr lang="en-US" altLang="en-US" sz="1500">
                <a:solidFill>
                  <a:schemeClr val="tx1"/>
                </a:solidFill>
              </a:rPr>
              <a:t>Karena tindakan Direksi terbukti lalai, merugikan perseroan, dan menurunkan nilai agunan, maka berdasarkan Pasal 97 ayat (3) UU PT, Direksi dapat dimintai tanggung jawab pribadi, termasuk melalui mekanisme piercing the corporate veil dan gugatan PMH.</a:t>
            </a:r>
          </a:p>
          <a:p>
            <a:pPr algn="just"/>
            <a:endParaRPr lang="en-US" altLang="en-US" sz="1500">
              <a:solidFill>
                <a:schemeClr val="tx1"/>
              </a:solidFill>
            </a:endParaRPr>
          </a:p>
          <a:p>
            <a:pPr algn="just"/>
            <a:r>
              <a:rPr lang="en-US" altLang="en-US" sz="1500">
                <a:solidFill>
                  <a:schemeClr val="tx1"/>
                </a:solidFill>
              </a:rPr>
              <a:t>c. Business judgment rule tidak dapat membebaskan Direksi.</a:t>
            </a:r>
          </a:p>
          <a:p>
            <a:pPr algn="just"/>
            <a:r>
              <a:rPr lang="en-US" altLang="en-US" sz="1500">
                <a:solidFill>
                  <a:schemeClr val="tx1"/>
                </a:solidFill>
              </a:rPr>
              <a:t>Karena keputusan diambil dengan conflict of interest, tidak didasarkan pada kehati-hatian, dan tidak menguntungkan PT, maka Direksi tidak memenuhi syarat dilindungi oleh business judgment rule.</a:t>
            </a: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756920"/>
            <a:ext cx="8425180" cy="4881880"/>
          </a:xfrm>
        </p:spPr>
        <p:txBody>
          <a:bodyPr>
            <a:normAutofit/>
          </a:bodyPr>
          <a:lstStyle/>
          <a:p>
            <a:pPr algn="ctr"/>
            <a:r>
              <a:rPr lang="en-US" altLang="en-US" dirty="0">
                <a:solidFill>
                  <a:schemeClr val="tx1"/>
                </a:solidFill>
              </a:rPr>
              <a:t>Dasar Hukum Perseroan Terbatas</a:t>
            </a:r>
          </a:p>
          <a:p>
            <a:pPr algn="just"/>
            <a:endParaRPr lang="en-US" altLang="en-US" dirty="0">
              <a:solidFill>
                <a:schemeClr val="tx1"/>
              </a:solidFill>
            </a:endParaRPr>
          </a:p>
          <a:p>
            <a:pPr marL="457200" indent="-457200" algn="just">
              <a:buAutoNum type="arabicPeriod"/>
            </a:pPr>
            <a:r>
              <a:rPr lang="en-US" altLang="en-US" dirty="0">
                <a:solidFill>
                  <a:schemeClr val="tx1"/>
                </a:solidFill>
              </a:rPr>
              <a:t>UU No. 40 Tahun 2007 tentang Perseroan Terbatas (UU PT)</a:t>
            </a:r>
          </a:p>
          <a:p>
            <a:pPr marL="457200" indent="-457200" algn="just">
              <a:buAutoNum type="arabicPeriod"/>
            </a:pPr>
            <a:r>
              <a:rPr lang="en-US" altLang="en-US" dirty="0">
                <a:solidFill>
                  <a:schemeClr val="tx1"/>
                </a:solidFill>
              </a:rPr>
              <a:t>UU Cipta Kerja &amp; PP 8/2021 (penyederhanaan perizinan &amp; persyaratan UMK)</a:t>
            </a:r>
          </a:p>
          <a:p>
            <a:pPr marL="457200" indent="-457200" algn="just">
              <a:buAutoNum type="arabicPeriod"/>
            </a:pPr>
            <a:r>
              <a:rPr lang="en-US" altLang="en-US" dirty="0">
                <a:solidFill>
                  <a:schemeClr val="tx1"/>
                </a:solidFill>
              </a:rPr>
              <a:t>Kitab Undang-Undang Hukum Dagang (KUHD) – residu aturan</a:t>
            </a:r>
          </a:p>
          <a:p>
            <a:pPr marL="457200" indent="-457200" algn="just">
              <a:buAutoNum type="arabicPeriod"/>
            </a:pPr>
            <a:r>
              <a:rPr lang="en-US" altLang="en-US" dirty="0">
                <a:solidFill>
                  <a:schemeClr val="tx1"/>
                </a:solidFill>
              </a:rPr>
              <a:t>Peraturan OJK bagi PT yang go public</a:t>
            </a:r>
          </a:p>
          <a:p>
            <a:pPr marL="457200" indent="-457200" algn="just">
              <a:buAutoNum type="arabicPeriod"/>
            </a:pPr>
            <a:r>
              <a:rPr lang="en-US" altLang="en-US" dirty="0">
                <a:solidFill>
                  <a:schemeClr val="tx1"/>
                </a:solidFill>
              </a:rPr>
              <a:t>Peraturan Bursa Efek Indonesia</a:t>
            </a:r>
          </a:p>
        </p:txBody>
      </p:sp>
    </p:spTree>
  </p:cSld>
  <p:clrMapOvr>
    <a:masterClrMapping/>
  </p:clrMapOvr>
  <p:transition spd="slow">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06425" y="830580"/>
            <a:ext cx="8110220" cy="5256530"/>
          </a:xfrm>
        </p:spPr>
        <p:txBody>
          <a:bodyPr>
            <a:normAutofit fontScale="57500" lnSpcReduction="10000"/>
          </a:bodyPr>
          <a:lstStyle/>
          <a:p>
            <a:pPr algn="just"/>
            <a:r>
              <a:rPr lang="en-US" altLang="en-US">
                <a:solidFill>
                  <a:schemeClr val="tx1"/>
                </a:solidFill>
              </a:rPr>
              <a:t>Tidak memiliki dasar bisnis yang rasional (lack of legitimate business purpose)</a:t>
            </a:r>
          </a:p>
          <a:p>
            <a:pPr algn="just"/>
            <a:r>
              <a:rPr lang="en-US" altLang="en-US">
                <a:solidFill>
                  <a:schemeClr val="tx1"/>
                </a:solidFill>
              </a:rPr>
              <a:t>Jika perubahan modal dan penghapusan hak preferen tidak didukung kebutuhan bisnis yang objektif dan justru hanya menguntungkan kelompok tertentu.</a:t>
            </a:r>
          </a:p>
          <a:p>
            <a:pPr algn="just"/>
            <a:endParaRPr lang="en-US" altLang="en-US">
              <a:solidFill>
                <a:schemeClr val="tx1"/>
              </a:solidFill>
            </a:endParaRPr>
          </a:p>
          <a:p>
            <a:pPr algn="just"/>
            <a:r>
              <a:rPr lang="en-US" altLang="en-US">
                <a:solidFill>
                  <a:schemeClr val="tx1"/>
                </a:solidFill>
              </a:rPr>
              <a:t>Dilakukan dengan penyalahgunaan kekuasaan mayoritas (abuse of majority power)</a:t>
            </a:r>
          </a:p>
          <a:p>
            <a:pPr algn="just"/>
            <a:r>
              <a:rPr lang="en-US" altLang="en-US">
                <a:solidFill>
                  <a:schemeClr val="tx1"/>
                </a:solidFill>
              </a:rPr>
              <a:t>Mayoritas menggunakan hak suaranya untuk kepentingan pribadi, bukan kepentingan perusahaan.</a:t>
            </a:r>
          </a:p>
          <a:p>
            <a:pPr algn="just"/>
            <a:endParaRPr lang="en-US" altLang="en-US">
              <a:solidFill>
                <a:schemeClr val="tx1"/>
              </a:solidFill>
            </a:endParaRPr>
          </a:p>
          <a:p>
            <a:pPr algn="just"/>
            <a:r>
              <a:rPr lang="en-US" altLang="en-US">
                <a:solidFill>
                  <a:schemeClr val="tx1"/>
                </a:solidFill>
              </a:rPr>
              <a:t>Menghilangkan keuntungan ekonomi yang secara sah telah melekat pada pemegang saham minoritas</a:t>
            </a:r>
          </a:p>
          <a:p>
            <a:pPr algn="just"/>
            <a:r>
              <a:rPr lang="en-US" altLang="en-US">
                <a:solidFill>
                  <a:schemeClr val="tx1"/>
                </a:solidFill>
              </a:rPr>
              <a:t>Misalnya menghapus hak preferen tanpa kompensasi yang adil.</a:t>
            </a:r>
          </a:p>
          <a:p>
            <a:pPr algn="just"/>
            <a:endParaRPr lang="en-US" altLang="en-US">
              <a:solidFill>
                <a:schemeClr val="tx1"/>
              </a:solidFill>
            </a:endParaRPr>
          </a:p>
          <a:p>
            <a:pPr algn="just"/>
            <a:r>
              <a:rPr lang="en-US" altLang="en-US">
                <a:solidFill>
                  <a:schemeClr val="tx1"/>
                </a:solidFill>
              </a:rPr>
              <a:t>Adanya indikasi tindakan menindas, diskriminatif, atau eksploitatif (oppressive or unfairly prejudicial acts)</a:t>
            </a:r>
          </a:p>
          <a:p>
            <a:pPr algn="just"/>
            <a:r>
              <a:rPr lang="en-US" altLang="en-US">
                <a:solidFill>
                  <a:schemeClr val="tx1"/>
                </a:solidFill>
              </a:rPr>
              <a:t>Keputusan yang membuat minoritas kehilangan posisi tawar dan mengalami kerugian langsung.</a:t>
            </a:r>
          </a:p>
          <a:p>
            <a:pPr algn="just"/>
            <a:endParaRPr lang="en-US" altLang="en-US">
              <a:solidFill>
                <a:schemeClr val="tx1"/>
              </a:solidFill>
            </a:endParaRPr>
          </a:p>
          <a:p>
            <a:pPr algn="just"/>
            <a:r>
              <a:rPr lang="en-US" altLang="en-US">
                <a:solidFill>
                  <a:schemeClr val="tx1"/>
                </a:solidFill>
              </a:rPr>
              <a:t>Tidak transparan dan tidak melalui proses yang fair (“due process”)</a:t>
            </a:r>
          </a:p>
          <a:p>
            <a:pPr algn="just"/>
            <a:r>
              <a:rPr lang="en-US" altLang="en-US">
                <a:solidFill>
                  <a:schemeClr val="tx1"/>
                </a:solidFill>
              </a:rPr>
              <a:t>Misalnya tidak ada pemaparan alasan bisnis, tidak ada keterbukaan informasi, serta tidak diberikan waktu yang cukup untuk analisis.</a:t>
            </a: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11845" cy="5458460"/>
          </a:xfrm>
        </p:spPr>
        <p:txBody>
          <a:bodyPr>
            <a:noAutofit/>
          </a:bodyPr>
          <a:lstStyle/>
          <a:p>
            <a:pPr algn="ctr"/>
            <a:r>
              <a:rPr lang="en-US" altLang="en-US" sz="2300" dirty="0">
                <a:solidFill>
                  <a:schemeClr val="tx1"/>
                </a:solidFill>
              </a:rPr>
              <a:t>Karakteristik Utama PT </a:t>
            </a:r>
          </a:p>
          <a:p>
            <a:pPr algn="just"/>
            <a:endParaRPr lang="en-US" altLang="en-US" sz="2300" dirty="0">
              <a:solidFill>
                <a:schemeClr val="tx1"/>
              </a:solidFill>
            </a:endParaRPr>
          </a:p>
          <a:p>
            <a:pPr marL="342900" indent="-342900" algn="just">
              <a:buAutoNum type="arabicPeriod"/>
            </a:pPr>
            <a:r>
              <a:rPr lang="en-US" altLang="en-US" sz="2300" dirty="0">
                <a:solidFill>
                  <a:schemeClr val="tx1"/>
                </a:solidFill>
              </a:rPr>
              <a:t>Separate legal personality → badan hukum mandiri</a:t>
            </a:r>
          </a:p>
          <a:p>
            <a:pPr marL="342900" indent="-342900" algn="just">
              <a:buAutoNum type="arabicPeriod"/>
            </a:pPr>
            <a:r>
              <a:rPr lang="en-US" altLang="en-US" sz="2300" dirty="0">
                <a:solidFill>
                  <a:schemeClr val="tx1"/>
                </a:solidFill>
              </a:rPr>
              <a:t>Limited liability → tanggung jawab pemegang saham terbatas</a:t>
            </a:r>
          </a:p>
          <a:p>
            <a:pPr marL="342900" indent="-342900" algn="just">
              <a:buAutoNum type="arabicPeriod"/>
            </a:pPr>
            <a:r>
              <a:rPr lang="en-US" altLang="en-US" sz="2300" dirty="0">
                <a:solidFill>
                  <a:schemeClr val="tx1"/>
                </a:solidFill>
              </a:rPr>
              <a:t>Transferable shares → saham mudah dialihkan</a:t>
            </a:r>
          </a:p>
          <a:p>
            <a:pPr marL="342900" indent="-342900" algn="just">
              <a:buAutoNum type="arabicPeriod"/>
            </a:pPr>
            <a:r>
              <a:rPr lang="en-US" altLang="en-US" sz="2300" dirty="0">
                <a:solidFill>
                  <a:schemeClr val="tx1"/>
                </a:solidFill>
              </a:rPr>
              <a:t>Perpetual succession → tidak bubar walau pemilik berubah/meninggal</a:t>
            </a:r>
          </a:p>
          <a:p>
            <a:pPr marL="342900" indent="-342900" algn="just">
              <a:buAutoNum type="arabicPeriod"/>
            </a:pPr>
            <a:r>
              <a:rPr lang="en-US" altLang="en-US" sz="2300" dirty="0">
                <a:solidFill>
                  <a:schemeClr val="tx1"/>
                </a:solidFill>
              </a:rPr>
              <a:t>Centralized management → dikelola direksi</a:t>
            </a:r>
          </a:p>
          <a:p>
            <a:pPr marL="342900" indent="-342900" algn="just">
              <a:buAutoNum type="arabicPeriod"/>
            </a:pPr>
            <a:r>
              <a:rPr lang="en-US" altLang="en-US" sz="2300" dirty="0">
                <a:solidFill>
                  <a:schemeClr val="tx1"/>
                </a:solidFill>
              </a:rPr>
              <a:t>Ownership vs Control → pemilik (shareholders) ≠ pengelola (direksi)</a:t>
            </a:r>
          </a:p>
          <a:p>
            <a:pPr algn="just"/>
            <a:endParaRPr lang="en-US" altLang="en-US" sz="2300" dirty="0">
              <a:solidFill>
                <a:schemeClr val="tx1"/>
              </a:solidFill>
            </a:endParaRPr>
          </a:p>
          <a:p>
            <a:pPr algn="just"/>
            <a:r>
              <a:rPr lang="en-US" altLang="en-US" sz="2300" dirty="0">
                <a:solidFill>
                  <a:schemeClr val="tx1"/>
                </a:solidFill>
              </a:rPr>
              <a:t>Konsep ini mengikuti teori corporate personality yang berkembang sejak abad ke-19.</a:t>
            </a: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469900"/>
            <a:ext cx="8425180" cy="4881880"/>
          </a:xfrm>
        </p:spPr>
        <p:txBody>
          <a:bodyPr>
            <a:noAutofit/>
          </a:bodyPr>
          <a:lstStyle/>
          <a:p>
            <a:pPr algn="ctr"/>
            <a:r>
              <a:rPr lang="en-US" altLang="en-US" sz="2200" dirty="0">
                <a:solidFill>
                  <a:schemeClr val="tx1"/>
                </a:solidFill>
              </a:rPr>
              <a:t>Struktur Permodalan PT (Detail Lengkap)</a:t>
            </a:r>
          </a:p>
          <a:p>
            <a:pPr algn="just"/>
            <a:endParaRPr lang="en-US" altLang="en-US" sz="2200" dirty="0">
              <a:solidFill>
                <a:schemeClr val="tx1"/>
              </a:solidFill>
            </a:endParaRPr>
          </a:p>
          <a:p>
            <a:pPr marL="228600" indent="-228600" algn="just">
              <a:buAutoNum type="arabicPeriod"/>
            </a:pPr>
            <a:r>
              <a:rPr lang="en-US" altLang="en-US" sz="2200" dirty="0">
                <a:solidFill>
                  <a:schemeClr val="tx1"/>
                </a:solidFill>
              </a:rPr>
              <a:t>Modal Dasar</a:t>
            </a:r>
          </a:p>
          <a:p>
            <a:pPr marL="285750" indent="-285750" algn="just">
              <a:buFont typeface="Arial" panose="020B0604020202020204" pitchFamily="34" charset="0"/>
              <a:buChar char="•"/>
            </a:pPr>
            <a:r>
              <a:rPr lang="en-US" altLang="en-US" sz="2200" dirty="0">
                <a:solidFill>
                  <a:schemeClr val="tx1"/>
                </a:solidFill>
              </a:rPr>
              <a:t>Total maksimum saham yang dapat diterbitkan.</a:t>
            </a:r>
          </a:p>
          <a:p>
            <a:pPr marL="285750" indent="-285750" algn="just">
              <a:buFont typeface="Arial" panose="020B0604020202020204" pitchFamily="34" charset="0"/>
              <a:buChar char="•"/>
            </a:pPr>
            <a:r>
              <a:rPr lang="en-US" altLang="en-US" sz="2200" dirty="0">
                <a:solidFill>
                  <a:schemeClr val="tx1"/>
                </a:solidFill>
              </a:rPr>
              <a:t>Bersifat deklaratif dalam AD.</a:t>
            </a:r>
          </a:p>
          <a:p>
            <a:pPr algn="just"/>
            <a:endParaRPr lang="en-US" altLang="en-US" sz="2200" dirty="0">
              <a:solidFill>
                <a:schemeClr val="tx1"/>
              </a:solidFill>
            </a:endParaRPr>
          </a:p>
          <a:p>
            <a:pPr algn="just"/>
            <a:r>
              <a:rPr lang="en-US" altLang="en-US" sz="2200" dirty="0">
                <a:solidFill>
                  <a:schemeClr val="tx1"/>
                </a:solidFill>
              </a:rPr>
              <a:t>2. Modal Ditempatkan</a:t>
            </a:r>
          </a:p>
          <a:p>
            <a:pPr marL="285750" indent="-285750" algn="just">
              <a:buFont typeface="Arial" panose="020B0604020202020204" pitchFamily="34" charset="0"/>
              <a:buChar char="•"/>
            </a:pPr>
            <a:r>
              <a:rPr lang="en-US" altLang="en-US" sz="2200" dirty="0">
                <a:solidFill>
                  <a:schemeClr val="tx1"/>
                </a:solidFill>
              </a:rPr>
              <a:t>Bagian modal dasar yang telah disanggupi pemegang saham untuk diambil.</a:t>
            </a:r>
          </a:p>
          <a:p>
            <a:pPr algn="just"/>
            <a:endParaRPr lang="en-US" altLang="en-US" sz="2200" dirty="0">
              <a:solidFill>
                <a:schemeClr val="tx1"/>
              </a:solidFill>
            </a:endParaRPr>
          </a:p>
          <a:p>
            <a:pPr algn="just"/>
            <a:r>
              <a:rPr lang="en-US" altLang="en-US" sz="2200" dirty="0">
                <a:solidFill>
                  <a:schemeClr val="tx1"/>
                </a:solidFill>
              </a:rPr>
              <a:t>3. Modal Disetor</a:t>
            </a:r>
          </a:p>
          <a:p>
            <a:pPr marL="285750" indent="-285750" algn="just">
              <a:buFont typeface="Arial" panose="020B0604020202020204" pitchFamily="34" charset="0"/>
              <a:buChar char="•"/>
            </a:pPr>
            <a:r>
              <a:rPr lang="en-US" altLang="en-US" sz="2200" dirty="0">
                <a:solidFill>
                  <a:schemeClr val="tx1"/>
                </a:solidFill>
              </a:rPr>
              <a:t>Modal riil yang benar-benar dibayarkan oleh pemegang saham.</a:t>
            </a:r>
          </a:p>
          <a:p>
            <a:pPr algn="just"/>
            <a:r>
              <a:rPr lang="en-US" altLang="en-US" sz="2200" dirty="0">
                <a:solidFill>
                  <a:schemeClr val="tx1"/>
                </a:solidFill>
              </a:rPr>
              <a:t>Persyaratan UU PT: Minimal 25% dari modal dasar wajib ditempatkan dan disetor penuh.</a:t>
            </a: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512810" cy="5496560"/>
          </a:xfrm>
        </p:spPr>
        <p:txBody>
          <a:bodyPr>
            <a:noAutofit/>
          </a:bodyPr>
          <a:lstStyle/>
          <a:p>
            <a:pPr algn="ctr"/>
            <a:r>
              <a:rPr lang="en-US" altLang="en-US" sz="2000" dirty="0">
                <a:solidFill>
                  <a:schemeClr val="tx1"/>
                </a:solidFill>
              </a:rPr>
              <a:t>Jenis Saham &amp; Hak-Hak Pemegang Saham</a:t>
            </a:r>
          </a:p>
          <a:p>
            <a:pPr algn="just"/>
            <a:endParaRPr lang="en-US" altLang="en-US" sz="2000" dirty="0">
              <a:solidFill>
                <a:schemeClr val="tx1"/>
              </a:solidFill>
            </a:endParaRPr>
          </a:p>
          <a:p>
            <a:pPr algn="just"/>
            <a:r>
              <a:rPr lang="en-US" altLang="en-US" sz="2000" dirty="0">
                <a:solidFill>
                  <a:schemeClr val="tx1"/>
                </a:solidFill>
              </a:rPr>
              <a:t>Jenis Saham:</a:t>
            </a:r>
          </a:p>
          <a:p>
            <a:pPr marL="342900" indent="-342900" algn="just">
              <a:buFont typeface="Arial" panose="020B0604020202020204" pitchFamily="34" charset="0"/>
              <a:buChar char="•"/>
            </a:pPr>
            <a:r>
              <a:rPr lang="en-US" altLang="en-US" sz="2000" dirty="0">
                <a:solidFill>
                  <a:schemeClr val="tx1"/>
                </a:solidFill>
              </a:rPr>
              <a:t>Saham Biasa</a:t>
            </a:r>
          </a:p>
          <a:p>
            <a:pPr marL="342900" indent="-342900" algn="just">
              <a:buFont typeface="Arial" panose="020B0604020202020204" pitchFamily="34" charset="0"/>
              <a:buChar char="•"/>
            </a:pPr>
            <a:r>
              <a:rPr lang="en-US" altLang="en-US" sz="2000" dirty="0">
                <a:solidFill>
                  <a:schemeClr val="tx1"/>
                </a:solidFill>
              </a:rPr>
              <a:t>Saham Preferen</a:t>
            </a:r>
          </a:p>
          <a:p>
            <a:pPr marL="342900" indent="-342900" algn="just">
              <a:buFont typeface="Arial" panose="020B0604020202020204" pitchFamily="34" charset="0"/>
              <a:buChar char="•"/>
            </a:pPr>
            <a:r>
              <a:rPr lang="en-US" altLang="en-US" sz="2000" dirty="0">
                <a:solidFill>
                  <a:schemeClr val="tx1"/>
                </a:solidFill>
              </a:rPr>
              <a:t>Saham dengan Hak Khusus</a:t>
            </a:r>
          </a:p>
          <a:p>
            <a:pPr marL="342900" indent="-342900" algn="just">
              <a:buFont typeface="Arial" panose="020B0604020202020204" pitchFamily="34" charset="0"/>
              <a:buChar char="•"/>
            </a:pPr>
            <a:r>
              <a:rPr lang="en-US" altLang="en-US" sz="2000" dirty="0">
                <a:solidFill>
                  <a:schemeClr val="tx1"/>
                </a:solidFill>
              </a:rPr>
              <a:t>Saham tanpa Hak Suara</a:t>
            </a:r>
          </a:p>
          <a:p>
            <a:pPr marL="342900" indent="-342900" algn="just">
              <a:buFont typeface="Arial" panose="020B0604020202020204" pitchFamily="34" charset="0"/>
              <a:buChar char="•"/>
            </a:pPr>
            <a:r>
              <a:rPr lang="en-US" altLang="en-US" sz="2000" dirty="0">
                <a:solidFill>
                  <a:schemeClr val="tx1"/>
                </a:solidFill>
              </a:rPr>
              <a:t>Saham dengan Pembatasan Pengalihan</a:t>
            </a:r>
          </a:p>
          <a:p>
            <a:pPr algn="just"/>
            <a:endParaRPr lang="en-US" altLang="en-US" sz="2000" dirty="0">
              <a:solidFill>
                <a:schemeClr val="tx1"/>
              </a:solidFill>
            </a:endParaRPr>
          </a:p>
          <a:p>
            <a:pPr algn="just"/>
            <a:r>
              <a:rPr lang="en-US" altLang="en-US" sz="2000" dirty="0">
                <a:solidFill>
                  <a:schemeClr val="tx1"/>
                </a:solidFill>
              </a:rPr>
              <a:t>Hak pemegang saham:</a:t>
            </a:r>
          </a:p>
          <a:p>
            <a:pPr marL="342900" indent="-342900" algn="just">
              <a:buFont typeface="Arial" panose="020B0604020202020204" pitchFamily="34" charset="0"/>
              <a:buChar char="•"/>
            </a:pPr>
            <a:r>
              <a:rPr lang="en-US" altLang="en-US" sz="2000" dirty="0">
                <a:solidFill>
                  <a:schemeClr val="tx1"/>
                </a:solidFill>
              </a:rPr>
              <a:t>Hak suara</a:t>
            </a:r>
          </a:p>
          <a:p>
            <a:pPr marL="342900" indent="-342900" algn="just">
              <a:buFont typeface="Arial" panose="020B0604020202020204" pitchFamily="34" charset="0"/>
              <a:buChar char="•"/>
            </a:pPr>
            <a:r>
              <a:rPr lang="en-US" altLang="en-US" sz="2000" dirty="0">
                <a:solidFill>
                  <a:schemeClr val="tx1"/>
                </a:solidFill>
              </a:rPr>
              <a:t>Hak dividen</a:t>
            </a:r>
          </a:p>
          <a:p>
            <a:pPr marL="342900" indent="-342900" algn="just">
              <a:buFont typeface="Arial" panose="020B0604020202020204" pitchFamily="34" charset="0"/>
              <a:buChar char="•"/>
            </a:pPr>
            <a:r>
              <a:rPr lang="en-US" altLang="en-US" sz="2000" dirty="0">
                <a:solidFill>
                  <a:schemeClr val="tx1"/>
                </a:solidFill>
              </a:rPr>
              <a:t>Hak atas informasi</a:t>
            </a:r>
          </a:p>
          <a:p>
            <a:pPr marL="342900" indent="-342900" algn="just">
              <a:buFont typeface="Arial" panose="020B0604020202020204" pitchFamily="34" charset="0"/>
              <a:buChar char="•"/>
            </a:pPr>
            <a:r>
              <a:rPr lang="en-US" altLang="en-US" sz="2000" dirty="0">
                <a:solidFill>
                  <a:schemeClr val="tx1"/>
                </a:solidFill>
              </a:rPr>
              <a:t>Hak atas sisa kekayaan likuidasi</a:t>
            </a:r>
          </a:p>
          <a:p>
            <a:pPr marL="342900" indent="-342900" algn="just">
              <a:buFont typeface="Arial" panose="020B0604020202020204" pitchFamily="34" charset="0"/>
              <a:buChar char="•"/>
            </a:pPr>
            <a:r>
              <a:rPr lang="en-US" altLang="en-US" sz="2000" dirty="0">
                <a:solidFill>
                  <a:schemeClr val="tx1"/>
                </a:solidFill>
              </a:rPr>
              <a:t>Hak menggugat direksi/komisaris (derivative suit)</a:t>
            </a: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426075"/>
          </a:xfrm>
        </p:spPr>
        <p:txBody>
          <a:bodyPr>
            <a:normAutofit/>
          </a:bodyPr>
          <a:lstStyle/>
          <a:p>
            <a:pPr algn="ctr"/>
            <a:r>
              <a:rPr lang="en-US" altLang="en-US" sz="2300" dirty="0">
                <a:solidFill>
                  <a:schemeClr val="tx1"/>
                </a:solidFill>
              </a:rPr>
              <a:t>Pentingnya Struktur Modal dalam Teori Perusahaan</a:t>
            </a:r>
          </a:p>
          <a:p>
            <a:pPr algn="just"/>
            <a:endParaRPr lang="en-US" altLang="en-US" sz="2300" dirty="0">
              <a:solidFill>
                <a:schemeClr val="tx1"/>
              </a:solidFill>
            </a:endParaRPr>
          </a:p>
          <a:p>
            <a:pPr algn="just"/>
            <a:r>
              <a:rPr lang="en-US" altLang="en-US" sz="2300" dirty="0">
                <a:solidFill>
                  <a:schemeClr val="tx1"/>
                </a:solidFill>
              </a:rPr>
              <a:t>Menurut Paramita Prananingtyas, struktur modal berfungsi sebagai:</a:t>
            </a:r>
          </a:p>
          <a:p>
            <a:pPr marL="457200" indent="-457200" algn="just">
              <a:buAutoNum type="arabicPeriod"/>
            </a:pPr>
            <a:r>
              <a:rPr lang="en-US" altLang="en-US" sz="2300" dirty="0">
                <a:solidFill>
                  <a:schemeClr val="tx1"/>
                </a:solidFill>
              </a:rPr>
              <a:t>Perlindungan kreditor → memastikan adanya kecukupan modal</a:t>
            </a:r>
          </a:p>
          <a:p>
            <a:pPr marL="457200" indent="-457200" algn="just">
              <a:buAutoNum type="arabicPeriod"/>
            </a:pPr>
            <a:r>
              <a:rPr lang="en-US" altLang="en-US" sz="2300" dirty="0">
                <a:solidFill>
                  <a:schemeClr val="tx1"/>
                </a:solidFill>
              </a:rPr>
              <a:t>Alat kontrol pemegang saham → pembagian kekuasaan melalui porsi saham</a:t>
            </a:r>
          </a:p>
          <a:p>
            <a:pPr marL="457200" indent="-457200" algn="just">
              <a:buAutoNum type="arabicPeriod"/>
            </a:pPr>
            <a:r>
              <a:rPr lang="en-US" altLang="en-US" sz="2300" dirty="0">
                <a:solidFill>
                  <a:schemeClr val="tx1"/>
                </a:solidFill>
              </a:rPr>
              <a:t>Instrumen tata kelola → mempengaruhi stabilitas &amp; integritas perusahaan</a:t>
            </a:r>
          </a:p>
          <a:p>
            <a:pPr marL="457200" indent="-457200" algn="just">
              <a:buAutoNum type="arabicPeriod"/>
            </a:pPr>
            <a:r>
              <a:rPr lang="en-US" altLang="en-US" sz="2300" dirty="0">
                <a:solidFill>
                  <a:schemeClr val="tx1"/>
                </a:solidFill>
              </a:rPr>
              <a:t>Mekanisme pembiayaan jangka panjang</a:t>
            </a: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756920"/>
            <a:ext cx="8425180" cy="4881880"/>
          </a:xfrm>
        </p:spPr>
        <p:txBody>
          <a:bodyPr>
            <a:normAutofit fontScale="97500"/>
          </a:bodyPr>
          <a:lstStyle/>
          <a:p>
            <a:pPr algn="ctr"/>
            <a:r>
              <a:rPr lang="en-US" altLang="en-US" dirty="0">
                <a:solidFill>
                  <a:schemeClr val="tx1"/>
                </a:solidFill>
              </a:rPr>
              <a:t>Organ PT Secara Konseptual</a:t>
            </a:r>
          </a:p>
          <a:p>
            <a:pPr algn="just"/>
            <a:endParaRPr lang="en-US" altLang="en-US" dirty="0">
              <a:solidFill>
                <a:schemeClr val="tx1"/>
              </a:solidFill>
            </a:endParaRPr>
          </a:p>
          <a:p>
            <a:pPr algn="just"/>
            <a:r>
              <a:rPr lang="en-US" altLang="en-US" dirty="0">
                <a:solidFill>
                  <a:schemeClr val="tx1"/>
                </a:solidFill>
              </a:rPr>
              <a:t>Organ PT terdiri dari 3:</a:t>
            </a:r>
          </a:p>
          <a:p>
            <a:pPr marL="457200" indent="-457200" algn="just">
              <a:buAutoNum type="arabicPeriod"/>
            </a:pPr>
            <a:r>
              <a:rPr lang="en-US" altLang="en-US" dirty="0">
                <a:solidFill>
                  <a:schemeClr val="tx1"/>
                </a:solidFill>
              </a:rPr>
              <a:t>RUPS – organ pembentuk kehendak pemilik modal</a:t>
            </a:r>
          </a:p>
          <a:p>
            <a:pPr marL="457200" indent="-457200" algn="just">
              <a:buAutoNum type="arabicPeriod"/>
            </a:pPr>
            <a:r>
              <a:rPr lang="en-US" altLang="en-US" dirty="0">
                <a:solidFill>
                  <a:schemeClr val="tx1"/>
                </a:solidFill>
              </a:rPr>
              <a:t>Direksi – organ pengurus &amp; wakil perseroan</a:t>
            </a:r>
          </a:p>
          <a:p>
            <a:pPr marL="457200" indent="-457200" algn="just">
              <a:buAutoNum type="arabicPeriod"/>
            </a:pPr>
            <a:r>
              <a:rPr lang="en-US" altLang="en-US" dirty="0">
                <a:solidFill>
                  <a:schemeClr val="tx1"/>
                </a:solidFill>
              </a:rPr>
              <a:t>Komisaris – organ pengawas pengelolaan</a:t>
            </a:r>
          </a:p>
          <a:p>
            <a:pPr algn="just"/>
            <a:endParaRPr lang="en-US" altLang="en-US" dirty="0">
              <a:solidFill>
                <a:schemeClr val="tx1"/>
              </a:solidFill>
            </a:endParaRPr>
          </a:p>
          <a:p>
            <a:pPr algn="just"/>
            <a:r>
              <a:rPr lang="en-US" altLang="en-US" dirty="0">
                <a:solidFill>
                  <a:schemeClr val="tx1"/>
                </a:solidFill>
              </a:rPr>
              <a:t>Doktrin Paramita:</a:t>
            </a:r>
          </a:p>
          <a:p>
            <a:pPr algn="just"/>
            <a:r>
              <a:rPr lang="en-US" altLang="en-US" dirty="0">
                <a:solidFill>
                  <a:schemeClr val="tx1"/>
                </a:solidFill>
              </a:rPr>
              <a:t>Organ PT adalah “alat-alat yang menyatakan kehendak badan hukum”.</a:t>
            </a: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756920"/>
            <a:ext cx="8425180" cy="4881880"/>
          </a:xfrm>
        </p:spPr>
        <p:txBody>
          <a:bodyPr>
            <a:normAutofit fontScale="87500" lnSpcReduction="20000"/>
          </a:bodyPr>
          <a:lstStyle/>
          <a:p>
            <a:pPr algn="ctr"/>
            <a:r>
              <a:rPr lang="en-US" altLang="en-US" dirty="0">
                <a:solidFill>
                  <a:schemeClr val="tx1"/>
                </a:solidFill>
              </a:rPr>
              <a:t>RUPS</a:t>
            </a:r>
          </a:p>
          <a:p>
            <a:pPr algn="ctr"/>
            <a:endParaRPr lang="en-US" altLang="en-US" dirty="0">
              <a:solidFill>
                <a:schemeClr val="tx1"/>
              </a:solidFill>
            </a:endParaRPr>
          </a:p>
          <a:p>
            <a:pPr algn="just"/>
            <a:r>
              <a:rPr lang="en-US" altLang="en-US" dirty="0">
                <a:solidFill>
                  <a:schemeClr val="tx1"/>
                </a:solidFill>
              </a:rPr>
              <a:t>Fungsi:</a:t>
            </a:r>
          </a:p>
          <a:p>
            <a:pPr marL="285750" indent="-285750" algn="just">
              <a:buFont typeface="Arial" panose="020B0604020202020204" pitchFamily="34" charset="0"/>
              <a:buChar char="•"/>
            </a:pPr>
            <a:r>
              <a:rPr lang="en-US" altLang="en-US" dirty="0">
                <a:solidFill>
                  <a:schemeClr val="tx1"/>
                </a:solidFill>
              </a:rPr>
              <a:t>Mengatur kebijakan fundamental perusahaan</a:t>
            </a:r>
          </a:p>
          <a:p>
            <a:pPr marL="285750" indent="-285750" algn="just">
              <a:buFont typeface="Arial" panose="020B0604020202020204" pitchFamily="34" charset="0"/>
              <a:buChar char="•"/>
            </a:pPr>
            <a:r>
              <a:rPr lang="en-US" altLang="en-US" dirty="0">
                <a:solidFill>
                  <a:schemeClr val="tx1"/>
                </a:solidFill>
              </a:rPr>
              <a:t>Menentukan arah strategis</a:t>
            </a:r>
          </a:p>
          <a:p>
            <a:pPr marL="285750" indent="-285750" algn="just">
              <a:buFont typeface="Arial" panose="020B0604020202020204" pitchFamily="34" charset="0"/>
              <a:buChar char="•"/>
            </a:pPr>
            <a:r>
              <a:rPr lang="en-US" altLang="en-US" dirty="0">
                <a:solidFill>
                  <a:schemeClr val="tx1"/>
                </a:solidFill>
              </a:rPr>
              <a:t>Mengangkat &amp; memberhentikan direksi/komisaris</a:t>
            </a:r>
          </a:p>
          <a:p>
            <a:pPr marL="285750" indent="-285750" algn="just">
              <a:buFont typeface="Arial" panose="020B0604020202020204" pitchFamily="34" charset="0"/>
              <a:buChar char="•"/>
            </a:pPr>
            <a:r>
              <a:rPr lang="en-US" altLang="en-US" dirty="0">
                <a:solidFill>
                  <a:schemeClr val="tx1"/>
                </a:solidFill>
              </a:rPr>
              <a:t>Menyetujui laporan tahunan &amp; penggunaan laba</a:t>
            </a:r>
          </a:p>
          <a:p>
            <a:pPr algn="just"/>
            <a:endParaRPr lang="en-US" altLang="en-US" dirty="0">
              <a:solidFill>
                <a:schemeClr val="tx1"/>
              </a:solidFill>
            </a:endParaRPr>
          </a:p>
          <a:p>
            <a:pPr algn="just"/>
            <a:r>
              <a:rPr lang="en-US" altLang="en-US" dirty="0">
                <a:solidFill>
                  <a:schemeClr val="tx1"/>
                </a:solidFill>
              </a:rPr>
              <a:t>Jenis RUPS:</a:t>
            </a:r>
          </a:p>
          <a:p>
            <a:pPr marL="285750" indent="-285750" algn="just">
              <a:buFont typeface="Arial" panose="020B0604020202020204" pitchFamily="34" charset="0"/>
              <a:buChar char="•"/>
            </a:pPr>
            <a:r>
              <a:rPr lang="en-US" altLang="en-US" dirty="0">
                <a:solidFill>
                  <a:schemeClr val="tx1"/>
                </a:solidFill>
              </a:rPr>
              <a:t>Tahunan</a:t>
            </a:r>
          </a:p>
          <a:p>
            <a:pPr marL="285750" indent="-285750" algn="just">
              <a:buFont typeface="Arial" panose="020B0604020202020204" pitchFamily="34" charset="0"/>
              <a:buChar char="•"/>
            </a:pPr>
            <a:r>
              <a:rPr lang="en-US" altLang="en-US" dirty="0">
                <a:solidFill>
                  <a:schemeClr val="tx1"/>
                </a:solidFill>
              </a:rPr>
              <a:t>Luar Biasa</a:t>
            </a:r>
          </a:p>
          <a:p>
            <a:pPr marL="285750" indent="-285750" algn="just">
              <a:buFont typeface="Arial" panose="020B0604020202020204" pitchFamily="34" charset="0"/>
              <a:buChar char="•"/>
            </a:pPr>
            <a:r>
              <a:rPr lang="en-US" altLang="en-US" dirty="0">
                <a:solidFill>
                  <a:schemeClr val="tx1"/>
                </a:solidFill>
              </a:rPr>
              <a:t>Atas Permintaan KHUSUS pemegang saham minoritas</a:t>
            </a:r>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2029</Words>
  <Application>Microsoft Office PowerPoint</Application>
  <PresentationFormat>On-screen Show (4:3)</PresentationFormat>
  <Paragraphs>323</Paragraphs>
  <Slides>30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525</cp:revision>
  <cp:lastPrinted>2017-08-29T02:54:00Z</cp:lastPrinted>
  <dcterms:created xsi:type="dcterms:W3CDTF">2010-04-18T12:06:00Z</dcterms:created>
  <dcterms:modified xsi:type="dcterms:W3CDTF">2025-12-08T00:48:42Z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DFE93D5D953248768839D25D769E0F9B_12</vt:lpwstr>
  </property>
  <property fmtid="{D5CDD505-2E9C-101B-9397-08002B2CF9AE}" pid="3" name="KSOProductBuildVer">
    <vt:lpwstr>1033-12.2.0.23155</vt:lpwstr>
  </property>
</Properties>
</file>