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256" r:id="rId3"/>
    <p:sldId id="411" r:id="rId5"/>
    <p:sldId id="385" r:id="rId6"/>
    <p:sldId id="398" r:id="rId7"/>
    <p:sldId id="399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21" r:id="rId18"/>
    <p:sldId id="422" r:id="rId19"/>
    <p:sldId id="300" r:id="rId20"/>
  </p:sldIdLst>
  <p:sldSz cx="9144000" cy="6858000" type="screen4x3"/>
  <p:notesSz cx="7045325" cy="9345295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81339" autoAdjust="0"/>
  </p:normalViewPr>
  <p:slideViewPr>
    <p:cSldViewPr showGuides="1">
      <p:cViewPr>
        <p:scale>
          <a:sx n="51" d="100"/>
          <a:sy n="51" d="100"/>
        </p:scale>
        <p:origin x="1564" y="-72"/>
      </p:cViewPr>
      <p:guideLst>
        <p:guide orient="horz" pos="219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90"/>
        <p:guide pos="22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2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CRM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pemetaan</a:t>
            </a:r>
            <a:r>
              <a:rPr lang="en-ID" dirty="0"/>
              <a:t> </a:t>
            </a:r>
            <a:r>
              <a:rPr lang="en-ID" dirty="0" err="1"/>
              <a:t>risiko</a:t>
            </a:r>
            <a:r>
              <a:rPr lang="en-ID" dirty="0"/>
              <a:t> </a:t>
            </a:r>
            <a:r>
              <a:rPr lang="en-ID" dirty="0" err="1"/>
              <a:t>kepatuhan</a:t>
            </a:r>
            <a:r>
              <a:rPr lang="en-ID" dirty="0"/>
              <a:t> WP </a:t>
            </a:r>
            <a:r>
              <a:rPr lang="en-ID" dirty="0" err="1"/>
              <a:t>berdasarkan</a:t>
            </a:r>
            <a:r>
              <a:rPr lang="en-ID" dirty="0"/>
              <a:t> data internal dan </a:t>
            </a:r>
            <a:r>
              <a:rPr lang="en-ID" dirty="0" err="1"/>
              <a:t>eksternal</a:t>
            </a:r>
            <a:r>
              <a:rPr lang="en-ID" dirty="0"/>
              <a:t> </a:t>
            </a:r>
            <a:endParaRPr lang="en-ID" dirty="0"/>
          </a:p>
          <a:p>
            <a:r>
              <a:rPr lang="en-ID" dirty="0" err="1"/>
              <a:t>Kategori</a:t>
            </a:r>
            <a:r>
              <a:rPr lang="en-ID" dirty="0"/>
              <a:t> </a:t>
            </a:r>
            <a:r>
              <a:rPr lang="en-ID" dirty="0" err="1"/>
              <a:t>risiko</a:t>
            </a:r>
            <a:r>
              <a:rPr lang="en-ID" dirty="0"/>
              <a:t>: </a:t>
            </a:r>
            <a:r>
              <a:rPr lang="en-ID" b="1" dirty="0"/>
              <a:t>High Risk Taxpayer</a:t>
            </a:r>
            <a:r>
              <a:rPr lang="en-ID" b="0" dirty="0"/>
              <a:t>, </a:t>
            </a:r>
            <a:r>
              <a:rPr lang="en-ID" b="1" dirty="0"/>
              <a:t>Medium Risk</a:t>
            </a:r>
            <a:r>
              <a:rPr lang="en-ID" b="0" dirty="0"/>
              <a:t> , </a:t>
            </a:r>
            <a:r>
              <a:rPr lang="en-ID" b="1" dirty="0"/>
              <a:t>Low Risk</a:t>
            </a:r>
            <a:endParaRPr lang="en-ID" dirty="0"/>
          </a:p>
          <a:p>
            <a:endParaRPr lang="en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632848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HKB24210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PAJAK</a:t>
            </a:r>
            <a:endParaRPr kumimoji="0" lang="en-US" alt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632848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KEPABEANAN DAN CUKAI</a:t>
            </a:r>
            <a:endParaRPr kumimoji="0" 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700"/>
            <a:ext cx="7704856" cy="260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altLang="en-US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HKB24210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:</a:t>
            </a:r>
            <a:r>
              <a:rPr lang="id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HUKUM </a:t>
            </a:r>
            <a:r>
              <a:rPr lang="en-US" altLang="en-ID" sz="110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+mn-ea"/>
              </a:rPr>
              <a:t>PAJAK</a:t>
            </a:r>
            <a:endParaRPr kumimoji="0" lang="en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comments" Target="../comments/comment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0" y="2276872"/>
            <a:ext cx="9144000" cy="13220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en-US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PENYELESAIAN SENGKETA PAJAK</a:t>
            </a:r>
            <a:endParaRPr lang="en-US" alt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11</a:t>
            </a:r>
            <a:endParaRPr lang="en-US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47980" y="588010"/>
            <a:ext cx="8413750" cy="5284470"/>
          </a:xfrm>
        </p:spPr>
        <p:txBody>
          <a:bodyPr>
            <a:noAutofit/>
          </a:bodyPr>
          <a:lstStyle/>
          <a:p>
            <a:pPr algn="ctr"/>
            <a:r>
              <a:rPr lang="en-US" altLang="en-US" sz="2100" dirty="0">
                <a:solidFill>
                  <a:schemeClr val="tx1"/>
                </a:solidFill>
              </a:rPr>
              <a:t>Konsep Dasar Sengketa Pajak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ctr"/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100" dirty="0">
                <a:solidFill>
                  <a:schemeClr val="tx1"/>
                </a:solidFill>
              </a:rPr>
              <a:t>Sengketa pajak timbul ketika WP tidak setuju dengan hasil tindakan administratif DJP/DJBC, seperti hasil pemeriksaan, penetapan pajak, atau tindakan penagihan.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100" dirty="0">
                <a:solidFill>
                  <a:schemeClr val="tx1"/>
                </a:solidFill>
              </a:rPr>
              <a:t>Sengketa dapat berupa ketidaksepakatan nilai pajak, interpretasi hukum, pembuktian dokumen, atau prosedur pemeriksaan.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100" dirty="0">
                <a:solidFill>
                  <a:schemeClr val="tx1"/>
                </a:solidFill>
              </a:rPr>
              <a:t>Sengketa umumnya berakar pada koreksi fiskus terhadap pembukuan, pengenaan sanksi, PPN masukan yang dianggap tidak sah, atau temuan pemeriksa yang dianggap tidak akurat.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100" dirty="0">
                <a:solidFill>
                  <a:schemeClr val="tx1"/>
                </a:solidFill>
              </a:rPr>
              <a:t>Pengadilan Pajak berfungsi sebagai penjaga objektivitas dan alat kontrol terhadap tindakan fiskus, memastikan asas fairness dan due process of law.</a:t>
            </a:r>
            <a:endParaRPr lang="en-US" altLang="en-US" sz="2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381000" y="708660"/>
            <a:ext cx="8312785" cy="538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2100" dirty="0">
                <a:solidFill>
                  <a:schemeClr val="tx1"/>
                </a:solidFill>
              </a:rPr>
              <a:t>Dasar Hukum Penyelesaian Sengketa Pajak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100" dirty="0">
                <a:solidFill>
                  <a:schemeClr val="tx1"/>
                </a:solidFill>
              </a:rPr>
              <a:t>UU No. 14/2002 mengatur pembentukan, kewenangan, struktur majelis, hukum acara, hingga putusan Pengadilan Pajak.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100" dirty="0">
                <a:solidFill>
                  <a:schemeClr val="tx1"/>
                </a:solidFill>
              </a:rPr>
              <a:t>UU KUP mengatur tata cara pemeriksaan, penetapan, keberatan, penagihan, yang menjadi akar sengketa.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100" dirty="0">
                <a:solidFill>
                  <a:schemeClr val="tx1"/>
                </a:solidFill>
              </a:rPr>
              <a:t>PMK atau SE DJP memberikan pedoman teknis bagaimana proses banding dan gugatan dilakukan, syarat pembayaran, batas waktu, hingga tata cara pengajuan dokumen.</a:t>
            </a:r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endParaRPr lang="en-US" altLang="en-US" sz="21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100" dirty="0">
                <a:solidFill>
                  <a:schemeClr val="tx1"/>
                </a:solidFill>
              </a:rPr>
              <a:t>Dasar hukum ini menciptakan sistem hukum pajak yang hierarkis dan terstruktur, memastikan mekanisme sengketa lebih predictable.</a:t>
            </a:r>
            <a:endParaRPr lang="en-US" altLang="en-US" sz="2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206375" y="520700"/>
            <a:ext cx="8655685" cy="5660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1900" dirty="0">
                <a:solidFill>
                  <a:schemeClr val="tx1"/>
                </a:solidFill>
              </a:rPr>
              <a:t>Jenis Sengketa Pajak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algn="just"/>
            <a:r>
              <a:rPr lang="en-US" altLang="en-US" sz="1900" dirty="0">
                <a:solidFill>
                  <a:schemeClr val="tx1"/>
                </a:solidFill>
              </a:rPr>
              <a:t>Banding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en-US" sz="1900" dirty="0">
                <a:solidFill>
                  <a:schemeClr val="tx1"/>
                </a:solidFill>
              </a:rPr>
              <a:t>Digunakan saat WP tidak setuju atas keputusan keberatan terkait pajak pusat atau daerah tertentu.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en-US" sz="1900" dirty="0">
                <a:solidFill>
                  <a:schemeClr val="tx1"/>
                </a:solidFill>
              </a:rPr>
              <a:t>Banding fokus menilai kembali substansi koreksi yang dilakukan fiskus.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algn="just"/>
            <a:endParaRPr lang="en-US" altLang="en-US" sz="1900" dirty="0">
              <a:solidFill>
                <a:schemeClr val="tx1"/>
              </a:solidFill>
            </a:endParaRPr>
          </a:p>
          <a:p>
            <a:pPr algn="just"/>
            <a:r>
              <a:rPr lang="en-US" altLang="en-US" sz="1900" dirty="0">
                <a:solidFill>
                  <a:schemeClr val="tx1"/>
                </a:solidFill>
              </a:rPr>
              <a:t>Gugatan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 sz="1900" dirty="0">
                <a:solidFill>
                  <a:schemeClr val="tx1"/>
                </a:solidFill>
              </a:rPr>
              <a:t>Fokus pada tindakan pelaksanaan penagihan atau keputusan lain yang bukan hasil keberatan.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 sz="1900" dirty="0">
                <a:solidFill>
                  <a:schemeClr val="tx1"/>
                </a:solidFill>
              </a:rPr>
              <a:t>Contoh: penyitaan dianggap tidak sah, Surat Paksa tidak sesuai prosedur, lelang merugikan WP.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algn="just"/>
            <a:endParaRPr lang="en-US" altLang="en-US" sz="1900" dirty="0">
              <a:solidFill>
                <a:schemeClr val="tx1"/>
              </a:solidFill>
            </a:endParaRPr>
          </a:p>
          <a:p>
            <a:pPr algn="just"/>
            <a:r>
              <a:rPr lang="en-US" altLang="en-US" sz="1900" dirty="0">
                <a:solidFill>
                  <a:schemeClr val="tx1"/>
                </a:solidFill>
              </a:rPr>
              <a:t>Sengketa lain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 sz="1900" dirty="0">
                <a:solidFill>
                  <a:schemeClr val="tx1"/>
                </a:solidFill>
              </a:rPr>
              <a:t>Misalnya sengketa terhadap penetapan pajak daerah tertentu sesuai UU masing-masing.</a:t>
            </a:r>
            <a:endParaRPr lang="en-US" altLang="en-US" sz="1900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en-US" sz="1900" dirty="0">
                <a:solidFill>
                  <a:schemeClr val="tx1"/>
                </a:solidFill>
              </a:rPr>
              <a:t>Perbedaan banding &amp; gugatan sangat penting karena memengaruhi syarat formil, tenggat waktu, dan pembuktian.</a:t>
            </a:r>
            <a:endParaRPr lang="en-US" altLang="en-US" sz="1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rmAutofit lnSpcReduction="20000"/>
          </a:bodyPr>
          <a:lstStyle/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Kedudukan &amp; Kewenangan Pengadilan Pajak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ctr"/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</a:rPr>
              <a:t>Pembahasan lebih dalam: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</a:rPr>
              <a:t>Pengadilan Pajak berada di bawah administrasi Kemenkeu tetapi independen dalam fungsi peradilan.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</a:rPr>
              <a:t>Hakim terdiri dari hakim karier dan hakim pajak (ahli perpajakan).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</a:rPr>
              <a:t>Putusan tidak dapat dikoreksi oleh DJP atau pengadilan lain—menjadikannya final.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</a:rPr>
              <a:t>Pengadilan Pajak mengedepankan keahlian teknis pajak, karena sengketa memerlukan pemahaman hukum dan akuntansi yang detail.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51520" y="548680"/>
            <a:ext cx="8577138" cy="576064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en-US" sz="2200" dirty="0">
                <a:solidFill>
                  <a:schemeClr val="tx1"/>
                </a:solidFill>
              </a:rPr>
              <a:t>Tahap Awal: Keberatan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Keberatan adalah “prasyarat wajib” sebelum banding.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DJP memiliki waktu 12 bulan untuk memberi keputusan. Jika lewat waktu → dianggap dikabulkan demi hukum.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Penyebab keberatan sering ditolak: Alasan tidak jelas, Pembuktian tidak lengkap, WP tidak memberikan data saat pemeriksaan.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Keputusan keberatan harus memuat alasan penolakan/kabul yang dapat dijadikan dasar WP untuk memperkuat memori banding.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51520" y="620435"/>
            <a:ext cx="8568952" cy="5688632"/>
          </a:xfrm>
        </p:spPr>
        <p:txBody>
          <a:bodyPr>
            <a:noAutofit/>
          </a:bodyPr>
          <a:lstStyle/>
          <a:p>
            <a:pPr algn="ctr"/>
            <a:r>
              <a:rPr lang="en-US" altLang="en-US" sz="2300" dirty="0">
                <a:solidFill>
                  <a:schemeClr val="tx1"/>
                </a:solidFill>
              </a:rPr>
              <a:t>Pengajuan Banding ke Pengadilan Pajak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Banding diajukan ke Pengadilan Pajak tetapi disampaikan melalui DJP (tempat WP terdaftar).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WP wajib menyusun memori banding, berisi argumentasi hukum, rekonstruksi transaksi, koreksi fiskus, dan dasar keberatan WP.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Pembayaran 50% dimaksudkan agar WP memiliki iktikad baik.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Dokumen yang tidak lengkap → permohonan menjadi tidak dapat diterima (N.O.</a:t>
            </a:r>
            <a:r>
              <a:rPr lang="en-US" altLang="en-US" sz="2200" dirty="0">
                <a:solidFill>
                  <a:schemeClr val="tx1"/>
                </a:solidFill>
              </a:rPr>
              <a:t>).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7350" y="719455"/>
            <a:ext cx="8319135" cy="5318760"/>
          </a:xfrm>
        </p:spPr>
        <p:txBody>
          <a:bodyPr>
            <a:normAutofit/>
          </a:bodyPr>
          <a:lstStyle/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Pemeriksaan Administratif (Formil)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</a:rPr>
              <a:t>Pemeriksaan formal mencakup: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</a:rPr>
              <a:t>Apakah memori banding ditandatangani WP atau kuasa hukum berizin KHUSUS (berdasarkan PER-01/PJ/2019).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</a:rPr>
              <a:t>Apakah diajukan dalam tenggat 3 bulan.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</a:rPr>
              <a:t>Apakah WP sudah membayar sebagian utang pajak (jika diwajibkan).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endParaRPr lang="en-US" altLang="en-US" sz="24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</a:rPr>
              <a:t>Banyak perkara gugur pada tahap ini karena kesalahan formal seperti tanda tangan salah, lampiran tidak lengkap, atau waktu kedaluwarsa.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7350" y="575945"/>
            <a:ext cx="8319135" cy="5318760"/>
          </a:xfrm>
        </p:spPr>
        <p:txBody>
          <a:bodyPr>
            <a:normAutofit/>
          </a:bodyPr>
          <a:lstStyle/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Tahapan Persidangan di Pengadilan Pajak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algn="ctr"/>
            <a:endParaRPr lang="en-US" alt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</a:rPr>
              <a:t>Sidang tidak serta-merta langsung memeriksa substansi, tetapi diawali dengan penyerahan berkas dari DJP (surat bantahan).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</a:rPr>
              <a:t>WP dapat memberikan tanggapan, replik, dan duplik secara tertulis untuk memperkuat posisinya.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</a:rPr>
              <a:t>Sidang dapat berlangsung berkali-kali, tergantung kompleksitas bukti.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chemeClr val="tx1"/>
                </a:solidFill>
              </a:rPr>
              <a:t>Majelis dapat meminta tambahan bukti atau menghadirkan ahli jika perlu.</a:t>
            </a:r>
            <a:endParaRPr lang="en-US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7350" y="647700"/>
            <a:ext cx="8319135" cy="5877138"/>
          </a:xfrm>
        </p:spPr>
        <p:txBody>
          <a:bodyPr>
            <a:noAutofit/>
          </a:bodyPr>
          <a:lstStyle/>
          <a:p>
            <a:pPr algn="ctr"/>
            <a:r>
              <a:rPr lang="en-US" altLang="en-US" sz="2300" dirty="0">
                <a:solidFill>
                  <a:schemeClr val="tx1"/>
                </a:solidFill>
              </a:rPr>
              <a:t>Pemeriksaan Alat Bukti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Pengadilan Pajak mengutamakan bukti tertulis karena sistem pajak berbasis self-assessment dan dokumentasi.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Fakta material akan diuji: Keabsahan faktur pajak (bukan fiktif), Kesesuaian pembukuan dengan SPT, Kewajaran biaya usaha.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Saksi ahli sering digunakan untuk kasus transfer pricing, rekayasa transaksi, atau digital taxation.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Bukti elektronik (e-commerce, payment gateway, log transaksi) kini makin sering digunakan.</a:t>
            </a:r>
            <a:endParaRPr lang="en-US" altLang="en-US" sz="2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784976" cy="5904656"/>
          </a:xfrm>
        </p:spPr>
        <p:txBody>
          <a:bodyPr>
            <a:noAutofit/>
          </a:bodyPr>
          <a:lstStyle/>
          <a:p>
            <a:pPr algn="ctr"/>
            <a:r>
              <a:rPr lang="en-US" altLang="en-US" sz="2200" dirty="0">
                <a:solidFill>
                  <a:schemeClr val="tx1"/>
                </a:solidFill>
              </a:rPr>
              <a:t>Putusan Pengadilan Pajak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200" dirty="0">
                <a:solidFill>
                  <a:schemeClr val="tx1"/>
                </a:solidFill>
              </a:rPr>
              <a:t>Mengabulkan seluruhnya: Koreksi fiskus dianggap tidak berdasar.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200" dirty="0">
                <a:solidFill>
                  <a:schemeClr val="tx1"/>
                </a:solidFill>
              </a:rPr>
              <a:t>Mengabulkan sebagian: Sebagian koreksi sah, sebagian tidak.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200" dirty="0">
                <a:solidFill>
                  <a:schemeClr val="tx1"/>
                </a:solidFill>
              </a:rPr>
              <a:t>Menolak: Koreksi fiskus dinilai benar.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200" dirty="0">
                <a:solidFill>
                  <a:schemeClr val="tx1"/>
                </a:solidFill>
              </a:rPr>
              <a:t>Tidak dapat diterima: Syarat formil tidak terpenuhi.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200" dirty="0">
                <a:solidFill>
                  <a:schemeClr val="tx1"/>
                </a:solidFill>
              </a:rPr>
              <a:t>Membatalkan: Keputusan DJP cacat prosedural atau cacat materiil.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200" dirty="0">
                <a:solidFill>
                  <a:schemeClr val="tx1"/>
                </a:solidFill>
              </a:rPr>
              <a:t>Putusan biasanya mencantumkan amar, pertimbangan hukum, nilai pajak baru, serta perhitungan final pajak terutang.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7350" y="647700"/>
            <a:ext cx="8525510" cy="5601970"/>
          </a:xfrm>
        </p:spPr>
        <p:txBody>
          <a:bodyPr>
            <a:noAutofit/>
          </a:bodyPr>
          <a:lstStyle/>
          <a:p>
            <a:pPr algn="ctr"/>
            <a:r>
              <a:rPr lang="en-US" altLang="en-US" sz="2300" dirty="0">
                <a:solidFill>
                  <a:schemeClr val="tx1"/>
                </a:solidFill>
              </a:rPr>
              <a:t>Sifat Putusan Final &amp; Binding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ctr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Putusan tidak bisa di-banding-kan atau di-kasasi-kan lagi.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Final and binding memberikan kepastian hukum kepada kedua belah pihak.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Namun WP atau DJP dapat mengajukan PK ke Mahkamah Agung, tetapi PK hanya memeriksa aspek hukum, bukan fakta materiil.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PK jarang dikabulkan karena harus memenuhi syarat ketat, seperti ditemukannya novum atau kekeliruan hakim yang nyata.</a:t>
            </a:r>
            <a:endParaRPr lang="en-US" altLang="en-US" sz="2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1625" y="647700"/>
            <a:ext cx="8404860" cy="5949146"/>
          </a:xfrm>
        </p:spPr>
        <p:txBody>
          <a:bodyPr>
            <a:noAutofit/>
          </a:bodyPr>
          <a:lstStyle/>
          <a:p>
            <a:pPr algn="ctr"/>
            <a:r>
              <a:rPr lang="en-US" altLang="en-US" sz="2300" dirty="0">
                <a:solidFill>
                  <a:schemeClr val="tx1"/>
                </a:solidFill>
              </a:rPr>
              <a:t>Gugatan di Pengadilan Pajak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Fokus gugatan berbeda dari banding: bukan mempersoalkan nilai pajak, tetapi keabsahan tindakan penagihan.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Dasar gugatan: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Surat Paksa tidak memenuhi syarat formil.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Penyitaan tidak sesuai aturan.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DJP melakukan tindakan melampaui kewenangan.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Gugatan sering muncul akibat prosedur penagihan tidak memberi hak WP untuk didengar atau tidak sesuai KUP.</a:t>
            </a:r>
            <a:endParaRPr lang="en-US" altLang="en-US" sz="2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7350" y="575945"/>
            <a:ext cx="8319135" cy="5318760"/>
          </a:xfrm>
        </p:spPr>
        <p:txBody>
          <a:bodyPr>
            <a:noAutofit/>
          </a:bodyPr>
          <a:lstStyle/>
          <a:p>
            <a:pPr algn="ctr"/>
            <a:r>
              <a:rPr lang="en-US" altLang="en-US" sz="2300" dirty="0">
                <a:solidFill>
                  <a:schemeClr val="tx1"/>
                </a:solidFill>
              </a:rPr>
              <a:t>Prosedur Gugatan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Tenggat waktu 14 hari sangat singkat sehingga WP harus cepat bertindak.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Isi gugatan harus mencerminkan: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Kerugian nyata yang timbul dari tindakan DJP.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Dasar hukum bahwa tindakan tersebut tidak sah (misalnya syarat Surat Paksa tidak terpenuhi).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Bukti mendukung seperti bukti pembayaran, kronologi, risalah penyitaan, dsb.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Majelis akan menilai apakah prosedur penagihan sesuai UU.</a:t>
            </a:r>
            <a:endParaRPr lang="en-US" altLang="en-US" sz="2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23850" y="575945"/>
            <a:ext cx="8319135" cy="5518150"/>
          </a:xfrm>
        </p:spPr>
        <p:txBody>
          <a:bodyPr>
            <a:noAutofit/>
          </a:bodyPr>
          <a:lstStyle/>
          <a:p>
            <a:pPr algn="ctr"/>
            <a:r>
              <a:rPr lang="en-US" altLang="en-US" sz="2200" dirty="0">
                <a:solidFill>
                  <a:schemeClr val="tx1"/>
                </a:solidFill>
              </a:rPr>
              <a:t>Contoh Kasus Sengketa Pajak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WP koperasi menerima SKPKB PPN terkait pemasukan dana anggota yang dianggap sebagai objek PPN.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WP berpendapat dana anggota bukan objek PPN karena merupakan simpanan.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DJP menolak keberatan dengan alasan WP tidak membuktikan asal-usul transaksi secara formal.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Di persidangan:WP membawa bukti AD/ART, catatan simpanan anggota, struktur transaksi, DJP membawa dokumen pemeriksaan.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chemeClr val="tx1"/>
                </a:solidFill>
              </a:rPr>
              <a:t>Majelis menilai bahwa sebagian transaksi memang simpanan anggota (bukan objek PPN), sebagian adalah penyerahan jasa.</a:t>
            </a:r>
            <a:endParaRPr lang="en-US" altLang="en-US" sz="22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altLang="en-US" sz="22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200" dirty="0">
                <a:solidFill>
                  <a:schemeClr val="tx1"/>
                </a:solidFill>
              </a:rPr>
              <a:t>Putusan: dikabulkan sebagian &amp; nilai pajak dihitung ulang.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/>
          <p:cNvSpPr txBox="1"/>
          <p:nvPr/>
        </p:nvSpPr>
        <p:spPr>
          <a:xfrm>
            <a:off x="899795" y="2336165"/>
            <a:ext cx="7416800" cy="32994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350"/>
              </a:lnSpc>
              <a:buFont typeface="Wingdings" panose="05000000000000000000" charset="0"/>
            </a:pPr>
            <a:endParaRPr lang="en-US" altLang="en-US" sz="2200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7350" y="575945"/>
            <a:ext cx="8319135" cy="5517515"/>
          </a:xfrm>
        </p:spPr>
        <p:txBody>
          <a:bodyPr>
            <a:noAutofit/>
          </a:bodyPr>
          <a:lstStyle/>
          <a:p>
            <a:pPr algn="ctr"/>
            <a:r>
              <a:rPr lang="en-US" altLang="en-US" sz="2300" dirty="0">
                <a:solidFill>
                  <a:schemeClr val="tx1"/>
                </a:solidFill>
              </a:rPr>
              <a:t>Ilustrasi Proses Sidang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WP memasuki ruang sidang dengan membawa bukti fisik dan elektronik.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DJP menjelaskan dasar koreksi melalui pemeriksa pajak.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Majelis mengajukan pertanyaan kritis: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Apakah pembukuan WP mencerminkan keadaan sebenarnya?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chemeClr val="tx1"/>
                </a:solidFill>
              </a:rPr>
              <a:t>Apakah fiskus menggunakan metode pemeriksaan yang sesuai?</a:t>
            </a:r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endParaRPr lang="en-US" altLang="en-US" sz="2300" dirty="0">
              <a:solidFill>
                <a:schemeClr val="tx1"/>
              </a:solidFill>
            </a:endParaRPr>
          </a:p>
          <a:p>
            <a:pPr algn="just"/>
            <a:r>
              <a:rPr lang="en-US" altLang="en-US" sz="2300" dirty="0">
                <a:solidFill>
                  <a:schemeClr val="tx1"/>
                </a:solidFill>
              </a:rPr>
              <a:t>Sidang berulang untuk klarifikasi tambahan, hingga majelis yakin cukup bukti untuk memutus.</a:t>
            </a:r>
            <a:endParaRPr lang="en-US" altLang="en-US" sz="23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  <a:endParaRPr lang="en-US" sz="4000" b="1"/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2.xml><?xml version="1.0" encoding="utf-8"?>
<p:tagLst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6759</Words>
  <Application>WPS Presentation</Application>
  <PresentationFormat>On-screen Show (4:3)</PresentationFormat>
  <Paragraphs>161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Times New Roman</vt:lpstr>
      <vt:lpstr>Cambria</vt:lpstr>
      <vt:lpstr>Wingdings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Intan Meitasari</cp:lastModifiedBy>
  <cp:revision>527</cp:revision>
  <cp:lastPrinted>2017-08-29T02:54:00Z</cp:lastPrinted>
  <dcterms:created xsi:type="dcterms:W3CDTF">2010-04-18T12:06:00Z</dcterms:created>
  <dcterms:modified xsi:type="dcterms:W3CDTF">2025-12-08T05:52:43Z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63FF5585FBAC497AA5C1E1856302071D_12</vt:lpwstr>
  </property>
  <property fmtid="{D5CDD505-2E9C-101B-9397-08002B2CF9AE}" pid="3" name="KSOProductBuildVer">
    <vt:lpwstr>1033-12.2.0.23155</vt:lpwstr>
  </property>
</Properties>
</file>