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322" r:id="rId3"/>
    <p:sldId id="323" r:id="rId4"/>
    <p:sldId id="332" r:id="rId5"/>
    <p:sldId id="312" r:id="rId6"/>
    <p:sldId id="333" r:id="rId7"/>
    <p:sldId id="334" r:id="rId8"/>
    <p:sldId id="303" r:id="rId9"/>
    <p:sldId id="319" r:id="rId10"/>
    <p:sldId id="304" r:id="rId11"/>
    <p:sldId id="305" r:id="rId12"/>
    <p:sldId id="324" r:id="rId13"/>
    <p:sldId id="325" r:id="rId14"/>
    <p:sldId id="327" r:id="rId15"/>
    <p:sldId id="328" r:id="rId16"/>
    <p:sldId id="300" r:id="rId17"/>
  </p:sldIdLst>
  <p:sldSz cx="9144000" cy="6858000" type="screen4x3"/>
  <p:notesSz cx="7045325" cy="9345613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69" d="100"/>
          <a:sy n="69" d="100"/>
        </p:scale>
        <p:origin x="139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=""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=""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=""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:\!!!DATA RETNO_QAC\ARSIP Internal Memo\LOGO IM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67650" y="0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ubtitle 1"/>
          <p:cNvSpPr>
            <a:spLocks noGrp="1"/>
          </p:cNvSpPr>
          <p:nvPr>
            <p:ph type="subTitle" idx="1"/>
          </p:nvPr>
        </p:nvSpPr>
        <p:spPr>
          <a:xfrm>
            <a:off x="-228600" y="2590800"/>
            <a:ext cx="9525000" cy="2362200"/>
          </a:xfrm>
        </p:spPr>
        <p:txBody>
          <a:bodyPr>
            <a:noAutofit/>
          </a:bodyPr>
          <a:lstStyle/>
          <a:p>
            <a:r>
              <a:rPr lang="en-US" sz="4800" dirty="0" err="1">
                <a:solidFill>
                  <a:schemeClr val="tx1"/>
                </a:solidFill>
              </a:rPr>
              <a:t>I</a:t>
            </a:r>
            <a:r>
              <a:rPr lang="en-US" sz="4800" dirty="0" err="1" smtClean="0">
                <a:solidFill>
                  <a:schemeClr val="tx1"/>
                </a:solidFill>
              </a:rPr>
              <a:t>nspeksi</a:t>
            </a:r>
            <a:r>
              <a:rPr lang="en-US" sz="4800" dirty="0" smtClean="0">
                <a:solidFill>
                  <a:schemeClr val="tx1"/>
                </a:solidFill>
              </a:rPr>
              <a:t> </a:t>
            </a:r>
            <a:r>
              <a:rPr lang="en-US" sz="4800" dirty="0" err="1">
                <a:solidFill>
                  <a:schemeClr val="tx1"/>
                </a:solidFill>
              </a:rPr>
              <a:t>dan</a:t>
            </a:r>
            <a:r>
              <a:rPr lang="en-US" sz="4800" dirty="0">
                <a:solidFill>
                  <a:schemeClr val="tx1"/>
                </a:solidFill>
              </a:rPr>
              <a:t> </a:t>
            </a:r>
            <a:r>
              <a:rPr lang="en-US" sz="4800" dirty="0" smtClean="0">
                <a:solidFill>
                  <a:schemeClr val="tx1"/>
                </a:solidFill>
              </a:rPr>
              <a:t>Audit </a:t>
            </a:r>
            <a:r>
              <a:rPr lang="en-US" sz="4800" dirty="0" err="1">
                <a:solidFill>
                  <a:schemeClr val="tx1"/>
                </a:solidFill>
              </a:rPr>
              <a:t>H</a:t>
            </a:r>
            <a:r>
              <a:rPr lang="en-US" sz="4800" dirty="0" err="1" smtClean="0">
                <a:solidFill>
                  <a:schemeClr val="tx1"/>
                </a:solidFill>
              </a:rPr>
              <a:t>igiene</a:t>
            </a:r>
            <a:r>
              <a:rPr lang="en-US" sz="4800" dirty="0">
                <a:solidFill>
                  <a:schemeClr val="tx1"/>
                </a:solidFill>
              </a:rPr>
              <a:t>, </a:t>
            </a:r>
            <a:r>
              <a:rPr lang="en-US" sz="4800" dirty="0" err="1" smtClean="0">
                <a:solidFill>
                  <a:schemeClr val="tx1"/>
                </a:solidFill>
              </a:rPr>
              <a:t>Sanitasi,dan</a:t>
            </a:r>
            <a:r>
              <a:rPr lang="en-US" sz="4800" dirty="0" smtClean="0">
                <a:solidFill>
                  <a:schemeClr val="tx1"/>
                </a:solidFill>
              </a:rPr>
              <a:t> K3 </a:t>
            </a:r>
            <a:endParaRPr lang="en-US" sz="4800" b="1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762000"/>
            <a:ext cx="4572000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n-US" sz="2400" b="1" dirty="0" err="1" smtClean="0"/>
              <a:t>Jenis</a:t>
            </a:r>
            <a:r>
              <a:rPr lang="en-US" sz="2400" b="1" dirty="0" smtClean="0"/>
              <a:t> Audit </a:t>
            </a:r>
            <a:r>
              <a:rPr lang="en-US" sz="2400" b="1" dirty="0" err="1" smtClean="0"/>
              <a:t>yaitu</a:t>
            </a:r>
            <a:r>
              <a:rPr lang="en-US" sz="2400" b="1" dirty="0" smtClean="0"/>
              <a:t>:</a:t>
            </a:r>
            <a:endParaRPr lang="en-US" sz="2400" b="1" dirty="0"/>
          </a:p>
        </p:txBody>
      </p:sp>
      <p:sp>
        <p:nvSpPr>
          <p:cNvPr id="4" name="Rectangle 3"/>
          <p:cNvSpPr/>
          <p:nvPr/>
        </p:nvSpPr>
        <p:spPr>
          <a:xfrm>
            <a:off x="845127" y="1981200"/>
            <a:ext cx="7765473" cy="37856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b="1" dirty="0" smtClean="0"/>
              <a:t>1</a:t>
            </a:r>
            <a:r>
              <a:rPr lang="en-US" sz="2000" b="1" dirty="0"/>
              <a:t>. Audit Internal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Dilakukan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tim</a:t>
            </a:r>
            <a:r>
              <a:rPr lang="en-US" sz="2000" dirty="0"/>
              <a:t> internal </a:t>
            </a:r>
            <a:r>
              <a:rPr lang="en-US" sz="2000" dirty="0" err="1"/>
              <a:t>perusahaan</a:t>
            </a:r>
            <a:r>
              <a:rPr lang="en-US" sz="20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Menilai</a:t>
            </a:r>
            <a:r>
              <a:rPr lang="en-US" sz="2000" dirty="0"/>
              <a:t> </a:t>
            </a:r>
            <a:r>
              <a:rPr lang="en-US" sz="2000" dirty="0" err="1"/>
              <a:t>implementasi</a:t>
            </a:r>
            <a:r>
              <a:rPr lang="en-US" sz="2000" dirty="0"/>
              <a:t> SOP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kebijakan</a:t>
            </a:r>
            <a:r>
              <a:rPr lang="en-US" sz="2000" dirty="0"/>
              <a:t> internal.</a:t>
            </a:r>
          </a:p>
          <a:p>
            <a:r>
              <a:rPr lang="en-US" sz="2000" b="1" dirty="0"/>
              <a:t>2. Audit </a:t>
            </a:r>
            <a:r>
              <a:rPr lang="en-US" sz="2000" b="1" dirty="0" err="1"/>
              <a:t>Eksternal</a:t>
            </a:r>
            <a:endParaRPr lang="en-US" sz="20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Dilakukan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auditor </a:t>
            </a:r>
            <a:r>
              <a:rPr lang="en-US" sz="2000" dirty="0" err="1"/>
              <a:t>independen</a:t>
            </a:r>
            <a:r>
              <a:rPr lang="en-US" sz="2000" dirty="0"/>
              <a:t> (</a:t>
            </a:r>
            <a:r>
              <a:rPr lang="en-US" sz="2000" dirty="0" err="1"/>
              <a:t>sertifikasi</a:t>
            </a:r>
            <a:r>
              <a:rPr lang="en-US" sz="2000" dirty="0"/>
              <a:t> ISO, </a:t>
            </a:r>
            <a:r>
              <a:rPr lang="en-US" sz="2000" dirty="0" err="1"/>
              <a:t>pemerintah</a:t>
            </a:r>
            <a:r>
              <a:rPr lang="en-US" sz="2000" dirty="0"/>
              <a:t>, </a:t>
            </a:r>
            <a:r>
              <a:rPr lang="en-US" sz="2000" dirty="0" err="1"/>
              <a:t>konsultan</a:t>
            </a:r>
            <a:r>
              <a:rPr lang="en-US" sz="2000" dirty="0"/>
              <a:t>).</a:t>
            </a:r>
          </a:p>
          <a:p>
            <a:r>
              <a:rPr lang="en-US" sz="2000" b="1" dirty="0"/>
              <a:t>3. Audit </a:t>
            </a:r>
            <a:r>
              <a:rPr lang="en-US" sz="2000" b="1" dirty="0" err="1"/>
              <a:t>Kepatuhan</a:t>
            </a:r>
            <a:r>
              <a:rPr lang="en-US" sz="2000" b="1" dirty="0"/>
              <a:t> (Compliance Audit)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Fokus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pemenuhan</a:t>
            </a:r>
            <a:r>
              <a:rPr lang="en-US" sz="2000" dirty="0"/>
              <a:t> </a:t>
            </a:r>
            <a:r>
              <a:rPr lang="en-US" sz="2000" dirty="0" err="1"/>
              <a:t>peraturan</a:t>
            </a:r>
            <a:r>
              <a:rPr lang="en-US" sz="2000" dirty="0"/>
              <a:t> </a:t>
            </a:r>
            <a:r>
              <a:rPr lang="en-US" sz="2000" dirty="0" err="1"/>
              <a:t>perundangan</a:t>
            </a:r>
            <a:r>
              <a:rPr lang="en-US" sz="2000" dirty="0"/>
              <a:t>.</a:t>
            </a:r>
          </a:p>
          <a:p>
            <a:r>
              <a:rPr lang="en-US" sz="2000" b="1" dirty="0"/>
              <a:t>4. Audit </a:t>
            </a:r>
            <a:r>
              <a:rPr lang="en-US" sz="2000" b="1" dirty="0" err="1"/>
              <a:t>Sistem</a:t>
            </a:r>
            <a:r>
              <a:rPr lang="en-US" sz="2000" b="1" dirty="0"/>
              <a:t> </a:t>
            </a:r>
            <a:r>
              <a:rPr lang="en-US" sz="2000" b="1" dirty="0" err="1"/>
              <a:t>Manajemen</a:t>
            </a:r>
            <a:endParaRPr lang="en-US" sz="20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ISO 45001 (K3)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ISO 22000 / HACCP (</a:t>
            </a:r>
            <a:r>
              <a:rPr lang="en-US" sz="2000" dirty="0" err="1"/>
              <a:t>keamanan</a:t>
            </a:r>
            <a:r>
              <a:rPr lang="en-US" sz="2000" dirty="0"/>
              <a:t> </a:t>
            </a:r>
            <a:r>
              <a:rPr lang="en-US" sz="2000" dirty="0" err="1"/>
              <a:t>pangan</a:t>
            </a:r>
            <a:r>
              <a:rPr lang="en-US" sz="2000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CHSE (Cleanliness, Health, Safety, Environment)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04800" y="457200"/>
            <a:ext cx="8229600" cy="5486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-US" sz="2400" b="1" dirty="0" err="1">
                <a:solidFill>
                  <a:schemeClr val="tx1"/>
                </a:solidFill>
              </a:rPr>
              <a:t>Ruang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Lingkup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</a:rPr>
              <a:t>Audit </a:t>
            </a:r>
            <a:r>
              <a:rPr lang="en-US" sz="2400" b="1" dirty="0" err="1" smtClean="0">
                <a:solidFill>
                  <a:schemeClr val="tx1"/>
                </a:solidFill>
              </a:rPr>
              <a:t>adalah</a:t>
            </a:r>
            <a:r>
              <a:rPr lang="en-US" sz="2400" b="1" dirty="0" smtClean="0">
                <a:solidFill>
                  <a:schemeClr val="tx1"/>
                </a:solidFill>
              </a:rPr>
              <a:t>:</a:t>
            </a:r>
          </a:p>
          <a:p>
            <a:pPr algn="l"/>
            <a:endParaRPr lang="en-US" sz="2400" b="1" dirty="0">
              <a:solidFill>
                <a:schemeClr val="tx1"/>
              </a:solidFill>
            </a:endParaRPr>
          </a:p>
          <a:p>
            <a:pPr algn="l"/>
            <a:r>
              <a:rPr lang="en-US" sz="2400" b="1" dirty="0" smtClean="0">
                <a:solidFill>
                  <a:schemeClr val="tx1"/>
                </a:solidFill>
              </a:rPr>
              <a:t>1.Dokumen </a:t>
            </a:r>
            <a:r>
              <a:rPr lang="en-US" sz="2400" b="1" dirty="0" err="1">
                <a:solidFill>
                  <a:schemeClr val="tx1"/>
                </a:solidFill>
              </a:rPr>
              <a:t>sistem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manajemen</a:t>
            </a:r>
            <a:endParaRPr lang="en-US" sz="2400" dirty="0">
              <a:solidFill>
                <a:schemeClr val="tx1"/>
              </a:solidFill>
            </a:endParaRPr>
          </a:p>
          <a:p>
            <a:pPr algn="l"/>
            <a:r>
              <a:rPr lang="en-US" sz="2400" b="1" dirty="0" smtClean="0">
                <a:solidFill>
                  <a:schemeClr val="tx1"/>
                </a:solidFill>
              </a:rPr>
              <a:t>2.Catatan </a:t>
            </a:r>
            <a:r>
              <a:rPr lang="en-US" sz="2400" b="1" dirty="0" err="1">
                <a:solidFill>
                  <a:schemeClr val="tx1"/>
                </a:solidFill>
              </a:rPr>
              <a:t>pelatihan</a:t>
            </a:r>
            <a:r>
              <a:rPr lang="en-US" sz="2400" b="1" dirty="0">
                <a:solidFill>
                  <a:schemeClr val="tx1"/>
                </a:solidFill>
              </a:rPr>
              <a:t> K3 &amp; </a:t>
            </a:r>
            <a:r>
              <a:rPr lang="en-US" sz="2400" b="1" dirty="0" err="1">
                <a:solidFill>
                  <a:schemeClr val="tx1"/>
                </a:solidFill>
              </a:rPr>
              <a:t>higiene</a:t>
            </a:r>
            <a:endParaRPr lang="en-US" sz="2400" dirty="0">
              <a:solidFill>
                <a:schemeClr val="tx1"/>
              </a:solidFill>
            </a:endParaRPr>
          </a:p>
          <a:p>
            <a:pPr algn="l"/>
            <a:r>
              <a:rPr lang="en-US" sz="2400" b="1" dirty="0" smtClean="0">
                <a:solidFill>
                  <a:schemeClr val="tx1"/>
                </a:solidFill>
              </a:rPr>
              <a:t>3.Prosedur </a:t>
            </a:r>
            <a:r>
              <a:rPr lang="en-US" sz="2400" b="1" dirty="0" err="1">
                <a:solidFill>
                  <a:schemeClr val="tx1"/>
                </a:solidFill>
              </a:rPr>
              <a:t>operasional</a:t>
            </a:r>
            <a:endParaRPr lang="en-US" sz="2400" dirty="0">
              <a:solidFill>
                <a:schemeClr val="tx1"/>
              </a:solidFill>
            </a:endParaRPr>
          </a:p>
          <a:p>
            <a:pPr algn="l"/>
            <a:r>
              <a:rPr lang="en-US" sz="2400" b="1" dirty="0" smtClean="0">
                <a:solidFill>
                  <a:schemeClr val="tx1"/>
                </a:solidFill>
              </a:rPr>
              <a:t>4.Pengendalian </a:t>
            </a:r>
            <a:r>
              <a:rPr lang="en-US" sz="2400" b="1" dirty="0" err="1">
                <a:solidFill>
                  <a:schemeClr val="tx1"/>
                </a:solidFill>
              </a:rPr>
              <a:t>risiko</a:t>
            </a:r>
            <a:endParaRPr lang="en-US" sz="2400" dirty="0">
              <a:solidFill>
                <a:schemeClr val="tx1"/>
              </a:solidFill>
            </a:endParaRPr>
          </a:p>
          <a:p>
            <a:pPr algn="l"/>
            <a:r>
              <a:rPr lang="en-US" sz="2400" b="1" dirty="0" smtClean="0">
                <a:solidFill>
                  <a:schemeClr val="tx1"/>
                </a:solidFill>
              </a:rPr>
              <a:t>5.Insiden </a:t>
            </a:r>
            <a:r>
              <a:rPr lang="en-US" sz="2400" b="1" dirty="0" err="1">
                <a:solidFill>
                  <a:schemeClr val="tx1"/>
                </a:solidFill>
              </a:rPr>
              <a:t>dan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investigasi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kecelakaan</a:t>
            </a:r>
            <a:endParaRPr lang="en-US" sz="2400" dirty="0">
              <a:solidFill>
                <a:schemeClr val="tx1"/>
              </a:solidFill>
            </a:endParaRPr>
          </a:p>
          <a:p>
            <a:pPr algn="l"/>
            <a:r>
              <a:rPr lang="en-US" sz="2400" b="1" dirty="0" smtClean="0">
                <a:solidFill>
                  <a:schemeClr val="tx1"/>
                </a:solidFill>
              </a:rPr>
              <a:t>6.Program </a:t>
            </a:r>
            <a:r>
              <a:rPr lang="en-US" sz="2400" b="1" dirty="0" err="1">
                <a:solidFill>
                  <a:schemeClr val="tx1"/>
                </a:solidFill>
              </a:rPr>
              <a:t>sanitasi</a:t>
            </a:r>
            <a:endParaRPr lang="en-US" sz="2400" dirty="0">
              <a:solidFill>
                <a:schemeClr val="tx1"/>
              </a:solidFill>
            </a:endParaRPr>
          </a:p>
          <a:p>
            <a:pPr algn="l"/>
            <a:r>
              <a:rPr lang="en-US" sz="2400" b="1" dirty="0" smtClean="0">
                <a:solidFill>
                  <a:schemeClr val="tx1"/>
                </a:solidFill>
              </a:rPr>
              <a:t>7.Fasilitas </a:t>
            </a:r>
            <a:r>
              <a:rPr lang="en-US" sz="2400" b="1" dirty="0">
                <a:solidFill>
                  <a:schemeClr val="tx1"/>
                </a:solidFill>
              </a:rPr>
              <a:t>&amp; </a:t>
            </a:r>
            <a:r>
              <a:rPr lang="en-US" sz="2400" b="1" dirty="0" err="1">
                <a:solidFill>
                  <a:schemeClr val="tx1"/>
                </a:solidFill>
              </a:rPr>
              <a:t>infrastruktur</a:t>
            </a:r>
            <a:r>
              <a:rPr lang="en-US" sz="2400" b="1" dirty="0">
                <a:solidFill>
                  <a:schemeClr val="tx1"/>
                </a:solidFill>
              </a:rPr>
              <a:t> K3</a:t>
            </a:r>
            <a:endParaRPr lang="en-US" sz="2400" dirty="0">
              <a:solidFill>
                <a:schemeClr val="tx1"/>
              </a:solidFill>
            </a:endParaRPr>
          </a:p>
          <a:p>
            <a:pPr algn="l"/>
            <a:r>
              <a:rPr lang="en-US" sz="2400" b="1" dirty="0" smtClean="0">
                <a:solidFill>
                  <a:schemeClr val="tx1"/>
                </a:solidFill>
              </a:rPr>
              <a:t>8.Kompetensi </a:t>
            </a:r>
            <a:r>
              <a:rPr lang="en-US" sz="2400" b="1" dirty="0" err="1">
                <a:solidFill>
                  <a:schemeClr val="tx1"/>
                </a:solidFill>
              </a:rPr>
              <a:t>pekerja</a:t>
            </a:r>
            <a:endParaRPr lang="en-US" sz="2400" dirty="0">
              <a:solidFill>
                <a:schemeClr val="tx1"/>
              </a:solidFill>
            </a:endParaRPr>
          </a:p>
          <a:p>
            <a:pPr algn="l"/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28600" y="1143000"/>
            <a:ext cx="8077200" cy="501675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b="1" dirty="0" smtClean="0"/>
              <a:t>1.Perencanaan </a:t>
            </a:r>
            <a:r>
              <a:rPr lang="en-US" sz="2000" b="1" dirty="0"/>
              <a:t>audit</a:t>
            </a:r>
            <a:endParaRPr lang="en-US" sz="2000" dirty="0"/>
          </a:p>
          <a:p>
            <a:pPr lvl="1"/>
            <a:r>
              <a:rPr lang="en-US" sz="2000" dirty="0" err="1"/>
              <a:t>ruang</a:t>
            </a:r>
            <a:r>
              <a:rPr lang="en-US" sz="2000" dirty="0"/>
              <a:t> </a:t>
            </a:r>
            <a:r>
              <a:rPr lang="en-US" sz="2000" dirty="0" err="1"/>
              <a:t>lingkup</a:t>
            </a:r>
            <a:endParaRPr lang="en-US" sz="2000" dirty="0"/>
          </a:p>
          <a:p>
            <a:pPr lvl="1"/>
            <a:r>
              <a:rPr lang="en-US" sz="2000" dirty="0"/>
              <a:t>auditor</a:t>
            </a:r>
          </a:p>
          <a:p>
            <a:pPr lvl="1"/>
            <a:r>
              <a:rPr lang="en-US" sz="2000" dirty="0" err="1"/>
              <a:t>jadwal</a:t>
            </a:r>
            <a:endParaRPr lang="en-US" sz="2000" dirty="0"/>
          </a:p>
          <a:p>
            <a:pPr lvl="1"/>
            <a:r>
              <a:rPr lang="en-US" sz="2000" dirty="0" err="1"/>
              <a:t>dokumen</a:t>
            </a:r>
            <a:r>
              <a:rPr lang="en-US" sz="2000" dirty="0"/>
              <a:t> </a:t>
            </a:r>
            <a:r>
              <a:rPr lang="en-US" sz="2000" dirty="0" err="1"/>
              <a:t>awal</a:t>
            </a:r>
            <a:endParaRPr lang="en-US" sz="2000" dirty="0"/>
          </a:p>
          <a:p>
            <a:r>
              <a:rPr lang="en-US" sz="2000" b="1" dirty="0" smtClean="0"/>
              <a:t>2.Pertemuan </a:t>
            </a:r>
            <a:r>
              <a:rPr lang="en-US" sz="2000" b="1" dirty="0" err="1"/>
              <a:t>pembukaan</a:t>
            </a:r>
            <a:r>
              <a:rPr lang="en-US" sz="2000" b="1" dirty="0"/>
              <a:t> (opening meeting)</a:t>
            </a:r>
            <a:endParaRPr lang="en-US" sz="2000" dirty="0"/>
          </a:p>
          <a:p>
            <a:r>
              <a:rPr lang="en-US" sz="2000" b="1" dirty="0" smtClean="0"/>
              <a:t>3.Pengumpulan </a:t>
            </a:r>
            <a:r>
              <a:rPr lang="en-US" sz="2000" b="1" dirty="0" err="1"/>
              <a:t>bukti</a:t>
            </a:r>
            <a:r>
              <a:rPr lang="en-US" sz="2000" b="1" dirty="0"/>
              <a:t> (audit evidence)</a:t>
            </a:r>
            <a:endParaRPr lang="en-US" sz="2000" dirty="0"/>
          </a:p>
          <a:p>
            <a:pPr lvl="1"/>
            <a:r>
              <a:rPr lang="en-US" sz="2000" dirty="0" err="1"/>
              <a:t>observasi</a:t>
            </a:r>
            <a:endParaRPr lang="en-US" sz="2000" dirty="0"/>
          </a:p>
          <a:p>
            <a:pPr lvl="1"/>
            <a:r>
              <a:rPr lang="en-US" sz="2000" dirty="0" err="1"/>
              <a:t>wawancara</a:t>
            </a:r>
            <a:endParaRPr lang="en-US" sz="2000" dirty="0"/>
          </a:p>
          <a:p>
            <a:pPr lvl="1"/>
            <a:r>
              <a:rPr lang="en-US" sz="2000" dirty="0" err="1"/>
              <a:t>pemeriksaan</a:t>
            </a:r>
            <a:r>
              <a:rPr lang="en-US" sz="2000" dirty="0"/>
              <a:t> </a:t>
            </a:r>
            <a:r>
              <a:rPr lang="en-US" sz="2000" dirty="0" err="1"/>
              <a:t>dokumen</a:t>
            </a:r>
            <a:endParaRPr lang="en-US" sz="2000" dirty="0"/>
          </a:p>
          <a:p>
            <a:r>
              <a:rPr lang="en-US" sz="2000" b="1" dirty="0" smtClean="0"/>
              <a:t>4.Analisis </a:t>
            </a:r>
            <a:r>
              <a:rPr lang="en-US" sz="2000" b="1" dirty="0" err="1"/>
              <a:t>bukti</a:t>
            </a:r>
            <a:endParaRPr lang="en-US" sz="2000" dirty="0"/>
          </a:p>
          <a:p>
            <a:r>
              <a:rPr lang="en-US" sz="2000" b="1" dirty="0" smtClean="0"/>
              <a:t>5.Temuan </a:t>
            </a:r>
            <a:r>
              <a:rPr lang="en-US" sz="2000" b="1" dirty="0"/>
              <a:t>audit (non-conformity)</a:t>
            </a:r>
            <a:endParaRPr lang="en-US" sz="2000" dirty="0"/>
          </a:p>
          <a:p>
            <a:r>
              <a:rPr lang="en-US" sz="2000" b="1" dirty="0" smtClean="0"/>
              <a:t>6.Laporan </a:t>
            </a:r>
            <a:r>
              <a:rPr lang="en-US" sz="2000" b="1" dirty="0"/>
              <a:t>audit</a:t>
            </a:r>
            <a:endParaRPr lang="en-US" sz="2000" dirty="0"/>
          </a:p>
          <a:p>
            <a:r>
              <a:rPr lang="en-US" sz="2000" b="1" dirty="0" smtClean="0"/>
              <a:t>7.Tindak </a:t>
            </a:r>
            <a:r>
              <a:rPr lang="en-US" sz="2000" b="1" dirty="0" err="1"/>
              <a:t>lanjut</a:t>
            </a:r>
            <a:r>
              <a:rPr lang="en-US" sz="2000" b="1" dirty="0"/>
              <a:t> (Corrective Action Request)</a:t>
            </a:r>
            <a:endParaRPr lang="en-US" sz="2000" dirty="0"/>
          </a:p>
          <a:p>
            <a:r>
              <a:rPr lang="en-US" sz="2000" b="1" dirty="0" smtClean="0"/>
              <a:t>8.Closing </a:t>
            </a:r>
            <a:r>
              <a:rPr lang="en-US" sz="2000" b="1" dirty="0"/>
              <a:t>meeting</a:t>
            </a:r>
            <a:endParaRPr lang="en-US" sz="2000" dirty="0"/>
          </a:p>
          <a:p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838200" y="483528"/>
            <a:ext cx="3874779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400" b="1" dirty="0" err="1" smtClean="0"/>
              <a:t>Bagaimanakah</a:t>
            </a:r>
            <a:r>
              <a:rPr lang="en-US" sz="2400" b="1" dirty="0" smtClean="0"/>
              <a:t> Proses Audit?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65137442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609600" y="990600"/>
            <a:ext cx="4953000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1" i="0" dirty="0" err="1" smtClean="0">
                <a:effectLst/>
                <a:latin typeface="Google Sans"/>
              </a:rPr>
              <a:t>Perbedaan</a:t>
            </a:r>
            <a:r>
              <a:rPr lang="en-US" b="1" i="0" dirty="0" smtClean="0">
                <a:effectLst/>
                <a:latin typeface="Google Sans"/>
              </a:rPr>
              <a:t> </a:t>
            </a:r>
            <a:r>
              <a:rPr lang="en-US" b="1" i="0" dirty="0" err="1" smtClean="0">
                <a:effectLst/>
                <a:latin typeface="Google Sans"/>
              </a:rPr>
              <a:t>Inspeksi</a:t>
            </a:r>
            <a:r>
              <a:rPr lang="en-US" b="1" i="0" dirty="0" smtClean="0">
                <a:effectLst/>
                <a:latin typeface="Google Sans"/>
              </a:rPr>
              <a:t> </a:t>
            </a:r>
            <a:r>
              <a:rPr lang="en-US" b="1" i="0" dirty="0" err="1" smtClean="0">
                <a:effectLst/>
                <a:latin typeface="Google Sans"/>
              </a:rPr>
              <a:t>dan</a:t>
            </a:r>
            <a:r>
              <a:rPr lang="en-US" b="1" i="0" dirty="0" smtClean="0">
                <a:effectLst/>
                <a:latin typeface="Google Sans"/>
              </a:rPr>
              <a:t> Audit</a:t>
            </a:r>
            <a:endParaRPr lang="en-US" b="1" i="0" dirty="0">
              <a:effectLst/>
              <a:latin typeface="Google Sans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3140045"/>
              </p:ext>
            </p:extLst>
          </p:nvPr>
        </p:nvGraphicFramePr>
        <p:xfrm>
          <a:off x="290945" y="2286000"/>
          <a:ext cx="8229600" cy="274320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743200"/>
                <a:gridCol w="2743200"/>
                <a:gridCol w="2743200"/>
              </a:tblGrid>
              <a:tr h="0">
                <a:tc>
                  <a:txBody>
                    <a:bodyPr/>
                    <a:lstStyle/>
                    <a:p>
                      <a:r>
                        <a:rPr lang="en-US" b="1" dirty="0" err="1">
                          <a:solidFill>
                            <a:schemeClr val="tx1"/>
                          </a:solidFill>
                        </a:rPr>
                        <a:t>Aspek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>
                          <a:solidFill>
                            <a:schemeClr val="tx1"/>
                          </a:solidFill>
                        </a:rPr>
                        <a:t>Inspeksi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>
                          <a:solidFill>
                            <a:schemeClr val="tx1"/>
                          </a:solidFill>
                        </a:rPr>
                        <a:t>Audit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b="1" dirty="0" err="1">
                          <a:solidFill>
                            <a:schemeClr val="tx1"/>
                          </a:solidFill>
                        </a:rPr>
                        <a:t>Tujuan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>
                          <a:solidFill>
                            <a:schemeClr val="tx1"/>
                          </a:solidFill>
                        </a:rPr>
                        <a:t>Menemukan bahaya langsung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>
                          <a:solidFill>
                            <a:schemeClr val="tx1"/>
                          </a:solidFill>
                        </a:rPr>
                        <a:t>Menilai efektivitas sistem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b="1">
                          <a:solidFill>
                            <a:schemeClr val="tx1"/>
                          </a:solidFill>
                        </a:rPr>
                        <a:t>Frekuensi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>
                          <a:solidFill>
                            <a:schemeClr val="tx1"/>
                          </a:solidFill>
                        </a:rPr>
                        <a:t>Rutin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>
                          <a:solidFill>
                            <a:schemeClr val="tx1"/>
                          </a:solidFill>
                        </a:rPr>
                        <a:t>Berkala (3–12 bulan)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b="1">
                          <a:solidFill>
                            <a:schemeClr val="tx1"/>
                          </a:solidFill>
                        </a:rPr>
                        <a:t>Pelaksana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>
                          <a:solidFill>
                            <a:schemeClr val="tx1"/>
                          </a:solidFill>
                        </a:rPr>
                        <a:t>Supervisor, petugas K3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>
                          <a:solidFill>
                            <a:schemeClr val="tx1"/>
                          </a:solidFill>
                        </a:rPr>
                        <a:t>Auditor terlatih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b="1">
                          <a:solidFill>
                            <a:schemeClr val="tx1"/>
                          </a:solidFill>
                        </a:rPr>
                        <a:t>Fokus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>
                          <a:solidFill>
                            <a:schemeClr val="tx1"/>
                          </a:solidFill>
                        </a:rPr>
                        <a:t>Kondisi nyata di lapangan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>
                          <a:solidFill>
                            <a:schemeClr val="tx1"/>
                          </a:solidFill>
                        </a:rPr>
                        <a:t>Sistem, kebijakan, bukti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b="1">
                          <a:solidFill>
                            <a:schemeClr val="tx1"/>
                          </a:solidFill>
                        </a:rPr>
                        <a:t>Hasil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>
                          <a:solidFill>
                            <a:schemeClr val="tx1"/>
                          </a:solidFill>
                        </a:rPr>
                        <a:t>Temuan cepat diperbaiki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solidFill>
                            <a:schemeClr val="tx1"/>
                          </a:solidFill>
                        </a:rPr>
                        <a:t>Rekomendasi</a:t>
                      </a: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dirty="0" err="1">
                          <a:solidFill>
                            <a:schemeClr val="tx1"/>
                          </a:solidFill>
                        </a:rPr>
                        <a:t>dan</a:t>
                      </a: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dirty="0" err="1">
                          <a:solidFill>
                            <a:schemeClr val="tx1"/>
                          </a:solidFill>
                        </a:rPr>
                        <a:t>rencana</a:t>
                      </a: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dirty="0" err="1">
                          <a:solidFill>
                            <a:schemeClr val="tx1"/>
                          </a:solidFill>
                        </a:rPr>
                        <a:t>perbaikan</a:t>
                      </a: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dirty="0" err="1">
                          <a:solidFill>
                            <a:schemeClr val="tx1"/>
                          </a:solidFill>
                        </a:rPr>
                        <a:t>sistem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21875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04800" y="990600"/>
            <a:ext cx="8077200" cy="470898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b="1" dirty="0" err="1"/>
              <a:t>Contoh</a:t>
            </a:r>
            <a:r>
              <a:rPr lang="en-US" sz="2000" b="1" dirty="0"/>
              <a:t> Checklist </a:t>
            </a:r>
            <a:r>
              <a:rPr lang="en-US" sz="2000" b="1" dirty="0" err="1" smtClean="0"/>
              <a:t>Inspeksi</a:t>
            </a:r>
            <a:endParaRPr lang="en-US" sz="2000" b="1" dirty="0" smtClean="0"/>
          </a:p>
          <a:p>
            <a:endParaRPr lang="en-US" sz="2000" b="1" dirty="0"/>
          </a:p>
          <a:p>
            <a:r>
              <a:rPr lang="en-US" sz="2000" b="1" dirty="0" err="1"/>
              <a:t>Higiene</a:t>
            </a:r>
            <a:r>
              <a:rPr lang="en-US" sz="2000" b="1" dirty="0"/>
              <a:t> &amp; </a:t>
            </a:r>
            <a:r>
              <a:rPr lang="en-US" sz="2000" b="1" dirty="0" err="1"/>
              <a:t>Sanitasi</a:t>
            </a:r>
            <a:endParaRPr lang="en-US" sz="2000" b="1" dirty="0"/>
          </a:p>
          <a:p>
            <a:r>
              <a:rPr lang="en-US" sz="2000" dirty="0"/>
              <a:t>Air </a:t>
            </a:r>
            <a:r>
              <a:rPr lang="en-US" sz="2000" dirty="0" err="1"/>
              <a:t>bersih</a:t>
            </a:r>
            <a:r>
              <a:rPr lang="en-US" sz="2000" dirty="0"/>
              <a:t> </a:t>
            </a:r>
            <a:r>
              <a:rPr lang="en-US" sz="2000" dirty="0" err="1"/>
              <a:t>memenuhi</a:t>
            </a:r>
            <a:r>
              <a:rPr lang="en-US" sz="2000" dirty="0"/>
              <a:t> </a:t>
            </a:r>
            <a:r>
              <a:rPr lang="en-US" sz="2000" dirty="0" err="1"/>
              <a:t>standar</a:t>
            </a:r>
            <a:endParaRPr lang="en-US" sz="2000" dirty="0"/>
          </a:p>
          <a:p>
            <a:r>
              <a:rPr lang="en-US" sz="2000" dirty="0" err="1"/>
              <a:t>Sampah</a:t>
            </a:r>
            <a:r>
              <a:rPr lang="en-US" sz="2000" dirty="0"/>
              <a:t> </a:t>
            </a:r>
            <a:r>
              <a:rPr lang="en-US" sz="2000" dirty="0" err="1"/>
              <a:t>tertutup</a:t>
            </a:r>
            <a:r>
              <a:rPr lang="en-US" sz="2000" dirty="0"/>
              <a:t> &amp; </a:t>
            </a:r>
            <a:r>
              <a:rPr lang="en-US" sz="2000" dirty="0" err="1"/>
              <a:t>terpilah</a:t>
            </a:r>
            <a:endParaRPr lang="en-US" sz="2000" dirty="0"/>
          </a:p>
          <a:p>
            <a:r>
              <a:rPr lang="en-US" sz="2000" dirty="0"/>
              <a:t>Area </a:t>
            </a:r>
            <a:r>
              <a:rPr lang="en-US" sz="2000" dirty="0" err="1"/>
              <a:t>dapur</a:t>
            </a:r>
            <a:r>
              <a:rPr lang="en-US" sz="2000" dirty="0"/>
              <a:t> </a:t>
            </a:r>
            <a:r>
              <a:rPr lang="en-US" sz="2000" dirty="0" err="1"/>
              <a:t>bersih</a:t>
            </a:r>
            <a:endParaRPr lang="en-US" sz="2000" dirty="0"/>
          </a:p>
          <a:p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ada</a:t>
            </a:r>
            <a:r>
              <a:rPr lang="en-US" sz="2000" dirty="0"/>
              <a:t> </a:t>
            </a:r>
            <a:r>
              <a:rPr lang="en-US" sz="2000" dirty="0" err="1"/>
              <a:t>vektor</a:t>
            </a:r>
            <a:endParaRPr lang="en-US" sz="2000" dirty="0"/>
          </a:p>
          <a:p>
            <a:r>
              <a:rPr lang="en-US" sz="2000" dirty="0" err="1"/>
              <a:t>Suhu</a:t>
            </a:r>
            <a:r>
              <a:rPr lang="en-US" sz="2000" dirty="0"/>
              <a:t> chiller/freezer </a:t>
            </a:r>
            <a:r>
              <a:rPr lang="en-US" sz="2000" dirty="0" err="1"/>
              <a:t>sesuai</a:t>
            </a:r>
            <a:r>
              <a:rPr lang="en-US" sz="2000" dirty="0"/>
              <a:t> </a:t>
            </a:r>
            <a:r>
              <a:rPr lang="en-US" sz="2000" dirty="0" err="1"/>
              <a:t>standar</a:t>
            </a:r>
            <a:endParaRPr lang="en-US" sz="2000" dirty="0"/>
          </a:p>
          <a:p>
            <a:r>
              <a:rPr lang="en-US" sz="2000" b="1" dirty="0" smtClean="0"/>
              <a:t>				K3</a:t>
            </a:r>
            <a:endParaRPr lang="en-US" sz="2000" b="1" dirty="0"/>
          </a:p>
          <a:p>
            <a:r>
              <a:rPr lang="en-US" sz="2000" dirty="0" smtClean="0"/>
              <a:t>				APD </a:t>
            </a:r>
            <a:r>
              <a:rPr lang="en-US" sz="2000" dirty="0" err="1"/>
              <a:t>tersedia</a:t>
            </a:r>
            <a:r>
              <a:rPr lang="en-US" sz="2000" dirty="0"/>
              <a:t> &amp; </a:t>
            </a:r>
            <a:r>
              <a:rPr lang="en-US" sz="2000" dirty="0" err="1"/>
              <a:t>digunakan</a:t>
            </a:r>
            <a:endParaRPr lang="en-US" sz="2000" dirty="0"/>
          </a:p>
          <a:p>
            <a:r>
              <a:rPr lang="en-US" sz="2000" dirty="0" smtClean="0"/>
              <a:t>				APAR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kondisi</a:t>
            </a:r>
            <a:r>
              <a:rPr lang="en-US" sz="2000" dirty="0"/>
              <a:t> </a:t>
            </a:r>
            <a:r>
              <a:rPr lang="en-US" sz="2000" dirty="0" err="1"/>
              <a:t>baik</a:t>
            </a:r>
            <a:endParaRPr lang="en-US" sz="2000" dirty="0"/>
          </a:p>
          <a:p>
            <a:r>
              <a:rPr lang="en-US" sz="2000" dirty="0" smtClean="0"/>
              <a:t>				</a:t>
            </a:r>
            <a:r>
              <a:rPr lang="en-US" sz="2000" dirty="0" err="1" smtClean="0"/>
              <a:t>Jalur</a:t>
            </a:r>
            <a:r>
              <a:rPr lang="en-US" sz="2000" dirty="0" smtClean="0"/>
              <a:t> </a:t>
            </a:r>
            <a:r>
              <a:rPr lang="en-US" sz="2000" dirty="0" err="1"/>
              <a:t>evakuasi</a:t>
            </a:r>
            <a:r>
              <a:rPr lang="en-US" sz="2000" dirty="0"/>
              <a:t> </a:t>
            </a:r>
            <a:r>
              <a:rPr lang="en-US" sz="2000" dirty="0" err="1"/>
              <a:t>bebas</a:t>
            </a:r>
            <a:r>
              <a:rPr lang="en-US" sz="2000" dirty="0"/>
              <a:t> </a:t>
            </a:r>
            <a:r>
              <a:rPr lang="en-US" sz="2000" dirty="0" err="1"/>
              <a:t>hambatan</a:t>
            </a:r>
            <a:endParaRPr lang="en-US" sz="2000" dirty="0"/>
          </a:p>
          <a:p>
            <a:r>
              <a:rPr lang="en-US" sz="2000" dirty="0" smtClean="0"/>
              <a:t>				</a:t>
            </a:r>
            <a:r>
              <a:rPr lang="en-US" sz="2000" dirty="0" err="1" smtClean="0"/>
              <a:t>Kotak</a:t>
            </a:r>
            <a:r>
              <a:rPr lang="en-US" sz="2000" dirty="0" smtClean="0"/>
              <a:t> </a:t>
            </a:r>
            <a:r>
              <a:rPr lang="en-US" sz="2000" dirty="0"/>
              <a:t>P3K </a:t>
            </a:r>
            <a:r>
              <a:rPr lang="en-US" sz="2000" dirty="0" err="1"/>
              <a:t>lengkap</a:t>
            </a:r>
            <a:endParaRPr lang="en-US" sz="2000" dirty="0"/>
          </a:p>
          <a:p>
            <a:r>
              <a:rPr lang="en-US" sz="2000" dirty="0" smtClean="0"/>
              <a:t>				</a:t>
            </a:r>
            <a:r>
              <a:rPr lang="en-US" sz="2000" dirty="0" err="1" smtClean="0"/>
              <a:t>Mesin</a:t>
            </a:r>
            <a:r>
              <a:rPr lang="en-US" sz="2000" dirty="0" smtClean="0"/>
              <a:t> </a:t>
            </a:r>
            <a:r>
              <a:rPr lang="en-US" sz="2000" dirty="0" err="1"/>
              <a:t>memiliki</a:t>
            </a:r>
            <a:r>
              <a:rPr lang="en-US" sz="2000" dirty="0"/>
              <a:t> </a:t>
            </a:r>
            <a:r>
              <a:rPr lang="en-US" sz="2000" dirty="0" err="1"/>
              <a:t>pelindung</a:t>
            </a:r>
            <a:r>
              <a:rPr lang="en-US" sz="2000" dirty="0"/>
              <a:t> (guarding)</a:t>
            </a:r>
          </a:p>
          <a:p>
            <a:pPr algn="just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5082442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066800" y="657136"/>
            <a:ext cx="3127331" cy="46166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2400" b="1" dirty="0" err="1"/>
              <a:t>Contoh</a:t>
            </a:r>
            <a:r>
              <a:rPr lang="en-US" sz="2400" b="1" dirty="0"/>
              <a:t> </a:t>
            </a:r>
            <a:r>
              <a:rPr lang="en-US" sz="2400" b="1" dirty="0" err="1"/>
              <a:t>Temuan</a:t>
            </a:r>
            <a:r>
              <a:rPr lang="en-US" sz="2400" b="1" dirty="0"/>
              <a:t> </a:t>
            </a:r>
            <a:r>
              <a:rPr lang="en-US" sz="2400" b="1" dirty="0" err="1"/>
              <a:t>Umum</a:t>
            </a:r>
            <a:endParaRPr lang="en-US" sz="2400" b="1" dirty="0"/>
          </a:p>
        </p:txBody>
      </p:sp>
      <p:sp>
        <p:nvSpPr>
          <p:cNvPr id="6" name="Rectangle 5"/>
          <p:cNvSpPr/>
          <p:nvPr/>
        </p:nvSpPr>
        <p:spPr>
          <a:xfrm>
            <a:off x="228600" y="1388537"/>
            <a:ext cx="4572000" cy="10156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n-US" sz="2000" b="1" dirty="0"/>
              <a:t>Minor</a:t>
            </a:r>
          </a:p>
          <a:p>
            <a:r>
              <a:rPr lang="en-US" sz="2000" dirty="0"/>
              <a:t>Label APAR </a:t>
            </a:r>
            <a:r>
              <a:rPr lang="en-US" sz="2000" dirty="0" err="1"/>
              <a:t>mulai</a:t>
            </a:r>
            <a:r>
              <a:rPr lang="en-US" sz="2000" dirty="0"/>
              <a:t> </a:t>
            </a:r>
            <a:r>
              <a:rPr lang="en-US" sz="2000" dirty="0" err="1"/>
              <a:t>pudar</a:t>
            </a:r>
            <a:endParaRPr lang="en-US" sz="2000" dirty="0"/>
          </a:p>
          <a:p>
            <a:r>
              <a:rPr lang="en-US" sz="2000" dirty="0" err="1"/>
              <a:t>Tempat</a:t>
            </a:r>
            <a:r>
              <a:rPr lang="en-US" sz="2000" dirty="0"/>
              <a:t> </a:t>
            </a:r>
            <a:r>
              <a:rPr lang="en-US" sz="2000" dirty="0" err="1"/>
              <a:t>sampah</a:t>
            </a:r>
            <a:r>
              <a:rPr lang="en-US" sz="2000" dirty="0"/>
              <a:t> </a:t>
            </a:r>
            <a:r>
              <a:rPr lang="en-US" sz="2000" dirty="0" err="1"/>
              <a:t>tanpa</a:t>
            </a:r>
            <a:r>
              <a:rPr lang="en-US" sz="2000" dirty="0"/>
              <a:t> </a:t>
            </a:r>
            <a:r>
              <a:rPr lang="en-US" sz="2000" dirty="0" err="1"/>
              <a:t>penutup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1981200" y="2795545"/>
            <a:ext cx="4572000" cy="95410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n-US" b="1" dirty="0"/>
              <a:t>Major</a:t>
            </a:r>
          </a:p>
          <a:p>
            <a:r>
              <a:rPr lang="en-US" dirty="0" err="1"/>
              <a:t>Jalur</a:t>
            </a:r>
            <a:r>
              <a:rPr lang="en-US" dirty="0"/>
              <a:t> </a:t>
            </a:r>
            <a:r>
              <a:rPr lang="en-US" sz="2000" dirty="0" err="1"/>
              <a:t>evakuasi</a:t>
            </a:r>
            <a:r>
              <a:rPr lang="en-US" dirty="0"/>
              <a:t> </a:t>
            </a:r>
            <a:r>
              <a:rPr lang="en-US" dirty="0" err="1"/>
              <a:t>terhalang</a:t>
            </a:r>
            <a:r>
              <a:rPr lang="en-US" dirty="0"/>
              <a:t> </a:t>
            </a:r>
            <a:r>
              <a:rPr lang="en-US" dirty="0" err="1"/>
              <a:t>barang</a:t>
            </a:r>
            <a:endParaRPr lang="en-US" dirty="0"/>
          </a:p>
          <a:p>
            <a:r>
              <a:rPr lang="en-US" dirty="0" err="1"/>
              <a:t>Pekerja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APD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391623" y="4358508"/>
            <a:ext cx="4572000" cy="150810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n-US" b="1" dirty="0"/>
              <a:t>Critical</a:t>
            </a:r>
          </a:p>
          <a:p>
            <a:r>
              <a:rPr lang="en-US" dirty="0" err="1"/>
              <a:t>Kebocoran</a:t>
            </a:r>
            <a:r>
              <a:rPr lang="en-US" dirty="0"/>
              <a:t> gas</a:t>
            </a:r>
          </a:p>
          <a:p>
            <a:r>
              <a:rPr lang="en-US" dirty="0" err="1"/>
              <a:t>Listrik</a:t>
            </a:r>
            <a:r>
              <a:rPr lang="en-US" dirty="0"/>
              <a:t> </a:t>
            </a:r>
            <a:r>
              <a:rPr lang="en-US" sz="2000" dirty="0" err="1"/>
              <a:t>korslet</a:t>
            </a:r>
            <a:endParaRPr lang="en-US" sz="2000" dirty="0"/>
          </a:p>
          <a:p>
            <a:r>
              <a:rPr lang="en-US" dirty="0" err="1"/>
              <a:t>Kontaminasi</a:t>
            </a:r>
            <a:r>
              <a:rPr lang="en-US" dirty="0"/>
              <a:t> </a:t>
            </a:r>
            <a:r>
              <a:rPr lang="en-US" dirty="0" err="1"/>
              <a:t>makanan</a:t>
            </a:r>
            <a:r>
              <a:rPr lang="en-US" dirty="0"/>
              <a:t> </a:t>
            </a:r>
            <a:r>
              <a:rPr lang="en-US" dirty="0" err="1"/>
              <a:t>berisiko</a:t>
            </a:r>
            <a:r>
              <a:rPr lang="en-US" dirty="0"/>
              <a:t> </a:t>
            </a:r>
            <a:r>
              <a:rPr lang="en-US" dirty="0" err="1"/>
              <a:t>tinggi</a:t>
            </a:r>
            <a:endParaRPr lang="en-US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655067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solidFill>
                  <a:schemeClr val="tx1"/>
                </a:solidFill>
              </a:rPr>
              <a:t>	</a:t>
            </a:r>
          </a:p>
          <a:p>
            <a:endParaRPr lang="en-US" sz="4000" b="1" dirty="0">
              <a:solidFill>
                <a:schemeClr val="tx1"/>
              </a:solidFill>
            </a:endParaRPr>
          </a:p>
          <a:p>
            <a:endParaRPr lang="id-ID" sz="2400" b="1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 </a:t>
            </a:r>
            <a:r>
              <a:rPr lang="en-US" sz="40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Thank You</a:t>
            </a:r>
            <a:r>
              <a:rPr lang="id-ID" sz="4000" b="1" dirty="0" smtClean="0">
                <a:solidFill>
                  <a:schemeClr val="tx1"/>
                </a:solidFill>
              </a:rPr>
              <a:t> </a:t>
            </a:r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762000" y="3429000"/>
            <a:ext cx="7848600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400" dirty="0"/>
              <a:t>Proses </a:t>
            </a:r>
            <a:r>
              <a:rPr lang="en-US" sz="2400" dirty="0" err="1"/>
              <a:t>pemeriksaan</a:t>
            </a:r>
            <a:r>
              <a:rPr lang="en-US" sz="2400" dirty="0"/>
              <a:t> </a:t>
            </a:r>
            <a:r>
              <a:rPr lang="en-US" sz="2400" dirty="0" err="1"/>
              <a:t>langsung</a:t>
            </a:r>
            <a:r>
              <a:rPr lang="en-US" sz="2400" dirty="0"/>
              <a:t> di </a:t>
            </a:r>
            <a:r>
              <a:rPr lang="en-US" sz="2400" dirty="0" err="1"/>
              <a:t>lapangan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memastikan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dirty="0" err="1"/>
              <a:t>kondisi</a:t>
            </a:r>
            <a:r>
              <a:rPr lang="en-US" sz="2400" dirty="0"/>
              <a:t> </a:t>
            </a:r>
            <a:r>
              <a:rPr lang="en-US" sz="2400" dirty="0" err="1"/>
              <a:t>kerja</a:t>
            </a:r>
            <a:r>
              <a:rPr lang="en-US" sz="2400" dirty="0"/>
              <a:t>, </a:t>
            </a:r>
            <a:r>
              <a:rPr lang="en-US" sz="2400" dirty="0" err="1"/>
              <a:t>fasilitas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perilaku</a:t>
            </a:r>
            <a:r>
              <a:rPr lang="en-US" sz="2400" dirty="0"/>
              <a:t> </a:t>
            </a:r>
            <a:r>
              <a:rPr lang="en-US" sz="2400" dirty="0" err="1"/>
              <a:t>pekerja</a:t>
            </a:r>
            <a:r>
              <a:rPr lang="en-US" sz="2400" dirty="0"/>
              <a:t> </a:t>
            </a:r>
            <a:r>
              <a:rPr lang="en-US" sz="2400" dirty="0" err="1"/>
              <a:t>memenuhi</a:t>
            </a:r>
            <a:r>
              <a:rPr lang="en-US" sz="2400" dirty="0"/>
              <a:t> </a:t>
            </a:r>
            <a:r>
              <a:rPr lang="en-US" sz="2400" dirty="0" err="1"/>
              <a:t>standar</a:t>
            </a:r>
            <a:r>
              <a:rPr lang="en-US" sz="2400" dirty="0"/>
              <a:t> </a:t>
            </a:r>
            <a:r>
              <a:rPr lang="en-US" sz="2400" dirty="0" err="1"/>
              <a:t>higiene</a:t>
            </a:r>
            <a:r>
              <a:rPr lang="en-US" sz="2400" dirty="0"/>
              <a:t>, </a:t>
            </a:r>
            <a:r>
              <a:rPr lang="en-US" sz="2400" dirty="0" err="1"/>
              <a:t>sanitasi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K3.</a:t>
            </a:r>
            <a:endParaRPr lang="en-US" sz="2400" dirty="0"/>
          </a:p>
        </p:txBody>
      </p:sp>
      <p:sp>
        <p:nvSpPr>
          <p:cNvPr id="4" name="Rectangular Callout 3"/>
          <p:cNvSpPr/>
          <p:nvPr/>
        </p:nvSpPr>
        <p:spPr>
          <a:xfrm>
            <a:off x="942109" y="838200"/>
            <a:ext cx="6019800" cy="1676400"/>
          </a:xfrm>
          <a:prstGeom prst="wedgeRectCallou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solidFill>
                  <a:schemeClr val="tx1"/>
                </a:solidFill>
              </a:rPr>
              <a:t>Apakah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Inspeksi</a:t>
            </a:r>
            <a:r>
              <a:rPr lang="en-US" sz="4000" dirty="0" smtClean="0">
                <a:solidFill>
                  <a:schemeClr val="tx1"/>
                </a:solidFill>
              </a:rPr>
              <a:t>?</a:t>
            </a:r>
            <a:endParaRPr 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062128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143000" y="1447800"/>
            <a:ext cx="5905500" cy="701709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88872" rIns="0" bIns="179331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800" dirty="0" err="1"/>
              <a:t>Tujuan</a:t>
            </a:r>
            <a:r>
              <a:rPr lang="en-US" sz="2800" dirty="0"/>
              <a:t> </a:t>
            </a:r>
            <a:r>
              <a:rPr lang="en-US" sz="2800" dirty="0" err="1" smtClean="0"/>
              <a:t>Inspeksi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:</a:t>
            </a:r>
            <a:endParaRPr lang="en-US" sz="2800" dirty="0"/>
          </a:p>
        </p:txBody>
      </p:sp>
      <p:sp>
        <p:nvSpPr>
          <p:cNvPr id="5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685800" y="3429000"/>
            <a:ext cx="8198078" cy="1938992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1.Mengidentifikasi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potensi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bahaya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(hazard).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2.Menilai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tingkat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kepatuhan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terhadap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SOP.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3.Mengoreksi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kondisi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tidak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aman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tindakan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tidak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aman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4.Mencegah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kecelakaan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kerja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penyakit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akibat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kerja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5.Menjaga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kebersihan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keamanan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lingkungan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kerja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7975549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33400" y="175619"/>
            <a:ext cx="4343400" cy="697217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0" tIns="88872" rIns="0" bIns="179331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800" dirty="0" err="1" smtClean="0"/>
              <a:t>Jenis</a:t>
            </a:r>
            <a:r>
              <a:rPr lang="en-US" sz="2800" dirty="0" smtClean="0"/>
              <a:t> </a:t>
            </a:r>
            <a:r>
              <a:rPr lang="en-US" sz="2800" dirty="0" err="1" smtClean="0"/>
              <a:t>Inspeksi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/>
              <a:t> </a:t>
            </a:r>
            <a:r>
              <a:rPr lang="en-US" sz="2800" dirty="0" err="1" smtClean="0"/>
              <a:t>yaitu</a:t>
            </a:r>
            <a:r>
              <a:rPr lang="en-US" sz="2800" dirty="0" smtClean="0"/>
              <a:t>:</a:t>
            </a:r>
            <a:endParaRPr lang="en-US" sz="2800" dirty="0"/>
          </a:p>
        </p:txBody>
      </p:sp>
      <p:sp>
        <p:nvSpPr>
          <p:cNvPr id="2" name="Subtit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28600" y="1358443"/>
            <a:ext cx="8458200" cy="4832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200" b="1" dirty="0">
                <a:solidFill>
                  <a:schemeClr val="tx1"/>
                </a:solidFill>
              </a:rPr>
              <a:t>1. </a:t>
            </a:r>
            <a:r>
              <a:rPr lang="en-US" sz="2200" b="1" dirty="0" err="1">
                <a:solidFill>
                  <a:schemeClr val="tx1"/>
                </a:solidFill>
              </a:rPr>
              <a:t>Inspeksi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Rutin</a:t>
            </a:r>
            <a:r>
              <a:rPr lang="en-US" sz="2200" b="1" dirty="0">
                <a:solidFill>
                  <a:schemeClr val="tx1"/>
                </a:solidFill>
              </a:rPr>
              <a:t> (</a:t>
            </a:r>
            <a:r>
              <a:rPr lang="en-US" sz="2200" b="1" dirty="0" err="1">
                <a:solidFill>
                  <a:schemeClr val="tx1"/>
                </a:solidFill>
              </a:rPr>
              <a:t>Harian</a:t>
            </a:r>
            <a:r>
              <a:rPr lang="en-US" sz="2200" b="1" dirty="0">
                <a:solidFill>
                  <a:schemeClr val="tx1"/>
                </a:solidFill>
              </a:rPr>
              <a:t>/</a:t>
            </a:r>
            <a:r>
              <a:rPr lang="en-US" sz="2200" b="1" dirty="0" err="1">
                <a:solidFill>
                  <a:schemeClr val="tx1"/>
                </a:solidFill>
              </a:rPr>
              <a:t>Mingguan</a:t>
            </a:r>
            <a:r>
              <a:rPr lang="en-US" sz="2200" b="1" dirty="0">
                <a:solidFill>
                  <a:schemeClr val="tx1"/>
                </a:solidFill>
              </a:rPr>
              <a:t>)</a:t>
            </a:r>
          </a:p>
          <a:p>
            <a:pPr algn="l"/>
            <a:r>
              <a:rPr lang="en-US" sz="2200" dirty="0" err="1">
                <a:solidFill>
                  <a:schemeClr val="tx1"/>
                </a:solidFill>
              </a:rPr>
              <a:t>Dilakukan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oleh</a:t>
            </a:r>
            <a:r>
              <a:rPr lang="en-US" sz="2200" dirty="0">
                <a:solidFill>
                  <a:schemeClr val="tx1"/>
                </a:solidFill>
              </a:rPr>
              <a:t> supervisor </a:t>
            </a:r>
            <a:r>
              <a:rPr lang="en-US" sz="2200" dirty="0" err="1">
                <a:solidFill>
                  <a:schemeClr val="tx1"/>
                </a:solidFill>
              </a:rPr>
              <a:t>atau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petugas</a:t>
            </a:r>
            <a:r>
              <a:rPr lang="en-US" sz="2200" dirty="0">
                <a:solidFill>
                  <a:schemeClr val="tx1"/>
                </a:solidFill>
              </a:rPr>
              <a:t> K3.</a:t>
            </a:r>
          </a:p>
          <a:p>
            <a:pPr algn="l"/>
            <a:r>
              <a:rPr lang="en-US" sz="2200" dirty="0" err="1">
                <a:solidFill>
                  <a:schemeClr val="tx1"/>
                </a:solidFill>
              </a:rPr>
              <a:t>Fokus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pada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kondisi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sekitar</a:t>
            </a:r>
            <a:r>
              <a:rPr lang="en-US" sz="2200" dirty="0">
                <a:solidFill>
                  <a:schemeClr val="tx1"/>
                </a:solidFill>
              </a:rPr>
              <a:t>: </a:t>
            </a:r>
            <a:r>
              <a:rPr lang="en-US" sz="2200" dirty="0" err="1">
                <a:solidFill>
                  <a:schemeClr val="tx1"/>
                </a:solidFill>
              </a:rPr>
              <a:t>kebersihan</a:t>
            </a:r>
            <a:r>
              <a:rPr lang="en-US" sz="2200" dirty="0">
                <a:solidFill>
                  <a:schemeClr val="tx1"/>
                </a:solidFill>
              </a:rPr>
              <a:t>, APD, </a:t>
            </a:r>
            <a:r>
              <a:rPr lang="en-US" sz="2200" dirty="0" err="1">
                <a:solidFill>
                  <a:schemeClr val="tx1"/>
                </a:solidFill>
              </a:rPr>
              <a:t>tata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letak</a:t>
            </a:r>
            <a:r>
              <a:rPr lang="en-US" sz="2200" dirty="0">
                <a:solidFill>
                  <a:schemeClr val="tx1"/>
                </a:solidFill>
              </a:rPr>
              <a:t>, </a:t>
            </a:r>
            <a:r>
              <a:rPr lang="en-US" sz="2200" dirty="0" err="1">
                <a:solidFill>
                  <a:schemeClr val="tx1"/>
                </a:solidFill>
              </a:rPr>
              <a:t>peralatan</a:t>
            </a:r>
            <a:r>
              <a:rPr lang="en-US" sz="2200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sz="2200" b="1" dirty="0">
                <a:solidFill>
                  <a:schemeClr val="tx1"/>
                </a:solidFill>
              </a:rPr>
              <a:t>2. </a:t>
            </a:r>
            <a:r>
              <a:rPr lang="en-US" sz="2200" b="1" dirty="0" err="1">
                <a:solidFill>
                  <a:schemeClr val="tx1"/>
                </a:solidFill>
              </a:rPr>
              <a:t>Inspeksi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Umum</a:t>
            </a:r>
            <a:endParaRPr lang="en-US" sz="2200" b="1" dirty="0">
              <a:solidFill>
                <a:schemeClr val="tx1"/>
              </a:solidFill>
            </a:endParaRPr>
          </a:p>
          <a:p>
            <a:pPr algn="l"/>
            <a:r>
              <a:rPr lang="en-US" sz="2200" dirty="0" err="1">
                <a:solidFill>
                  <a:schemeClr val="tx1"/>
                </a:solidFill>
              </a:rPr>
              <a:t>Dilakukan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berkala</a:t>
            </a:r>
            <a:r>
              <a:rPr lang="en-US" sz="2200" dirty="0">
                <a:solidFill>
                  <a:schemeClr val="tx1"/>
                </a:solidFill>
              </a:rPr>
              <a:t> (</a:t>
            </a:r>
            <a:r>
              <a:rPr lang="en-US" sz="2200" dirty="0" err="1">
                <a:solidFill>
                  <a:schemeClr val="tx1"/>
                </a:solidFill>
              </a:rPr>
              <a:t>bulanan</a:t>
            </a:r>
            <a:r>
              <a:rPr lang="en-US" sz="2200" dirty="0">
                <a:solidFill>
                  <a:schemeClr val="tx1"/>
                </a:solidFill>
              </a:rPr>
              <a:t>/3 </a:t>
            </a:r>
            <a:r>
              <a:rPr lang="en-US" sz="2200" dirty="0" err="1">
                <a:solidFill>
                  <a:schemeClr val="tx1"/>
                </a:solidFill>
              </a:rPr>
              <a:t>bulanan</a:t>
            </a:r>
            <a:r>
              <a:rPr lang="en-US" sz="2200" dirty="0">
                <a:solidFill>
                  <a:schemeClr val="tx1"/>
                </a:solidFill>
              </a:rPr>
              <a:t>).</a:t>
            </a:r>
          </a:p>
          <a:p>
            <a:pPr algn="l"/>
            <a:r>
              <a:rPr lang="en-US" sz="2200" dirty="0" err="1">
                <a:solidFill>
                  <a:schemeClr val="tx1"/>
                </a:solidFill>
              </a:rPr>
              <a:t>Meliputi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seluruh</a:t>
            </a:r>
            <a:r>
              <a:rPr lang="en-US" sz="2200" dirty="0">
                <a:solidFill>
                  <a:schemeClr val="tx1"/>
                </a:solidFill>
              </a:rPr>
              <a:t> area </a:t>
            </a:r>
            <a:r>
              <a:rPr lang="en-US" sz="2200" dirty="0" err="1">
                <a:solidFill>
                  <a:schemeClr val="tx1"/>
                </a:solidFill>
              </a:rPr>
              <a:t>kerja</a:t>
            </a:r>
            <a:r>
              <a:rPr lang="en-US" sz="2200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sz="2200" b="1" dirty="0">
                <a:solidFill>
                  <a:schemeClr val="tx1"/>
                </a:solidFill>
              </a:rPr>
              <a:t>3. </a:t>
            </a:r>
            <a:r>
              <a:rPr lang="en-US" sz="2200" b="1" dirty="0" err="1">
                <a:solidFill>
                  <a:schemeClr val="tx1"/>
                </a:solidFill>
              </a:rPr>
              <a:t>Inspeksi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Khusus</a:t>
            </a:r>
            <a:endParaRPr lang="en-US" sz="2200" b="1" dirty="0">
              <a:solidFill>
                <a:schemeClr val="tx1"/>
              </a:solidFill>
            </a:endParaRPr>
          </a:p>
          <a:p>
            <a:pPr algn="l"/>
            <a:r>
              <a:rPr lang="en-US" sz="2200" dirty="0" err="1">
                <a:solidFill>
                  <a:schemeClr val="tx1"/>
                </a:solidFill>
              </a:rPr>
              <a:t>Setelah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terjadi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kecelakaan</a:t>
            </a:r>
            <a:r>
              <a:rPr lang="en-US" sz="2200" dirty="0">
                <a:solidFill>
                  <a:schemeClr val="tx1"/>
                </a:solidFill>
              </a:rPr>
              <a:t>, </a:t>
            </a:r>
            <a:r>
              <a:rPr lang="en-US" sz="2200" dirty="0" err="1">
                <a:solidFill>
                  <a:schemeClr val="tx1"/>
                </a:solidFill>
              </a:rPr>
              <a:t>kebakaran</a:t>
            </a:r>
            <a:r>
              <a:rPr lang="en-US" sz="2200" dirty="0">
                <a:solidFill>
                  <a:schemeClr val="tx1"/>
                </a:solidFill>
              </a:rPr>
              <a:t>, </a:t>
            </a:r>
            <a:r>
              <a:rPr lang="en-US" sz="2200" dirty="0" err="1">
                <a:solidFill>
                  <a:schemeClr val="tx1"/>
                </a:solidFill>
              </a:rPr>
              <a:t>atau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keluhan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penyakit</a:t>
            </a:r>
            <a:r>
              <a:rPr lang="en-US" sz="2200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sz="2200" dirty="0" err="1">
                <a:solidFill>
                  <a:schemeClr val="tx1"/>
                </a:solidFill>
              </a:rPr>
              <a:t>Fokus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pada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penyelidikan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penyebab</a:t>
            </a:r>
            <a:r>
              <a:rPr lang="en-US" sz="2200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sz="2200" b="1" dirty="0">
                <a:solidFill>
                  <a:schemeClr val="tx1"/>
                </a:solidFill>
              </a:rPr>
              <a:t>4. </a:t>
            </a:r>
            <a:r>
              <a:rPr lang="en-US" sz="2200" b="1" dirty="0" err="1">
                <a:solidFill>
                  <a:schemeClr val="tx1"/>
                </a:solidFill>
              </a:rPr>
              <a:t>Inspeksi</a:t>
            </a:r>
            <a:r>
              <a:rPr lang="en-US" sz="2200" b="1" dirty="0">
                <a:solidFill>
                  <a:schemeClr val="tx1"/>
                </a:solidFill>
              </a:rPr>
              <a:t> Regulator</a:t>
            </a:r>
          </a:p>
          <a:p>
            <a:pPr algn="l"/>
            <a:r>
              <a:rPr lang="en-US" sz="2200" dirty="0" err="1">
                <a:solidFill>
                  <a:schemeClr val="tx1"/>
                </a:solidFill>
              </a:rPr>
              <a:t>Dilakukan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oleh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instansi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pemerintah</a:t>
            </a:r>
            <a:r>
              <a:rPr lang="en-US" sz="2200" dirty="0">
                <a:solidFill>
                  <a:schemeClr val="tx1"/>
                </a:solidFill>
              </a:rPr>
              <a:t> (</a:t>
            </a:r>
            <a:r>
              <a:rPr lang="en-US" sz="2200" dirty="0" err="1">
                <a:solidFill>
                  <a:schemeClr val="tx1"/>
                </a:solidFill>
              </a:rPr>
              <a:t>Dinas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Kesehatan</a:t>
            </a:r>
            <a:r>
              <a:rPr lang="en-US" sz="2200" dirty="0">
                <a:solidFill>
                  <a:schemeClr val="tx1"/>
                </a:solidFill>
              </a:rPr>
              <a:t>, </a:t>
            </a:r>
            <a:r>
              <a:rPr lang="en-US" sz="2200" dirty="0" err="1">
                <a:solidFill>
                  <a:schemeClr val="tx1"/>
                </a:solidFill>
              </a:rPr>
              <a:t>Dinas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Tenaga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Kerja</a:t>
            </a:r>
            <a:r>
              <a:rPr lang="en-US" sz="2200" dirty="0">
                <a:solidFill>
                  <a:schemeClr val="tx1"/>
                </a:solidFill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19517718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12618" y="2362200"/>
            <a:ext cx="7924800" cy="34290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1.Air </a:t>
            </a:r>
            <a:r>
              <a:rPr lang="en-US" sz="2000" b="1" dirty="0" err="1">
                <a:solidFill>
                  <a:schemeClr val="tx1"/>
                </a:solidFill>
              </a:rPr>
              <a:t>bersih</a:t>
            </a:r>
            <a:endParaRPr lang="en-US" sz="2000" dirty="0">
              <a:solidFill>
                <a:schemeClr val="tx1"/>
              </a:solidFill>
            </a:endParaRPr>
          </a:p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2.Kebersihan </a:t>
            </a:r>
            <a:r>
              <a:rPr lang="en-US" sz="2000" b="1" dirty="0">
                <a:solidFill>
                  <a:schemeClr val="tx1"/>
                </a:solidFill>
              </a:rPr>
              <a:t>area </a:t>
            </a:r>
            <a:r>
              <a:rPr lang="en-US" sz="2000" b="1" dirty="0" err="1">
                <a:solidFill>
                  <a:schemeClr val="tx1"/>
                </a:solidFill>
              </a:rPr>
              <a:t>kerja</a:t>
            </a:r>
            <a:r>
              <a:rPr lang="en-US" sz="2000" dirty="0">
                <a:solidFill>
                  <a:schemeClr val="tx1"/>
                </a:solidFill>
              </a:rPr>
              <a:t> (</a:t>
            </a:r>
            <a:r>
              <a:rPr lang="en-US" sz="2000" dirty="0" err="1">
                <a:solidFill>
                  <a:schemeClr val="tx1"/>
                </a:solidFill>
              </a:rPr>
              <a:t>lantai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dinding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ruang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ganti</a:t>
            </a:r>
            <a:r>
              <a:rPr lang="en-US" sz="2000" dirty="0">
                <a:solidFill>
                  <a:schemeClr val="tx1"/>
                </a:solidFill>
              </a:rPr>
              <a:t>, toilet)</a:t>
            </a:r>
          </a:p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3.Sanitasi </a:t>
            </a:r>
            <a:r>
              <a:rPr lang="en-US" sz="2000" b="1" dirty="0" err="1">
                <a:solidFill>
                  <a:schemeClr val="tx1"/>
                </a:solidFill>
              </a:rPr>
              <a:t>makanan</a:t>
            </a:r>
            <a:r>
              <a:rPr lang="en-US" sz="2000" dirty="0">
                <a:solidFill>
                  <a:schemeClr val="tx1"/>
                </a:solidFill>
              </a:rPr>
              <a:t> (area </a:t>
            </a:r>
            <a:r>
              <a:rPr lang="en-US" sz="2000" dirty="0" err="1">
                <a:solidFill>
                  <a:schemeClr val="tx1"/>
                </a:solidFill>
              </a:rPr>
              <a:t>dapur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peralatan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suhu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penyimpanan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makanan</a:t>
            </a:r>
            <a:r>
              <a:rPr lang="en-US" sz="2000" dirty="0">
                <a:solidFill>
                  <a:schemeClr val="tx1"/>
                </a:solidFill>
              </a:rPr>
              <a:t>)</a:t>
            </a:r>
          </a:p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4.Pengendalian </a:t>
            </a:r>
            <a:r>
              <a:rPr lang="en-US" sz="2000" b="1" dirty="0" err="1">
                <a:solidFill>
                  <a:schemeClr val="tx1"/>
                </a:solidFill>
              </a:rPr>
              <a:t>vektor</a:t>
            </a:r>
            <a:r>
              <a:rPr lang="en-US" sz="2000" dirty="0">
                <a:solidFill>
                  <a:schemeClr val="tx1"/>
                </a:solidFill>
              </a:rPr>
              <a:t> (</a:t>
            </a:r>
            <a:r>
              <a:rPr lang="en-US" sz="2000" dirty="0" err="1">
                <a:solidFill>
                  <a:schemeClr val="tx1"/>
                </a:solidFill>
              </a:rPr>
              <a:t>lalat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tikus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kecoa</a:t>
            </a:r>
            <a:r>
              <a:rPr lang="en-US" sz="2000" dirty="0">
                <a:solidFill>
                  <a:schemeClr val="tx1"/>
                </a:solidFill>
              </a:rPr>
              <a:t>)</a:t>
            </a:r>
          </a:p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5.Pengelolaan </a:t>
            </a:r>
            <a:r>
              <a:rPr lang="en-US" sz="2000" b="1" dirty="0" err="1">
                <a:solidFill>
                  <a:schemeClr val="tx1"/>
                </a:solidFill>
              </a:rPr>
              <a:t>limbah</a:t>
            </a:r>
            <a:r>
              <a:rPr lang="en-US" sz="2000" dirty="0">
                <a:solidFill>
                  <a:schemeClr val="tx1"/>
                </a:solidFill>
              </a:rPr>
              <a:t> (</a:t>
            </a:r>
            <a:r>
              <a:rPr lang="en-US" sz="2000" dirty="0" err="1">
                <a:solidFill>
                  <a:schemeClr val="tx1"/>
                </a:solidFill>
              </a:rPr>
              <a:t>padat</a:t>
            </a:r>
            <a:r>
              <a:rPr lang="en-US" sz="2000" dirty="0">
                <a:solidFill>
                  <a:schemeClr val="tx1"/>
                </a:solidFill>
              </a:rPr>
              <a:t> &amp; </a:t>
            </a:r>
            <a:r>
              <a:rPr lang="en-US" sz="2000" dirty="0" err="1">
                <a:solidFill>
                  <a:schemeClr val="tx1"/>
                </a:solidFill>
              </a:rPr>
              <a:t>cair</a:t>
            </a:r>
            <a:r>
              <a:rPr lang="en-US" sz="2000" dirty="0">
                <a:solidFill>
                  <a:schemeClr val="tx1"/>
                </a:solidFill>
              </a:rPr>
              <a:t>)</a:t>
            </a:r>
          </a:p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6.Ventilasi </a:t>
            </a:r>
            <a:r>
              <a:rPr lang="en-US" sz="2000" b="1" dirty="0" err="1">
                <a:solidFill>
                  <a:schemeClr val="tx1"/>
                </a:solidFill>
              </a:rPr>
              <a:t>dan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pencahayaan</a:t>
            </a:r>
            <a:endParaRPr lang="en-US" sz="2000" dirty="0">
              <a:solidFill>
                <a:schemeClr val="tx1"/>
              </a:solidFill>
            </a:endParaRPr>
          </a:p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7.Tingkat </a:t>
            </a:r>
            <a:r>
              <a:rPr lang="en-US" sz="2000" b="1" dirty="0" err="1">
                <a:solidFill>
                  <a:schemeClr val="tx1"/>
                </a:solidFill>
              </a:rPr>
              <a:t>kebisingan</a:t>
            </a:r>
            <a:r>
              <a:rPr lang="en-US" sz="2000" b="1" dirty="0">
                <a:solidFill>
                  <a:schemeClr val="tx1"/>
                </a:solidFill>
              </a:rPr>
              <a:t>, </a:t>
            </a:r>
            <a:r>
              <a:rPr lang="en-US" sz="2000" b="1" dirty="0" err="1">
                <a:solidFill>
                  <a:schemeClr val="tx1"/>
                </a:solidFill>
              </a:rPr>
              <a:t>suhu</a:t>
            </a:r>
            <a:r>
              <a:rPr lang="en-US" sz="2000" b="1" dirty="0">
                <a:solidFill>
                  <a:schemeClr val="tx1"/>
                </a:solidFill>
              </a:rPr>
              <a:t> &amp; </a:t>
            </a:r>
            <a:r>
              <a:rPr lang="en-US" sz="2000" b="1" dirty="0" err="1">
                <a:solidFill>
                  <a:schemeClr val="tx1"/>
                </a:solidFill>
              </a:rPr>
              <a:t>kelembapan</a:t>
            </a:r>
            <a:endParaRPr lang="en-US" sz="2000" dirty="0">
              <a:solidFill>
                <a:schemeClr val="tx1"/>
              </a:solidFill>
            </a:endParaRPr>
          </a:p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8.Higiene </a:t>
            </a:r>
            <a:r>
              <a:rPr lang="en-US" sz="2000" b="1" dirty="0" err="1">
                <a:solidFill>
                  <a:schemeClr val="tx1"/>
                </a:solidFill>
              </a:rPr>
              <a:t>pekerja</a:t>
            </a:r>
            <a:r>
              <a:rPr lang="en-US" sz="2000" dirty="0">
                <a:solidFill>
                  <a:schemeClr val="tx1"/>
                </a:solidFill>
              </a:rPr>
              <a:t> (</a:t>
            </a:r>
            <a:r>
              <a:rPr lang="en-US" sz="2000" dirty="0" err="1">
                <a:solidFill>
                  <a:schemeClr val="tx1"/>
                </a:solidFill>
              </a:rPr>
              <a:t>kebersihan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diri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pakaian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kerja</a:t>
            </a:r>
            <a:r>
              <a:rPr lang="en-US" sz="200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4" name="Subtitle 1"/>
          <p:cNvSpPr txBox="1">
            <a:spLocks/>
          </p:cNvSpPr>
          <p:nvPr/>
        </p:nvSpPr>
        <p:spPr>
          <a:xfrm>
            <a:off x="533400" y="762000"/>
            <a:ext cx="6400800" cy="838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b="1" dirty="0" err="1" smtClean="0">
                <a:solidFill>
                  <a:schemeClr val="tx1"/>
                </a:solidFill>
              </a:rPr>
              <a:t>Ruang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Lingkup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Inspeksi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Higiene</a:t>
            </a:r>
            <a:r>
              <a:rPr lang="en-US" sz="2000" b="1" dirty="0" smtClean="0">
                <a:solidFill>
                  <a:schemeClr val="tx1"/>
                </a:solidFill>
              </a:rPr>
              <a:t> &amp; </a:t>
            </a:r>
            <a:r>
              <a:rPr lang="en-US" sz="2000" b="1" dirty="0" err="1" smtClean="0">
                <a:solidFill>
                  <a:schemeClr val="tx1"/>
                </a:solidFill>
              </a:rPr>
              <a:t>Sanitasi</a:t>
            </a:r>
            <a:endParaRPr lang="en-US" sz="2000" b="1" dirty="0" smtClean="0">
              <a:solidFill>
                <a:schemeClr val="tx1"/>
              </a:solidFill>
            </a:endParaRPr>
          </a:p>
          <a:p>
            <a:pPr algn="l"/>
            <a:endParaRPr lang="en-US" sz="20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29594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1"/>
          <p:cNvSpPr txBox="1">
            <a:spLocks/>
          </p:cNvSpPr>
          <p:nvPr/>
        </p:nvSpPr>
        <p:spPr>
          <a:xfrm>
            <a:off x="533400" y="762000"/>
            <a:ext cx="4343400" cy="838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b="1" dirty="0" err="1" smtClean="0">
                <a:solidFill>
                  <a:schemeClr val="tx1"/>
                </a:solidFill>
              </a:rPr>
              <a:t>Ruang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Lingkup</a:t>
            </a:r>
            <a:r>
              <a:rPr lang="en-US" sz="2000" b="1" dirty="0" smtClean="0">
                <a:solidFill>
                  <a:schemeClr val="tx1"/>
                </a:solidFill>
              </a:rPr>
              <a:t> K3</a:t>
            </a:r>
          </a:p>
          <a:p>
            <a:pPr algn="l"/>
            <a:endParaRPr lang="en-US" sz="2000" dirty="0" smtClean="0">
              <a:solidFill>
                <a:schemeClr val="tx1"/>
              </a:solidFill>
            </a:endParaRPr>
          </a:p>
        </p:txBody>
      </p:sp>
      <p:sp>
        <p:nvSpPr>
          <p:cNvPr id="3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371600" y="2467690"/>
            <a:ext cx="6377259" cy="2554545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1.Alat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Pelindung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Diri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(APD)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2.Peralatan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kerja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mesin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kabel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listrik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instalasi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gas)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3.SOP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kerja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aman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4.Penanganan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bahan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kimia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berbahaya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5.Pencegahan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kebakaran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(APAR, hydrant, fire alarm)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6.Jalur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evakuasi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7.Ergonomi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kerja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8.Pertolongan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pertama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(P3K)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63635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1"/>
          <p:cNvSpPr txBox="1">
            <a:spLocks/>
          </p:cNvSpPr>
          <p:nvPr/>
        </p:nvSpPr>
        <p:spPr>
          <a:xfrm>
            <a:off x="533400" y="762000"/>
            <a:ext cx="4343400" cy="838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200" dirty="0" err="1">
                <a:solidFill>
                  <a:schemeClr val="tx1"/>
                </a:solidFill>
              </a:rPr>
              <a:t>Tahapan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Inspeksi</a:t>
            </a:r>
            <a:endParaRPr lang="en-US" sz="3200" dirty="0" smtClean="0">
              <a:solidFill>
                <a:schemeClr val="tx1"/>
              </a:solidFill>
            </a:endParaRPr>
          </a:p>
        </p:txBody>
      </p:sp>
      <p:sp>
        <p:nvSpPr>
          <p:cNvPr id="2" name="Subtit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371600" y="3006249"/>
            <a:ext cx="5638800" cy="147732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1.Perencanaan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(area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inspeksi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checklist,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jadwal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2.Pelaksanaan </a:t>
            </a: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inspeksi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observasi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&amp;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wawancara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3.Pencatatan </a:t>
            </a: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temuan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(minor/major/critical)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4.Pelaporan </a:t>
            </a: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hasil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inspeksi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5.Tindak </a:t>
            </a: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lanjut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&amp; </a:t>
            </a: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verifikasi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perbaikan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078652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8600" y="533400"/>
            <a:ext cx="8610600" cy="1752600"/>
          </a:xfrm>
        </p:spPr>
        <p:txBody>
          <a:bodyPr>
            <a:noAutofit/>
          </a:bodyPr>
          <a:lstStyle/>
          <a:p>
            <a:pPr algn="l"/>
            <a:endParaRPr lang="en-US" b="1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  <a:p>
            <a:pPr algn="l"/>
            <a:endParaRPr lang="en-US" dirty="0" smtClean="0">
              <a:latin typeface="Cambria" pitchFamily="18" charset="0"/>
              <a:ea typeface="Cambria" pitchFamily="18" charset="0"/>
            </a:endParaRPr>
          </a:p>
          <a:p>
            <a:endParaRPr lang="en-US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972541" y="3276600"/>
            <a:ext cx="6210300" cy="178510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200" dirty="0" err="1" smtClean="0"/>
              <a:t>Evaluasi</a:t>
            </a:r>
            <a:r>
              <a:rPr lang="en-US" sz="2200" dirty="0" smtClean="0"/>
              <a:t> </a:t>
            </a:r>
            <a:r>
              <a:rPr lang="en-US" sz="2200" dirty="0" err="1" smtClean="0"/>
              <a:t>sistematis</a:t>
            </a:r>
            <a:r>
              <a:rPr lang="en-US" sz="2200" dirty="0" smtClean="0"/>
              <a:t>, </a:t>
            </a:r>
            <a:r>
              <a:rPr lang="en-US" sz="2200" dirty="0" err="1" smtClean="0"/>
              <a:t>terstruktur</a:t>
            </a:r>
            <a:r>
              <a:rPr lang="en-US" sz="2200" dirty="0" smtClean="0"/>
              <a:t>, </a:t>
            </a:r>
            <a:r>
              <a:rPr lang="en-US" sz="2200" dirty="0" err="1" smtClean="0"/>
              <a:t>dan</a:t>
            </a:r>
            <a:r>
              <a:rPr lang="en-US" sz="2200" dirty="0" smtClean="0"/>
              <a:t> </a:t>
            </a:r>
            <a:r>
              <a:rPr lang="en-US" sz="2200" dirty="0" err="1" smtClean="0"/>
              <a:t>terdokumentasi</a:t>
            </a:r>
            <a:r>
              <a:rPr lang="en-US" sz="2200" dirty="0" smtClean="0"/>
              <a:t> </a:t>
            </a:r>
            <a:r>
              <a:rPr lang="en-US" sz="2200" dirty="0" err="1" smtClean="0"/>
              <a:t>terhadap</a:t>
            </a:r>
            <a:r>
              <a:rPr lang="en-US" sz="2200" dirty="0" smtClean="0"/>
              <a:t> </a:t>
            </a:r>
            <a:r>
              <a:rPr lang="en-US" sz="2200" dirty="0" err="1" smtClean="0"/>
              <a:t>penerapan</a:t>
            </a:r>
            <a:r>
              <a:rPr lang="en-US" sz="2200" dirty="0" smtClean="0"/>
              <a:t> </a:t>
            </a:r>
            <a:r>
              <a:rPr lang="en-US" sz="2200" dirty="0" err="1" smtClean="0"/>
              <a:t>sistem</a:t>
            </a:r>
            <a:r>
              <a:rPr lang="en-US" sz="2200" dirty="0" smtClean="0"/>
              <a:t> </a:t>
            </a:r>
            <a:r>
              <a:rPr lang="en-US" sz="2200" dirty="0" err="1" smtClean="0"/>
              <a:t>manajemen</a:t>
            </a:r>
            <a:r>
              <a:rPr lang="en-US" sz="2200" dirty="0" smtClean="0"/>
              <a:t> </a:t>
            </a:r>
            <a:r>
              <a:rPr lang="en-US" sz="2200" dirty="0" err="1" smtClean="0"/>
              <a:t>higiene</a:t>
            </a:r>
            <a:r>
              <a:rPr lang="en-US" sz="2200" dirty="0" smtClean="0"/>
              <a:t>, </a:t>
            </a:r>
            <a:r>
              <a:rPr lang="en-US" sz="2200" dirty="0" err="1" smtClean="0"/>
              <a:t>sanitasi</a:t>
            </a:r>
            <a:r>
              <a:rPr lang="en-US" sz="2200" dirty="0" smtClean="0"/>
              <a:t>, </a:t>
            </a:r>
            <a:r>
              <a:rPr lang="en-US" sz="2200" dirty="0" err="1" smtClean="0"/>
              <a:t>dan</a:t>
            </a:r>
            <a:r>
              <a:rPr lang="en-US" sz="2200" dirty="0" smtClean="0"/>
              <a:t> K3 yang </a:t>
            </a:r>
            <a:r>
              <a:rPr lang="en-US" sz="2200" dirty="0" err="1" smtClean="0"/>
              <a:t>memiliki</a:t>
            </a:r>
            <a:r>
              <a:rPr lang="en-US" sz="2200" dirty="0" smtClean="0"/>
              <a:t> </a:t>
            </a:r>
            <a:r>
              <a:rPr lang="en-US" sz="2200" dirty="0" err="1" smtClean="0"/>
              <a:t>sifat</a:t>
            </a:r>
            <a:r>
              <a:rPr lang="en-US" sz="2200" dirty="0" smtClean="0"/>
              <a:t> </a:t>
            </a:r>
            <a:r>
              <a:rPr lang="en-US" sz="2200" dirty="0" err="1" smtClean="0"/>
              <a:t>secara</a:t>
            </a:r>
            <a:r>
              <a:rPr lang="en-US" sz="2200" dirty="0" smtClean="0"/>
              <a:t> </a:t>
            </a:r>
            <a:r>
              <a:rPr lang="en-US" sz="2200" dirty="0" err="1" smtClean="0"/>
              <a:t>mendalam</a:t>
            </a:r>
            <a:r>
              <a:rPr lang="en-US" sz="2200" dirty="0" smtClean="0"/>
              <a:t>, </a:t>
            </a:r>
            <a:r>
              <a:rPr lang="en-US" sz="2200" dirty="0" err="1" smtClean="0"/>
              <a:t>terencana</a:t>
            </a:r>
            <a:r>
              <a:rPr lang="en-US" sz="2200" dirty="0" smtClean="0"/>
              <a:t>, </a:t>
            </a:r>
            <a:r>
              <a:rPr lang="en-US" sz="2200" dirty="0" err="1" smtClean="0"/>
              <a:t>menilai</a:t>
            </a:r>
            <a:r>
              <a:rPr lang="en-US" sz="2200" dirty="0" smtClean="0"/>
              <a:t> </a:t>
            </a:r>
            <a:r>
              <a:rPr lang="en-US" sz="2200" dirty="0" err="1" smtClean="0"/>
              <a:t>kepatuhan</a:t>
            </a:r>
            <a:r>
              <a:rPr lang="en-US" sz="2200" dirty="0" smtClean="0"/>
              <a:t> </a:t>
            </a:r>
            <a:r>
              <a:rPr lang="en-US" sz="2200" dirty="0" err="1" smtClean="0"/>
              <a:t>dan</a:t>
            </a:r>
            <a:r>
              <a:rPr lang="en-US" sz="2200" dirty="0" smtClean="0"/>
              <a:t> </a:t>
            </a:r>
            <a:r>
              <a:rPr lang="en-US" sz="2200" dirty="0" err="1" smtClean="0"/>
              <a:t>efektivitas</a:t>
            </a:r>
            <a:r>
              <a:rPr lang="en-US" sz="2200" dirty="0" smtClean="0"/>
              <a:t> </a:t>
            </a:r>
            <a:r>
              <a:rPr lang="en-US" sz="2200" dirty="0" err="1" smtClean="0"/>
              <a:t>sistem</a:t>
            </a:r>
            <a:r>
              <a:rPr lang="en-US" sz="2200" dirty="0" smtClean="0"/>
              <a:t>.</a:t>
            </a:r>
            <a:endParaRPr lang="en-US" sz="2200" dirty="0"/>
          </a:p>
        </p:txBody>
      </p:sp>
      <p:sp>
        <p:nvSpPr>
          <p:cNvPr id="5" name="Rounded Rectangular Callout 4"/>
          <p:cNvSpPr/>
          <p:nvPr/>
        </p:nvSpPr>
        <p:spPr>
          <a:xfrm>
            <a:off x="200891" y="914400"/>
            <a:ext cx="4876800" cy="1981200"/>
          </a:xfrm>
          <a:prstGeom prst="wedgeRoundRect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/>
              <a:t>Apakah</a:t>
            </a:r>
            <a:r>
              <a:rPr lang="en-US" sz="3200" dirty="0" smtClean="0"/>
              <a:t> </a:t>
            </a:r>
            <a:r>
              <a:rPr lang="en-US" sz="3200" dirty="0" err="1" smtClean="0"/>
              <a:t>pengertian</a:t>
            </a:r>
            <a:r>
              <a:rPr lang="en-US" sz="3200" dirty="0" smtClean="0"/>
              <a:t> Audit?</a:t>
            </a:r>
            <a:endParaRPr lang="en-US" sz="3200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447800"/>
            <a:ext cx="7772400" cy="255454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b="1" dirty="0" err="1"/>
              <a:t>Tujuan</a:t>
            </a:r>
            <a:r>
              <a:rPr lang="en-US" sz="2000" b="1" dirty="0"/>
              <a:t> </a:t>
            </a:r>
            <a:r>
              <a:rPr lang="en-US" sz="2000" b="1" dirty="0" smtClean="0"/>
              <a:t>Audit</a:t>
            </a:r>
          </a:p>
          <a:p>
            <a:endParaRPr lang="en-US" sz="2000" b="1" dirty="0"/>
          </a:p>
          <a:p>
            <a:pPr>
              <a:buFont typeface="+mj-lt"/>
              <a:buAutoNum type="arabicPeriod"/>
            </a:pPr>
            <a:r>
              <a:rPr lang="en-US" sz="2000" dirty="0" err="1"/>
              <a:t>Menilai</a:t>
            </a:r>
            <a:r>
              <a:rPr lang="en-US" sz="2000" dirty="0"/>
              <a:t> </a:t>
            </a:r>
            <a:r>
              <a:rPr lang="en-US" sz="2000" dirty="0" err="1"/>
              <a:t>efektivitas</a:t>
            </a:r>
            <a:r>
              <a:rPr lang="en-US" sz="2000" dirty="0"/>
              <a:t> </a:t>
            </a:r>
            <a:r>
              <a:rPr lang="en-US" sz="2000" dirty="0" err="1"/>
              <a:t>sistem</a:t>
            </a:r>
            <a:r>
              <a:rPr lang="en-US" sz="2000" dirty="0"/>
              <a:t> </a:t>
            </a:r>
            <a:r>
              <a:rPr lang="en-US" sz="2000" dirty="0" err="1"/>
              <a:t>manajemen</a:t>
            </a:r>
            <a:r>
              <a:rPr lang="en-US" sz="2000" dirty="0"/>
              <a:t> </a:t>
            </a:r>
          </a:p>
          <a:p>
            <a:pPr>
              <a:buFont typeface="+mj-lt"/>
              <a:buAutoNum type="arabicPeriod"/>
            </a:pPr>
            <a:r>
              <a:rPr lang="en-US" sz="2000" dirty="0" err="1" smtClean="0"/>
              <a:t>Menilai</a:t>
            </a:r>
            <a:r>
              <a:rPr lang="en-US" sz="2000" dirty="0" smtClean="0"/>
              <a:t> </a:t>
            </a:r>
            <a:r>
              <a:rPr lang="en-US" sz="2000" dirty="0" err="1"/>
              <a:t>kepatuhan</a:t>
            </a:r>
            <a:r>
              <a:rPr lang="en-US" sz="2000" dirty="0"/>
              <a:t> </a:t>
            </a:r>
            <a:r>
              <a:rPr lang="en-US" sz="2000" dirty="0" err="1"/>
              <a:t>terhadap</a:t>
            </a:r>
            <a:r>
              <a:rPr lang="en-US" sz="2000" dirty="0"/>
              <a:t> </a:t>
            </a:r>
            <a:r>
              <a:rPr lang="en-US" sz="2000" dirty="0" err="1"/>
              <a:t>regulasi</a:t>
            </a:r>
            <a:r>
              <a:rPr lang="en-US" sz="2000" dirty="0"/>
              <a:t> &amp; </a:t>
            </a:r>
            <a:r>
              <a:rPr lang="en-US" sz="2000" dirty="0" err="1"/>
              <a:t>standar</a:t>
            </a:r>
            <a:r>
              <a:rPr lang="en-US" sz="2000" dirty="0"/>
              <a:t>.</a:t>
            </a:r>
          </a:p>
          <a:p>
            <a:pPr>
              <a:buFont typeface="+mj-lt"/>
              <a:buAutoNum type="arabicPeriod"/>
            </a:pPr>
            <a:r>
              <a:rPr lang="en-US" sz="2000" dirty="0" err="1"/>
              <a:t>Menentukan</a:t>
            </a:r>
            <a:r>
              <a:rPr lang="en-US" sz="2000" dirty="0"/>
              <a:t> </a:t>
            </a:r>
            <a:r>
              <a:rPr lang="en-US" sz="2000" dirty="0" err="1"/>
              <a:t>perbaikan</a:t>
            </a:r>
            <a:r>
              <a:rPr lang="en-US" sz="2000" dirty="0"/>
              <a:t> </a:t>
            </a:r>
            <a:r>
              <a:rPr lang="en-US" sz="2000" dirty="0" err="1"/>
              <a:t>berkelanjutan</a:t>
            </a:r>
            <a:r>
              <a:rPr lang="en-US" sz="2000" dirty="0"/>
              <a:t> (continuous improvement).</a:t>
            </a:r>
          </a:p>
          <a:p>
            <a:pPr>
              <a:buFont typeface="+mj-lt"/>
              <a:buAutoNum type="arabicPeriod"/>
            </a:pPr>
            <a:r>
              <a:rPr lang="en-US" sz="2000" dirty="0" err="1"/>
              <a:t>Mengidentifikasi</a:t>
            </a:r>
            <a:r>
              <a:rPr lang="en-US" sz="2000" dirty="0"/>
              <a:t> </a:t>
            </a:r>
            <a:r>
              <a:rPr lang="en-US" sz="2000" dirty="0" err="1"/>
              <a:t>risiko</a:t>
            </a:r>
            <a:r>
              <a:rPr lang="en-US" sz="2000" dirty="0"/>
              <a:t> </a:t>
            </a:r>
            <a:r>
              <a:rPr lang="en-US" sz="2000" dirty="0" err="1"/>
              <a:t>sistemik</a:t>
            </a:r>
            <a:r>
              <a:rPr lang="en-US" sz="2000" dirty="0"/>
              <a:t>.</a:t>
            </a:r>
          </a:p>
          <a:p>
            <a:pPr>
              <a:buFont typeface="+mj-lt"/>
              <a:buAutoNum type="arabicPeriod"/>
            </a:pPr>
            <a:r>
              <a:rPr lang="en-US" sz="2000" dirty="0" err="1"/>
              <a:t>Memberikan</a:t>
            </a:r>
            <a:r>
              <a:rPr lang="en-US" sz="2000" dirty="0"/>
              <a:t> </a:t>
            </a:r>
            <a:r>
              <a:rPr lang="en-US" sz="2000" dirty="0" err="1"/>
              <a:t>jaminan</a:t>
            </a:r>
            <a:r>
              <a:rPr lang="en-US" sz="2000" dirty="0"/>
              <a:t> </a:t>
            </a:r>
            <a:r>
              <a:rPr lang="en-US" sz="2000" dirty="0" err="1"/>
              <a:t>kepada</a:t>
            </a:r>
            <a:r>
              <a:rPr lang="en-US" sz="2000" dirty="0"/>
              <a:t> stakeholder </a:t>
            </a:r>
            <a:r>
              <a:rPr lang="en-US" sz="2000" dirty="0" err="1"/>
              <a:t>tentang</a:t>
            </a:r>
            <a:r>
              <a:rPr lang="en-US" sz="2000" dirty="0"/>
              <a:t> </a:t>
            </a:r>
            <a:r>
              <a:rPr lang="en-US" sz="2000" dirty="0" err="1"/>
              <a:t>keselamatan</a:t>
            </a:r>
            <a:r>
              <a:rPr lang="en-US" sz="2000" dirty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/>
              <a:t>kualitas</a:t>
            </a:r>
            <a:r>
              <a:rPr lang="en-US" sz="2000" dirty="0"/>
              <a:t> </a:t>
            </a:r>
            <a:r>
              <a:rPr lang="en-US" sz="2000" dirty="0" err="1"/>
              <a:t>sanitasi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28386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4513</TotalTime>
  <Words>626</Words>
  <Application>Microsoft Office PowerPoint</Application>
  <PresentationFormat>On-screen Show (4:3)</PresentationFormat>
  <Paragraphs>141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Cambria</vt:lpstr>
      <vt:lpstr>Google Sans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 C E R</cp:lastModifiedBy>
  <cp:revision>557</cp:revision>
  <cp:lastPrinted>2017-08-29T02:54:51Z</cp:lastPrinted>
  <dcterms:created xsi:type="dcterms:W3CDTF">2010-04-18T12:06:30Z</dcterms:created>
  <dcterms:modified xsi:type="dcterms:W3CDTF">2025-11-23T14:35:44Z</dcterms:modified>
</cp:coreProperties>
</file>