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322" r:id="rId3"/>
    <p:sldId id="323" r:id="rId4"/>
    <p:sldId id="332" r:id="rId5"/>
    <p:sldId id="335" r:id="rId6"/>
    <p:sldId id="336" r:id="rId7"/>
    <p:sldId id="337" r:id="rId8"/>
    <p:sldId id="312" r:id="rId9"/>
    <p:sldId id="338" r:id="rId10"/>
    <p:sldId id="339" r:id="rId11"/>
    <p:sldId id="340" r:id="rId12"/>
    <p:sldId id="341" r:id="rId13"/>
    <p:sldId id="342" r:id="rId14"/>
    <p:sldId id="343" r:id="rId15"/>
    <p:sldId id="344" r:id="rId16"/>
    <p:sldId id="345" r:id="rId17"/>
    <p:sldId id="346" r:id="rId18"/>
    <p:sldId id="347" r:id="rId19"/>
    <p:sldId id="348" r:id="rId20"/>
    <p:sldId id="300" r:id="rId21"/>
  </p:sldIdLst>
  <p:sldSz cx="9144000" cy="6858000" type="screen4x3"/>
  <p:notesSz cx="7045325" cy="9345613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69" d="100"/>
          <a:sy n="69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selvie@darmajaya.ac.id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-228600" y="2590800"/>
            <a:ext cx="9525000" cy="23622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chemeClr val="tx1"/>
                </a:solidFill>
              </a:rPr>
              <a:t>R</a:t>
            </a:r>
            <a:r>
              <a:rPr lang="en-US" sz="4800" dirty="0" err="1" smtClean="0">
                <a:solidFill>
                  <a:schemeClr val="tx1"/>
                </a:solidFill>
              </a:rPr>
              <a:t>isiko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>
                <a:solidFill>
                  <a:schemeClr val="tx1"/>
                </a:solidFill>
              </a:rPr>
              <a:t>B</a:t>
            </a:r>
            <a:r>
              <a:rPr lang="en-US" sz="4800" dirty="0" err="1" smtClean="0">
                <a:solidFill>
                  <a:schemeClr val="tx1"/>
                </a:solidFill>
              </a:rPr>
              <a:t>encana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>
                <a:solidFill>
                  <a:schemeClr val="tx1"/>
                </a:solidFill>
              </a:rPr>
              <a:t>di </a:t>
            </a:r>
            <a:r>
              <a:rPr lang="en-US" sz="4800" dirty="0" err="1" smtClean="0">
                <a:solidFill>
                  <a:schemeClr val="tx1"/>
                </a:solidFill>
              </a:rPr>
              <a:t>Destinasi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>
                <a:solidFill>
                  <a:schemeClr val="tx1"/>
                </a:solidFill>
              </a:rPr>
              <a:t>wisata</a:t>
            </a:r>
            <a:r>
              <a:rPr lang="en-US" sz="4800" dirty="0">
                <a:solidFill>
                  <a:schemeClr val="tx1"/>
                </a:solidFill>
              </a:rPr>
              <a:t> </a:t>
            </a:r>
            <a:endParaRPr lang="en-US" sz="4800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12618" y="2362200"/>
            <a:ext cx="7924800" cy="3429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2000" b="1" dirty="0">
                <a:solidFill>
                  <a:schemeClr val="tx1"/>
                </a:solidFill>
              </a:rPr>
              <a:t>5. </a:t>
            </a:r>
            <a:r>
              <a:rPr lang="en-US" sz="2000" b="1" dirty="0" err="1">
                <a:solidFill>
                  <a:schemeClr val="tx1"/>
                </a:solidFill>
              </a:rPr>
              <a:t>Konflik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Sosial</a:t>
            </a:r>
            <a:r>
              <a:rPr lang="en-US" sz="2000" b="1" dirty="0">
                <a:solidFill>
                  <a:schemeClr val="tx1"/>
                </a:solidFill>
              </a:rPr>
              <a:t> &amp; </a:t>
            </a:r>
            <a:r>
              <a:rPr lang="en-US" sz="2000" b="1" dirty="0" err="1">
                <a:solidFill>
                  <a:schemeClr val="tx1"/>
                </a:solidFill>
              </a:rPr>
              <a:t>Kriminalitas</a:t>
            </a:r>
            <a:endParaRPr lang="en-US" sz="2000" b="1" dirty="0">
              <a:solidFill>
                <a:schemeClr val="tx1"/>
              </a:solidFill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CCTV, </a:t>
            </a:r>
            <a:r>
              <a:rPr lang="en-US" sz="2000" dirty="0" err="1">
                <a:solidFill>
                  <a:schemeClr val="tx1"/>
                </a:solidFill>
              </a:rPr>
              <a:t>petugas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keamanan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pos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jaga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</a:rPr>
              <a:t>Pengaturan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kapasitas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pengunjung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untuk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mencegah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kerusuhan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</a:rPr>
              <a:t>Koordinasi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dengan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pihak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berwajib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setempat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</a:rPr>
              <a:t>6. </a:t>
            </a:r>
            <a:r>
              <a:rPr lang="en-US" sz="2000" b="1" dirty="0" err="1">
                <a:solidFill>
                  <a:schemeClr val="tx1"/>
                </a:solidFill>
              </a:rPr>
              <a:t>Wabah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Penyakit</a:t>
            </a:r>
            <a:endParaRPr lang="en-US" sz="2000" b="1" dirty="0">
              <a:solidFill>
                <a:schemeClr val="tx1"/>
              </a:solidFill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SOP </a:t>
            </a:r>
            <a:r>
              <a:rPr lang="en-US" sz="2000" dirty="0" err="1">
                <a:solidFill>
                  <a:schemeClr val="tx1"/>
                </a:solidFill>
              </a:rPr>
              <a:t>higienitas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fasilitas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Hand sanitizer, </a:t>
            </a:r>
            <a:r>
              <a:rPr lang="en-US" sz="2000" dirty="0" err="1">
                <a:solidFill>
                  <a:schemeClr val="tx1"/>
                </a:solidFill>
              </a:rPr>
              <a:t>disinfeksi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rutin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Screening </a:t>
            </a:r>
            <a:r>
              <a:rPr lang="en-US" sz="2000" dirty="0" err="1">
                <a:solidFill>
                  <a:schemeClr val="tx1"/>
                </a:solidFill>
              </a:rPr>
              <a:t>kesehatan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bagi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staf</a:t>
            </a:r>
            <a:r>
              <a:rPr lang="en-US" sz="2000" dirty="0">
                <a:solidFill>
                  <a:schemeClr val="tx1"/>
                </a:solidFill>
              </a:rPr>
              <a:t> (</a:t>
            </a:r>
            <a:r>
              <a:rPr lang="en-US" sz="2000" dirty="0" err="1">
                <a:solidFill>
                  <a:schemeClr val="tx1"/>
                </a:solidFill>
              </a:rPr>
              <a:t>jika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diperlukan</a:t>
            </a:r>
            <a:r>
              <a:rPr lang="en-US" sz="2000" dirty="0">
                <a:solidFill>
                  <a:schemeClr val="tx1"/>
                </a:solidFill>
              </a:rPr>
              <a:t>).</a:t>
            </a:r>
          </a:p>
          <a:p>
            <a:pPr algn="l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Subtitle 1"/>
          <p:cNvSpPr txBox="1">
            <a:spLocks/>
          </p:cNvSpPr>
          <p:nvPr/>
        </p:nvSpPr>
        <p:spPr>
          <a:xfrm>
            <a:off x="533400" y="762000"/>
            <a:ext cx="4343400" cy="609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b="1" dirty="0">
                <a:solidFill>
                  <a:schemeClr val="tx1"/>
                </a:solidFill>
              </a:rPr>
              <a:t>B. </a:t>
            </a:r>
            <a:r>
              <a:rPr lang="en-US" sz="2000" b="1" dirty="0" err="1">
                <a:solidFill>
                  <a:schemeClr val="tx1"/>
                </a:solidFill>
              </a:rPr>
              <a:t>Mitigasi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Risiko</a:t>
            </a:r>
            <a:r>
              <a:rPr lang="en-US" sz="2000" b="1" dirty="0">
                <a:solidFill>
                  <a:schemeClr val="tx1"/>
                </a:solidFill>
              </a:rPr>
              <a:t> Non-</a:t>
            </a:r>
            <a:r>
              <a:rPr lang="en-US" sz="2000" b="1" dirty="0" err="1">
                <a:solidFill>
                  <a:schemeClr val="tx1"/>
                </a:solidFill>
              </a:rPr>
              <a:t>Alam</a:t>
            </a:r>
            <a:endParaRPr lang="en-US" sz="20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9620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685800"/>
            <a:ext cx="8229600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SOP </a:t>
            </a:r>
            <a:r>
              <a:rPr lang="en-US" sz="2000" b="1" dirty="0" err="1"/>
              <a:t>Darurat</a:t>
            </a:r>
            <a:r>
              <a:rPr lang="en-US" sz="2000" b="1" dirty="0"/>
              <a:t> di </a:t>
            </a:r>
            <a:r>
              <a:rPr lang="en-US" sz="2000" b="1" dirty="0" err="1"/>
              <a:t>Destinasi</a:t>
            </a:r>
            <a:r>
              <a:rPr lang="en-US" sz="2000" b="1" dirty="0"/>
              <a:t> </a:t>
            </a:r>
            <a:r>
              <a:rPr lang="en-US" sz="2000" b="1" dirty="0" err="1"/>
              <a:t>Wisata</a:t>
            </a:r>
            <a:endParaRPr lang="en-US" sz="2000" b="1" dirty="0"/>
          </a:p>
          <a:p>
            <a:r>
              <a:rPr lang="en-US" sz="2000" dirty="0"/>
              <a:t>SOP </a:t>
            </a:r>
            <a:r>
              <a:rPr lang="en-US" sz="2000" dirty="0" err="1"/>
              <a:t>darurat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prosedur</a:t>
            </a:r>
            <a:r>
              <a:rPr lang="en-US" sz="2000" dirty="0"/>
              <a:t> </a:t>
            </a:r>
            <a:r>
              <a:rPr lang="en-US" sz="2000" dirty="0" err="1"/>
              <a:t>standar</a:t>
            </a:r>
            <a:r>
              <a:rPr lang="en-US" sz="2000" dirty="0"/>
              <a:t> </a:t>
            </a:r>
            <a:r>
              <a:rPr lang="en-US" sz="2000" dirty="0" err="1"/>
              <a:t>penanganan</a:t>
            </a:r>
            <a:r>
              <a:rPr lang="en-US" sz="2000" dirty="0"/>
              <a:t> </a:t>
            </a:r>
            <a:r>
              <a:rPr lang="en-US" sz="2000" dirty="0" err="1"/>
              <a:t>bencana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memastikan</a:t>
            </a:r>
            <a:r>
              <a:rPr lang="en-US" sz="2000" dirty="0"/>
              <a:t> </a:t>
            </a:r>
            <a:r>
              <a:rPr lang="en-US" sz="2000" dirty="0" err="1"/>
              <a:t>respons</a:t>
            </a:r>
            <a:r>
              <a:rPr lang="en-US" sz="2000" dirty="0"/>
              <a:t> </a:t>
            </a:r>
            <a:r>
              <a:rPr lang="en-US" sz="2000" dirty="0" err="1"/>
              <a:t>cepat</a:t>
            </a:r>
            <a:r>
              <a:rPr lang="en-US" sz="2000" dirty="0"/>
              <a:t>, </a:t>
            </a:r>
            <a:r>
              <a:rPr lang="en-US" sz="2000" dirty="0" err="1"/>
              <a:t>terkoordinasi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aman</a:t>
            </a:r>
            <a:r>
              <a:rPr lang="en-US" sz="20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1859340"/>
            <a:ext cx="8229600" cy="415498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A. </a:t>
            </a:r>
            <a:r>
              <a:rPr lang="en-US" sz="2400" b="1" dirty="0" err="1"/>
              <a:t>Komponen</a:t>
            </a:r>
            <a:r>
              <a:rPr lang="en-US" sz="2400" b="1" dirty="0"/>
              <a:t> </a:t>
            </a:r>
            <a:r>
              <a:rPr lang="en-US" sz="2400" b="1" dirty="0" err="1"/>
              <a:t>Utama</a:t>
            </a:r>
            <a:r>
              <a:rPr lang="en-US" sz="2400" b="1" dirty="0"/>
              <a:t> SOP </a:t>
            </a:r>
            <a:r>
              <a:rPr lang="en-US" sz="2400" b="1" dirty="0" err="1"/>
              <a:t>Darurat</a:t>
            </a:r>
            <a:endParaRPr lang="en-US" sz="2400" b="1" dirty="0"/>
          </a:p>
          <a:p>
            <a:pPr>
              <a:buFont typeface="+mj-lt"/>
              <a:buAutoNum type="arabicPeriod"/>
            </a:pPr>
            <a:r>
              <a:rPr lang="en-US" sz="2400" b="1" dirty="0" err="1"/>
              <a:t>Deteksi</a:t>
            </a:r>
            <a:r>
              <a:rPr lang="en-US" sz="2400" b="1" dirty="0"/>
              <a:t> </a:t>
            </a:r>
            <a:r>
              <a:rPr lang="en-US" sz="2400" b="1" dirty="0" err="1"/>
              <a:t>awal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/>
              <a:t>Identifikasi</a:t>
            </a:r>
            <a:r>
              <a:rPr lang="en-US" sz="2400" dirty="0"/>
              <a:t> </a:t>
            </a:r>
            <a:r>
              <a:rPr lang="en-US" sz="2400" dirty="0" err="1"/>
              <a:t>tanda</a:t>
            </a:r>
            <a:r>
              <a:rPr lang="en-US" sz="2400" dirty="0"/>
              <a:t> </a:t>
            </a:r>
            <a:r>
              <a:rPr lang="en-US" sz="2400" dirty="0" err="1"/>
              <a:t>bahaya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alarm, </a:t>
            </a:r>
            <a:r>
              <a:rPr lang="en-US" sz="2400" dirty="0" err="1"/>
              <a:t>peringatan</a:t>
            </a:r>
            <a:r>
              <a:rPr lang="en-US" sz="2400" dirty="0"/>
              <a:t> BMKG, CCTV, </a:t>
            </a:r>
            <a:r>
              <a:rPr lang="en-US" sz="2400" dirty="0" err="1"/>
              <a:t>laporan</a:t>
            </a:r>
            <a:r>
              <a:rPr lang="en-US" sz="2400" dirty="0"/>
              <a:t> </a:t>
            </a:r>
            <a:r>
              <a:rPr lang="en-US" sz="2400" dirty="0" err="1"/>
              <a:t>petugas</a:t>
            </a:r>
            <a:r>
              <a:rPr lang="en-US" sz="24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400" b="1" dirty="0" err="1"/>
              <a:t>Pemutusan</a:t>
            </a:r>
            <a:r>
              <a:rPr lang="en-US" sz="2400" b="1" dirty="0"/>
              <a:t> </a:t>
            </a:r>
            <a:r>
              <a:rPr lang="en-US" sz="2400" b="1" dirty="0" err="1"/>
              <a:t>sumber</a:t>
            </a:r>
            <a:r>
              <a:rPr lang="en-US" sz="2400" b="1" dirty="0"/>
              <a:t> </a:t>
            </a:r>
            <a:r>
              <a:rPr lang="en-US" sz="2400" b="1" dirty="0" err="1"/>
              <a:t>bahaya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/>
              <a:t>Contoh</a:t>
            </a:r>
            <a:r>
              <a:rPr lang="en-US" sz="2400" dirty="0"/>
              <a:t>: </a:t>
            </a:r>
            <a:r>
              <a:rPr lang="en-US" sz="2400" dirty="0" err="1"/>
              <a:t>memutus</a:t>
            </a:r>
            <a:r>
              <a:rPr lang="en-US" sz="2400" dirty="0"/>
              <a:t> </a:t>
            </a:r>
            <a:r>
              <a:rPr lang="en-US" sz="2400" dirty="0" err="1"/>
              <a:t>aliran</a:t>
            </a:r>
            <a:r>
              <a:rPr lang="en-US" sz="2400" dirty="0"/>
              <a:t> </a:t>
            </a:r>
            <a:r>
              <a:rPr lang="en-US" sz="2400" dirty="0" err="1"/>
              <a:t>listrik</a:t>
            </a:r>
            <a:r>
              <a:rPr lang="en-US" sz="2400" dirty="0"/>
              <a:t>, </a:t>
            </a:r>
            <a:r>
              <a:rPr lang="en-US" sz="2400" dirty="0" err="1"/>
              <a:t>menghentikan</a:t>
            </a:r>
            <a:r>
              <a:rPr lang="en-US" sz="2400" dirty="0"/>
              <a:t> </a:t>
            </a:r>
            <a:r>
              <a:rPr lang="en-US" sz="2400" dirty="0" err="1"/>
              <a:t>wahana</a:t>
            </a:r>
            <a:r>
              <a:rPr lang="en-US" sz="2400" dirty="0"/>
              <a:t>, </a:t>
            </a:r>
            <a:r>
              <a:rPr lang="en-US" sz="2400" dirty="0" err="1"/>
              <a:t>menutup</a:t>
            </a:r>
            <a:r>
              <a:rPr lang="en-US" sz="2400" dirty="0"/>
              <a:t> </a:t>
            </a:r>
            <a:r>
              <a:rPr lang="en-US" sz="2400" dirty="0" err="1"/>
              <a:t>jalur</a:t>
            </a:r>
            <a:r>
              <a:rPr lang="en-US" sz="2400" dirty="0"/>
              <a:t> </a:t>
            </a:r>
            <a:r>
              <a:rPr lang="en-US" sz="2400" dirty="0" err="1"/>
              <a:t>wisata</a:t>
            </a:r>
            <a:r>
              <a:rPr lang="en-US" sz="24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400" b="1" dirty="0" err="1"/>
              <a:t>Evakuasi</a:t>
            </a:r>
            <a:r>
              <a:rPr lang="en-US" sz="2400" b="1" dirty="0"/>
              <a:t> </a:t>
            </a:r>
            <a:r>
              <a:rPr lang="en-US" sz="2400" b="1" dirty="0" err="1"/>
              <a:t>wisatawan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 err="1"/>
              <a:t>Panduan</a:t>
            </a:r>
            <a:r>
              <a:rPr lang="en-US" sz="2400" dirty="0"/>
              <a:t> </a:t>
            </a:r>
            <a:r>
              <a:rPr lang="en-US" sz="2400" dirty="0" err="1"/>
              <a:t>arah</a:t>
            </a:r>
            <a:r>
              <a:rPr lang="en-US" sz="2400" dirty="0"/>
              <a:t> </a:t>
            </a:r>
            <a:r>
              <a:rPr lang="en-US" sz="2400" dirty="0" err="1"/>
              <a:t>evakuasi</a:t>
            </a:r>
            <a:r>
              <a:rPr lang="en-US" sz="2400" dirty="0"/>
              <a:t> </a:t>
            </a:r>
            <a:r>
              <a:rPr lang="en-US" sz="2400" dirty="0" err="1"/>
              <a:t>jelas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 err="1"/>
              <a:t>Petugas</a:t>
            </a:r>
            <a:r>
              <a:rPr lang="en-US" sz="2400" dirty="0"/>
              <a:t> </a:t>
            </a:r>
            <a:r>
              <a:rPr lang="en-US" sz="2400" dirty="0" err="1"/>
              <a:t>memakai</a:t>
            </a:r>
            <a:r>
              <a:rPr lang="en-US" sz="2400" dirty="0"/>
              <a:t> </a:t>
            </a:r>
            <a:r>
              <a:rPr lang="en-US" sz="2400" dirty="0" err="1"/>
              <a:t>rompi</a:t>
            </a:r>
            <a:r>
              <a:rPr lang="en-US" sz="2400" dirty="0"/>
              <a:t> </a:t>
            </a:r>
            <a:r>
              <a:rPr lang="en-US" sz="2400" dirty="0" err="1"/>
              <a:t>identitas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 err="1"/>
              <a:t>Jalur</a:t>
            </a:r>
            <a:r>
              <a:rPr lang="en-US" sz="2400" dirty="0"/>
              <a:t> </a:t>
            </a:r>
            <a:r>
              <a:rPr lang="en-US" sz="2400" dirty="0" err="1"/>
              <a:t>evakuasi</a:t>
            </a:r>
            <a:r>
              <a:rPr lang="en-US" sz="2400" dirty="0"/>
              <a:t> </a:t>
            </a:r>
            <a:r>
              <a:rPr lang="en-US" sz="2400" dirty="0" err="1"/>
              <a:t>bebas</a:t>
            </a:r>
            <a:r>
              <a:rPr lang="en-US" sz="2400" dirty="0"/>
              <a:t> </a:t>
            </a:r>
            <a:r>
              <a:rPr lang="en-US" sz="2400" dirty="0" err="1"/>
              <a:t>hambatan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994226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</a:rPr>
              <a:t>6.Pengelolaan </a:t>
            </a:r>
            <a:r>
              <a:rPr lang="en-US" b="1" dirty="0" err="1">
                <a:solidFill>
                  <a:schemeClr val="tx1"/>
                </a:solidFill>
                <a:latin typeface="Arial" panose="020B0604020202020204" pitchFamily="34" charset="0"/>
              </a:rPr>
              <a:t>titik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" panose="020B0604020202020204" pitchFamily="34" charset="0"/>
              </a:rPr>
              <a:t>kumpul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</a:rPr>
              <a:t> (assembly point)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</a:rPr>
              <a:t>Area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</a:rPr>
              <a:t>aman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</a:rPr>
              <a:t>Petugas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</a:rPr>
              <a:t>pendataan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</a:rPr>
              <a:t>pengunjung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</a:rPr>
              <a:t>7.Laporan </a:t>
            </a:r>
            <a:r>
              <a:rPr lang="en-US" b="1" dirty="0" err="1">
                <a:solidFill>
                  <a:schemeClr val="tx1"/>
                </a:solidFill>
                <a:latin typeface="Arial" panose="020B0604020202020204" pitchFamily="34" charset="0"/>
              </a:rPr>
              <a:t>dan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" panose="020B0604020202020204" pitchFamily="34" charset="0"/>
              </a:rPr>
              <a:t>dokumentasi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" panose="020B0604020202020204" pitchFamily="34" charset="0"/>
              </a:rPr>
              <a:t>kejadian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</a:rPr>
              <a:t>Formulir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</a:rPr>
              <a:t>insiden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</a:rPr>
              <a:t>Evaluasi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</a:rPr>
              <a:t>penanganan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 rot="10800000" flipV="1">
            <a:off x="152400" y="1219200"/>
            <a:ext cx="8534400" cy="224676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4.Komunikasi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darurat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HT,  alarm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Koordinasi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BPBD,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Basarnas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Polisi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PMI,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medis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0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5.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Pertolongan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pertama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Penanganan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luka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/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cedera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Staf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memiliki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sertifikat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P3K / First Aid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00482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990600"/>
            <a:ext cx="632460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chemeClr val="tx1"/>
                </a:solidFill>
              </a:rPr>
              <a:t>Contoh</a:t>
            </a:r>
            <a:r>
              <a:rPr lang="en-US" sz="2400" b="1" dirty="0">
                <a:solidFill>
                  <a:schemeClr val="tx1"/>
                </a:solidFill>
              </a:rPr>
              <a:t> SOP </a:t>
            </a:r>
            <a:r>
              <a:rPr lang="en-US" sz="2400" b="1" dirty="0" err="1">
                <a:solidFill>
                  <a:schemeClr val="tx1"/>
                </a:solidFill>
              </a:rPr>
              <a:t>Darurat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Berdasarkan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Jenis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Bencana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2413338"/>
            <a:ext cx="7315200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1. SOP </a:t>
            </a:r>
            <a:r>
              <a:rPr lang="en-US" sz="2400" b="1" dirty="0" err="1"/>
              <a:t>Darurat</a:t>
            </a:r>
            <a:r>
              <a:rPr lang="en-US" sz="2400" b="1" dirty="0"/>
              <a:t> </a:t>
            </a:r>
            <a:r>
              <a:rPr lang="en-US" sz="2400" b="1" dirty="0" err="1"/>
              <a:t>Gempa</a:t>
            </a:r>
            <a:endParaRPr lang="en-US" sz="24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Hentikan</a:t>
            </a:r>
            <a:r>
              <a:rPr lang="en-US" sz="2400" dirty="0"/>
              <a:t> </a:t>
            </a:r>
            <a:r>
              <a:rPr lang="en-US" sz="2400" dirty="0" err="1"/>
              <a:t>seluruh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Cari</a:t>
            </a:r>
            <a:r>
              <a:rPr lang="en-US" sz="2400" dirty="0"/>
              <a:t> </a:t>
            </a:r>
            <a:r>
              <a:rPr lang="en-US" sz="2400" dirty="0" err="1"/>
              <a:t>tempat</a:t>
            </a:r>
            <a:r>
              <a:rPr lang="en-US" sz="2400" dirty="0"/>
              <a:t> </a:t>
            </a:r>
            <a:r>
              <a:rPr lang="en-US" sz="2400" dirty="0" err="1" smtClean="0"/>
              <a:t>aman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Setelah</a:t>
            </a:r>
            <a:r>
              <a:rPr lang="en-US" sz="2400" dirty="0"/>
              <a:t> </a:t>
            </a:r>
            <a:r>
              <a:rPr lang="en-US" sz="2400" dirty="0" err="1"/>
              <a:t>guncangan</a:t>
            </a:r>
            <a:r>
              <a:rPr lang="en-US" sz="2400" dirty="0"/>
              <a:t> </a:t>
            </a:r>
            <a:r>
              <a:rPr lang="en-US" sz="2400" dirty="0" err="1"/>
              <a:t>berhenti</a:t>
            </a:r>
            <a:r>
              <a:rPr lang="en-US" sz="2400" dirty="0"/>
              <a:t> → </a:t>
            </a:r>
            <a:r>
              <a:rPr lang="en-US" sz="2400" dirty="0" err="1"/>
              <a:t>evakuasi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area </a:t>
            </a:r>
            <a:r>
              <a:rPr lang="en-US" sz="2400" dirty="0" err="1"/>
              <a:t>terbuka</a:t>
            </a:r>
            <a:r>
              <a:rPr lang="en-US" sz="24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Cek</a:t>
            </a:r>
            <a:r>
              <a:rPr lang="en-US" sz="2400" dirty="0"/>
              <a:t> </a:t>
            </a:r>
            <a:r>
              <a:rPr lang="en-US" sz="2400" dirty="0" err="1"/>
              <a:t>potensi</a:t>
            </a:r>
            <a:r>
              <a:rPr lang="en-US" sz="2400" dirty="0"/>
              <a:t> </a:t>
            </a:r>
            <a:r>
              <a:rPr lang="en-US" sz="2400" dirty="0" err="1"/>
              <a:t>kebakaran</a:t>
            </a:r>
            <a:r>
              <a:rPr lang="en-US" sz="2400" dirty="0"/>
              <a:t>, </a:t>
            </a:r>
            <a:r>
              <a:rPr lang="en-US" sz="2400" dirty="0" err="1"/>
              <a:t>kebocoran</a:t>
            </a:r>
            <a:r>
              <a:rPr lang="en-US" sz="2400" dirty="0"/>
              <a:t> gas.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Lakukan</a:t>
            </a:r>
            <a:r>
              <a:rPr lang="en-US" sz="2400" dirty="0"/>
              <a:t> headcount </a:t>
            </a:r>
            <a:r>
              <a:rPr lang="en-US" sz="2400" dirty="0" err="1"/>
              <a:t>wisatawan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97156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990600"/>
            <a:ext cx="632460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chemeClr val="tx1"/>
                </a:solidFill>
              </a:rPr>
              <a:t>Contoh</a:t>
            </a:r>
            <a:r>
              <a:rPr lang="en-US" sz="2400" b="1" dirty="0">
                <a:solidFill>
                  <a:schemeClr val="tx1"/>
                </a:solidFill>
              </a:rPr>
              <a:t> SOP </a:t>
            </a:r>
            <a:r>
              <a:rPr lang="en-US" sz="2400" b="1" dirty="0" err="1">
                <a:solidFill>
                  <a:schemeClr val="tx1"/>
                </a:solidFill>
              </a:rPr>
              <a:t>Darurat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Berdasarkan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Jenis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Bencana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2413338"/>
            <a:ext cx="7315200" cy="30469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2. SOP </a:t>
            </a:r>
            <a:r>
              <a:rPr lang="en-US" sz="2400" b="1" dirty="0" err="1"/>
              <a:t>Darurat</a:t>
            </a:r>
            <a:r>
              <a:rPr lang="en-US" sz="2400" b="1" dirty="0"/>
              <a:t> Tsunami</a:t>
            </a:r>
          </a:p>
          <a:p>
            <a:r>
              <a:rPr lang="en-US" sz="2400" dirty="0" err="1"/>
              <a:t>Setelah</a:t>
            </a:r>
            <a:r>
              <a:rPr lang="en-US" sz="2400" dirty="0"/>
              <a:t> </a:t>
            </a:r>
            <a:r>
              <a:rPr lang="en-US" sz="2400" dirty="0" err="1"/>
              <a:t>gempa</a:t>
            </a:r>
            <a:r>
              <a:rPr lang="en-US" sz="2400" dirty="0"/>
              <a:t> </a:t>
            </a:r>
            <a:r>
              <a:rPr lang="en-US" sz="2400" dirty="0" err="1"/>
              <a:t>kuat</a:t>
            </a:r>
            <a:r>
              <a:rPr lang="en-US" sz="2400" dirty="0"/>
              <a:t> → </a:t>
            </a:r>
            <a:r>
              <a:rPr lang="en-US" sz="2400" dirty="0" err="1"/>
              <a:t>langsung</a:t>
            </a:r>
            <a:r>
              <a:rPr lang="en-US" sz="2400" dirty="0"/>
              <a:t> </a:t>
            </a:r>
            <a:r>
              <a:rPr lang="en-US" sz="2400" dirty="0" err="1"/>
              <a:t>evakuasi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tempat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Gunakan</a:t>
            </a:r>
            <a:r>
              <a:rPr lang="en-US" sz="2400" dirty="0"/>
              <a:t> </a:t>
            </a:r>
            <a:r>
              <a:rPr lang="en-US" sz="2400" dirty="0" err="1"/>
              <a:t>jalur</a:t>
            </a:r>
            <a:r>
              <a:rPr lang="en-US" sz="2400" dirty="0"/>
              <a:t> </a:t>
            </a:r>
            <a:r>
              <a:rPr lang="en-US" sz="2400" dirty="0" err="1"/>
              <a:t>evakuasi</a:t>
            </a:r>
            <a:r>
              <a:rPr lang="en-US" sz="2400" dirty="0"/>
              <a:t> </a:t>
            </a:r>
            <a:r>
              <a:rPr lang="en-US" sz="2400" dirty="0" err="1"/>
              <a:t>resmi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Prioritaskan</a:t>
            </a:r>
            <a:r>
              <a:rPr lang="en-US" sz="2400" dirty="0"/>
              <a:t> </a:t>
            </a:r>
            <a:r>
              <a:rPr lang="en-US" sz="2400" dirty="0" err="1"/>
              <a:t>lansia</a:t>
            </a:r>
            <a:r>
              <a:rPr lang="en-US" sz="2400" dirty="0"/>
              <a:t>, </a:t>
            </a:r>
            <a:r>
              <a:rPr lang="en-US" sz="2400" dirty="0" err="1"/>
              <a:t>anak-anak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penyandang</a:t>
            </a:r>
            <a:r>
              <a:rPr lang="en-US" sz="2400" dirty="0"/>
              <a:t> </a:t>
            </a:r>
            <a:r>
              <a:rPr lang="en-US" sz="2400" dirty="0" err="1"/>
              <a:t>disabilitas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Tunggu</a:t>
            </a:r>
            <a:r>
              <a:rPr lang="en-US" sz="2400" dirty="0"/>
              <a:t> </a:t>
            </a:r>
            <a:r>
              <a:rPr lang="en-US" sz="2400" dirty="0" err="1"/>
              <a:t>instruksi</a:t>
            </a:r>
            <a:r>
              <a:rPr lang="en-US" sz="2400" dirty="0"/>
              <a:t> BPBD </a:t>
            </a:r>
            <a:r>
              <a:rPr lang="en-US" sz="2400" dirty="0" err="1"/>
              <a:t>sebelum</a:t>
            </a:r>
            <a:r>
              <a:rPr lang="en-US" sz="2400" dirty="0"/>
              <a:t> </a:t>
            </a:r>
            <a:r>
              <a:rPr lang="en-US" sz="2400" dirty="0" err="1"/>
              <a:t>kembali</a:t>
            </a:r>
            <a:r>
              <a:rPr lang="en-US" sz="2400" dirty="0"/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689450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990600"/>
            <a:ext cx="632460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chemeClr val="tx1"/>
                </a:solidFill>
              </a:rPr>
              <a:t>Contoh</a:t>
            </a:r>
            <a:r>
              <a:rPr lang="en-US" sz="2400" b="1" dirty="0">
                <a:solidFill>
                  <a:schemeClr val="tx1"/>
                </a:solidFill>
              </a:rPr>
              <a:t> SOP </a:t>
            </a:r>
            <a:r>
              <a:rPr lang="en-US" sz="2400" b="1" dirty="0" err="1">
                <a:solidFill>
                  <a:schemeClr val="tx1"/>
                </a:solidFill>
              </a:rPr>
              <a:t>Darurat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Berdasarkan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Jenis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Bencana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2413338"/>
            <a:ext cx="7315200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3. SOP </a:t>
            </a:r>
            <a:r>
              <a:rPr lang="en-US" sz="2400" b="1" dirty="0" err="1"/>
              <a:t>Darurat</a:t>
            </a:r>
            <a:r>
              <a:rPr lang="en-US" sz="2400" b="1" dirty="0"/>
              <a:t> </a:t>
            </a:r>
            <a:r>
              <a:rPr lang="en-US" sz="2400" b="1" dirty="0" err="1"/>
              <a:t>Kebakaran</a:t>
            </a:r>
            <a:endParaRPr lang="en-US" sz="2400" b="1" dirty="0"/>
          </a:p>
          <a:p>
            <a:r>
              <a:rPr lang="en-US" sz="2400" dirty="0" err="1"/>
              <a:t>Aktifkan</a:t>
            </a:r>
            <a:r>
              <a:rPr lang="en-US" sz="2400" dirty="0"/>
              <a:t> alarm.</a:t>
            </a:r>
          </a:p>
          <a:p>
            <a:r>
              <a:rPr lang="en-US" sz="2400" dirty="0" err="1"/>
              <a:t>Gunakan</a:t>
            </a:r>
            <a:r>
              <a:rPr lang="en-US" sz="2400" dirty="0"/>
              <a:t> APAR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bila</a:t>
            </a:r>
            <a:r>
              <a:rPr lang="en-US" sz="2400" dirty="0"/>
              <a:t> </a:t>
            </a:r>
            <a:r>
              <a:rPr lang="en-US" sz="2400" dirty="0" err="1"/>
              <a:t>api</a:t>
            </a:r>
            <a:r>
              <a:rPr lang="en-US" sz="2400" dirty="0"/>
              <a:t> </a:t>
            </a:r>
            <a:r>
              <a:rPr lang="en-US" sz="2400" dirty="0" err="1"/>
              <a:t>kecil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Evakuasi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jalur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terpapar</a:t>
            </a:r>
            <a:r>
              <a:rPr lang="en-US" sz="2400" dirty="0"/>
              <a:t> asap.</a:t>
            </a:r>
          </a:p>
          <a:p>
            <a:r>
              <a:rPr lang="en-US" sz="2400" dirty="0" err="1"/>
              <a:t>Tutup</a:t>
            </a:r>
            <a:r>
              <a:rPr lang="en-US" sz="2400" dirty="0"/>
              <a:t> </a:t>
            </a:r>
            <a:r>
              <a:rPr lang="en-US" sz="2400" dirty="0" err="1"/>
              <a:t>pintu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mencegah</a:t>
            </a:r>
            <a:r>
              <a:rPr lang="en-US" sz="2400" dirty="0"/>
              <a:t> </a:t>
            </a:r>
            <a:r>
              <a:rPr lang="en-US" sz="2400" dirty="0" err="1"/>
              <a:t>penyebaran</a:t>
            </a:r>
            <a:r>
              <a:rPr lang="en-US" sz="2400" dirty="0"/>
              <a:t> asap.</a:t>
            </a:r>
          </a:p>
          <a:p>
            <a:r>
              <a:rPr lang="en-US" sz="2400" dirty="0" err="1"/>
              <a:t>Panggil</a:t>
            </a:r>
            <a:r>
              <a:rPr lang="en-US" sz="2400" dirty="0"/>
              <a:t> </a:t>
            </a:r>
            <a:r>
              <a:rPr lang="en-US" sz="2400" dirty="0" err="1"/>
              <a:t>Damkar</a:t>
            </a:r>
            <a:r>
              <a:rPr lang="en-US" sz="2400" dirty="0"/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822930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990600"/>
            <a:ext cx="632460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chemeClr val="tx1"/>
                </a:solidFill>
              </a:rPr>
              <a:t>Contoh</a:t>
            </a:r>
            <a:r>
              <a:rPr lang="en-US" sz="2400" b="1" dirty="0">
                <a:solidFill>
                  <a:schemeClr val="tx1"/>
                </a:solidFill>
              </a:rPr>
              <a:t> SOP </a:t>
            </a:r>
            <a:r>
              <a:rPr lang="en-US" sz="2400" b="1" dirty="0" err="1">
                <a:solidFill>
                  <a:schemeClr val="tx1"/>
                </a:solidFill>
              </a:rPr>
              <a:t>Darurat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Berdasarkan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Jenis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Bencana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2413338"/>
            <a:ext cx="7315200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4. SOP </a:t>
            </a:r>
            <a:r>
              <a:rPr lang="en-US" sz="2400" b="1" dirty="0" err="1"/>
              <a:t>Darurat</a:t>
            </a:r>
            <a:r>
              <a:rPr lang="en-US" sz="2400" b="1" dirty="0"/>
              <a:t> </a:t>
            </a:r>
            <a:r>
              <a:rPr lang="en-US" sz="2400" b="1" dirty="0" err="1"/>
              <a:t>Banjir</a:t>
            </a:r>
            <a:r>
              <a:rPr lang="en-US" sz="2400" b="1" dirty="0"/>
              <a:t> </a:t>
            </a:r>
            <a:r>
              <a:rPr lang="en-US" sz="2400" b="1" dirty="0" err="1"/>
              <a:t>Bandang</a:t>
            </a:r>
            <a:endParaRPr lang="en-US" sz="2400" b="1" dirty="0"/>
          </a:p>
          <a:p>
            <a:r>
              <a:rPr lang="en-US" sz="2400" dirty="0" err="1"/>
              <a:t>Hentikan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di area </a:t>
            </a:r>
            <a:r>
              <a:rPr lang="en-US" sz="2400" dirty="0" err="1"/>
              <a:t>aliran</a:t>
            </a:r>
            <a:r>
              <a:rPr lang="en-US" sz="2400" dirty="0"/>
              <a:t> </a:t>
            </a:r>
            <a:r>
              <a:rPr lang="en-US" sz="2400" dirty="0" err="1"/>
              <a:t>sungai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Segera</a:t>
            </a:r>
            <a:r>
              <a:rPr lang="en-US" sz="2400" dirty="0"/>
              <a:t> </a:t>
            </a:r>
            <a:r>
              <a:rPr lang="en-US" sz="2400" dirty="0" err="1"/>
              <a:t>naik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tempat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Jangan</a:t>
            </a:r>
            <a:r>
              <a:rPr lang="en-US" sz="2400" dirty="0"/>
              <a:t> </a:t>
            </a:r>
            <a:r>
              <a:rPr lang="en-US" sz="2400" dirty="0" err="1"/>
              <a:t>menyebrangi</a:t>
            </a:r>
            <a:r>
              <a:rPr lang="en-US" sz="2400" dirty="0"/>
              <a:t> </a:t>
            </a:r>
            <a:r>
              <a:rPr lang="en-US" sz="2400" dirty="0" err="1"/>
              <a:t>aliran</a:t>
            </a:r>
            <a:r>
              <a:rPr lang="en-US" sz="2400" dirty="0"/>
              <a:t> </a:t>
            </a:r>
            <a:r>
              <a:rPr lang="en-US" sz="2400" dirty="0" err="1"/>
              <a:t>deras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Kontak</a:t>
            </a:r>
            <a:r>
              <a:rPr lang="en-US" sz="2400" dirty="0"/>
              <a:t> BPBD.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1549217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990600"/>
            <a:ext cx="632460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chemeClr val="tx1"/>
                </a:solidFill>
              </a:rPr>
              <a:t>Contoh</a:t>
            </a:r>
            <a:r>
              <a:rPr lang="en-US" sz="2400" b="1" dirty="0">
                <a:solidFill>
                  <a:schemeClr val="tx1"/>
                </a:solidFill>
              </a:rPr>
              <a:t> SOP </a:t>
            </a:r>
            <a:r>
              <a:rPr lang="en-US" sz="2400" b="1" dirty="0" err="1">
                <a:solidFill>
                  <a:schemeClr val="tx1"/>
                </a:solidFill>
              </a:rPr>
              <a:t>Darurat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Berdasarkan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Jenis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Bencana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2413338"/>
            <a:ext cx="7315200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5. SOP </a:t>
            </a:r>
            <a:r>
              <a:rPr lang="en-US" sz="2400" b="1" dirty="0" err="1"/>
              <a:t>Darurat</a:t>
            </a:r>
            <a:r>
              <a:rPr lang="en-US" sz="2400" b="1" dirty="0"/>
              <a:t> </a:t>
            </a:r>
            <a:r>
              <a:rPr lang="en-US" sz="2400" b="1" dirty="0" err="1"/>
              <a:t>Kecelakaan</a:t>
            </a:r>
            <a:r>
              <a:rPr lang="en-US" sz="2400" b="1" dirty="0"/>
              <a:t> </a:t>
            </a:r>
            <a:r>
              <a:rPr lang="en-US" sz="2400" b="1" dirty="0" err="1"/>
              <a:t>Kapal</a:t>
            </a:r>
            <a:r>
              <a:rPr lang="en-US" sz="2400" b="1" dirty="0"/>
              <a:t> </a:t>
            </a:r>
            <a:r>
              <a:rPr lang="en-US" sz="2400" b="1" dirty="0" err="1"/>
              <a:t>Wisata</a:t>
            </a:r>
            <a:endParaRPr lang="en-US" sz="2400" b="1" dirty="0"/>
          </a:p>
          <a:p>
            <a:r>
              <a:rPr lang="en-US" sz="2400" dirty="0"/>
              <a:t>Operator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instruksi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megaphone.</a:t>
            </a:r>
          </a:p>
          <a:p>
            <a:r>
              <a:rPr lang="en-US" sz="2400" dirty="0" err="1"/>
              <a:t>Gunakan</a:t>
            </a:r>
            <a:r>
              <a:rPr lang="en-US" sz="2400" dirty="0"/>
              <a:t> life jacket.</a:t>
            </a:r>
          </a:p>
          <a:p>
            <a:r>
              <a:rPr lang="en-US" sz="2400" dirty="0" err="1"/>
              <a:t>Pindah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sisi</a:t>
            </a:r>
            <a:r>
              <a:rPr lang="en-US" sz="2400" dirty="0"/>
              <a:t> </a:t>
            </a:r>
            <a:r>
              <a:rPr lang="en-US" sz="2400" dirty="0" err="1"/>
              <a:t>aman</a:t>
            </a:r>
            <a:r>
              <a:rPr lang="en-US" sz="2400" dirty="0"/>
              <a:t> </a:t>
            </a:r>
            <a:r>
              <a:rPr lang="en-US" sz="2400" dirty="0" err="1"/>
              <a:t>kapal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Hubungi</a:t>
            </a:r>
            <a:r>
              <a:rPr lang="en-US" sz="2400" dirty="0"/>
              <a:t> </a:t>
            </a:r>
            <a:r>
              <a:rPr lang="en-US" sz="2400" dirty="0" err="1"/>
              <a:t>Basarnas</a:t>
            </a:r>
            <a:r>
              <a:rPr lang="en-US" sz="2400" dirty="0"/>
              <a:t> via radio.</a:t>
            </a:r>
          </a:p>
          <a:p>
            <a:r>
              <a:rPr lang="en-US" sz="2400" dirty="0" err="1"/>
              <a:t>Lakukan</a:t>
            </a:r>
            <a:r>
              <a:rPr lang="en-US" sz="2400" dirty="0"/>
              <a:t> </a:t>
            </a:r>
            <a:r>
              <a:rPr lang="en-US" sz="2400" dirty="0" err="1"/>
              <a:t>evakuasi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perahu</a:t>
            </a:r>
            <a:r>
              <a:rPr lang="en-US" sz="2400" dirty="0"/>
              <a:t> </a:t>
            </a:r>
            <a:r>
              <a:rPr lang="en-US" sz="2400" dirty="0" err="1"/>
              <a:t>cadangan</a:t>
            </a:r>
            <a:r>
              <a:rPr lang="en-US" sz="2400" dirty="0"/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6434185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" y="2551837"/>
            <a:ext cx="8153400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dirty="0" err="1"/>
              <a:t>Manajemen</a:t>
            </a:r>
            <a:r>
              <a:rPr lang="en-US" sz="2800" dirty="0"/>
              <a:t> </a:t>
            </a:r>
            <a:r>
              <a:rPr lang="en-US" sz="2800" dirty="0" err="1"/>
              <a:t>risiko</a:t>
            </a:r>
            <a:r>
              <a:rPr lang="en-US" sz="2800" dirty="0"/>
              <a:t> </a:t>
            </a:r>
            <a:r>
              <a:rPr lang="en-US" sz="2800" dirty="0" err="1"/>
              <a:t>bencana</a:t>
            </a:r>
            <a:r>
              <a:rPr lang="en-US" sz="2800" dirty="0"/>
              <a:t> di </a:t>
            </a:r>
            <a:r>
              <a:rPr lang="en-US" sz="2800" dirty="0" err="1"/>
              <a:t>destinasi</a:t>
            </a:r>
            <a:r>
              <a:rPr lang="en-US" sz="2800" dirty="0"/>
              <a:t> </a:t>
            </a:r>
            <a:r>
              <a:rPr lang="en-US" sz="2800" dirty="0" err="1"/>
              <a:t>wisata</a:t>
            </a:r>
            <a:r>
              <a:rPr lang="en-US" sz="2800" dirty="0"/>
              <a:t> </a:t>
            </a:r>
            <a:r>
              <a:rPr lang="en-US" sz="2800" dirty="0" err="1"/>
              <a:t>membutuhkan</a:t>
            </a:r>
            <a:r>
              <a:rPr lang="en-US" sz="28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err="1"/>
              <a:t>perencanaan</a:t>
            </a:r>
            <a:r>
              <a:rPr lang="en-US" sz="2800" dirty="0"/>
              <a:t> </a:t>
            </a:r>
            <a:r>
              <a:rPr lang="en-US" sz="2800" dirty="0" err="1"/>
              <a:t>matang</a:t>
            </a:r>
            <a:r>
              <a:rPr lang="en-US" sz="2800" dirty="0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err="1"/>
              <a:t>koordinasi</a:t>
            </a:r>
            <a:r>
              <a:rPr lang="en-US" sz="2800" dirty="0"/>
              <a:t> </a:t>
            </a:r>
            <a:r>
              <a:rPr lang="en-US" sz="2800" dirty="0" err="1"/>
              <a:t>multipihak</a:t>
            </a:r>
            <a:r>
              <a:rPr lang="en-US" sz="2800" dirty="0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err="1"/>
              <a:t>kesiapsiagaan</a:t>
            </a:r>
            <a:r>
              <a:rPr lang="en-US" sz="2800" dirty="0"/>
              <a:t> </a:t>
            </a:r>
            <a:r>
              <a:rPr lang="en-US" sz="2800" dirty="0" err="1"/>
              <a:t>petugas</a:t>
            </a:r>
            <a:r>
              <a:rPr lang="en-US" sz="2800" dirty="0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err="1"/>
              <a:t>edukasi</a:t>
            </a:r>
            <a:r>
              <a:rPr lang="en-US" sz="2800" dirty="0"/>
              <a:t> </a:t>
            </a:r>
            <a:r>
              <a:rPr lang="en-US" sz="2800" dirty="0" err="1"/>
              <a:t>berkelanjutan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wisatawan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154338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8600" y="1066800"/>
            <a:ext cx="7848600" cy="48006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2400" b="1" dirty="0" err="1" smtClean="0">
                <a:solidFill>
                  <a:schemeClr val="tx1"/>
                </a:solidFill>
              </a:rPr>
              <a:t>Persiapkan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kelompok</a:t>
            </a:r>
            <a:r>
              <a:rPr lang="en-US" sz="2400" b="1" dirty="0" smtClean="0">
                <a:solidFill>
                  <a:schemeClr val="tx1"/>
                </a:solidFill>
              </a:rPr>
              <a:t> (5 </a:t>
            </a:r>
            <a:r>
              <a:rPr lang="en-US" sz="2400" b="1" dirty="0" err="1" smtClean="0">
                <a:solidFill>
                  <a:schemeClr val="tx1"/>
                </a:solidFill>
              </a:rPr>
              <a:t>mahasiswa</a:t>
            </a:r>
            <a:r>
              <a:rPr lang="en-US" sz="2400" b="1" dirty="0" smtClean="0">
                <a:solidFill>
                  <a:schemeClr val="tx1"/>
                </a:solidFill>
              </a:rPr>
              <a:t> )</a:t>
            </a:r>
          </a:p>
          <a:p>
            <a:pPr algn="l"/>
            <a:endParaRPr lang="en-US" sz="24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400" b="1" dirty="0" err="1" smtClean="0">
                <a:solidFill>
                  <a:schemeClr val="tx1"/>
                </a:solidFill>
              </a:rPr>
              <a:t>Tugas</a:t>
            </a:r>
            <a:r>
              <a:rPr lang="en-US" sz="2400" b="1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en-US" sz="2400" b="1" dirty="0" err="1" smtClean="0">
                <a:solidFill>
                  <a:schemeClr val="tx1"/>
                </a:solidFill>
              </a:rPr>
              <a:t>Buatlah</a:t>
            </a:r>
            <a:r>
              <a:rPr lang="en-US" sz="2400" b="1" dirty="0" smtClean="0">
                <a:solidFill>
                  <a:schemeClr val="tx1"/>
                </a:solidFill>
              </a:rPr>
              <a:t> SOP  yang </a:t>
            </a:r>
            <a:r>
              <a:rPr lang="en-US" sz="2400" b="1" dirty="0" err="1" smtClean="0">
                <a:solidFill>
                  <a:schemeClr val="tx1"/>
                </a:solidFill>
              </a:rPr>
              <a:t>tersusun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secara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sistematis</a:t>
            </a:r>
            <a:r>
              <a:rPr lang="en-US" sz="2400" b="1" dirty="0" smtClean="0">
                <a:solidFill>
                  <a:schemeClr val="tx1"/>
                </a:solidFill>
              </a:rPr>
              <a:t> di Hotel, </a:t>
            </a:r>
            <a:r>
              <a:rPr lang="en-US" sz="2400" b="1" dirty="0" err="1" smtClean="0">
                <a:solidFill>
                  <a:schemeClr val="tx1"/>
                </a:solidFill>
              </a:rPr>
              <a:t>Restoran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Destinasi</a:t>
            </a:r>
            <a:r>
              <a:rPr lang="en-US" sz="2400" b="1" dirty="0" smtClean="0">
                <a:solidFill>
                  <a:schemeClr val="tx1"/>
                </a:solidFill>
              </a:rPr>
              <a:t> (</a:t>
            </a:r>
            <a:r>
              <a:rPr lang="en-US" sz="2400" b="1" dirty="0" err="1" smtClean="0">
                <a:solidFill>
                  <a:schemeClr val="tx1"/>
                </a:solidFill>
              </a:rPr>
              <a:t>Pilih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salah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satu</a:t>
            </a:r>
            <a:r>
              <a:rPr lang="en-US" sz="2400" b="1" dirty="0" smtClean="0">
                <a:solidFill>
                  <a:schemeClr val="tx1"/>
                </a:solidFill>
              </a:rPr>
              <a:t>)</a:t>
            </a:r>
          </a:p>
          <a:p>
            <a:pPr algn="l"/>
            <a:endParaRPr lang="en-US" sz="2400" b="1" dirty="0">
              <a:solidFill>
                <a:schemeClr val="tx1"/>
              </a:solidFill>
            </a:endParaRPr>
          </a:p>
          <a:p>
            <a:pPr algn="l"/>
            <a:r>
              <a:rPr lang="en-US" sz="2400" b="1" dirty="0" err="1" smtClean="0">
                <a:solidFill>
                  <a:schemeClr val="tx1"/>
                </a:solidFill>
              </a:rPr>
              <a:t>Kirim</a:t>
            </a:r>
            <a:r>
              <a:rPr lang="en-US" sz="2400" b="1" dirty="0" smtClean="0">
                <a:solidFill>
                  <a:schemeClr val="tx1"/>
                </a:solidFill>
              </a:rPr>
              <a:t> by Email </a:t>
            </a:r>
            <a:r>
              <a:rPr lang="en-US" sz="2400" b="1" dirty="0" smtClean="0">
                <a:solidFill>
                  <a:schemeClr val="tx1"/>
                </a:solidFill>
                <a:hlinkClick r:id="rId2"/>
              </a:rPr>
              <a:t>selvie@darmajaya.ac.id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presentasikan</a:t>
            </a:r>
            <a:r>
              <a:rPr lang="en-US" sz="2400" b="1" dirty="0" smtClean="0">
                <a:solidFill>
                  <a:schemeClr val="tx1"/>
                </a:solidFill>
              </a:rPr>
              <a:t> di </a:t>
            </a:r>
            <a:r>
              <a:rPr lang="en-US" sz="2400" b="1" dirty="0" err="1" smtClean="0">
                <a:solidFill>
                  <a:schemeClr val="tx1"/>
                </a:solidFill>
              </a:rPr>
              <a:t>pertemuan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minggu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depan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Senin</a:t>
            </a:r>
            <a:r>
              <a:rPr lang="en-US" sz="2400" b="1" dirty="0" smtClean="0">
                <a:solidFill>
                  <a:schemeClr val="tx1"/>
                </a:solidFill>
              </a:rPr>
              <a:t>. 15 </a:t>
            </a:r>
            <a:r>
              <a:rPr lang="en-US" sz="2400" b="1" dirty="0" err="1" smtClean="0">
                <a:solidFill>
                  <a:schemeClr val="tx1"/>
                </a:solidFill>
              </a:rPr>
              <a:t>Desember</a:t>
            </a:r>
            <a:r>
              <a:rPr lang="en-US" sz="2400" b="1" dirty="0" smtClean="0">
                <a:solidFill>
                  <a:schemeClr val="tx1"/>
                </a:solidFill>
              </a:rPr>
              <a:t> 2025</a:t>
            </a:r>
            <a:endParaRPr 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31673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981200" y="8229600"/>
            <a:ext cx="784860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endParaRPr lang="en-US" sz="2400" dirty="0"/>
          </a:p>
        </p:txBody>
      </p:sp>
      <p:sp>
        <p:nvSpPr>
          <p:cNvPr id="4" name="Rectangular Callout 3"/>
          <p:cNvSpPr/>
          <p:nvPr/>
        </p:nvSpPr>
        <p:spPr>
          <a:xfrm>
            <a:off x="533400" y="1143000"/>
            <a:ext cx="7820891" cy="1676400"/>
          </a:xfrm>
          <a:prstGeom prst="wedgeRect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dirty="0" err="1">
                <a:solidFill>
                  <a:schemeClr val="tx1"/>
                </a:solidFill>
              </a:rPr>
              <a:t>Destinasi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wisata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memiliki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kerentanan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berbagai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jenis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bencana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baik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berasal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maupun</a:t>
            </a:r>
            <a:r>
              <a:rPr lang="en-US" sz="2400" dirty="0">
                <a:solidFill>
                  <a:schemeClr val="tx1"/>
                </a:solidFill>
              </a:rPr>
              <a:t> non-</a:t>
            </a:r>
            <a:r>
              <a:rPr lang="en-US" sz="2400" dirty="0" err="1">
                <a:solidFill>
                  <a:schemeClr val="tx1"/>
                </a:solidFill>
              </a:rPr>
              <a:t>alam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Pengelolaan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risiko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bencana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menjadi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sangat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penting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53491" y="3581400"/>
            <a:ext cx="6172200" cy="147732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1.menjaga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keselamatan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wisatawan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pekerja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2.menjaga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keberlanjutan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destinasi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3.meminimalkan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kerugian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ekonomi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sosial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4.memenuhi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standar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keselamatan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pariwisata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nasional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internasional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062128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chemeClr val="tx1"/>
                </a:solidFill>
              </a:rPr>
              <a:t>	</a:t>
            </a:r>
          </a:p>
          <a:p>
            <a:endParaRPr lang="en-US" sz="4000" b="1" dirty="0">
              <a:solidFill>
                <a:schemeClr val="tx1"/>
              </a:solidFill>
            </a:endParaRPr>
          </a:p>
          <a:p>
            <a:endParaRPr lang="id-ID" sz="2400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Thank You</a:t>
            </a:r>
            <a:r>
              <a:rPr lang="id-ID" sz="4000" b="1" dirty="0" smtClean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676400" y="586810"/>
            <a:ext cx="5905500" cy="70170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88872" rIns="0" bIns="179331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it-IT" sz="2800" dirty="0"/>
              <a:t>Jenis Risiko Bencana di Destinasi Wisata</a:t>
            </a:r>
            <a:endParaRPr lang="en-US" sz="2800" dirty="0"/>
          </a:p>
        </p:txBody>
      </p:sp>
      <p:sp>
        <p:nvSpPr>
          <p:cNvPr id="3" name="Oval 2"/>
          <p:cNvSpPr/>
          <p:nvPr/>
        </p:nvSpPr>
        <p:spPr>
          <a:xfrm>
            <a:off x="819150" y="1631419"/>
            <a:ext cx="3276600" cy="15240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1.Resiko </a:t>
            </a:r>
            <a:r>
              <a:rPr lang="en-US" sz="2000" b="1" dirty="0" err="1" smtClean="0"/>
              <a:t>Bencana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Alam</a:t>
            </a:r>
            <a:r>
              <a:rPr lang="en-US" sz="2000" b="1" dirty="0" smtClean="0"/>
              <a:t> </a:t>
            </a:r>
            <a:endParaRPr lang="en-US" sz="2000" b="1" dirty="0"/>
          </a:p>
        </p:txBody>
      </p:sp>
      <p:sp>
        <p:nvSpPr>
          <p:cNvPr id="6" name="Oval 5"/>
          <p:cNvSpPr/>
          <p:nvPr/>
        </p:nvSpPr>
        <p:spPr>
          <a:xfrm>
            <a:off x="4629150" y="1631419"/>
            <a:ext cx="3276600" cy="15240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2.Resiko </a:t>
            </a:r>
            <a:r>
              <a:rPr lang="en-US" sz="2000" b="1" dirty="0" err="1" smtClean="0"/>
              <a:t>Bencana</a:t>
            </a:r>
            <a:r>
              <a:rPr lang="en-US" sz="2000" b="1" dirty="0" smtClean="0"/>
              <a:t> </a:t>
            </a:r>
          </a:p>
          <a:p>
            <a:pPr algn="ctr"/>
            <a:r>
              <a:rPr lang="en-US" sz="2000" b="1" dirty="0" smtClean="0"/>
              <a:t>Non </a:t>
            </a:r>
            <a:r>
              <a:rPr lang="en-US" sz="2000" b="1" dirty="0" err="1" smtClean="0"/>
              <a:t>Alam</a:t>
            </a:r>
            <a:r>
              <a:rPr lang="en-US" sz="2000" b="1" dirty="0" smtClean="0"/>
              <a:t> </a:t>
            </a:r>
            <a:endParaRPr lang="en-US" sz="2000" b="1" dirty="0"/>
          </a:p>
        </p:txBody>
      </p:sp>
      <p:sp>
        <p:nvSpPr>
          <p:cNvPr id="7" name="Rectangle 6"/>
          <p:cNvSpPr/>
          <p:nvPr/>
        </p:nvSpPr>
        <p:spPr>
          <a:xfrm>
            <a:off x="1905000" y="8077200"/>
            <a:ext cx="2438400" cy="304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893618" y="3155419"/>
            <a:ext cx="2743200" cy="230832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Gempa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bumi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Tsunami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Letusan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gunung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api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Banjir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&amp;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Banjir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bandang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Tanah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longsor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Kebakaran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hutan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Cuaca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ekstrem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957205" y="3155419"/>
            <a:ext cx="5105400" cy="258532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Kebakaran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sz="1800" b="1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Ke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celakaan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transportasi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wisata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Kegagalan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teknologi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/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infrastruktur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(lift hotel, roller coaster,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peralatan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rekreasi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Keracunan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makanan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/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penyakit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akibat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sanitasi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buruk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Konflik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sosial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kriminalitas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keamanan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Wabah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penyakit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/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penyebaran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infeksi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Terorisme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ancaman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keamanan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ekstrem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75549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6" grpId="0" animBg="1"/>
      <p:bldP spid="9" grpId="0" animBg="1"/>
      <p:bldP spid="10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3400" y="173373"/>
            <a:ext cx="4343400" cy="70170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88872" rIns="0" bIns="179331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 err="1"/>
              <a:t>Mitigasi</a:t>
            </a:r>
            <a:r>
              <a:rPr lang="en-US" sz="2800" dirty="0"/>
              <a:t> </a:t>
            </a:r>
            <a:r>
              <a:rPr lang="en-US" sz="2800" dirty="0" err="1"/>
              <a:t>Risiko</a:t>
            </a:r>
            <a:r>
              <a:rPr lang="en-US" sz="2800" dirty="0"/>
              <a:t> </a:t>
            </a:r>
            <a:r>
              <a:rPr lang="en-US" sz="2800" dirty="0" err="1"/>
              <a:t>Bencana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304800" y="1460330"/>
            <a:ext cx="8153400" cy="255454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AutoNum type="alphaUcPeriod"/>
            </a:pPr>
            <a:r>
              <a:rPr lang="en-US" sz="2000" b="1" dirty="0" err="1" smtClean="0"/>
              <a:t>Mitigasi</a:t>
            </a:r>
            <a:r>
              <a:rPr lang="en-US" sz="2000" b="1" dirty="0" smtClean="0"/>
              <a:t> </a:t>
            </a:r>
            <a:r>
              <a:rPr lang="en-US" sz="2000" b="1" dirty="0" err="1"/>
              <a:t>Risiko</a:t>
            </a:r>
            <a:r>
              <a:rPr lang="en-US" sz="2000" b="1" dirty="0"/>
              <a:t> </a:t>
            </a:r>
            <a:r>
              <a:rPr lang="en-US" sz="2000" b="1" dirty="0" err="1"/>
              <a:t>Bencana</a:t>
            </a:r>
            <a:r>
              <a:rPr lang="en-US" sz="2000" b="1" dirty="0"/>
              <a:t> </a:t>
            </a:r>
            <a:r>
              <a:rPr lang="en-US" sz="2000" b="1" dirty="0" err="1" smtClean="0"/>
              <a:t>Alam</a:t>
            </a:r>
            <a:endParaRPr lang="en-US" sz="2000" b="1" dirty="0" smtClean="0"/>
          </a:p>
          <a:p>
            <a:endParaRPr lang="en-US" sz="2000" b="1" dirty="0"/>
          </a:p>
          <a:p>
            <a:r>
              <a:rPr lang="en-US" sz="2000" b="1" dirty="0"/>
              <a:t>1. </a:t>
            </a:r>
            <a:r>
              <a:rPr lang="en-US" sz="2000" b="1" dirty="0" err="1"/>
              <a:t>Gempa</a:t>
            </a:r>
            <a:r>
              <a:rPr lang="en-US" sz="2000" b="1" dirty="0"/>
              <a:t> </a:t>
            </a:r>
            <a:r>
              <a:rPr lang="en-US" sz="2000" b="1" dirty="0" err="1"/>
              <a:t>bumi</a:t>
            </a:r>
            <a:endParaRPr lang="en-US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Desain</a:t>
            </a:r>
            <a:r>
              <a:rPr lang="en-US" sz="2000" dirty="0"/>
              <a:t> </a:t>
            </a:r>
            <a:r>
              <a:rPr lang="en-US" sz="2000" dirty="0" err="1"/>
              <a:t>bangunan</a:t>
            </a:r>
            <a:r>
              <a:rPr lang="en-US" sz="2000" dirty="0"/>
              <a:t> </a:t>
            </a:r>
            <a:r>
              <a:rPr lang="en-US" sz="2000" dirty="0" err="1"/>
              <a:t>tahan</a:t>
            </a:r>
            <a:r>
              <a:rPr lang="en-US" sz="2000" dirty="0"/>
              <a:t> </a:t>
            </a:r>
            <a:r>
              <a:rPr lang="en-US" sz="2000" dirty="0" err="1"/>
              <a:t>gempa</a:t>
            </a:r>
            <a:r>
              <a:rPr lang="en-US" sz="2000" dirty="0"/>
              <a:t> (hotel, </a:t>
            </a:r>
            <a:r>
              <a:rPr lang="en-US" sz="2000" dirty="0" err="1"/>
              <a:t>restoran</a:t>
            </a:r>
            <a:r>
              <a:rPr lang="en-US" sz="2000" dirty="0"/>
              <a:t>, </a:t>
            </a:r>
            <a:r>
              <a:rPr lang="en-US" sz="2000" dirty="0" err="1"/>
              <a:t>fasilitas</a:t>
            </a:r>
            <a:r>
              <a:rPr lang="en-US" sz="2000" dirty="0"/>
              <a:t> </a:t>
            </a:r>
            <a:r>
              <a:rPr lang="en-US" sz="2000" dirty="0" err="1"/>
              <a:t>publik</a:t>
            </a:r>
            <a:r>
              <a:rPr lang="en-US" sz="2000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Penempatan</a:t>
            </a:r>
            <a:r>
              <a:rPr lang="en-US" sz="2000" dirty="0"/>
              <a:t> </a:t>
            </a:r>
            <a:r>
              <a:rPr lang="en-US" sz="2000" dirty="0" err="1"/>
              <a:t>jalur</a:t>
            </a:r>
            <a:r>
              <a:rPr lang="en-US" sz="2000" dirty="0"/>
              <a:t> </a:t>
            </a:r>
            <a:r>
              <a:rPr lang="en-US" sz="2000" dirty="0" err="1"/>
              <a:t>evakuasi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assembly point.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Pemasangan</a:t>
            </a:r>
            <a:r>
              <a:rPr lang="en-US" sz="2000" dirty="0"/>
              <a:t> </a:t>
            </a:r>
            <a:r>
              <a:rPr lang="en-US" sz="2000" dirty="0" err="1"/>
              <a:t>peta</a:t>
            </a:r>
            <a:r>
              <a:rPr lang="en-US" sz="2000" dirty="0"/>
              <a:t> </a:t>
            </a:r>
            <a:r>
              <a:rPr lang="en-US" sz="2000" dirty="0" err="1"/>
              <a:t>evakuasi</a:t>
            </a:r>
            <a:r>
              <a:rPr lang="en-US" sz="2000" dirty="0"/>
              <a:t> di area </a:t>
            </a:r>
            <a:r>
              <a:rPr lang="en-US" sz="2000" dirty="0" err="1"/>
              <a:t>publik</a:t>
            </a:r>
            <a:r>
              <a:rPr lang="en-US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Edukasi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simulasi</a:t>
            </a:r>
            <a:r>
              <a:rPr lang="en-US" sz="2000" dirty="0"/>
              <a:t> </a:t>
            </a:r>
            <a:r>
              <a:rPr lang="en-US" sz="2000" dirty="0" err="1"/>
              <a:t>gempa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karyawan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wisatawan</a:t>
            </a:r>
            <a:r>
              <a:rPr lang="en-US" sz="2000" dirty="0"/>
              <a:t>.</a:t>
            </a:r>
          </a:p>
          <a:p>
            <a:endParaRPr lang="en-US" sz="20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828800" y="4495800"/>
            <a:ext cx="6629400" cy="163121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 smtClean="0"/>
              <a:t>2.Tsunami</a:t>
            </a:r>
            <a:endParaRPr lang="en-US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Papan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</a:t>
            </a:r>
            <a:r>
              <a:rPr lang="en-US" sz="2000" dirty="0" err="1"/>
              <a:t>bahaya</a:t>
            </a:r>
            <a:r>
              <a:rPr lang="en-US" sz="2000" dirty="0"/>
              <a:t> tsunami.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Rute</a:t>
            </a:r>
            <a:r>
              <a:rPr lang="en-US" sz="2000" dirty="0"/>
              <a:t> </a:t>
            </a:r>
            <a:r>
              <a:rPr lang="en-US" sz="2000" dirty="0" err="1"/>
              <a:t>evakuasi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area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tinggi</a:t>
            </a:r>
            <a:r>
              <a:rPr lang="en-US" sz="2000" dirty="0"/>
              <a:t> (tsunami shelter).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peringatan</a:t>
            </a:r>
            <a:r>
              <a:rPr lang="en-US" sz="2000" dirty="0"/>
              <a:t> </a:t>
            </a:r>
            <a:r>
              <a:rPr lang="en-US" sz="2000" dirty="0" err="1"/>
              <a:t>dini</a:t>
            </a:r>
            <a:r>
              <a:rPr lang="en-US" sz="2000" dirty="0"/>
              <a:t> (Early Warning System).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Pelatihan</a:t>
            </a:r>
            <a:r>
              <a:rPr lang="en-US" sz="2000" dirty="0"/>
              <a:t> </a:t>
            </a:r>
            <a:r>
              <a:rPr lang="en-US" sz="2000" dirty="0" err="1"/>
              <a:t>evakuasi</a:t>
            </a:r>
            <a:r>
              <a:rPr lang="en-US" sz="2000" dirty="0"/>
              <a:t> </a:t>
            </a:r>
            <a:r>
              <a:rPr lang="en-US" sz="2000" dirty="0" err="1"/>
              <a:t>cepat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/>
              <a:t>karyawan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517718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3400" y="173373"/>
            <a:ext cx="4343400" cy="70170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88872" rIns="0" bIns="179331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 err="1"/>
              <a:t>Mitigasi</a:t>
            </a:r>
            <a:r>
              <a:rPr lang="en-US" sz="2800" dirty="0"/>
              <a:t> </a:t>
            </a:r>
            <a:r>
              <a:rPr lang="en-US" sz="2800" dirty="0" err="1"/>
              <a:t>Risiko</a:t>
            </a:r>
            <a:r>
              <a:rPr lang="en-US" sz="2800" dirty="0"/>
              <a:t> </a:t>
            </a:r>
            <a:r>
              <a:rPr lang="en-US" sz="2800" dirty="0" err="1"/>
              <a:t>Bencana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304800" y="1460330"/>
            <a:ext cx="8153400" cy="19389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3. </a:t>
            </a:r>
            <a:r>
              <a:rPr lang="en-US" sz="2000" b="1" dirty="0" err="1"/>
              <a:t>Letusan</a:t>
            </a:r>
            <a:r>
              <a:rPr lang="en-US" sz="2000" b="1" dirty="0"/>
              <a:t> </a:t>
            </a:r>
            <a:r>
              <a:rPr lang="en-US" sz="2000" b="1" dirty="0" err="1"/>
              <a:t>Gunung</a:t>
            </a:r>
            <a:r>
              <a:rPr lang="en-US" sz="2000" b="1" dirty="0"/>
              <a:t> </a:t>
            </a:r>
            <a:r>
              <a:rPr lang="en-US" sz="2000" b="1" dirty="0" err="1"/>
              <a:t>Api</a:t>
            </a:r>
            <a:endParaRPr lang="en-US" sz="2000" b="1" dirty="0"/>
          </a:p>
          <a:p>
            <a:r>
              <a:rPr lang="en-US" sz="2000" dirty="0" err="1"/>
              <a:t>Pemetaan</a:t>
            </a:r>
            <a:r>
              <a:rPr lang="en-US" sz="2000" dirty="0"/>
              <a:t> </a:t>
            </a:r>
            <a:r>
              <a:rPr lang="en-US" sz="2000" dirty="0" err="1"/>
              <a:t>zona</a:t>
            </a:r>
            <a:r>
              <a:rPr lang="en-US" sz="2000" dirty="0"/>
              <a:t> </a:t>
            </a:r>
            <a:r>
              <a:rPr lang="en-US" sz="2000" dirty="0" err="1"/>
              <a:t>rawan</a:t>
            </a:r>
            <a:r>
              <a:rPr lang="en-US" sz="2000" dirty="0"/>
              <a:t> </a:t>
            </a:r>
            <a:r>
              <a:rPr lang="en-US" sz="2000" dirty="0" err="1"/>
              <a:t>bencana</a:t>
            </a:r>
            <a:r>
              <a:rPr lang="en-US" sz="2000" dirty="0"/>
              <a:t> </a:t>
            </a:r>
          </a:p>
          <a:p>
            <a:r>
              <a:rPr lang="en-US" sz="2000" dirty="0"/>
              <a:t>Monitoring status </a:t>
            </a:r>
            <a:r>
              <a:rPr lang="en-US" sz="2000" dirty="0" err="1"/>
              <a:t>gunung</a:t>
            </a:r>
            <a:r>
              <a:rPr lang="en-US" sz="2000" dirty="0"/>
              <a:t> </a:t>
            </a:r>
            <a:r>
              <a:rPr lang="en-US" sz="2000" dirty="0" err="1"/>
              <a:t>api</a:t>
            </a:r>
            <a:r>
              <a:rPr lang="en-US" sz="2000" dirty="0"/>
              <a:t> </a:t>
            </a:r>
          </a:p>
          <a:p>
            <a:r>
              <a:rPr lang="en-US" sz="2000" dirty="0"/>
              <a:t>SOP </a:t>
            </a:r>
            <a:r>
              <a:rPr lang="en-US" sz="2000" dirty="0" err="1"/>
              <a:t>pengalihan</a:t>
            </a:r>
            <a:r>
              <a:rPr lang="en-US" sz="2000" dirty="0"/>
              <a:t> </a:t>
            </a:r>
            <a:r>
              <a:rPr lang="en-US" sz="2000" dirty="0" err="1"/>
              <a:t>wisatawan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zona</a:t>
            </a:r>
            <a:r>
              <a:rPr lang="en-US" sz="2000" dirty="0"/>
              <a:t> </a:t>
            </a:r>
            <a:r>
              <a:rPr lang="en-US" sz="2000" dirty="0" err="1"/>
              <a:t>bahaya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Penyediaan</a:t>
            </a:r>
            <a:r>
              <a:rPr lang="en-US" sz="2000" dirty="0"/>
              <a:t> </a:t>
            </a:r>
            <a:r>
              <a:rPr lang="en-US" sz="2000" dirty="0" smtClean="0"/>
              <a:t>masker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kacamata</a:t>
            </a:r>
            <a:r>
              <a:rPr lang="en-US" sz="2000" dirty="0"/>
              <a:t> </a:t>
            </a:r>
            <a:r>
              <a:rPr lang="en-US" sz="2000" dirty="0" err="1"/>
              <a:t>pelindung</a:t>
            </a:r>
            <a:r>
              <a:rPr lang="en-US" sz="2000" dirty="0"/>
              <a:t>.</a:t>
            </a:r>
          </a:p>
          <a:p>
            <a:endParaRPr lang="en-US" sz="20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828800" y="4152050"/>
            <a:ext cx="6629400" cy="19389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4. </a:t>
            </a:r>
            <a:r>
              <a:rPr lang="en-US" sz="2000" b="1" dirty="0" err="1"/>
              <a:t>Banjir</a:t>
            </a:r>
            <a:r>
              <a:rPr lang="en-US" sz="2000" b="1" dirty="0"/>
              <a:t> &amp; </a:t>
            </a:r>
            <a:r>
              <a:rPr lang="en-US" sz="2000" b="1" dirty="0" err="1"/>
              <a:t>Banjir</a:t>
            </a:r>
            <a:r>
              <a:rPr lang="en-US" sz="2000" b="1" dirty="0"/>
              <a:t> </a:t>
            </a:r>
            <a:r>
              <a:rPr lang="en-US" sz="2000" b="1" dirty="0" err="1"/>
              <a:t>Bandang</a:t>
            </a:r>
            <a:endParaRPr lang="en-US" sz="2000" b="1" dirty="0"/>
          </a:p>
          <a:p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membangun</a:t>
            </a:r>
            <a:r>
              <a:rPr lang="en-US" sz="2000" dirty="0"/>
              <a:t> </a:t>
            </a:r>
            <a:r>
              <a:rPr lang="en-US" sz="2000" dirty="0" err="1" smtClean="0"/>
              <a:t>fasilitas</a:t>
            </a:r>
            <a:r>
              <a:rPr lang="en-US" sz="2000" dirty="0" smtClean="0"/>
              <a:t> </a:t>
            </a:r>
            <a:r>
              <a:rPr lang="en-US" sz="2000" dirty="0" err="1"/>
              <a:t>tinggi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Drainase</a:t>
            </a:r>
            <a:r>
              <a:rPr lang="en-US" sz="2000" dirty="0"/>
              <a:t> yang </a:t>
            </a:r>
            <a:r>
              <a:rPr lang="en-US" sz="2000" dirty="0" err="1"/>
              <a:t>baik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Sistem</a:t>
            </a:r>
            <a:r>
              <a:rPr lang="en-US" sz="2000" dirty="0"/>
              <a:t> monitoring </a:t>
            </a:r>
            <a:r>
              <a:rPr lang="en-US" sz="2000" dirty="0" err="1"/>
              <a:t>curah</a:t>
            </a:r>
            <a:r>
              <a:rPr lang="en-US" sz="2000" dirty="0"/>
              <a:t> </a:t>
            </a:r>
            <a:r>
              <a:rPr lang="en-US" sz="2000" dirty="0" err="1"/>
              <a:t>hujan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tinggi</a:t>
            </a:r>
            <a:r>
              <a:rPr lang="en-US" sz="2000" dirty="0"/>
              <a:t> air </a:t>
            </a:r>
            <a:r>
              <a:rPr lang="en-US" sz="2000" dirty="0" err="1"/>
              <a:t>sungai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Peringatan</a:t>
            </a:r>
            <a:r>
              <a:rPr lang="en-US" sz="2000" dirty="0"/>
              <a:t> </a:t>
            </a:r>
            <a:r>
              <a:rPr lang="en-US" sz="2000" dirty="0" err="1"/>
              <a:t>dini</a:t>
            </a:r>
            <a:r>
              <a:rPr lang="en-US" sz="2000" dirty="0"/>
              <a:t> </a:t>
            </a:r>
            <a:r>
              <a:rPr lang="en-US" sz="2000" dirty="0" err="1"/>
              <a:t>melalui</a:t>
            </a:r>
            <a:r>
              <a:rPr lang="en-US" sz="2000" dirty="0"/>
              <a:t> radio/HT/WA group operator.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3384073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3400" y="173373"/>
            <a:ext cx="4343400" cy="70170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88872" rIns="0" bIns="179331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 err="1"/>
              <a:t>Mitigasi</a:t>
            </a:r>
            <a:r>
              <a:rPr lang="en-US" sz="2800" dirty="0"/>
              <a:t> </a:t>
            </a:r>
            <a:r>
              <a:rPr lang="en-US" sz="2800" dirty="0" err="1"/>
              <a:t>Risiko</a:t>
            </a:r>
            <a:r>
              <a:rPr lang="en-US" sz="2800" dirty="0"/>
              <a:t> </a:t>
            </a:r>
            <a:r>
              <a:rPr lang="en-US" sz="2800" dirty="0" err="1"/>
              <a:t>Bencana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304800" y="1460330"/>
            <a:ext cx="8153400" cy="19389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5. </a:t>
            </a:r>
            <a:r>
              <a:rPr lang="en-US" sz="2000" b="1" dirty="0" err="1"/>
              <a:t>Longsor</a:t>
            </a:r>
            <a:endParaRPr lang="en-US" sz="2000" b="1" dirty="0"/>
          </a:p>
          <a:p>
            <a:r>
              <a:rPr lang="en-US" sz="2000" dirty="0" err="1"/>
              <a:t>Analisis</a:t>
            </a:r>
            <a:r>
              <a:rPr lang="en-US" sz="2000" dirty="0"/>
              <a:t> </a:t>
            </a:r>
            <a:r>
              <a:rPr lang="en-US" sz="2000" dirty="0" err="1"/>
              <a:t>lereng</a:t>
            </a:r>
            <a:r>
              <a:rPr lang="en-US" sz="2000" dirty="0"/>
              <a:t> </a:t>
            </a:r>
            <a:r>
              <a:rPr lang="en-US" sz="2000" dirty="0" err="1"/>
              <a:t>sebelum</a:t>
            </a:r>
            <a:r>
              <a:rPr lang="en-US" sz="2000" dirty="0"/>
              <a:t> </a:t>
            </a:r>
            <a:r>
              <a:rPr lang="en-US" sz="2000" dirty="0" err="1"/>
              <a:t>pembangunan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Penguatan</a:t>
            </a:r>
            <a:r>
              <a:rPr lang="en-US" sz="2000" dirty="0"/>
              <a:t> </a:t>
            </a:r>
            <a:r>
              <a:rPr lang="en-US" sz="2000" dirty="0" err="1"/>
              <a:t>struktur</a:t>
            </a:r>
            <a:r>
              <a:rPr lang="en-US" sz="2000" dirty="0"/>
              <a:t> </a:t>
            </a:r>
            <a:r>
              <a:rPr lang="en-US" sz="2000" dirty="0" err="1"/>
              <a:t>tebing</a:t>
            </a:r>
            <a:r>
              <a:rPr lang="en-US" sz="2000" dirty="0"/>
              <a:t> (retaining wall).</a:t>
            </a:r>
          </a:p>
          <a:p>
            <a:r>
              <a:rPr lang="en-US" sz="2000" dirty="0" err="1"/>
              <a:t>Vegetasi</a:t>
            </a:r>
            <a:r>
              <a:rPr lang="en-US" sz="2000" dirty="0"/>
              <a:t> </a:t>
            </a:r>
            <a:r>
              <a:rPr lang="en-US" sz="2000" dirty="0" err="1"/>
              <a:t>penahan</a:t>
            </a:r>
            <a:r>
              <a:rPr lang="en-US" sz="2000" dirty="0"/>
              <a:t> </a:t>
            </a:r>
            <a:r>
              <a:rPr lang="en-US" sz="2000" dirty="0" err="1"/>
              <a:t>tanah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Peta</a:t>
            </a:r>
            <a:r>
              <a:rPr lang="en-US" sz="2000" dirty="0"/>
              <a:t> </a:t>
            </a:r>
            <a:r>
              <a:rPr lang="en-US" sz="2000" dirty="0" err="1"/>
              <a:t>zona</a:t>
            </a:r>
            <a:r>
              <a:rPr lang="en-US" sz="2000" dirty="0"/>
              <a:t> </a:t>
            </a:r>
            <a:r>
              <a:rPr lang="en-US" sz="2000" dirty="0" err="1"/>
              <a:t>rawan</a:t>
            </a:r>
            <a:r>
              <a:rPr lang="en-US" sz="2000" dirty="0"/>
              <a:t> </a:t>
            </a:r>
            <a:r>
              <a:rPr lang="en-US" sz="2000" dirty="0" err="1"/>
              <a:t>longsor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jalur</a:t>
            </a:r>
            <a:r>
              <a:rPr lang="en-US" sz="2000" dirty="0"/>
              <a:t> trekking.</a:t>
            </a:r>
          </a:p>
          <a:p>
            <a:endParaRPr lang="en-US" sz="20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828800" y="4152050"/>
            <a:ext cx="6629400" cy="19389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6. </a:t>
            </a:r>
            <a:r>
              <a:rPr lang="en-US" sz="2000" b="1" dirty="0" err="1"/>
              <a:t>Kebakaran</a:t>
            </a:r>
            <a:r>
              <a:rPr lang="en-US" sz="2000" b="1" dirty="0"/>
              <a:t> </a:t>
            </a:r>
            <a:r>
              <a:rPr lang="en-US" sz="2000" b="1" dirty="0" err="1"/>
              <a:t>Hutan</a:t>
            </a:r>
            <a:endParaRPr lang="en-US" sz="2000" b="1" dirty="0"/>
          </a:p>
          <a:p>
            <a:r>
              <a:rPr lang="en-US" sz="2000" dirty="0" err="1"/>
              <a:t>Deteksi</a:t>
            </a:r>
            <a:r>
              <a:rPr lang="en-US" sz="2000" dirty="0"/>
              <a:t> </a:t>
            </a:r>
            <a:r>
              <a:rPr lang="en-US" sz="2000" dirty="0" err="1"/>
              <a:t>dini</a:t>
            </a:r>
            <a:r>
              <a:rPr lang="en-US" sz="2000" dirty="0"/>
              <a:t> </a:t>
            </a:r>
            <a:r>
              <a:rPr lang="en-US" sz="2000" dirty="0" err="1"/>
              <a:t>titik</a:t>
            </a:r>
            <a:r>
              <a:rPr lang="en-US" sz="2000" dirty="0"/>
              <a:t> </a:t>
            </a:r>
            <a:r>
              <a:rPr lang="en-US" sz="2000" dirty="0" err="1"/>
              <a:t>api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Larangan</a:t>
            </a:r>
            <a:r>
              <a:rPr lang="en-US" sz="2000" dirty="0"/>
              <a:t> </a:t>
            </a:r>
            <a:r>
              <a:rPr lang="en-US" sz="2000" dirty="0" err="1"/>
              <a:t>aktivitas</a:t>
            </a:r>
            <a:r>
              <a:rPr lang="en-US" sz="2000" dirty="0"/>
              <a:t> </a:t>
            </a:r>
            <a:r>
              <a:rPr lang="en-US" sz="2000" dirty="0" err="1"/>
              <a:t>pemicu</a:t>
            </a:r>
            <a:r>
              <a:rPr lang="en-US" sz="2000" dirty="0"/>
              <a:t> </a:t>
            </a:r>
            <a:r>
              <a:rPr lang="en-US" sz="2000" dirty="0" err="1"/>
              <a:t>api</a:t>
            </a:r>
            <a:r>
              <a:rPr lang="en-US" sz="2000" dirty="0"/>
              <a:t> (</a:t>
            </a:r>
            <a:r>
              <a:rPr lang="en-US" sz="2000" dirty="0" err="1"/>
              <a:t>perkemahan</a:t>
            </a:r>
            <a:r>
              <a:rPr lang="en-US" sz="2000" dirty="0"/>
              <a:t>, barbeque).</a:t>
            </a:r>
          </a:p>
          <a:p>
            <a:r>
              <a:rPr lang="en-US" sz="2000" dirty="0" err="1"/>
              <a:t>Pembuatan</a:t>
            </a:r>
            <a:r>
              <a:rPr lang="en-US" sz="2000" dirty="0"/>
              <a:t> firebreak.</a:t>
            </a:r>
          </a:p>
          <a:p>
            <a:r>
              <a:rPr lang="en-US" sz="2000" dirty="0" err="1"/>
              <a:t>Menyediakan</a:t>
            </a:r>
            <a:r>
              <a:rPr lang="en-US" sz="2000" dirty="0"/>
              <a:t> APAR </a:t>
            </a:r>
            <a:r>
              <a:rPr lang="en-US" sz="2000" dirty="0" err="1"/>
              <a:t>khusus</a:t>
            </a:r>
            <a:r>
              <a:rPr lang="en-US" sz="2000" dirty="0"/>
              <a:t> </a:t>
            </a:r>
            <a:r>
              <a:rPr lang="en-US" sz="2000" dirty="0" err="1"/>
              <a:t>kebakaran</a:t>
            </a:r>
            <a:r>
              <a:rPr lang="en-US" sz="2000" dirty="0"/>
              <a:t> </a:t>
            </a:r>
            <a:r>
              <a:rPr lang="en-US" sz="2000" dirty="0" err="1"/>
              <a:t>hutan</a:t>
            </a:r>
            <a:r>
              <a:rPr lang="en-US" sz="2000" dirty="0"/>
              <a:t>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2175554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57200" y="304800"/>
            <a:ext cx="4343400" cy="70170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88872" rIns="0" bIns="179331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 err="1"/>
              <a:t>Mitigasi</a:t>
            </a:r>
            <a:r>
              <a:rPr lang="en-US" sz="2800" dirty="0"/>
              <a:t> </a:t>
            </a:r>
            <a:r>
              <a:rPr lang="en-US" sz="2800" dirty="0" err="1"/>
              <a:t>Risiko</a:t>
            </a:r>
            <a:r>
              <a:rPr lang="en-US" sz="2800" dirty="0"/>
              <a:t> </a:t>
            </a:r>
            <a:r>
              <a:rPr lang="en-US" sz="2800" dirty="0" err="1"/>
              <a:t>Bencana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304800" y="2743200"/>
            <a:ext cx="8153400" cy="163121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 smtClean="0"/>
              <a:t>7.Cuaca </a:t>
            </a:r>
            <a:r>
              <a:rPr lang="en-US" sz="2000" b="1" dirty="0" err="1"/>
              <a:t>Ekstrem</a:t>
            </a:r>
            <a:endParaRPr lang="en-US" sz="2000" b="1" dirty="0"/>
          </a:p>
          <a:p>
            <a:r>
              <a:rPr lang="en-US" sz="2000" dirty="0" err="1"/>
              <a:t>Pantauan</a:t>
            </a:r>
            <a:r>
              <a:rPr lang="en-US" sz="2000" dirty="0"/>
              <a:t> BMKG </a:t>
            </a:r>
            <a:r>
              <a:rPr lang="en-US" sz="2000" dirty="0" err="1"/>
              <a:t>harian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operator </a:t>
            </a:r>
            <a:r>
              <a:rPr lang="en-US" sz="2000" dirty="0" err="1"/>
              <a:t>wisata</a:t>
            </a:r>
            <a:r>
              <a:rPr lang="en-US" sz="2000" dirty="0"/>
              <a:t> </a:t>
            </a:r>
            <a:r>
              <a:rPr lang="en-US" sz="2000" dirty="0" err="1"/>
              <a:t>bahari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Penutupan</a:t>
            </a:r>
            <a:r>
              <a:rPr lang="en-US" sz="2000" dirty="0"/>
              <a:t> </a:t>
            </a:r>
            <a:r>
              <a:rPr lang="en-US" sz="2000" dirty="0" err="1"/>
              <a:t>destinasi</a:t>
            </a:r>
            <a:r>
              <a:rPr lang="en-US" sz="2000" dirty="0"/>
              <a:t> </a:t>
            </a:r>
            <a:r>
              <a:rPr lang="en-US" sz="2000" dirty="0" err="1"/>
              <a:t>jika</a:t>
            </a:r>
            <a:r>
              <a:rPr lang="en-US" sz="2000" dirty="0"/>
              <a:t> </a:t>
            </a:r>
            <a:r>
              <a:rPr lang="en-US" sz="2000" dirty="0" err="1"/>
              <a:t>gelombang</a:t>
            </a:r>
            <a:r>
              <a:rPr lang="en-US" sz="2000" dirty="0"/>
              <a:t>/</a:t>
            </a:r>
            <a:r>
              <a:rPr lang="en-US" sz="2000" dirty="0" err="1"/>
              <a:t>angin</a:t>
            </a:r>
            <a:r>
              <a:rPr lang="en-US" sz="2000" dirty="0"/>
              <a:t> </a:t>
            </a:r>
            <a:r>
              <a:rPr lang="en-US" sz="2000" dirty="0" err="1"/>
              <a:t>melebihi</a:t>
            </a:r>
            <a:r>
              <a:rPr lang="en-US" sz="2000" dirty="0"/>
              <a:t> </a:t>
            </a:r>
            <a:r>
              <a:rPr lang="en-US" sz="2000" dirty="0" err="1"/>
              <a:t>batas</a:t>
            </a:r>
            <a:r>
              <a:rPr lang="en-US" sz="2000" dirty="0"/>
              <a:t> </a:t>
            </a:r>
            <a:r>
              <a:rPr lang="en-US" sz="2000" dirty="0" err="1"/>
              <a:t>aman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Standarisasi</a:t>
            </a:r>
            <a:r>
              <a:rPr lang="en-US" sz="2000" dirty="0"/>
              <a:t> </a:t>
            </a:r>
            <a:r>
              <a:rPr lang="en-US" sz="2000" dirty="0" err="1"/>
              <a:t>peralatan</a:t>
            </a:r>
            <a:r>
              <a:rPr lang="en-US" sz="2000" dirty="0"/>
              <a:t> </a:t>
            </a:r>
            <a:r>
              <a:rPr lang="en-US" sz="2000" dirty="0" err="1"/>
              <a:t>keselamatan</a:t>
            </a:r>
            <a:r>
              <a:rPr lang="en-US" sz="2000" dirty="0"/>
              <a:t> (life jacket, helm).</a:t>
            </a:r>
          </a:p>
          <a:p>
            <a:endParaRPr lang="en-US" sz="20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73403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12618" y="2362200"/>
            <a:ext cx="7924800" cy="3429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2000" b="1" dirty="0">
                <a:solidFill>
                  <a:schemeClr val="tx1"/>
                </a:solidFill>
              </a:rPr>
              <a:t>1. </a:t>
            </a:r>
            <a:r>
              <a:rPr lang="en-US" sz="2000" b="1" dirty="0" err="1">
                <a:solidFill>
                  <a:schemeClr val="tx1"/>
                </a:solidFill>
              </a:rPr>
              <a:t>Kebakaran</a:t>
            </a:r>
            <a:r>
              <a:rPr lang="en-US" sz="2000" b="1" dirty="0">
                <a:solidFill>
                  <a:schemeClr val="tx1"/>
                </a:solidFill>
              </a:rPr>
              <a:t> (Non-</a:t>
            </a:r>
            <a:r>
              <a:rPr lang="en-US" sz="2000" b="1" dirty="0" err="1">
                <a:solidFill>
                  <a:schemeClr val="tx1"/>
                </a:solidFill>
              </a:rPr>
              <a:t>alam</a:t>
            </a:r>
            <a:r>
              <a:rPr lang="en-US" sz="2000" b="1" dirty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</a:rPr>
              <a:t>Pemeriksaan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instalasi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listrik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secara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berkala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APAR, hydrant, smoke detector, fire alarm.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</a:rPr>
              <a:t>Pelatihan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penggunaan</a:t>
            </a:r>
            <a:r>
              <a:rPr lang="en-US" sz="2000" dirty="0">
                <a:solidFill>
                  <a:schemeClr val="tx1"/>
                </a:solidFill>
              </a:rPr>
              <a:t> APAR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</a:rPr>
              <a:t>2. </a:t>
            </a:r>
            <a:r>
              <a:rPr lang="en-US" sz="2000" b="1" dirty="0" err="1">
                <a:solidFill>
                  <a:schemeClr val="tx1"/>
                </a:solidFill>
              </a:rPr>
              <a:t>Kecelakaan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Transportasi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Wisata</a:t>
            </a:r>
            <a:endParaRPr lang="en-US" sz="2000" b="1" dirty="0">
              <a:solidFill>
                <a:schemeClr val="tx1"/>
              </a:solidFill>
            </a:endParaRPr>
          </a:p>
          <a:p>
            <a:pPr algn="l"/>
            <a:r>
              <a:rPr lang="en-US" sz="2000" dirty="0" err="1">
                <a:solidFill>
                  <a:schemeClr val="tx1"/>
                </a:solidFill>
              </a:rPr>
              <a:t>Kelaikan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kapal</a:t>
            </a:r>
            <a:r>
              <a:rPr lang="en-US" sz="2000" dirty="0">
                <a:solidFill>
                  <a:schemeClr val="tx1"/>
                </a:solidFill>
              </a:rPr>
              <a:t>/bus/</a:t>
            </a:r>
            <a:r>
              <a:rPr lang="en-US" sz="2000" dirty="0" err="1">
                <a:solidFill>
                  <a:schemeClr val="tx1"/>
                </a:solidFill>
              </a:rPr>
              <a:t>alat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rekreasi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diperiksa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rutin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</a:rPr>
              <a:t>Sertifikasi</a:t>
            </a:r>
            <a:r>
              <a:rPr lang="en-US" sz="2000" dirty="0">
                <a:solidFill>
                  <a:schemeClr val="tx1"/>
                </a:solidFill>
              </a:rPr>
              <a:t> operator/</a:t>
            </a:r>
            <a:r>
              <a:rPr lang="en-US" sz="2000" dirty="0" err="1">
                <a:solidFill>
                  <a:schemeClr val="tx1"/>
                </a:solidFill>
              </a:rPr>
              <a:t>pemandu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wisata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SOP </a:t>
            </a:r>
            <a:r>
              <a:rPr lang="en-US" sz="2000" dirty="0" err="1">
                <a:solidFill>
                  <a:schemeClr val="tx1"/>
                </a:solidFill>
              </a:rPr>
              <a:t>pengecekan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sebelum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berlayar</a:t>
            </a:r>
            <a:r>
              <a:rPr lang="en-US" sz="2000" dirty="0">
                <a:solidFill>
                  <a:schemeClr val="tx1"/>
                </a:solidFill>
              </a:rPr>
              <a:t>/</a:t>
            </a:r>
            <a:r>
              <a:rPr lang="en-US" sz="2000" dirty="0" err="1">
                <a:solidFill>
                  <a:schemeClr val="tx1"/>
                </a:solidFill>
              </a:rPr>
              <a:t>beroperasi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Subtitle 1"/>
          <p:cNvSpPr txBox="1">
            <a:spLocks/>
          </p:cNvSpPr>
          <p:nvPr/>
        </p:nvSpPr>
        <p:spPr>
          <a:xfrm>
            <a:off x="533400" y="762000"/>
            <a:ext cx="4343400" cy="609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b="1" dirty="0">
                <a:solidFill>
                  <a:schemeClr val="tx1"/>
                </a:solidFill>
              </a:rPr>
              <a:t>B. </a:t>
            </a:r>
            <a:r>
              <a:rPr lang="en-US" sz="2000" b="1" dirty="0" err="1">
                <a:solidFill>
                  <a:schemeClr val="tx1"/>
                </a:solidFill>
              </a:rPr>
              <a:t>Mitigasi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Risiko</a:t>
            </a:r>
            <a:r>
              <a:rPr lang="en-US" sz="2000" b="1" dirty="0">
                <a:solidFill>
                  <a:schemeClr val="tx1"/>
                </a:solidFill>
              </a:rPr>
              <a:t> Non-</a:t>
            </a:r>
            <a:r>
              <a:rPr lang="en-US" sz="2000" b="1" dirty="0" err="1">
                <a:solidFill>
                  <a:schemeClr val="tx1"/>
                </a:solidFill>
              </a:rPr>
              <a:t>Alam</a:t>
            </a:r>
            <a:endParaRPr lang="en-US" sz="20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9594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12618" y="2362200"/>
            <a:ext cx="7924800" cy="3429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2000" b="1" dirty="0">
                <a:solidFill>
                  <a:schemeClr val="tx1"/>
                </a:solidFill>
              </a:rPr>
              <a:t>3. </a:t>
            </a:r>
            <a:r>
              <a:rPr lang="en-US" sz="2000" b="1" dirty="0" err="1">
                <a:solidFill>
                  <a:schemeClr val="tx1"/>
                </a:solidFill>
              </a:rPr>
              <a:t>Kegagalan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Teknologi</a:t>
            </a:r>
            <a:endParaRPr lang="en-US" sz="2000" b="1" dirty="0">
              <a:solidFill>
                <a:schemeClr val="tx1"/>
              </a:solidFill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Maintenance </a:t>
            </a:r>
            <a:r>
              <a:rPr lang="en-US" sz="2000" dirty="0" err="1">
                <a:solidFill>
                  <a:schemeClr val="tx1"/>
                </a:solidFill>
              </a:rPr>
              <a:t>berkala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semua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mesin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rekreasi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</a:rPr>
              <a:t>Pencatatan</a:t>
            </a:r>
            <a:r>
              <a:rPr lang="en-US" sz="2000" dirty="0">
                <a:solidFill>
                  <a:schemeClr val="tx1"/>
                </a:solidFill>
              </a:rPr>
              <a:t> log service.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Emergency stop button </a:t>
            </a:r>
            <a:r>
              <a:rPr lang="en-US" sz="2000" dirty="0" err="1">
                <a:solidFill>
                  <a:schemeClr val="tx1"/>
                </a:solidFill>
              </a:rPr>
              <a:t>pada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atraksi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berisiko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</a:rPr>
              <a:t>4. </a:t>
            </a:r>
            <a:r>
              <a:rPr lang="en-US" sz="2000" b="1" dirty="0" err="1">
                <a:solidFill>
                  <a:schemeClr val="tx1"/>
                </a:solidFill>
              </a:rPr>
              <a:t>Sanitasi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dan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Keamanan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Pangan</a:t>
            </a:r>
            <a:endParaRPr lang="en-US" sz="2000" b="1" dirty="0">
              <a:solidFill>
                <a:schemeClr val="tx1"/>
              </a:solidFill>
            </a:endParaRPr>
          </a:p>
          <a:p>
            <a:pPr algn="l"/>
            <a:r>
              <a:rPr lang="en-US" sz="2000" dirty="0" err="1">
                <a:solidFill>
                  <a:schemeClr val="tx1"/>
                </a:solidFill>
              </a:rPr>
              <a:t>Penerapan</a:t>
            </a:r>
            <a:r>
              <a:rPr lang="en-US" sz="2000" dirty="0">
                <a:solidFill>
                  <a:schemeClr val="tx1"/>
                </a:solidFill>
              </a:rPr>
              <a:t> HACCP / CHSE.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</a:rPr>
              <a:t>Pengawasan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kebersihan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dapur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air </a:t>
            </a:r>
            <a:r>
              <a:rPr lang="en-US" sz="2000" dirty="0" err="1">
                <a:solidFill>
                  <a:schemeClr val="tx1"/>
                </a:solidFill>
              </a:rPr>
              <a:t>bersih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</a:rPr>
              <a:t>Pelatihan</a:t>
            </a:r>
            <a:r>
              <a:rPr lang="en-US" sz="2000" dirty="0">
                <a:solidFill>
                  <a:schemeClr val="tx1"/>
                </a:solidFill>
              </a:rPr>
              <a:t> handler </a:t>
            </a:r>
            <a:r>
              <a:rPr lang="en-US" sz="2000" dirty="0" err="1">
                <a:solidFill>
                  <a:schemeClr val="tx1"/>
                </a:solidFill>
              </a:rPr>
              <a:t>makanan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Subtitle 1"/>
          <p:cNvSpPr txBox="1">
            <a:spLocks/>
          </p:cNvSpPr>
          <p:nvPr/>
        </p:nvSpPr>
        <p:spPr>
          <a:xfrm>
            <a:off x="533400" y="762000"/>
            <a:ext cx="4343400" cy="609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b="1" dirty="0">
                <a:solidFill>
                  <a:schemeClr val="tx1"/>
                </a:solidFill>
              </a:rPr>
              <a:t>B. </a:t>
            </a:r>
            <a:r>
              <a:rPr lang="en-US" sz="2000" b="1" dirty="0" err="1">
                <a:solidFill>
                  <a:schemeClr val="tx1"/>
                </a:solidFill>
              </a:rPr>
              <a:t>Mitigasi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Risiko</a:t>
            </a:r>
            <a:r>
              <a:rPr lang="en-US" sz="2000" b="1" dirty="0">
                <a:solidFill>
                  <a:schemeClr val="tx1"/>
                </a:solidFill>
              </a:rPr>
              <a:t> Non-</a:t>
            </a:r>
            <a:r>
              <a:rPr lang="en-US" sz="2000" b="1" dirty="0" err="1">
                <a:solidFill>
                  <a:schemeClr val="tx1"/>
                </a:solidFill>
              </a:rPr>
              <a:t>Alam</a:t>
            </a:r>
            <a:endParaRPr lang="en-US" sz="20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8062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4630</TotalTime>
  <Words>804</Words>
  <Application>Microsoft Office PowerPoint</Application>
  <PresentationFormat>On-screen Show (4:3)</PresentationFormat>
  <Paragraphs>165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564</cp:revision>
  <cp:lastPrinted>2017-08-29T02:54:51Z</cp:lastPrinted>
  <dcterms:created xsi:type="dcterms:W3CDTF">2010-04-18T12:06:30Z</dcterms:created>
  <dcterms:modified xsi:type="dcterms:W3CDTF">2025-12-08T07:04:10Z</dcterms:modified>
</cp:coreProperties>
</file>