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2" r:id="rId3"/>
    <p:sldId id="323" r:id="rId4"/>
    <p:sldId id="313" r:id="rId5"/>
    <p:sldId id="312" r:id="rId6"/>
    <p:sldId id="302" r:id="rId7"/>
    <p:sldId id="303" r:id="rId8"/>
    <p:sldId id="319" r:id="rId9"/>
    <p:sldId id="304" r:id="rId10"/>
    <p:sldId id="305" r:id="rId11"/>
    <p:sldId id="333" r:id="rId12"/>
    <p:sldId id="334" r:id="rId13"/>
    <p:sldId id="324" r:id="rId14"/>
    <p:sldId id="325" r:id="rId15"/>
    <p:sldId id="336" r:id="rId16"/>
    <p:sldId id="337" r:id="rId17"/>
    <p:sldId id="338" r:id="rId18"/>
    <p:sldId id="339" r:id="rId19"/>
    <p:sldId id="335" r:id="rId20"/>
    <p:sldId id="340" r:id="rId21"/>
    <p:sldId id="300" r:id="rId22"/>
  </p:sldIdLst>
  <p:sldSz cx="9144000" cy="6858000" type="screen4x3"/>
  <p:notesSz cx="7045325" cy="9345613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2" autoAdjust="0"/>
    <p:restoredTop sz="94580" autoAdjust="0"/>
  </p:normalViewPr>
  <p:slideViewPr>
    <p:cSldViewPr>
      <p:cViewPr varScale="1">
        <p:scale>
          <a:sx n="69" d="100"/>
          <a:sy n="69" d="100"/>
        </p:scale>
        <p:origin x="139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91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=""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!!!DATA RETNO_QAC\ARSIP Internal Memo\LOGO I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67650" y="0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1"/>
          <p:cNvSpPr>
            <a:spLocks noGrp="1"/>
          </p:cNvSpPr>
          <p:nvPr>
            <p:ph type="subTitle" idx="1"/>
          </p:nvPr>
        </p:nvSpPr>
        <p:spPr>
          <a:xfrm>
            <a:off x="-228600" y="2590800"/>
            <a:ext cx="9525000" cy="23622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KEBIJAKAN PARIWISATA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4073" y="1371600"/>
            <a:ext cx="8229600" cy="48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100" b="1" dirty="0" smtClean="0">
                <a:solidFill>
                  <a:schemeClr val="tx1"/>
                </a:solidFill>
              </a:rPr>
              <a:t>Program </a:t>
            </a:r>
            <a:r>
              <a:rPr lang="en-US" sz="2100" b="1" dirty="0">
                <a:solidFill>
                  <a:schemeClr val="tx1"/>
                </a:solidFill>
              </a:rPr>
              <a:t>10 Bali </a:t>
            </a:r>
            <a:r>
              <a:rPr lang="en-US" sz="2100" b="1" dirty="0" err="1">
                <a:solidFill>
                  <a:schemeClr val="tx1"/>
                </a:solidFill>
              </a:rPr>
              <a:t>Baru</a:t>
            </a:r>
            <a:r>
              <a:rPr lang="en-US" sz="2100" dirty="0">
                <a:solidFill>
                  <a:schemeClr val="tx1"/>
                </a:solidFill>
              </a:rPr>
              <a:t> – </a:t>
            </a:r>
            <a:r>
              <a:rPr lang="en-US" sz="2100" dirty="0" err="1">
                <a:solidFill>
                  <a:schemeClr val="tx1"/>
                </a:solidFill>
              </a:rPr>
              <a:t>pengembangan</a:t>
            </a:r>
            <a:r>
              <a:rPr lang="en-US" sz="2100" dirty="0">
                <a:solidFill>
                  <a:schemeClr val="tx1"/>
                </a:solidFill>
              </a:rPr>
              <a:t> 10 </a:t>
            </a:r>
            <a:r>
              <a:rPr lang="en-US" sz="2100" dirty="0" err="1">
                <a:solidFill>
                  <a:schemeClr val="tx1"/>
                </a:solidFill>
              </a:rPr>
              <a:t>destinasi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prioritas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nasional</a:t>
            </a:r>
            <a:r>
              <a:rPr lang="en-US" sz="2100" dirty="0">
                <a:solidFill>
                  <a:schemeClr val="tx1"/>
                </a:solidFill>
              </a:rPr>
              <a:t> (</a:t>
            </a:r>
            <a:r>
              <a:rPr lang="en-US" sz="2100" dirty="0" err="1">
                <a:solidFill>
                  <a:schemeClr val="tx1"/>
                </a:solidFill>
              </a:rPr>
              <a:t>seperti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Danau</a:t>
            </a:r>
            <a:r>
              <a:rPr lang="en-US" sz="2100" dirty="0">
                <a:solidFill>
                  <a:schemeClr val="tx1"/>
                </a:solidFill>
              </a:rPr>
              <a:t> Toba, </a:t>
            </a:r>
            <a:r>
              <a:rPr lang="en-US" sz="2100" dirty="0" err="1">
                <a:solidFill>
                  <a:schemeClr val="tx1"/>
                </a:solidFill>
              </a:rPr>
              <a:t>Mandalika</a:t>
            </a:r>
            <a:r>
              <a:rPr lang="en-US" sz="2100" dirty="0">
                <a:solidFill>
                  <a:schemeClr val="tx1"/>
                </a:solidFill>
              </a:rPr>
              <a:t>, Labuan </a:t>
            </a:r>
            <a:r>
              <a:rPr lang="en-US" sz="2100" dirty="0" err="1">
                <a:solidFill>
                  <a:schemeClr val="tx1"/>
                </a:solidFill>
              </a:rPr>
              <a:t>Bajo</a:t>
            </a:r>
            <a:r>
              <a:rPr lang="en-US" sz="2100" dirty="0">
                <a:solidFill>
                  <a:schemeClr val="tx1"/>
                </a:solidFill>
              </a:rPr>
              <a:t>, Borobudur, </a:t>
            </a:r>
            <a:r>
              <a:rPr lang="en-US" sz="2100" dirty="0" err="1">
                <a:solidFill>
                  <a:schemeClr val="tx1"/>
                </a:solidFill>
              </a:rPr>
              <a:t>Likupang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</a:p>
          <a:p>
            <a:pPr algn="l"/>
            <a:r>
              <a:rPr lang="en-US" sz="2100" b="1" dirty="0" err="1">
                <a:solidFill>
                  <a:schemeClr val="tx1"/>
                </a:solidFill>
              </a:rPr>
              <a:t>Kebijakan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Sapta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Pesona</a:t>
            </a:r>
            <a:r>
              <a:rPr lang="en-US" sz="2100" dirty="0">
                <a:solidFill>
                  <a:schemeClr val="tx1"/>
                </a:solidFill>
              </a:rPr>
              <a:t> – </a:t>
            </a:r>
            <a:r>
              <a:rPr lang="en-US" sz="2100" dirty="0" err="1">
                <a:solidFill>
                  <a:schemeClr val="tx1"/>
                </a:solidFill>
              </a:rPr>
              <a:t>mendorong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masyarakat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menciptakan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lingkungan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wisata</a:t>
            </a:r>
            <a:r>
              <a:rPr lang="en-US" sz="2100" dirty="0">
                <a:solidFill>
                  <a:schemeClr val="tx1"/>
                </a:solidFill>
              </a:rPr>
              <a:t> yang </a:t>
            </a:r>
            <a:r>
              <a:rPr lang="en-US" sz="2100" dirty="0" err="1">
                <a:solidFill>
                  <a:schemeClr val="tx1"/>
                </a:solidFill>
              </a:rPr>
              <a:t>aman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tertib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bersih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sejuk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indah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ramah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en-US" sz="2100" dirty="0" err="1">
                <a:solidFill>
                  <a:schemeClr val="tx1"/>
                </a:solidFill>
              </a:rPr>
              <a:t>dan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kenangan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100" b="1" dirty="0" err="1">
                <a:solidFill>
                  <a:schemeClr val="tx1"/>
                </a:solidFill>
              </a:rPr>
              <a:t>Penerapan</a:t>
            </a:r>
            <a:r>
              <a:rPr lang="en-US" sz="2100" b="1" dirty="0">
                <a:solidFill>
                  <a:schemeClr val="tx1"/>
                </a:solidFill>
              </a:rPr>
              <a:t> Sustainable Tourism Development (STD)</a:t>
            </a:r>
            <a:r>
              <a:rPr lang="en-US" sz="2100" dirty="0">
                <a:solidFill>
                  <a:schemeClr val="tx1"/>
                </a:solidFill>
              </a:rPr>
              <a:t> – </a:t>
            </a:r>
            <a:r>
              <a:rPr lang="en-US" sz="2100" dirty="0" err="1">
                <a:solidFill>
                  <a:schemeClr val="tx1"/>
                </a:solidFill>
              </a:rPr>
              <a:t>pengembangan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pariwisata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berkelanjutan</a:t>
            </a:r>
            <a:r>
              <a:rPr lang="en-US" sz="2100" dirty="0">
                <a:solidFill>
                  <a:schemeClr val="tx1"/>
                </a:solidFill>
              </a:rPr>
              <a:t> yang </a:t>
            </a:r>
            <a:r>
              <a:rPr lang="en-US" sz="2100" dirty="0" err="1">
                <a:solidFill>
                  <a:schemeClr val="tx1"/>
                </a:solidFill>
              </a:rPr>
              <a:t>memperhatikan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aspek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lingkungan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sosial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100" b="1" dirty="0" err="1">
                <a:solidFill>
                  <a:schemeClr val="tx1"/>
                </a:solidFill>
              </a:rPr>
              <a:t>Kebijakan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Digitalisasi</a:t>
            </a:r>
            <a:r>
              <a:rPr lang="en-US" sz="2100" b="1" dirty="0">
                <a:solidFill>
                  <a:schemeClr val="tx1"/>
                </a:solidFill>
              </a:rPr>
              <a:t> </a:t>
            </a:r>
            <a:r>
              <a:rPr lang="en-US" sz="2100" b="1" dirty="0" err="1">
                <a:solidFill>
                  <a:schemeClr val="tx1"/>
                </a:solidFill>
              </a:rPr>
              <a:t>Pariwisata</a:t>
            </a:r>
            <a:r>
              <a:rPr lang="en-US" sz="2100" dirty="0">
                <a:solidFill>
                  <a:schemeClr val="tx1"/>
                </a:solidFill>
              </a:rPr>
              <a:t> – </a:t>
            </a:r>
            <a:r>
              <a:rPr lang="en-US" sz="2100" dirty="0" err="1">
                <a:solidFill>
                  <a:schemeClr val="tx1"/>
                </a:solidFill>
              </a:rPr>
              <a:t>penggunaan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teknologi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informasi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dalam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promosi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dan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layanan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wisata</a:t>
            </a:r>
            <a:r>
              <a:rPr lang="en-US" sz="2100" dirty="0">
                <a:solidFill>
                  <a:schemeClr val="tx1"/>
                </a:solidFill>
              </a:rPr>
              <a:t> (</a:t>
            </a:r>
            <a:r>
              <a:rPr lang="en-US" sz="2100" dirty="0" err="1">
                <a:solidFill>
                  <a:schemeClr val="tx1"/>
                </a:solidFill>
              </a:rPr>
              <a:t>contoh</a:t>
            </a:r>
            <a:r>
              <a:rPr lang="en-US" sz="2100" dirty="0">
                <a:solidFill>
                  <a:schemeClr val="tx1"/>
                </a:solidFill>
              </a:rPr>
              <a:t>: </a:t>
            </a:r>
            <a:r>
              <a:rPr lang="en-US" sz="2100" i="1" dirty="0">
                <a:solidFill>
                  <a:schemeClr val="tx1"/>
                </a:solidFill>
              </a:rPr>
              <a:t>Wonderful Indonesia Digital Tourism</a:t>
            </a:r>
            <a:r>
              <a:rPr lang="en-US" sz="2100" dirty="0">
                <a:solidFill>
                  <a:schemeClr val="tx1"/>
                </a:solidFill>
              </a:rPr>
              <a:t>).</a:t>
            </a:r>
          </a:p>
          <a:p>
            <a:pPr algn="l"/>
            <a:r>
              <a:rPr lang="en-US" sz="2100" b="1" dirty="0" err="1">
                <a:solidFill>
                  <a:schemeClr val="tx1"/>
                </a:solidFill>
              </a:rPr>
              <a:t>Kebijakan</a:t>
            </a:r>
            <a:r>
              <a:rPr lang="en-US" sz="2100" b="1" dirty="0">
                <a:solidFill>
                  <a:schemeClr val="tx1"/>
                </a:solidFill>
              </a:rPr>
              <a:t> Community-Based Tourism (CBT)</a:t>
            </a:r>
            <a:r>
              <a:rPr lang="en-US" sz="2100" dirty="0">
                <a:solidFill>
                  <a:schemeClr val="tx1"/>
                </a:solidFill>
              </a:rPr>
              <a:t> – </a:t>
            </a:r>
            <a:r>
              <a:rPr lang="en-US" sz="2100" dirty="0" err="1">
                <a:solidFill>
                  <a:schemeClr val="tx1"/>
                </a:solidFill>
              </a:rPr>
              <a:t>pemberdayaan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masyarakat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lokal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sebagai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pelaku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utama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kegiatan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wisata</a:t>
            </a:r>
            <a:r>
              <a:rPr lang="en-US" sz="2100" dirty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073" y="457200"/>
            <a:ext cx="6337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Contoh</a:t>
            </a:r>
            <a:r>
              <a:rPr lang="en-US" sz="2800" b="1" dirty="0"/>
              <a:t> </a:t>
            </a:r>
            <a:r>
              <a:rPr lang="en-US" sz="2800" b="1" dirty="0" err="1"/>
              <a:t>Kebijakan</a:t>
            </a:r>
            <a:r>
              <a:rPr lang="en-US" sz="2800" b="1" dirty="0"/>
              <a:t> </a:t>
            </a:r>
            <a:r>
              <a:rPr lang="en-US" sz="2800" b="1" dirty="0" err="1"/>
              <a:t>Pariwisata</a:t>
            </a:r>
            <a:r>
              <a:rPr lang="en-US" sz="2800" b="1" dirty="0"/>
              <a:t> di Indonesia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1166843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Program “10 Bali </a:t>
            </a:r>
            <a:r>
              <a:rPr lang="en-US" sz="2000" b="1" dirty="0" err="1"/>
              <a:t>Baru</a:t>
            </a:r>
            <a:r>
              <a:rPr lang="en-US" sz="2000" b="1" dirty="0"/>
              <a:t>”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inisiatif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Indonesia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b="1" dirty="0" err="1"/>
              <a:t>Kementerian</a:t>
            </a:r>
            <a:r>
              <a:rPr lang="en-US" sz="2000" b="1" dirty="0"/>
              <a:t> </a:t>
            </a:r>
            <a:r>
              <a:rPr lang="en-US" sz="2000" b="1" dirty="0" err="1"/>
              <a:t>Pariwisata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Ekonomi</a:t>
            </a:r>
            <a:r>
              <a:rPr lang="en-US" sz="2000" b="1" dirty="0"/>
              <a:t> </a:t>
            </a:r>
            <a:r>
              <a:rPr lang="en-US" sz="2000" b="1" dirty="0" err="1"/>
              <a:t>Kreatif</a:t>
            </a:r>
            <a:r>
              <a:rPr lang="en-US" sz="2000" b="1" dirty="0"/>
              <a:t> (</a:t>
            </a:r>
            <a:r>
              <a:rPr lang="en-US" sz="2000" b="1" dirty="0" err="1"/>
              <a:t>Kemenparekraf</a:t>
            </a:r>
            <a:r>
              <a:rPr lang="en-US" sz="2000" b="1" dirty="0"/>
              <a:t>)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mengembangkan</a:t>
            </a:r>
            <a:r>
              <a:rPr lang="en-US" sz="2000" dirty="0"/>
              <a:t> </a:t>
            </a:r>
            <a:r>
              <a:rPr lang="en-US" sz="2000" b="1" dirty="0" err="1"/>
              <a:t>sepuluh</a:t>
            </a:r>
            <a:r>
              <a:rPr lang="en-US" sz="2000" b="1" dirty="0"/>
              <a:t> </a:t>
            </a:r>
            <a:r>
              <a:rPr lang="en-US" sz="2000" b="1" dirty="0" err="1"/>
              <a:t>destinasi</a:t>
            </a:r>
            <a:r>
              <a:rPr lang="en-US" sz="2000" b="1" dirty="0"/>
              <a:t> </a:t>
            </a:r>
            <a:r>
              <a:rPr lang="en-US" sz="2000" b="1" dirty="0" err="1"/>
              <a:t>pariwisata</a:t>
            </a:r>
            <a:r>
              <a:rPr lang="en-US" sz="2000" b="1" dirty="0"/>
              <a:t> </a:t>
            </a:r>
            <a:r>
              <a:rPr lang="en-US" sz="2000" b="1" dirty="0" err="1"/>
              <a:t>unggulan</a:t>
            </a:r>
            <a:r>
              <a:rPr lang="en-US" sz="2000" dirty="0"/>
              <a:t> di </a:t>
            </a:r>
            <a:r>
              <a:rPr lang="en-US" sz="2000" dirty="0" err="1"/>
              <a:t>luar</a:t>
            </a:r>
            <a:r>
              <a:rPr lang="en-US" sz="2000" dirty="0"/>
              <a:t> </a:t>
            </a:r>
            <a:r>
              <a:rPr lang="en-US" sz="2000" dirty="0" err="1"/>
              <a:t>Pulau</a:t>
            </a:r>
            <a:r>
              <a:rPr lang="en-US" sz="2000" dirty="0"/>
              <a:t> Bali.</a:t>
            </a:r>
            <a:br>
              <a:rPr lang="en-US" sz="2000" dirty="0"/>
            </a:b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utamanya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b="1" dirty="0" err="1"/>
              <a:t>pemerataan</a:t>
            </a:r>
            <a:r>
              <a:rPr lang="en-US" sz="2000" b="1" dirty="0"/>
              <a:t> </a:t>
            </a:r>
            <a:r>
              <a:rPr lang="en-US" sz="2000" b="1" dirty="0" err="1"/>
              <a:t>pembangunan</a:t>
            </a:r>
            <a:r>
              <a:rPr lang="en-US" sz="2000" b="1" dirty="0"/>
              <a:t> </a:t>
            </a:r>
            <a:r>
              <a:rPr lang="en-US" sz="2000" b="1" dirty="0" err="1"/>
              <a:t>sektor</a:t>
            </a:r>
            <a:r>
              <a:rPr lang="en-US" sz="2000" b="1" dirty="0"/>
              <a:t> </a:t>
            </a:r>
            <a:r>
              <a:rPr lang="en-US" sz="2000" b="1" dirty="0" err="1"/>
              <a:t>pariwisata</a:t>
            </a:r>
            <a:r>
              <a:rPr lang="en-US" sz="2000" dirty="0"/>
              <a:t>, </a:t>
            </a:r>
            <a:r>
              <a:rPr lang="en-US" sz="2000" dirty="0" err="1"/>
              <a:t>mengurangi</a:t>
            </a:r>
            <a:r>
              <a:rPr lang="en-US" sz="2000" dirty="0"/>
              <a:t> </a:t>
            </a:r>
            <a:r>
              <a:rPr lang="en-US" sz="2000" dirty="0" err="1"/>
              <a:t>ketergantungan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pariwisata</a:t>
            </a:r>
            <a:r>
              <a:rPr lang="en-US" sz="2000" dirty="0"/>
              <a:t> Bali,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mendorong</a:t>
            </a:r>
            <a:r>
              <a:rPr lang="en-US" sz="2000" dirty="0"/>
              <a:t> </a:t>
            </a:r>
            <a:r>
              <a:rPr lang="en-US" sz="2000" dirty="0" err="1"/>
              <a:t>pertumbuhan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 </a:t>
            </a:r>
            <a:r>
              <a:rPr lang="en-US" sz="2000" dirty="0" err="1"/>
              <a:t>daerah</a:t>
            </a:r>
            <a:r>
              <a:rPr lang="en-US" sz="2000" dirty="0"/>
              <a:t> lain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potensi</a:t>
            </a:r>
            <a:r>
              <a:rPr lang="en-US" sz="2000" dirty="0"/>
              <a:t> </a:t>
            </a:r>
            <a:r>
              <a:rPr lang="en-US" sz="2000" dirty="0" err="1"/>
              <a:t>wisata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Program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pertama</a:t>
            </a:r>
            <a:r>
              <a:rPr lang="en-US" sz="2000" dirty="0"/>
              <a:t> kali </a:t>
            </a:r>
            <a:r>
              <a:rPr lang="en-US" sz="2000" dirty="0" err="1"/>
              <a:t>diperkenalkan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masa</a:t>
            </a:r>
            <a:r>
              <a:rPr lang="en-US" sz="2000" dirty="0"/>
              <a:t> </a:t>
            </a:r>
            <a:r>
              <a:rPr lang="en-US" sz="2000" dirty="0" err="1"/>
              <a:t>pemerintahan</a:t>
            </a:r>
            <a:r>
              <a:rPr lang="en-US" sz="2000" dirty="0"/>
              <a:t> </a:t>
            </a:r>
            <a:r>
              <a:rPr lang="en-US" sz="2000" b="1" dirty="0" err="1"/>
              <a:t>Presiden</a:t>
            </a:r>
            <a:r>
              <a:rPr lang="en-US" sz="2000" b="1" dirty="0"/>
              <a:t> </a:t>
            </a:r>
            <a:r>
              <a:rPr lang="en-US" sz="2000" b="1" dirty="0" err="1"/>
              <a:t>Joko</a:t>
            </a:r>
            <a:r>
              <a:rPr lang="en-US" sz="2000" b="1" dirty="0"/>
              <a:t> </a:t>
            </a:r>
            <a:r>
              <a:rPr lang="en-US" sz="2000" b="1" dirty="0" err="1"/>
              <a:t>Widodo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b="1" dirty="0" err="1"/>
              <a:t>Proyek</a:t>
            </a:r>
            <a:r>
              <a:rPr lang="en-US" sz="2000" b="1" dirty="0"/>
              <a:t> </a:t>
            </a:r>
            <a:r>
              <a:rPr lang="en-US" sz="2000" b="1" dirty="0" err="1"/>
              <a:t>Strategis</a:t>
            </a:r>
            <a:r>
              <a:rPr lang="en-US" sz="2000" b="1" dirty="0"/>
              <a:t> </a:t>
            </a:r>
            <a:r>
              <a:rPr lang="en-US" sz="2000" b="1" dirty="0" err="1"/>
              <a:t>Nasional</a:t>
            </a:r>
            <a:r>
              <a:rPr lang="en-US" sz="2000" b="1" dirty="0"/>
              <a:t> (PSN)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b="1" dirty="0" err="1"/>
              <a:t>Rencana</a:t>
            </a:r>
            <a:r>
              <a:rPr lang="en-US" sz="2000" b="1" dirty="0"/>
              <a:t> Pembangunan </a:t>
            </a:r>
            <a:r>
              <a:rPr lang="en-US" sz="2000" b="1" dirty="0" err="1"/>
              <a:t>Jangka</a:t>
            </a:r>
            <a:r>
              <a:rPr lang="en-US" sz="2000" b="1" dirty="0"/>
              <a:t> </a:t>
            </a:r>
            <a:r>
              <a:rPr lang="en-US" sz="2000" b="1" dirty="0" err="1"/>
              <a:t>Menengah</a:t>
            </a:r>
            <a:r>
              <a:rPr lang="en-US" sz="2000" b="1" dirty="0"/>
              <a:t> </a:t>
            </a:r>
            <a:r>
              <a:rPr lang="en-US" sz="2000" b="1" dirty="0" err="1"/>
              <a:t>Nasional</a:t>
            </a:r>
            <a:r>
              <a:rPr lang="en-US" sz="2000" b="1" dirty="0"/>
              <a:t> (RPJMN)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219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45475"/>
              </p:ext>
            </p:extLst>
          </p:nvPr>
        </p:nvGraphicFramePr>
        <p:xfrm>
          <a:off x="304800" y="1066800"/>
          <a:ext cx="8077204" cy="497118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09600"/>
                <a:gridCol w="2286000"/>
                <a:gridCol w="1905000"/>
                <a:gridCol w="3276604"/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No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Destinasi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/>
                        <a:t>Lokasi</a:t>
                      </a:r>
                      <a:endParaRPr lang="en-US" sz="1400" b="1" dirty="0"/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Ikon Utama / Daya Tarik</a:t>
                      </a:r>
                    </a:p>
                  </a:txBody>
                  <a:tcPr marL="33036" marR="33036" marT="16518" marB="16518" anchor="ctr"/>
                </a:tc>
              </a:tr>
              <a:tr h="429471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1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Danau Toba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Sumatera Utara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Danau vulkanik terbesar di dunia, budaya Batak, ekowisata.</a:t>
                      </a:r>
                    </a:p>
                  </a:txBody>
                  <a:tcPr marL="33036" marR="33036" marT="16518" marB="16518" anchor="ctr"/>
                </a:tc>
              </a:tr>
              <a:tr h="429471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2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/>
                        <a:t>Tanjung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Kelayang</a:t>
                      </a:r>
                      <a:endParaRPr lang="en-US" sz="1400" b="1" dirty="0"/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Belitung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Wisata bahari, pantai granit, pulau-pulau kecil eksotis.</a:t>
                      </a:r>
                    </a:p>
                  </a:txBody>
                  <a:tcPr marL="33036" marR="33036" marT="16518" marB="16518" anchor="ctr"/>
                </a:tc>
              </a:tr>
              <a:tr h="429471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3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/>
                        <a:t>Tanjung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Lesung</a:t>
                      </a:r>
                      <a:endParaRPr lang="en-US" sz="1400" b="1" dirty="0"/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Banten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i-FI" sz="1400" b="1"/>
                        <a:t>Wisata pantai, olahraga air, dan kedekatan dengan Jakarta.</a:t>
                      </a:r>
                    </a:p>
                  </a:txBody>
                  <a:tcPr marL="33036" marR="33036" marT="16518" marB="16518" anchor="ctr"/>
                </a:tc>
              </a:tr>
              <a:tr h="330362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4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Kepulauan Seribu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DKI Jakarta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nn-NO" sz="1400" b="1"/>
                        <a:t>Wisata bahari, konservasi laut, dan ekowisata urban.</a:t>
                      </a:r>
                    </a:p>
                  </a:txBody>
                  <a:tcPr marL="33036" marR="33036" marT="16518" marB="16518" anchor="ctr"/>
                </a:tc>
              </a:tr>
              <a:tr h="429471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5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Borobudur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Jawa Tengah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1"/>
                        <a:t>Candi Buddha terbesar di dunia, wisata spiritual dan budaya.</a:t>
                      </a:r>
                    </a:p>
                  </a:txBody>
                  <a:tcPr marL="33036" marR="33036" marT="16518" marB="16518" anchor="ctr"/>
                </a:tc>
              </a:tr>
              <a:tr h="429471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6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err="1"/>
                        <a:t>Bromo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Tengger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Semeru</a:t>
                      </a:r>
                      <a:endParaRPr lang="en-US" sz="1400" b="1" dirty="0"/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Jawa Timur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Gunung berapi aktif, sunrise view, budaya Suku Tengger.</a:t>
                      </a:r>
                    </a:p>
                  </a:txBody>
                  <a:tcPr marL="33036" marR="33036" marT="16518" marB="16518" anchor="ctr"/>
                </a:tc>
              </a:tr>
              <a:tr h="429471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7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Mandalika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Nusa Tenggara Barat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Kawasan wisata terpadu, sport tourism (MotoGP Mandalika).</a:t>
                      </a:r>
                    </a:p>
                  </a:txBody>
                  <a:tcPr marL="33036" marR="33036" marT="16518" marB="16518" anchor="ctr"/>
                </a:tc>
              </a:tr>
              <a:tr h="429471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8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Labuan Bajo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Nusa Tenggara Timur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Gerbang menuju Taman Nasional Komodo, wisata bahari kelas dunia.</a:t>
                      </a:r>
                    </a:p>
                  </a:txBody>
                  <a:tcPr marL="33036" marR="33036" marT="16518" marB="16518" anchor="ctr"/>
                </a:tc>
              </a:tr>
              <a:tr h="528580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9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Wakatobi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Sulawesi Tenggara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Taman laut terbaik di dunia, wisata selam dan konservasi terumbu karang.</a:t>
                      </a:r>
                    </a:p>
                  </a:txBody>
                  <a:tcPr marL="33036" marR="33036" marT="16518" marB="16518" anchor="ctr"/>
                </a:tc>
              </a:tr>
              <a:tr h="429471"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10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/>
                        <a:t>Morotai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Maluku Utara</a:t>
                      </a:r>
                    </a:p>
                  </a:txBody>
                  <a:tcPr marL="33036" marR="33036" marT="16518" marB="1651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400" b="1" dirty="0"/>
                        <a:t>Wisata bahari, sejarah Perang Dunia II, dan potensi diving.</a:t>
                      </a:r>
                    </a:p>
                  </a:txBody>
                  <a:tcPr marL="33036" marR="33036" marT="16518" marB="16518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350818" y="3810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Daftar 10 Destinasi Prioritas Nasional (10 Bali Baru)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057217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2743200"/>
            <a:ext cx="80772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1.Ketidakseimbangan </a:t>
            </a:r>
            <a:r>
              <a:rPr lang="en-US" sz="2000" dirty="0" err="1">
                <a:solidFill>
                  <a:schemeClr val="tx1"/>
                </a:solidFill>
              </a:rPr>
              <a:t>pembangunan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antarwilayah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2.Kurangnya </a:t>
            </a:r>
            <a:r>
              <a:rPr lang="en-US" sz="2000" dirty="0" err="1">
                <a:solidFill>
                  <a:schemeClr val="tx1"/>
                </a:solidFill>
              </a:rPr>
              <a:t>infrastruktur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dasar</a:t>
            </a:r>
            <a:r>
              <a:rPr lang="en-US" sz="2000" dirty="0">
                <a:solidFill>
                  <a:schemeClr val="tx1"/>
                </a:solidFill>
              </a:rPr>
              <a:t> di </a:t>
            </a:r>
            <a:r>
              <a:rPr lang="en-US" sz="2000" dirty="0" err="1">
                <a:solidFill>
                  <a:schemeClr val="tx1"/>
                </a:solidFill>
              </a:rPr>
              <a:t>destinasi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wisata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3.Minimnya </a:t>
            </a:r>
            <a:r>
              <a:rPr lang="en-US" sz="2000" dirty="0" err="1">
                <a:solidFill>
                  <a:schemeClr val="tx1"/>
                </a:solidFill>
              </a:rPr>
              <a:t>kesadaran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masyarakat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terhadap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pariwisata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berkelanjutan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4.Dampak </a:t>
            </a:r>
            <a:r>
              <a:rPr lang="en-US" sz="2000" dirty="0" err="1">
                <a:solidFill>
                  <a:schemeClr val="tx1"/>
                </a:solidFill>
              </a:rPr>
              <a:t>negatif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terhadap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budaya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lokal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lingkungan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000" dirty="0" smtClean="0">
                <a:solidFill>
                  <a:schemeClr val="tx1"/>
                </a:solidFill>
              </a:rPr>
              <a:t>5.Persaingan </a:t>
            </a:r>
            <a:r>
              <a:rPr lang="en-US" sz="2000" dirty="0">
                <a:solidFill>
                  <a:schemeClr val="tx1"/>
                </a:solidFill>
              </a:rPr>
              <a:t>global </a:t>
            </a:r>
            <a:r>
              <a:rPr lang="en-US" sz="2000" dirty="0" err="1">
                <a:solidFill>
                  <a:schemeClr val="tx1"/>
                </a:solidFill>
              </a:rPr>
              <a:t>antar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destinasi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wisata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dunia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000" b="0" i="0" dirty="0">
              <a:solidFill>
                <a:schemeClr val="tx1"/>
              </a:solidFill>
              <a:effectLst/>
              <a:latin typeface="Google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6393" y="848141"/>
            <a:ext cx="5913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Tantangan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Kebijakan</a:t>
            </a:r>
            <a:r>
              <a:rPr lang="en-US" sz="2800" b="1" dirty="0"/>
              <a:t> </a:t>
            </a:r>
            <a:r>
              <a:rPr lang="en-US" sz="2800" b="1" dirty="0" err="1"/>
              <a:t>Pariwisata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5137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500" y="2765811"/>
            <a:ext cx="876300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1.Penguatan </a:t>
            </a:r>
            <a:r>
              <a:rPr lang="en-US" sz="2400" dirty="0" err="1"/>
              <a:t>destinasi</a:t>
            </a:r>
            <a:r>
              <a:rPr lang="en-US" sz="2400" dirty="0"/>
              <a:t> </a:t>
            </a:r>
            <a:r>
              <a:rPr lang="en-US" sz="2400" dirty="0" err="1"/>
              <a:t>pariwisata</a:t>
            </a:r>
            <a:r>
              <a:rPr lang="en-US" sz="2400" dirty="0"/>
              <a:t> </a:t>
            </a:r>
            <a:r>
              <a:rPr lang="en-US" sz="2400" dirty="0" err="1"/>
              <a:t>unggulan</a:t>
            </a:r>
            <a:r>
              <a:rPr lang="en-US" sz="2400" dirty="0"/>
              <a:t> </a:t>
            </a:r>
            <a:r>
              <a:rPr lang="en-US" sz="2400" dirty="0" err="1"/>
              <a:t>nasional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2.Peningkatan </a:t>
            </a:r>
            <a:r>
              <a:rPr lang="en-US" sz="2400" dirty="0" err="1"/>
              <a:t>kualitas</a:t>
            </a:r>
            <a:r>
              <a:rPr lang="en-US" sz="2400" dirty="0"/>
              <a:t> SDM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kelembagaan</a:t>
            </a:r>
            <a:r>
              <a:rPr lang="en-US" sz="2400" dirty="0"/>
              <a:t> </a:t>
            </a:r>
            <a:r>
              <a:rPr lang="en-US" sz="2400" dirty="0" err="1"/>
              <a:t>pariwisata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3.Penerapan </a:t>
            </a:r>
            <a:r>
              <a:rPr lang="en-US" sz="2400" dirty="0" err="1"/>
              <a:t>prinsip</a:t>
            </a:r>
            <a:r>
              <a:rPr lang="en-US" sz="2400" dirty="0"/>
              <a:t> green tourism </a:t>
            </a:r>
            <a:r>
              <a:rPr lang="en-US" sz="2400" dirty="0" err="1"/>
              <a:t>dan</a:t>
            </a:r>
            <a:r>
              <a:rPr lang="en-US" sz="2400" dirty="0"/>
              <a:t> zero waste tourism.</a:t>
            </a:r>
          </a:p>
          <a:p>
            <a:r>
              <a:rPr lang="en-US" sz="2400" dirty="0" smtClean="0"/>
              <a:t>4.Peningkatan </a:t>
            </a:r>
            <a:r>
              <a:rPr lang="en-US" sz="2400" dirty="0" err="1"/>
              <a:t>konektivitas</a:t>
            </a:r>
            <a:r>
              <a:rPr lang="en-US" sz="2400" dirty="0"/>
              <a:t> </a:t>
            </a:r>
            <a:r>
              <a:rPr lang="en-US" sz="2400" dirty="0" err="1"/>
              <a:t>transportasi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destinasi</a:t>
            </a:r>
            <a:r>
              <a:rPr lang="en-US" sz="2400" dirty="0"/>
              <a:t> </a:t>
            </a:r>
            <a:r>
              <a:rPr lang="en-US" sz="2400" dirty="0" err="1"/>
              <a:t>wisata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5.Promosi </a:t>
            </a:r>
            <a:r>
              <a:rPr lang="en-US" sz="2400" dirty="0"/>
              <a:t>digital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“Wonderful Indonesia”.</a:t>
            </a:r>
          </a:p>
          <a:p>
            <a:r>
              <a:rPr lang="en-US" sz="2400" dirty="0" smtClean="0"/>
              <a:t>6.Kolaborasi </a:t>
            </a:r>
            <a:r>
              <a:rPr lang="en-US" sz="2400" dirty="0" err="1"/>
              <a:t>pemerintah</a:t>
            </a:r>
            <a:r>
              <a:rPr lang="en-US" sz="2400" dirty="0"/>
              <a:t>, </a:t>
            </a:r>
            <a:r>
              <a:rPr lang="en-US" sz="2400" dirty="0" err="1"/>
              <a:t>swasta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.</a:t>
            </a:r>
          </a:p>
          <a:p>
            <a:endParaRPr lang="en-US" sz="2400" i="0" dirty="0">
              <a:effectLst/>
              <a:latin typeface="Google San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066800"/>
            <a:ext cx="6408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Strategi</a:t>
            </a:r>
            <a:r>
              <a:rPr lang="en-US" sz="2800" b="1" dirty="0"/>
              <a:t> </a:t>
            </a:r>
            <a:r>
              <a:rPr lang="en-US" sz="2800" b="1" dirty="0" err="1"/>
              <a:t>Kebijakan</a:t>
            </a:r>
            <a:r>
              <a:rPr lang="en-US" sz="2800" b="1" dirty="0"/>
              <a:t> </a:t>
            </a:r>
            <a:r>
              <a:rPr lang="en-US" sz="2800" b="1" dirty="0" err="1"/>
              <a:t>Pariwisata</a:t>
            </a:r>
            <a:r>
              <a:rPr lang="en-US" sz="2800" b="1" dirty="0"/>
              <a:t> di Indonesia</a:t>
            </a:r>
          </a:p>
        </p:txBody>
      </p:sp>
    </p:spTree>
    <p:extLst>
      <p:ext uri="{BB962C8B-B14F-4D97-AF65-F5344CB8AC3E}">
        <p14:creationId xmlns:p14="http://schemas.microsoft.com/office/powerpoint/2010/main" val="3862187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407421"/>
            <a:ext cx="4038600" cy="50697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</a:rPr>
              <a:t>Penjelasan</a:t>
            </a:r>
            <a:r>
              <a:rPr lang="en-US" dirty="0" smtClean="0">
                <a:solidFill>
                  <a:schemeClr val="tx1"/>
                </a:solidFill>
              </a:rPr>
              <a:t> Green Tourism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381000" y="1143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  <a:p>
            <a:endParaRPr lang="en-US" sz="3600" b="1" dirty="0" smtClean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0218" y="1320811"/>
            <a:ext cx="800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Green </a:t>
            </a:r>
            <a:r>
              <a:rPr lang="en-US" sz="2000" b="1" dirty="0"/>
              <a:t>Tourism (</a:t>
            </a:r>
            <a:r>
              <a:rPr lang="en-US" sz="2000" b="1" dirty="0" err="1"/>
              <a:t>Pariwisata</a:t>
            </a:r>
            <a:r>
              <a:rPr lang="en-US" sz="2000" b="1" dirty="0"/>
              <a:t> </a:t>
            </a:r>
            <a:r>
              <a:rPr lang="en-US" sz="2000" b="1" dirty="0" err="1"/>
              <a:t>Hijau</a:t>
            </a:r>
            <a:r>
              <a:rPr lang="en-US" sz="2000" b="1" dirty="0"/>
              <a:t>)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Green </a:t>
            </a:r>
            <a:r>
              <a:rPr lang="en-US" sz="2000" b="1" dirty="0"/>
              <a:t>tourism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b="1" dirty="0" err="1"/>
              <a:t>pariwisata</a:t>
            </a:r>
            <a:r>
              <a:rPr lang="en-US" sz="2000" b="1" dirty="0"/>
              <a:t> </a:t>
            </a:r>
            <a:r>
              <a:rPr lang="en-US" sz="2000" b="1" dirty="0" err="1"/>
              <a:t>hijau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pengelolaan</a:t>
            </a:r>
            <a:r>
              <a:rPr lang="en-US" sz="2000" dirty="0"/>
              <a:t> </a:t>
            </a:r>
            <a:r>
              <a:rPr lang="en-US" sz="2000" dirty="0" err="1"/>
              <a:t>pariwisata</a:t>
            </a:r>
            <a:r>
              <a:rPr lang="en-US" sz="2000" dirty="0"/>
              <a:t> yang </a:t>
            </a:r>
            <a:r>
              <a:rPr lang="en-US" sz="2000" dirty="0" err="1"/>
              <a:t>berorientasi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kelestarian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, </a:t>
            </a:r>
            <a:r>
              <a:rPr lang="en-US" sz="2000" dirty="0" err="1"/>
              <a:t>efisiensi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kesejahteraan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3048000"/>
            <a:ext cx="769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/>
              <a:t>Prinsip-prinsip</a:t>
            </a:r>
            <a:r>
              <a:rPr lang="en-US" sz="2400" b="1" dirty="0" smtClean="0"/>
              <a:t> green tourism</a:t>
            </a:r>
          </a:p>
          <a:p>
            <a:pPr>
              <a:buFont typeface="+mj-lt"/>
              <a:buAutoNum type="arabicPeriod"/>
            </a:pPr>
            <a:r>
              <a:rPr lang="en-US" sz="2400" dirty="0" err="1" smtClean="0"/>
              <a:t>Menghemat</a:t>
            </a:r>
            <a:r>
              <a:rPr lang="en-US" sz="2400" dirty="0" smtClean="0"/>
              <a:t> </a:t>
            </a:r>
            <a:r>
              <a:rPr lang="en-US" sz="2400" dirty="0" err="1"/>
              <a:t>energi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air.</a:t>
            </a:r>
          </a:p>
          <a:p>
            <a:pPr>
              <a:buFont typeface="+mj-lt"/>
              <a:buAutoNum type="arabicPeriod"/>
            </a:pP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mengelola</a:t>
            </a:r>
            <a:r>
              <a:rPr lang="en-US" sz="2400" dirty="0"/>
              <a:t> </a:t>
            </a:r>
            <a:r>
              <a:rPr lang="en-US" sz="2400" dirty="0" err="1"/>
              <a:t>limbah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ramah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400" dirty="0" err="1"/>
              <a:t>Melestarikan</a:t>
            </a:r>
            <a:r>
              <a:rPr lang="en-US" sz="2400" dirty="0"/>
              <a:t> </a:t>
            </a:r>
            <a:r>
              <a:rPr lang="en-US" sz="2400" dirty="0" err="1"/>
              <a:t>alam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setempat</a:t>
            </a:r>
            <a:r>
              <a:rPr lang="en-US" sz="2400" dirty="0"/>
              <a:t>.</a:t>
            </a:r>
          </a:p>
          <a:p>
            <a:pPr>
              <a:buFont typeface="+mj-lt"/>
              <a:buAutoNum type="arabicPeriod"/>
            </a:pP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wisata</a:t>
            </a:r>
            <a:r>
              <a:rPr lang="en-US" sz="2400" dirty="0"/>
              <a:t> </a:t>
            </a:r>
            <a:r>
              <a:rPr lang="en-US" sz="2400" dirty="0" err="1"/>
              <a:t>berkelanjutan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2409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9100" y="1828800"/>
            <a:ext cx="830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Manfaat</a:t>
            </a:r>
            <a:r>
              <a:rPr lang="en-US" sz="2800" b="1" dirty="0" smtClean="0"/>
              <a:t> Green Tourism</a:t>
            </a: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Menjaga</a:t>
            </a:r>
            <a:r>
              <a:rPr lang="en-US" sz="2800" dirty="0"/>
              <a:t> </a:t>
            </a:r>
            <a:r>
              <a:rPr lang="en-US" sz="2800" dirty="0" err="1"/>
              <a:t>kelestarian</a:t>
            </a:r>
            <a:r>
              <a:rPr lang="en-US" sz="2800" dirty="0"/>
              <a:t> </a:t>
            </a:r>
            <a:r>
              <a:rPr lang="en-US" sz="2800" dirty="0" err="1"/>
              <a:t>alam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citra</a:t>
            </a:r>
            <a:r>
              <a:rPr lang="en-US" sz="2800" dirty="0"/>
              <a:t> </a:t>
            </a:r>
            <a:r>
              <a:rPr lang="en-US" sz="2800" dirty="0" err="1"/>
              <a:t>positif</a:t>
            </a:r>
            <a:r>
              <a:rPr lang="en-US" sz="2800" dirty="0"/>
              <a:t> </a:t>
            </a:r>
            <a:r>
              <a:rPr lang="en-US" sz="2800" dirty="0" err="1"/>
              <a:t>destinasi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Menarik</a:t>
            </a:r>
            <a:r>
              <a:rPr lang="en-US" sz="2800" dirty="0"/>
              <a:t> </a:t>
            </a:r>
            <a:r>
              <a:rPr lang="en-US" sz="2800" dirty="0" err="1"/>
              <a:t>wisatawan</a:t>
            </a:r>
            <a:r>
              <a:rPr lang="en-US" sz="2800" dirty="0"/>
              <a:t> </a:t>
            </a:r>
            <a:r>
              <a:rPr lang="en-US" sz="2800" dirty="0" err="1"/>
              <a:t>berwawasan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75559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304800"/>
            <a:ext cx="784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penerapan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Wisata</a:t>
            </a:r>
            <a:r>
              <a:rPr lang="en-US" dirty="0"/>
              <a:t> </a:t>
            </a:r>
            <a:r>
              <a:rPr lang="en-US" b="1" dirty="0" err="1"/>
              <a:t>Nglanggeran</a:t>
            </a:r>
            <a:r>
              <a:rPr lang="en-US" b="1" dirty="0"/>
              <a:t> (Yogyakarta)</a:t>
            </a:r>
            <a:r>
              <a:rPr lang="en-US" dirty="0"/>
              <a:t>: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surya</a:t>
            </a:r>
            <a:r>
              <a:rPr lang="en-US" dirty="0"/>
              <a:t>,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sampah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wisata</a:t>
            </a:r>
            <a:r>
              <a:rPr lang="en-US" dirty="0"/>
              <a:t> </a:t>
            </a:r>
            <a:r>
              <a:rPr lang="en-US" dirty="0" err="1"/>
              <a:t>edukasi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Eco-resort di Raja </a:t>
            </a:r>
            <a:r>
              <a:rPr lang="en-US" b="1" dirty="0" err="1"/>
              <a:t>Ampat</a:t>
            </a:r>
            <a:r>
              <a:rPr lang="en-US" dirty="0"/>
              <a:t>: </a:t>
            </a:r>
            <a:r>
              <a:rPr lang="en-US" dirty="0" err="1"/>
              <a:t>membatasi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wisatawan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konservasi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14600"/>
            <a:ext cx="8077201" cy="370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507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6858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Contoh</a:t>
            </a:r>
            <a:endParaRPr lang="en-US" b="1" dirty="0" smtClean="0"/>
          </a:p>
          <a:p>
            <a:r>
              <a:rPr lang="en-US" b="1" dirty="0" smtClean="0"/>
              <a:t>Eco-resort </a:t>
            </a:r>
            <a:r>
              <a:rPr lang="en-US" b="1" dirty="0"/>
              <a:t>di Raja </a:t>
            </a:r>
            <a:r>
              <a:rPr lang="en-US" b="1" dirty="0" err="1"/>
              <a:t>Ampat</a:t>
            </a:r>
            <a:r>
              <a:rPr lang="en-US" dirty="0"/>
              <a:t>: </a:t>
            </a:r>
            <a:r>
              <a:rPr lang="en-US" dirty="0" err="1"/>
              <a:t>membatasi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wisatawan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konservasi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31"/>
          <a:stretch/>
        </p:blipFill>
        <p:spPr>
          <a:xfrm>
            <a:off x="152400" y="1828801"/>
            <a:ext cx="8649568" cy="352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308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230079" y="533400"/>
            <a:ext cx="8001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Contoh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Di </a:t>
            </a:r>
            <a:r>
              <a:rPr lang="en-US" sz="2400" b="1" dirty="0" smtClean="0">
                <a:solidFill>
                  <a:schemeClr val="tx1"/>
                </a:solidFill>
              </a:rPr>
              <a:t>Labuan </a:t>
            </a:r>
            <a:r>
              <a:rPr lang="en-US" sz="2400" b="1" dirty="0" err="1" smtClean="0">
                <a:solidFill>
                  <a:schemeClr val="tx1"/>
                </a:solidFill>
              </a:rPr>
              <a:t>Bajo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pemerintah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masyarakat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melakukan</a:t>
            </a:r>
            <a:r>
              <a:rPr lang="en-US" sz="2400" dirty="0" smtClean="0">
                <a:solidFill>
                  <a:schemeClr val="tx1"/>
                </a:solidFill>
              </a:rPr>
              <a:t> program “</a:t>
            </a:r>
            <a:r>
              <a:rPr lang="en-US" sz="2400" b="1" dirty="0" smtClean="0">
                <a:solidFill>
                  <a:schemeClr val="tx1"/>
                </a:solidFill>
              </a:rPr>
              <a:t>Zero Waste Destination</a:t>
            </a:r>
            <a:r>
              <a:rPr lang="en-US" sz="2400" dirty="0" smtClean="0">
                <a:solidFill>
                  <a:schemeClr val="tx1"/>
                </a:solidFill>
              </a:rPr>
              <a:t>” </a:t>
            </a:r>
            <a:r>
              <a:rPr lang="en-US" sz="2400" dirty="0" err="1" smtClean="0">
                <a:solidFill>
                  <a:schemeClr val="tx1"/>
                </a:solidFill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sistem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pengelolaan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sampah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terpadu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62200"/>
            <a:ext cx="8156359" cy="382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563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1447800"/>
            <a:ext cx="7848600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pariwisata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 </a:t>
            </a:r>
            <a:r>
              <a:rPr lang="en-US" sz="2400" dirty="0" err="1"/>
              <a:t>serangkaian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, </a:t>
            </a:r>
            <a:r>
              <a:rPr lang="en-US" sz="2400" dirty="0" err="1"/>
              <a:t>aturan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pedoman</a:t>
            </a:r>
            <a:r>
              <a:rPr lang="en-US" sz="2400" dirty="0"/>
              <a:t> yang </a:t>
            </a:r>
            <a:r>
              <a:rPr lang="en-US" sz="2400" dirty="0" err="1"/>
              <a:t>ditetapkan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mengelola</a:t>
            </a:r>
            <a:r>
              <a:rPr lang="en-US" sz="2400" dirty="0"/>
              <a:t>, </a:t>
            </a:r>
            <a:r>
              <a:rPr lang="en-US" sz="2400" dirty="0" err="1"/>
              <a:t>mengembangkan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mempromosikan</a:t>
            </a:r>
            <a:r>
              <a:rPr lang="en-US" sz="2400" dirty="0"/>
              <a:t> </a:t>
            </a:r>
            <a:r>
              <a:rPr lang="en-US" sz="2400" dirty="0" err="1"/>
              <a:t>sektor</a:t>
            </a:r>
            <a:r>
              <a:rPr lang="en-US" sz="2400" dirty="0"/>
              <a:t> </a:t>
            </a:r>
            <a:r>
              <a:rPr lang="en-US" sz="2400" dirty="0" err="1"/>
              <a:t>pariwisata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,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kemajuan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, </a:t>
            </a:r>
            <a:r>
              <a:rPr lang="en-US" sz="2400" dirty="0" err="1"/>
              <a:t>sosial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. 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err="1" smtClean="0"/>
              <a:t>Ciri</a:t>
            </a:r>
            <a:r>
              <a:rPr lang="en-US" sz="2400" dirty="0" smtClean="0"/>
              <a:t> </a:t>
            </a:r>
            <a:r>
              <a:rPr lang="en-US" sz="2400" dirty="0" err="1"/>
              <a:t>khasnya</a:t>
            </a:r>
            <a:r>
              <a:rPr lang="en-US" sz="2400" dirty="0"/>
              <a:t> </a:t>
            </a:r>
            <a:r>
              <a:rPr lang="en-US" sz="2400" dirty="0" err="1"/>
              <a:t>meliputi</a:t>
            </a:r>
            <a:r>
              <a:rPr lang="en-US" sz="2400" dirty="0"/>
              <a:t> </a:t>
            </a:r>
            <a:r>
              <a:rPr lang="en-US" sz="2400" dirty="0" err="1"/>
              <a:t>keterkaitannya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,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dinamis</a:t>
            </a:r>
            <a:r>
              <a:rPr lang="en-US" sz="2400" dirty="0"/>
              <a:t> </a:t>
            </a:r>
            <a:r>
              <a:rPr lang="en-US" sz="2400" dirty="0" err="1"/>
              <a:t>menyesuaikan</a:t>
            </a:r>
            <a:r>
              <a:rPr lang="en-US" sz="2400" dirty="0"/>
              <a:t> </a:t>
            </a:r>
            <a:r>
              <a:rPr lang="en-US" sz="2400" dirty="0" err="1"/>
              <a:t>perubahan</a:t>
            </a:r>
            <a:r>
              <a:rPr lang="en-US" sz="2400" dirty="0"/>
              <a:t>, </a:t>
            </a:r>
            <a:r>
              <a:rPr lang="en-US" sz="2400" dirty="0" err="1"/>
              <a:t>berorientasi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keberlanjutan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fokus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penciptaan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tarik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yang </a:t>
            </a:r>
            <a:r>
              <a:rPr lang="en-US" sz="2400" dirty="0" err="1"/>
              <a:t>unik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berkualitas</a:t>
            </a:r>
            <a:r>
              <a:rPr lang="en-US" sz="24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2306212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1443841"/>
            <a:ext cx="7848600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/>
              <a:t>Tantangan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Kebijakan</a:t>
            </a:r>
            <a:r>
              <a:rPr lang="en-US" sz="2800" b="1" dirty="0"/>
              <a:t> </a:t>
            </a:r>
            <a:r>
              <a:rPr lang="en-US" sz="2800" b="1" dirty="0" err="1"/>
              <a:t>Pariwisata</a:t>
            </a:r>
            <a:endParaRPr lang="en-US" sz="2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 smtClean="0"/>
              <a:t>Ketidakseimbangan</a:t>
            </a:r>
            <a:r>
              <a:rPr lang="en-US" sz="2800" dirty="0" smtClean="0"/>
              <a:t> </a:t>
            </a:r>
            <a:r>
              <a:rPr lang="en-US" sz="2800" dirty="0" err="1"/>
              <a:t>pembangunan</a:t>
            </a:r>
            <a:r>
              <a:rPr lang="en-US" sz="2800" dirty="0"/>
              <a:t> </a:t>
            </a:r>
            <a:r>
              <a:rPr lang="en-US" sz="2800" dirty="0" err="1"/>
              <a:t>antarwilayah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Kurangnya</a:t>
            </a:r>
            <a:r>
              <a:rPr lang="en-US" sz="2800" dirty="0"/>
              <a:t> </a:t>
            </a:r>
            <a:r>
              <a:rPr lang="en-US" sz="2800" dirty="0" err="1"/>
              <a:t>infrastruktur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di </a:t>
            </a:r>
            <a:r>
              <a:rPr lang="en-US" sz="2800" dirty="0" err="1"/>
              <a:t>destinasi</a:t>
            </a:r>
            <a:r>
              <a:rPr lang="en-US" sz="2800" dirty="0"/>
              <a:t> </a:t>
            </a:r>
            <a:r>
              <a:rPr lang="en-US" sz="2800" dirty="0" err="1"/>
              <a:t>wisata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Minimnya</a:t>
            </a:r>
            <a:r>
              <a:rPr lang="en-US" sz="2800" dirty="0"/>
              <a:t> </a:t>
            </a:r>
            <a:r>
              <a:rPr lang="en-US" sz="2800" dirty="0" err="1"/>
              <a:t>kesadaran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pariwisata</a:t>
            </a:r>
            <a:r>
              <a:rPr lang="en-US" sz="2800" dirty="0"/>
              <a:t> </a:t>
            </a:r>
            <a:r>
              <a:rPr lang="en-US" sz="2800" dirty="0" err="1"/>
              <a:t>berkelanjutan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Dampak</a:t>
            </a:r>
            <a:r>
              <a:rPr lang="en-US" sz="2800" dirty="0"/>
              <a:t> </a:t>
            </a:r>
            <a:r>
              <a:rPr lang="en-US" sz="2800" dirty="0" err="1"/>
              <a:t>negatif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</a:t>
            </a:r>
            <a:r>
              <a:rPr lang="en-US" sz="2800" dirty="0" err="1"/>
              <a:t>budaya</a:t>
            </a:r>
            <a:r>
              <a:rPr lang="en-US" sz="2800" dirty="0"/>
              <a:t> </a:t>
            </a:r>
            <a:r>
              <a:rPr lang="en-US" sz="2800" dirty="0" err="1"/>
              <a:t>lokal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lingkungan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err="1"/>
              <a:t>Persaingan</a:t>
            </a:r>
            <a:r>
              <a:rPr lang="en-US" sz="2800" dirty="0"/>
              <a:t> global </a:t>
            </a:r>
            <a:r>
              <a:rPr lang="en-US" sz="2800" dirty="0" err="1"/>
              <a:t>antar</a:t>
            </a:r>
            <a:r>
              <a:rPr lang="en-US" sz="2800" dirty="0"/>
              <a:t> </a:t>
            </a:r>
            <a:r>
              <a:rPr lang="en-US" sz="2800" dirty="0" err="1"/>
              <a:t>destinasi</a:t>
            </a:r>
            <a:r>
              <a:rPr lang="en-US" sz="2800" dirty="0"/>
              <a:t> </a:t>
            </a:r>
            <a:r>
              <a:rPr lang="en-US" sz="2800" dirty="0" err="1"/>
              <a:t>wisata</a:t>
            </a:r>
            <a:r>
              <a:rPr lang="en-US" sz="2800" dirty="0"/>
              <a:t> </a:t>
            </a:r>
            <a:r>
              <a:rPr lang="en-US" sz="2800" dirty="0" err="1"/>
              <a:t>dunia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2689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</a:rPr>
              <a:t>	</a:t>
            </a:r>
          </a:p>
          <a:p>
            <a:endParaRPr lang="en-US" sz="4000" b="1" dirty="0">
              <a:solidFill>
                <a:schemeClr val="tx1"/>
              </a:solidFill>
            </a:endParaRPr>
          </a:p>
          <a:p>
            <a:endParaRPr lang="id-ID" sz="2400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id-ID" sz="4000" b="1" dirty="0">
                <a:solidFill>
                  <a:schemeClr val="tx1"/>
                </a:solidFill>
                <a:sym typeface="Wingdings" panose="05000000000000000000" pitchFamily="2" charset="2"/>
              </a:rPr>
              <a:t> </a:t>
            </a:r>
            <a:r>
              <a:rPr lang="en-US" sz="40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Thank You</a:t>
            </a:r>
            <a:r>
              <a:rPr lang="id-ID" sz="4000" b="1" dirty="0" smtClean="0">
                <a:solidFill>
                  <a:schemeClr val="tx1"/>
                </a:solidFill>
              </a:rPr>
              <a:t> </a:t>
            </a:r>
            <a:r>
              <a:rPr lang="id-ID" sz="4000" b="1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304800"/>
            <a:ext cx="6400800" cy="609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Definisi dan K</a:t>
            </a:r>
            <a:r>
              <a:rPr lang="fi-FI" dirty="0" smtClean="0">
                <a:solidFill>
                  <a:schemeClr val="tx1"/>
                </a:solidFill>
              </a:rPr>
              <a:t>onsep </a:t>
            </a:r>
            <a:r>
              <a:rPr lang="fi-FI" dirty="0">
                <a:solidFill>
                  <a:schemeClr val="tx1"/>
                </a:solidFill>
              </a:rPr>
              <a:t>kebijakan pariwisata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727" y="1295400"/>
            <a:ext cx="8305800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1D35"/>
                </a:solidFill>
                <a:latin typeface="Google Sans"/>
              </a:rPr>
              <a:t>Definisi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: </a:t>
            </a:r>
          </a:p>
          <a:p>
            <a:pPr algn="just"/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Kebijakan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pariwisata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merupakan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kerangka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kerja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yang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dibuat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oleh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pemerintah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(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dan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pihak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terkait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lainnya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)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untuk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memberikan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panduan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dalam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pengambilan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keputusan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di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bidang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pariwisata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. Hal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ini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mencakup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regulasi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aturan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arah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,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dan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sasaran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yang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memengaruhi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pengembangan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pariwisata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dalam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jangka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panjang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dan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sz="2400" dirty="0" err="1">
                <a:solidFill>
                  <a:srgbClr val="001D35"/>
                </a:solidFill>
                <a:latin typeface="Google Sans"/>
              </a:rPr>
              <a:t>operasionalnya</a:t>
            </a:r>
            <a:r>
              <a:rPr lang="en-US" sz="2400" dirty="0">
                <a:solidFill>
                  <a:srgbClr val="001D35"/>
                </a:solidFill>
                <a:latin typeface="Google Sans"/>
              </a:rPr>
              <a:t>. </a:t>
            </a:r>
            <a:endParaRPr lang="en-US" sz="2400" b="0" i="0" dirty="0">
              <a:solidFill>
                <a:srgbClr val="001D35"/>
              </a:solidFill>
              <a:effectLst/>
              <a:latin typeface="Google San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727" y="4125456"/>
            <a:ext cx="83058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Di Indonesia,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pariwisata</a:t>
            </a:r>
            <a:r>
              <a:rPr lang="en-US" sz="2400" dirty="0"/>
              <a:t> </a:t>
            </a:r>
            <a:r>
              <a:rPr lang="en-US" sz="2400" dirty="0" err="1"/>
              <a:t>diatur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b="1" dirty="0" err="1"/>
              <a:t>Undang-Undang</a:t>
            </a:r>
            <a:r>
              <a:rPr lang="en-US" sz="2400" b="1" dirty="0"/>
              <a:t> </a:t>
            </a:r>
            <a:r>
              <a:rPr lang="en-US" sz="2400" b="1" dirty="0" err="1"/>
              <a:t>Nomor</a:t>
            </a:r>
            <a:r>
              <a:rPr lang="en-US" sz="2400" b="1" dirty="0"/>
              <a:t> 10 </a:t>
            </a:r>
            <a:r>
              <a:rPr lang="en-US" sz="2400" b="1" dirty="0" err="1"/>
              <a:t>Tahun</a:t>
            </a:r>
            <a:r>
              <a:rPr lang="en-US" sz="2400" b="1" dirty="0"/>
              <a:t> 2009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b="1" dirty="0" err="1"/>
              <a:t>Kepariwisataan</a:t>
            </a:r>
            <a:r>
              <a:rPr lang="en-US" sz="2400" dirty="0"/>
              <a:t>, 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penyelenggaraan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pariwisata</a:t>
            </a:r>
            <a:r>
              <a:rPr lang="en-US" sz="2400" dirty="0"/>
              <a:t> di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wilayah</a:t>
            </a:r>
            <a:r>
              <a:rPr lang="en-US" sz="2400" dirty="0"/>
              <a:t> Indonesia.</a:t>
            </a:r>
          </a:p>
        </p:txBody>
      </p:sp>
    </p:spTree>
    <p:extLst>
      <p:ext uri="{BB962C8B-B14F-4D97-AF65-F5344CB8AC3E}">
        <p14:creationId xmlns:p14="http://schemas.microsoft.com/office/powerpoint/2010/main" val="5797554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81000" y="609600"/>
            <a:ext cx="8382000" cy="54414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8872" rIns="0" bIns="17933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400" b="1" dirty="0" err="1"/>
              <a:t>Konsep</a:t>
            </a:r>
            <a:r>
              <a:rPr lang="en-US" sz="2400" dirty="0"/>
              <a:t>:</a:t>
            </a:r>
          </a:p>
          <a:p>
            <a:pPr algn="l" fontAlgn="ctr"/>
            <a:r>
              <a:rPr lang="en-US" sz="2400" b="1" dirty="0" err="1"/>
              <a:t>Tujuan</a:t>
            </a:r>
            <a:r>
              <a:rPr lang="en-US" sz="2400" dirty="0"/>
              <a:t>: </a:t>
            </a: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mengelola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pariwisata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komprehensif</a:t>
            </a:r>
            <a:r>
              <a:rPr lang="en-US" sz="2400" dirty="0"/>
              <a:t>, </a:t>
            </a:r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, </a:t>
            </a:r>
            <a:r>
              <a:rPr lang="en-US" sz="2400" dirty="0" err="1"/>
              <a:t>sosial</a:t>
            </a:r>
            <a:r>
              <a:rPr lang="en-US" sz="2400" dirty="0"/>
              <a:t>, </a:t>
            </a:r>
            <a:r>
              <a:rPr lang="en-US" sz="2400" dirty="0" err="1"/>
              <a:t>budaya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. 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utamanya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kemajuan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daerah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kesejahteraan</a:t>
            </a:r>
            <a:r>
              <a:rPr lang="en-US" sz="2400" dirty="0"/>
              <a:t> </a:t>
            </a:r>
            <a:r>
              <a:rPr lang="en-US" sz="2400" dirty="0" err="1"/>
              <a:t>warga</a:t>
            </a:r>
            <a:r>
              <a:rPr lang="en-US" sz="2400" dirty="0"/>
              <a:t> </a:t>
            </a:r>
            <a:r>
              <a:rPr lang="en-US" sz="2400" dirty="0" err="1"/>
              <a:t>negaranya</a:t>
            </a:r>
            <a:r>
              <a:rPr lang="en-US" sz="2400" dirty="0"/>
              <a:t>. </a:t>
            </a:r>
          </a:p>
          <a:p>
            <a:pPr algn="just" fontAlgn="ctr"/>
            <a:r>
              <a:rPr lang="en-US" sz="2400" b="1" dirty="0" err="1"/>
              <a:t>Fokus</a:t>
            </a:r>
            <a:r>
              <a:rPr lang="en-US" sz="2400" dirty="0"/>
              <a:t>: 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mencakup</a:t>
            </a:r>
            <a:r>
              <a:rPr lang="en-US" sz="2400" dirty="0"/>
              <a:t> </a:t>
            </a:r>
            <a:r>
              <a:rPr lang="en-US" sz="2400" dirty="0" err="1"/>
              <a:t>perencanaan</a:t>
            </a:r>
            <a:r>
              <a:rPr lang="en-US" sz="2400" dirty="0"/>
              <a:t>,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infrastruktur</a:t>
            </a:r>
            <a:r>
              <a:rPr lang="en-US" sz="2400" dirty="0"/>
              <a:t>, </a:t>
            </a:r>
            <a:r>
              <a:rPr lang="en-US" sz="2400" dirty="0" err="1"/>
              <a:t>promosi</a:t>
            </a:r>
            <a:r>
              <a:rPr lang="en-US" sz="2400" dirty="0"/>
              <a:t> </a:t>
            </a:r>
            <a:r>
              <a:rPr lang="en-US" sz="2400" dirty="0" err="1"/>
              <a:t>destinasi</a:t>
            </a:r>
            <a:r>
              <a:rPr lang="en-US" sz="2400" dirty="0"/>
              <a:t>, </a:t>
            </a:r>
            <a:r>
              <a:rPr lang="en-US" sz="2400" dirty="0" err="1"/>
              <a:t>perlindungan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kebudayaan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,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layanan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destinasi</a:t>
            </a:r>
            <a:r>
              <a:rPr lang="en-US" sz="2400" dirty="0"/>
              <a:t>. </a:t>
            </a:r>
          </a:p>
          <a:p>
            <a:pPr algn="l"/>
            <a:r>
              <a:rPr lang="en-US" sz="2400" b="1" dirty="0" err="1"/>
              <a:t>Dampak</a:t>
            </a:r>
            <a:r>
              <a:rPr lang="en-US" sz="2400" dirty="0"/>
              <a:t>: </a:t>
            </a:r>
            <a:r>
              <a:rPr lang="en-US" sz="2400" dirty="0" err="1"/>
              <a:t>Bertujuan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memaksimalkan</a:t>
            </a:r>
            <a:r>
              <a:rPr lang="en-US" sz="2400" dirty="0"/>
              <a:t> </a:t>
            </a:r>
            <a:r>
              <a:rPr lang="en-US" sz="2400" dirty="0" err="1"/>
              <a:t>manfaat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meminimalkan</a:t>
            </a:r>
            <a:r>
              <a:rPr lang="en-US" sz="2400" dirty="0"/>
              <a:t> </a:t>
            </a:r>
            <a:r>
              <a:rPr lang="en-US" sz="2400" dirty="0" err="1"/>
              <a:t>potensi</a:t>
            </a:r>
            <a:r>
              <a:rPr lang="en-US" sz="2400" dirty="0"/>
              <a:t> </a:t>
            </a:r>
            <a:r>
              <a:rPr lang="en-US" sz="2400" dirty="0" err="1"/>
              <a:t>dampak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pariwisata</a:t>
            </a:r>
            <a:r>
              <a:rPr lang="en-US" sz="2400" dirty="0"/>
              <a:t>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setempat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3281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8600" y="228600"/>
            <a:ext cx="8305800" cy="61362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42830" rIns="0" bIns="14283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000" dirty="0" err="1"/>
              <a:t>Ciri</a:t>
            </a:r>
            <a:r>
              <a:rPr lang="en-US" sz="2000" dirty="0"/>
              <a:t> </a:t>
            </a:r>
            <a:r>
              <a:rPr lang="en-US" sz="2000" dirty="0" err="1"/>
              <a:t>khas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pariwisata</a:t>
            </a:r>
            <a:endParaRPr lang="en-US" sz="2000" dirty="0"/>
          </a:p>
          <a:p>
            <a:pPr algn="l"/>
            <a:r>
              <a:rPr lang="en-US" sz="2000" b="1" dirty="0" smtClean="0"/>
              <a:t>1.Dinamis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Fleksibel</a:t>
            </a:r>
            <a:r>
              <a:rPr lang="en-US" sz="2000" dirty="0"/>
              <a:t>: </a:t>
            </a:r>
          </a:p>
          <a:p>
            <a:pPr algn="l" fontAlgn="ctr"/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bersifat</a:t>
            </a:r>
            <a:r>
              <a:rPr lang="en-US" sz="2000" dirty="0"/>
              <a:t> </a:t>
            </a:r>
            <a:r>
              <a:rPr lang="en-US" sz="2000" dirty="0" err="1"/>
              <a:t>dinamis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menyesuaikan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disempurnakan</a:t>
            </a:r>
            <a:r>
              <a:rPr lang="en-US" sz="2000" dirty="0"/>
              <a:t> </a:t>
            </a:r>
            <a:r>
              <a:rPr lang="en-US" sz="2000" dirty="0" err="1"/>
              <a:t>seiring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tren</a:t>
            </a:r>
            <a:r>
              <a:rPr lang="en-US" sz="2000" dirty="0"/>
              <a:t>, </a:t>
            </a:r>
            <a:r>
              <a:rPr lang="en-US" sz="2000" dirty="0" err="1"/>
              <a:t>teknologi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r>
              <a:rPr lang="en-US" sz="2000" dirty="0"/>
              <a:t>. </a:t>
            </a:r>
          </a:p>
          <a:p>
            <a:pPr algn="l"/>
            <a:r>
              <a:rPr lang="en-US" sz="2000" b="1" dirty="0" smtClean="0"/>
              <a:t>2.Berorientasi </a:t>
            </a:r>
            <a:r>
              <a:rPr lang="en-US" sz="2000" b="1" dirty="0" err="1"/>
              <a:t>Jangka</a:t>
            </a:r>
            <a:r>
              <a:rPr lang="en-US" sz="2000" b="1" dirty="0"/>
              <a:t> </a:t>
            </a:r>
            <a:r>
              <a:rPr lang="en-US" sz="2000" b="1" dirty="0" err="1"/>
              <a:t>Panjang</a:t>
            </a:r>
            <a:r>
              <a:rPr lang="en-US" sz="2000" dirty="0"/>
              <a:t>: </a:t>
            </a:r>
          </a:p>
          <a:p>
            <a:pPr algn="l" fontAlgn="ctr"/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erat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perencanaan</a:t>
            </a:r>
            <a:r>
              <a:rPr lang="en-US" sz="2000" dirty="0"/>
              <a:t> </a:t>
            </a:r>
            <a:r>
              <a:rPr lang="en-US" sz="2000" dirty="0" err="1"/>
              <a:t>jangka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pariwisata</a:t>
            </a:r>
            <a:r>
              <a:rPr lang="en-US" sz="2000" dirty="0"/>
              <a:t> yang </a:t>
            </a:r>
            <a:r>
              <a:rPr lang="en-US" sz="2000" dirty="0" err="1"/>
              <a:t>berkelanjutan</a:t>
            </a:r>
            <a:r>
              <a:rPr lang="en-US" sz="2000" dirty="0"/>
              <a:t>, yang </a:t>
            </a:r>
            <a:r>
              <a:rPr lang="en-US" sz="2000" dirty="0" err="1"/>
              <a:t>mencakup</a:t>
            </a:r>
            <a:r>
              <a:rPr lang="en-US" sz="2000" dirty="0"/>
              <a:t> </a:t>
            </a:r>
            <a:r>
              <a:rPr lang="en-US" sz="2000" dirty="0" err="1"/>
              <a:t>visi</a:t>
            </a:r>
            <a:r>
              <a:rPr lang="en-US" sz="2000" dirty="0"/>
              <a:t>, </a:t>
            </a:r>
            <a:r>
              <a:rPr lang="en-US" sz="2000" dirty="0" err="1"/>
              <a:t>misi</a:t>
            </a:r>
            <a:r>
              <a:rPr lang="en-US" sz="2000" dirty="0"/>
              <a:t>, </a:t>
            </a:r>
            <a:r>
              <a:rPr lang="en-US" sz="2000" dirty="0" err="1"/>
              <a:t>tujuan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strategi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. </a:t>
            </a:r>
          </a:p>
          <a:p>
            <a:pPr algn="l"/>
            <a:r>
              <a:rPr lang="en-US" sz="2000" b="1" dirty="0" smtClean="0"/>
              <a:t>3.Berbasis </a:t>
            </a:r>
            <a:r>
              <a:rPr lang="en-US" sz="2000" b="1" dirty="0" err="1"/>
              <a:t>Keunikan</a:t>
            </a:r>
            <a:r>
              <a:rPr lang="en-US" sz="2000" b="1" dirty="0"/>
              <a:t> </a:t>
            </a:r>
            <a:r>
              <a:rPr lang="en-US" sz="2000" b="1" dirty="0" err="1"/>
              <a:t>Lokal</a:t>
            </a:r>
            <a:r>
              <a:rPr lang="en-US" sz="2000" dirty="0"/>
              <a:t>: </a:t>
            </a:r>
          </a:p>
          <a:p>
            <a:pPr algn="l" fontAlgn="ctr"/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pelayanan</a:t>
            </a:r>
            <a:r>
              <a:rPr lang="en-US" sz="2000" dirty="0"/>
              <a:t> </a:t>
            </a:r>
            <a:r>
              <a:rPr lang="en-US" sz="2000" dirty="0" err="1"/>
              <a:t>pariwisata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didasarkan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kearifan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keunikan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setempat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menciptakan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tarik</a:t>
            </a:r>
            <a:r>
              <a:rPr lang="en-US" sz="2000" dirty="0"/>
              <a:t> yang </a:t>
            </a:r>
            <a:r>
              <a:rPr lang="en-US" sz="2000" dirty="0" err="1"/>
              <a:t>khas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berbeda</a:t>
            </a:r>
            <a:r>
              <a:rPr lang="en-US" sz="2000" dirty="0"/>
              <a:t>. </a:t>
            </a:r>
          </a:p>
          <a:p>
            <a:pPr algn="l"/>
            <a:r>
              <a:rPr lang="en-US" sz="2000" b="1" dirty="0" smtClean="0"/>
              <a:t>4.Integrasi </a:t>
            </a:r>
            <a:r>
              <a:rPr lang="en-US" sz="2000" b="1" dirty="0" err="1"/>
              <a:t>Ekonomi</a:t>
            </a:r>
            <a:r>
              <a:rPr lang="en-US" sz="2000" b="1" dirty="0"/>
              <a:t>, </a:t>
            </a:r>
            <a:r>
              <a:rPr lang="en-US" sz="2000" b="1" dirty="0" err="1"/>
              <a:t>Sosial</a:t>
            </a:r>
            <a:r>
              <a:rPr lang="en-US" sz="2000" b="1" dirty="0"/>
              <a:t>,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Lingkungan</a:t>
            </a:r>
            <a:r>
              <a:rPr lang="en-US" sz="2000" dirty="0"/>
              <a:t>: </a:t>
            </a:r>
          </a:p>
          <a:p>
            <a:pPr algn="l"/>
            <a:r>
              <a:rPr lang="en-US" sz="2000" dirty="0" err="1"/>
              <a:t>Kebijakan</a:t>
            </a:r>
            <a:r>
              <a:rPr lang="en-US" sz="2000" dirty="0"/>
              <a:t> yang </a:t>
            </a:r>
            <a:r>
              <a:rPr lang="en-US" sz="2000" dirty="0" err="1"/>
              <a:t>efektif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mengintegrasikan</a:t>
            </a:r>
            <a:r>
              <a:rPr lang="en-US" sz="2000" dirty="0"/>
              <a:t> </a:t>
            </a:r>
            <a:r>
              <a:rPr lang="en-US" sz="2000" dirty="0" err="1"/>
              <a:t>aspek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 (</a:t>
            </a:r>
            <a:r>
              <a:rPr lang="en-US" sz="2000" dirty="0" err="1"/>
              <a:t>misalnya</a:t>
            </a:r>
            <a:r>
              <a:rPr lang="en-US" sz="2000" dirty="0"/>
              <a:t>, </a:t>
            </a:r>
            <a:r>
              <a:rPr lang="en-US" sz="2000" dirty="0" err="1"/>
              <a:t>pendapatan</a:t>
            </a:r>
            <a:r>
              <a:rPr lang="en-US" sz="2000" dirty="0"/>
              <a:t>), </a:t>
            </a:r>
            <a:r>
              <a:rPr lang="en-US" sz="2000" dirty="0" err="1"/>
              <a:t>sosial</a:t>
            </a:r>
            <a:r>
              <a:rPr lang="en-US" sz="2000" dirty="0"/>
              <a:t> (</a:t>
            </a:r>
            <a:r>
              <a:rPr lang="en-US" sz="2000" dirty="0" err="1"/>
              <a:t>misalnya</a:t>
            </a:r>
            <a:r>
              <a:rPr lang="en-US" sz="2000" dirty="0"/>
              <a:t>, </a:t>
            </a:r>
            <a:r>
              <a:rPr lang="en-US" sz="2000" dirty="0" err="1"/>
              <a:t>kesejahteraan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),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(</a:t>
            </a:r>
            <a:r>
              <a:rPr lang="en-US" sz="2000" dirty="0" err="1"/>
              <a:t>misalnya</a:t>
            </a:r>
            <a:r>
              <a:rPr lang="en-US" sz="2000" dirty="0"/>
              <a:t>, </a:t>
            </a:r>
            <a:r>
              <a:rPr lang="en-US" sz="2000" dirty="0" err="1"/>
              <a:t>konservasi</a:t>
            </a:r>
            <a:r>
              <a:rPr lang="en-US" sz="2000" dirty="0"/>
              <a:t>)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memastikan</a:t>
            </a:r>
            <a:r>
              <a:rPr lang="en-US" sz="2000" dirty="0"/>
              <a:t> </a:t>
            </a:r>
            <a:r>
              <a:rPr lang="en-US" sz="2000" dirty="0" err="1"/>
              <a:t>pembangunan</a:t>
            </a:r>
            <a:r>
              <a:rPr lang="en-US" sz="2000" dirty="0"/>
              <a:t> yang </a:t>
            </a:r>
            <a:r>
              <a:rPr lang="en-US" sz="2000" dirty="0" err="1"/>
              <a:t>berkelanjutan</a:t>
            </a:r>
            <a:r>
              <a:rPr lang="en-US" sz="2000" dirty="0"/>
              <a:t>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2959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28600" y="1219945"/>
            <a:ext cx="8610600" cy="416643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42830" rIns="0" bIns="14283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1800" b="1" dirty="0" smtClean="0"/>
              <a:t>5.Memperhatikan </a:t>
            </a:r>
            <a:r>
              <a:rPr lang="en-US" sz="1800" b="1" dirty="0" err="1"/>
              <a:t>Komponen</a:t>
            </a:r>
            <a:r>
              <a:rPr lang="en-US" sz="1800" b="1" dirty="0"/>
              <a:t> "3A" </a:t>
            </a:r>
            <a:r>
              <a:rPr lang="en-US" sz="1800" b="1" dirty="0" err="1"/>
              <a:t>dan</a:t>
            </a:r>
            <a:r>
              <a:rPr lang="en-US" sz="1800" b="1" dirty="0"/>
              <a:t> "3S"</a:t>
            </a:r>
            <a:r>
              <a:rPr lang="en-US" sz="1800" dirty="0"/>
              <a:t>:</a:t>
            </a:r>
          </a:p>
          <a:p>
            <a:pPr algn="l" fontAlgn="ctr"/>
            <a:r>
              <a:rPr lang="en-US" sz="1800" b="1" dirty="0"/>
              <a:t>3A</a:t>
            </a:r>
            <a:r>
              <a:rPr lang="en-US" sz="1800" dirty="0"/>
              <a:t>: </a:t>
            </a:r>
            <a:r>
              <a:rPr lang="en-US" sz="1800" dirty="0" err="1"/>
              <a:t>Menjamin</a:t>
            </a:r>
            <a:r>
              <a:rPr lang="en-US" sz="1800" dirty="0"/>
              <a:t> </a:t>
            </a:r>
            <a:r>
              <a:rPr lang="en-US" sz="1800" dirty="0" err="1"/>
              <a:t>ketersediaan</a:t>
            </a:r>
            <a:r>
              <a:rPr lang="en-US" sz="1800" dirty="0"/>
              <a:t> </a:t>
            </a:r>
            <a:r>
              <a:rPr lang="en-US" sz="1800" dirty="0" err="1"/>
              <a:t>Atraksi</a:t>
            </a:r>
            <a:r>
              <a:rPr lang="en-US" sz="1800" dirty="0"/>
              <a:t> (</a:t>
            </a:r>
            <a:r>
              <a:rPr lang="en-US" sz="1800" dirty="0" err="1"/>
              <a:t>sesuatu</a:t>
            </a:r>
            <a:r>
              <a:rPr lang="en-US" sz="1800" dirty="0"/>
              <a:t> 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dilihat</a:t>
            </a:r>
            <a:r>
              <a:rPr lang="en-US" sz="1800" dirty="0"/>
              <a:t>/</a:t>
            </a:r>
            <a:r>
              <a:rPr lang="en-US" sz="1800" dirty="0" err="1"/>
              <a:t>dinikmati</a:t>
            </a:r>
            <a:r>
              <a:rPr lang="en-US" sz="1800" dirty="0"/>
              <a:t>), </a:t>
            </a:r>
            <a:r>
              <a:rPr lang="en-US" sz="1800" dirty="0" err="1"/>
              <a:t>Akses</a:t>
            </a:r>
            <a:r>
              <a:rPr lang="en-US" sz="1800" dirty="0"/>
              <a:t> (</a:t>
            </a:r>
            <a:r>
              <a:rPr lang="en-US" sz="1800" dirty="0" err="1"/>
              <a:t>kemudahan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dicapai</a:t>
            </a:r>
            <a:r>
              <a:rPr lang="en-US" sz="1800" dirty="0"/>
              <a:t>),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Amenitas</a:t>
            </a:r>
            <a:r>
              <a:rPr lang="en-US" sz="1800" dirty="0"/>
              <a:t>/</a:t>
            </a:r>
            <a:r>
              <a:rPr lang="en-US" sz="1800" dirty="0" err="1"/>
              <a:t>fasilitas</a:t>
            </a:r>
            <a:r>
              <a:rPr lang="en-US" sz="1800" dirty="0"/>
              <a:t> (</a:t>
            </a:r>
            <a:r>
              <a:rPr lang="en-US" sz="1800" dirty="0" err="1"/>
              <a:t>seperti</a:t>
            </a:r>
            <a:r>
              <a:rPr lang="en-US" sz="1800" dirty="0"/>
              <a:t> </a:t>
            </a:r>
            <a:r>
              <a:rPr lang="en-US" sz="1800" dirty="0" err="1"/>
              <a:t>akomodasi</a:t>
            </a:r>
            <a:r>
              <a:rPr lang="en-US" sz="1800" dirty="0"/>
              <a:t>, </a:t>
            </a:r>
            <a:r>
              <a:rPr lang="en-US" sz="1800" dirty="0" err="1"/>
              <a:t>makan</a:t>
            </a:r>
            <a:r>
              <a:rPr lang="en-US" sz="1800" dirty="0"/>
              <a:t>, </a:t>
            </a:r>
            <a:r>
              <a:rPr lang="en-US" sz="1800" dirty="0" err="1"/>
              <a:t>belanja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kegiatan</a:t>
            </a:r>
            <a:r>
              <a:rPr lang="en-US" sz="1800" dirty="0"/>
              <a:t> </a:t>
            </a:r>
            <a:r>
              <a:rPr lang="en-US" sz="1800" dirty="0" err="1"/>
              <a:t>rekreasi</a:t>
            </a:r>
            <a:r>
              <a:rPr lang="en-US" sz="1800" dirty="0"/>
              <a:t>). </a:t>
            </a:r>
          </a:p>
          <a:p>
            <a:pPr algn="l" fontAlgn="ctr"/>
            <a:r>
              <a:rPr lang="en-US" sz="1800" b="1" dirty="0"/>
              <a:t>3S</a:t>
            </a:r>
            <a:r>
              <a:rPr lang="en-US" sz="1800" dirty="0"/>
              <a:t>: </a:t>
            </a:r>
            <a:r>
              <a:rPr lang="en-US" sz="1800" dirty="0" err="1"/>
              <a:t>Menciptakan</a:t>
            </a:r>
            <a:r>
              <a:rPr lang="en-US" sz="1800" dirty="0"/>
              <a:t> </a:t>
            </a:r>
            <a:r>
              <a:rPr lang="en-US" sz="1800" dirty="0" err="1"/>
              <a:t>suasana</a:t>
            </a:r>
            <a:r>
              <a:rPr lang="en-US" sz="1800" dirty="0"/>
              <a:t> yang </a:t>
            </a:r>
            <a:r>
              <a:rPr lang="en-US" sz="1800" dirty="0" err="1"/>
              <a:t>nyaman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aman</a:t>
            </a:r>
            <a:r>
              <a:rPr lang="en-US" sz="1800" dirty="0"/>
              <a:t> </a:t>
            </a:r>
            <a:r>
              <a:rPr lang="en-US" sz="1800" dirty="0" err="1"/>
              <a:t>bagi</a:t>
            </a:r>
            <a:r>
              <a:rPr lang="en-US" sz="1800" dirty="0"/>
              <a:t> </a:t>
            </a:r>
            <a:r>
              <a:rPr lang="en-US" sz="1800" dirty="0" err="1"/>
              <a:t>wisatawan</a:t>
            </a:r>
            <a:r>
              <a:rPr lang="en-US" sz="1800" dirty="0"/>
              <a:t> </a:t>
            </a:r>
            <a:r>
              <a:rPr lang="en-US" sz="1800" dirty="0" err="1"/>
              <a:t>melalui</a:t>
            </a:r>
            <a:r>
              <a:rPr lang="en-US" sz="1800" dirty="0"/>
              <a:t> </a:t>
            </a:r>
            <a:r>
              <a:rPr lang="en-US" sz="1800" dirty="0" err="1"/>
              <a:t>pelayanan</a:t>
            </a:r>
            <a:r>
              <a:rPr lang="en-US" sz="1800" dirty="0"/>
              <a:t> yang </a:t>
            </a:r>
            <a:r>
              <a:rPr lang="en-US" sz="1800" dirty="0" err="1"/>
              <a:t>baik</a:t>
            </a:r>
            <a:r>
              <a:rPr lang="en-US" sz="1800" dirty="0"/>
              <a:t>, </a:t>
            </a:r>
            <a:r>
              <a:rPr lang="en-US" sz="1800" dirty="0" err="1"/>
              <a:t>serta</a:t>
            </a:r>
            <a:r>
              <a:rPr lang="en-US" sz="1800" dirty="0"/>
              <a:t> </a:t>
            </a:r>
            <a:r>
              <a:rPr lang="en-US" sz="1800" dirty="0" err="1"/>
              <a:t>memperhatikan</a:t>
            </a:r>
            <a:r>
              <a:rPr lang="en-US" sz="1800" dirty="0"/>
              <a:t> </a:t>
            </a:r>
            <a:r>
              <a:rPr lang="en-US" sz="1800" dirty="0" err="1"/>
              <a:t>aspek</a:t>
            </a:r>
            <a:r>
              <a:rPr lang="en-US" sz="1800" dirty="0"/>
              <a:t> </a:t>
            </a:r>
            <a:r>
              <a:rPr lang="en-US" sz="1800" dirty="0" err="1"/>
              <a:t>sosial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seni</a:t>
            </a:r>
            <a:r>
              <a:rPr lang="en-US" sz="1800" dirty="0"/>
              <a:t> yang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diperdagangkan</a:t>
            </a:r>
            <a:r>
              <a:rPr lang="en-US" sz="1800" dirty="0"/>
              <a:t>. </a:t>
            </a:r>
            <a:endParaRPr lang="en-US" sz="1800" dirty="0" smtClean="0"/>
          </a:p>
          <a:p>
            <a:pPr algn="l" fontAlgn="ctr"/>
            <a:endParaRPr lang="en-US" sz="1800" dirty="0"/>
          </a:p>
          <a:p>
            <a:pPr algn="l" fontAlgn="ctr"/>
            <a:endParaRPr lang="en-US" sz="1800" dirty="0"/>
          </a:p>
          <a:p>
            <a:pPr algn="l"/>
            <a:r>
              <a:rPr lang="en-US" sz="1800" b="1" dirty="0" smtClean="0"/>
              <a:t>6.Mempertimbangkan </a:t>
            </a:r>
            <a:r>
              <a:rPr lang="en-US" sz="1800" b="1" dirty="0" err="1"/>
              <a:t>Pihak</a:t>
            </a:r>
            <a:r>
              <a:rPr lang="en-US" sz="1800" b="1" dirty="0"/>
              <a:t> </a:t>
            </a:r>
            <a:r>
              <a:rPr lang="en-US" sz="1800" b="1" dirty="0" err="1"/>
              <a:t>Terkait</a:t>
            </a:r>
            <a:r>
              <a:rPr lang="en-US" sz="1800" dirty="0"/>
              <a:t>: </a:t>
            </a:r>
          </a:p>
          <a:p>
            <a:pPr algn="l"/>
            <a:r>
              <a:rPr lang="en-US" sz="1800" dirty="0" err="1"/>
              <a:t>Kebijakan</a:t>
            </a:r>
            <a:r>
              <a:rPr lang="en-US" sz="1800" dirty="0"/>
              <a:t>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melibatkan</a:t>
            </a:r>
            <a:r>
              <a:rPr lang="en-US" sz="1800" dirty="0"/>
              <a:t> </a:t>
            </a:r>
            <a:r>
              <a:rPr lang="en-US" sz="1800" dirty="0" err="1"/>
              <a:t>berbagai</a:t>
            </a:r>
            <a:r>
              <a:rPr lang="en-US" sz="1800" dirty="0"/>
              <a:t> </a:t>
            </a:r>
            <a:r>
              <a:rPr lang="en-US" sz="1800" dirty="0" err="1"/>
              <a:t>pemangku</a:t>
            </a:r>
            <a:r>
              <a:rPr lang="en-US" sz="1800" dirty="0"/>
              <a:t> </a:t>
            </a:r>
            <a:r>
              <a:rPr lang="en-US" sz="1800" dirty="0" err="1"/>
              <a:t>kepentingan</a:t>
            </a:r>
            <a:r>
              <a:rPr lang="en-US" sz="1800" dirty="0"/>
              <a:t>, </a:t>
            </a:r>
            <a:r>
              <a:rPr lang="en-US" sz="1800" dirty="0" err="1"/>
              <a:t>termasuk</a:t>
            </a:r>
            <a:r>
              <a:rPr lang="en-US" sz="1800" dirty="0"/>
              <a:t> </a:t>
            </a:r>
            <a:r>
              <a:rPr lang="en-US" sz="1800" dirty="0" err="1"/>
              <a:t>pemerintah</a:t>
            </a:r>
            <a:r>
              <a:rPr lang="en-US" sz="1800" dirty="0"/>
              <a:t>, </a:t>
            </a:r>
            <a:r>
              <a:rPr lang="en-US" sz="1800" dirty="0" err="1"/>
              <a:t>masyarakat</a:t>
            </a:r>
            <a:r>
              <a:rPr lang="en-US" sz="1800" dirty="0"/>
              <a:t> </a:t>
            </a:r>
            <a:r>
              <a:rPr lang="en-US" sz="1800" dirty="0" err="1"/>
              <a:t>lokal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pengusaha</a:t>
            </a:r>
            <a:r>
              <a:rPr lang="en-US" sz="1800" dirty="0"/>
              <a:t>,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menciptakan</a:t>
            </a:r>
            <a:r>
              <a:rPr lang="en-US" sz="1800" dirty="0"/>
              <a:t> </a:t>
            </a:r>
            <a:r>
              <a:rPr lang="en-US" sz="1800" dirty="0" err="1"/>
              <a:t>ekosistem</a:t>
            </a:r>
            <a:r>
              <a:rPr lang="en-US" sz="1800" dirty="0"/>
              <a:t> </a:t>
            </a:r>
            <a:r>
              <a:rPr lang="en-US" sz="1800" dirty="0" err="1"/>
              <a:t>pariwisata</a:t>
            </a:r>
            <a:r>
              <a:rPr lang="en-US" sz="1800" dirty="0"/>
              <a:t> yang </a:t>
            </a:r>
            <a:r>
              <a:rPr lang="en-US" sz="1800" dirty="0" err="1"/>
              <a:t>terpadu</a:t>
            </a:r>
            <a:endParaRPr lang="en-US" sz="1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6019800" cy="457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err="1" smtClean="0">
                <a:solidFill>
                  <a:schemeClr val="tx1"/>
                </a:solidFill>
              </a:rPr>
              <a:t>Tujuan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Kebijakan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Pariwisata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981200"/>
            <a:ext cx="800100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smtClean="0"/>
              <a:t>1.Meningkatkan </a:t>
            </a:r>
            <a:r>
              <a:rPr lang="en-US" sz="2400" b="1" dirty="0" err="1"/>
              <a:t>kesejahteraan</a:t>
            </a:r>
            <a:r>
              <a:rPr lang="en-US" sz="2400" b="1" dirty="0"/>
              <a:t> </a:t>
            </a:r>
            <a:r>
              <a:rPr lang="en-US" sz="2400" b="1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en-US" sz="2400" dirty="0" err="1"/>
              <a:t>penciptaan</a:t>
            </a:r>
            <a:r>
              <a:rPr lang="en-US" sz="2400" dirty="0"/>
              <a:t> </a:t>
            </a:r>
            <a:r>
              <a:rPr lang="en-US" sz="2400" dirty="0" err="1"/>
              <a:t>lapangan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pendapatan</a:t>
            </a:r>
            <a:r>
              <a:rPr lang="en-US" sz="2400" dirty="0"/>
              <a:t>.</a:t>
            </a:r>
          </a:p>
          <a:p>
            <a:r>
              <a:rPr lang="en-US" sz="2400" b="1" dirty="0" smtClean="0"/>
              <a:t>2.Meningkatkan </a:t>
            </a:r>
            <a:r>
              <a:rPr lang="en-US" sz="2400" b="1" dirty="0" err="1"/>
              <a:t>devisa</a:t>
            </a:r>
            <a:r>
              <a:rPr lang="en-US" sz="2400" b="1" dirty="0"/>
              <a:t> </a:t>
            </a:r>
            <a:r>
              <a:rPr lang="en-US" sz="2400" b="1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sektor</a:t>
            </a:r>
            <a:r>
              <a:rPr lang="en-US" sz="2400" dirty="0"/>
              <a:t> </a:t>
            </a:r>
            <a:r>
              <a:rPr lang="en-US" sz="2400" dirty="0" err="1"/>
              <a:t>pariwisata</a:t>
            </a:r>
            <a:r>
              <a:rPr lang="en-US" sz="2400" dirty="0"/>
              <a:t>.</a:t>
            </a:r>
          </a:p>
          <a:p>
            <a:r>
              <a:rPr lang="en-US" sz="2400" b="1" dirty="0" smtClean="0"/>
              <a:t>3.Melestarikan </a:t>
            </a:r>
            <a:r>
              <a:rPr lang="en-US" sz="2400" b="1" dirty="0" err="1"/>
              <a:t>nilai-nilai</a:t>
            </a:r>
            <a:r>
              <a:rPr lang="en-US" sz="2400" b="1" dirty="0"/>
              <a:t> </a:t>
            </a:r>
            <a:r>
              <a:rPr lang="en-US" sz="2400" b="1" dirty="0" err="1"/>
              <a:t>budaya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warisan</a:t>
            </a:r>
            <a:r>
              <a:rPr lang="en-US" sz="2400" b="1" dirty="0"/>
              <a:t> </a:t>
            </a:r>
            <a:r>
              <a:rPr lang="en-US" sz="2400" b="1" dirty="0" err="1"/>
              <a:t>alam</a:t>
            </a:r>
            <a:r>
              <a:rPr lang="en-US" sz="2400" dirty="0"/>
              <a:t>.</a:t>
            </a:r>
          </a:p>
          <a:p>
            <a:r>
              <a:rPr lang="en-US" sz="2400" b="1" dirty="0" smtClean="0"/>
              <a:t>4.Mendorong </a:t>
            </a:r>
            <a:r>
              <a:rPr lang="en-US" sz="2400" b="1" dirty="0" err="1"/>
              <a:t>pemerataan</a:t>
            </a:r>
            <a:r>
              <a:rPr lang="en-US" sz="2400" b="1" dirty="0"/>
              <a:t> </a:t>
            </a:r>
            <a:r>
              <a:rPr lang="en-US" sz="2400" b="1" dirty="0" err="1"/>
              <a:t>pembangunan</a:t>
            </a:r>
            <a:r>
              <a:rPr lang="en-US" sz="2400" dirty="0"/>
              <a:t> </a:t>
            </a:r>
            <a:r>
              <a:rPr lang="en-US" sz="2400" dirty="0" err="1"/>
              <a:t>antarwilayah</a:t>
            </a:r>
            <a:r>
              <a:rPr lang="en-US" sz="2400" dirty="0"/>
              <a:t>.</a:t>
            </a:r>
          </a:p>
          <a:p>
            <a:r>
              <a:rPr lang="en-US" sz="2400" b="1" dirty="0" smtClean="0"/>
              <a:t>5.Menjamin </a:t>
            </a:r>
            <a:r>
              <a:rPr lang="en-US" sz="2400" b="1" dirty="0" err="1"/>
              <a:t>keberlanjutan</a:t>
            </a:r>
            <a:r>
              <a:rPr lang="en-US" sz="2400" b="1" dirty="0"/>
              <a:t> </a:t>
            </a:r>
            <a:r>
              <a:rPr lang="en-US" sz="2400" b="1" dirty="0" err="1"/>
              <a:t>lingkungan</a:t>
            </a:r>
            <a:r>
              <a:rPr lang="en-US" sz="2400" b="1" dirty="0"/>
              <a:t> </a:t>
            </a:r>
            <a:r>
              <a:rPr lang="en-US" sz="2400" b="1" dirty="0" err="1"/>
              <a:t>hidup</a:t>
            </a:r>
            <a:r>
              <a:rPr lang="en-US" sz="2400" b="1" dirty="0"/>
              <a:t> (sustainable tourism).</a:t>
            </a:r>
            <a:endParaRPr lang="en-US" sz="2400" dirty="0"/>
          </a:p>
          <a:p>
            <a:r>
              <a:rPr lang="en-US" sz="2400" b="1" dirty="0" smtClean="0"/>
              <a:t>6.Meningkatkan </a:t>
            </a:r>
            <a:r>
              <a:rPr lang="en-US" sz="2400" b="1" dirty="0" err="1"/>
              <a:t>citra</a:t>
            </a:r>
            <a:r>
              <a:rPr lang="en-US" sz="2400" b="1" dirty="0"/>
              <a:t> </a:t>
            </a:r>
            <a:r>
              <a:rPr lang="en-US" sz="2400" b="1" dirty="0" err="1"/>
              <a:t>positif</a:t>
            </a:r>
            <a:r>
              <a:rPr lang="en-US" sz="2400" b="1" dirty="0"/>
              <a:t> </a:t>
            </a:r>
            <a:r>
              <a:rPr lang="en-US" sz="2400" b="1" dirty="0" err="1"/>
              <a:t>bangsa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negara</a:t>
            </a:r>
            <a:r>
              <a:rPr lang="en-US" sz="2400" b="1" dirty="0"/>
              <a:t> di </a:t>
            </a:r>
            <a:r>
              <a:rPr lang="en-US" sz="2400" b="1" dirty="0" err="1"/>
              <a:t>mata</a:t>
            </a:r>
            <a:r>
              <a:rPr lang="en-US" sz="2400" b="1" dirty="0"/>
              <a:t> </a:t>
            </a:r>
            <a:r>
              <a:rPr lang="en-US" sz="2400" b="1" dirty="0" err="1"/>
              <a:t>dunia</a:t>
            </a:r>
            <a:r>
              <a:rPr lang="en-US" sz="2400" b="1" dirty="0"/>
              <a:t>.</a:t>
            </a:r>
            <a:endParaRPr lang="en-US" sz="2400" dirty="0"/>
          </a:p>
          <a:p>
            <a:pPr algn="just"/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04800" y="1600200"/>
            <a:ext cx="8534400" cy="427191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88872" rIns="0" bIns="17933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2000" b="1" dirty="0" smtClean="0"/>
              <a:t>1.Kebijakan </a:t>
            </a:r>
            <a:r>
              <a:rPr lang="en-US" sz="2000" b="1" dirty="0" err="1"/>
              <a:t>pembangunan</a:t>
            </a:r>
            <a:r>
              <a:rPr lang="en-US" sz="2000" b="1" dirty="0"/>
              <a:t> </a:t>
            </a:r>
            <a:r>
              <a:rPr lang="en-US" sz="2000" b="1" dirty="0" err="1"/>
              <a:t>destinasi</a:t>
            </a:r>
            <a:r>
              <a:rPr lang="en-US" sz="2000" b="1" dirty="0"/>
              <a:t> </a:t>
            </a:r>
            <a:r>
              <a:rPr lang="en-US" sz="2000" b="1" dirty="0" err="1"/>
              <a:t>pariwisata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daya</a:t>
            </a:r>
            <a:r>
              <a:rPr lang="en-US" sz="2000" dirty="0"/>
              <a:t> </a:t>
            </a:r>
            <a:r>
              <a:rPr lang="en-US" sz="2000" dirty="0" err="1"/>
              <a:t>tarik</a:t>
            </a:r>
            <a:r>
              <a:rPr lang="en-US" sz="2000" dirty="0"/>
              <a:t> </a:t>
            </a:r>
            <a:r>
              <a:rPr lang="en-US" sz="2000" dirty="0" err="1"/>
              <a:t>wisata</a:t>
            </a:r>
            <a:r>
              <a:rPr lang="en-US" sz="2000" dirty="0"/>
              <a:t>, </a:t>
            </a:r>
            <a:r>
              <a:rPr lang="en-US" sz="2000" dirty="0" err="1"/>
              <a:t>infrastruktur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fasilitas</a:t>
            </a:r>
            <a:r>
              <a:rPr lang="en-US" sz="2000" dirty="0"/>
              <a:t> </a:t>
            </a:r>
            <a:r>
              <a:rPr lang="en-US" sz="2000" dirty="0" err="1"/>
              <a:t>pendukung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smtClean="0"/>
              <a:t>2.Kebijakan </a:t>
            </a:r>
            <a:r>
              <a:rPr lang="en-US" sz="2000" b="1" dirty="0" err="1"/>
              <a:t>pemasaran</a:t>
            </a:r>
            <a:r>
              <a:rPr lang="en-US" sz="2000" b="1" dirty="0"/>
              <a:t> </a:t>
            </a:r>
            <a:r>
              <a:rPr lang="en-US" sz="2000" b="1" dirty="0" err="1"/>
              <a:t>pariwisata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promosi</a:t>
            </a:r>
            <a:r>
              <a:rPr lang="en-US" sz="2000" dirty="0"/>
              <a:t> </a:t>
            </a:r>
            <a:r>
              <a:rPr lang="en-US" sz="2000" dirty="0" err="1"/>
              <a:t>destinasi</a:t>
            </a:r>
            <a:r>
              <a:rPr lang="en-US" sz="2000" dirty="0"/>
              <a:t> di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internasional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smtClean="0"/>
              <a:t>3.Kebijakan </a:t>
            </a:r>
            <a:r>
              <a:rPr lang="en-US" sz="2000" b="1" dirty="0" err="1"/>
              <a:t>sumber</a:t>
            </a:r>
            <a:r>
              <a:rPr lang="en-US" sz="2000" b="1" dirty="0"/>
              <a:t> </a:t>
            </a:r>
            <a:r>
              <a:rPr lang="en-US" sz="2000" b="1" dirty="0" err="1"/>
              <a:t>daya</a:t>
            </a:r>
            <a:r>
              <a:rPr lang="en-US" sz="2000" b="1" dirty="0"/>
              <a:t> </a:t>
            </a:r>
            <a:r>
              <a:rPr lang="en-US" sz="2000" b="1" dirty="0" err="1"/>
              <a:t>manusia</a:t>
            </a:r>
            <a:r>
              <a:rPr lang="en-US" sz="2000" b="1" dirty="0"/>
              <a:t> </a:t>
            </a:r>
            <a:r>
              <a:rPr lang="en-US" sz="2000" b="1" dirty="0" err="1"/>
              <a:t>pariwisata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pendidikan</a:t>
            </a:r>
            <a:r>
              <a:rPr lang="en-US" sz="2000" dirty="0"/>
              <a:t>, </a:t>
            </a:r>
            <a:r>
              <a:rPr lang="en-US" sz="2000" dirty="0" err="1"/>
              <a:t>pelatihan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sertifikasi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pariwisata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smtClean="0"/>
              <a:t>4.Kebijakan </a:t>
            </a:r>
            <a:r>
              <a:rPr lang="en-US" sz="2000" b="1" dirty="0" err="1"/>
              <a:t>kelembagaan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pembentukan</a:t>
            </a:r>
            <a:r>
              <a:rPr lang="en-US" sz="2000" dirty="0"/>
              <a:t> </a:t>
            </a:r>
            <a:r>
              <a:rPr lang="en-US" sz="2000" dirty="0" err="1"/>
              <a:t>badan</a:t>
            </a:r>
            <a:r>
              <a:rPr lang="en-US" sz="2000" dirty="0"/>
              <a:t> </a:t>
            </a:r>
            <a:r>
              <a:rPr lang="en-US" sz="2000" dirty="0" err="1"/>
              <a:t>pengelola</a:t>
            </a:r>
            <a:r>
              <a:rPr lang="en-US" sz="2000" dirty="0"/>
              <a:t> </a:t>
            </a:r>
            <a:r>
              <a:rPr lang="en-US" sz="2000" dirty="0" err="1"/>
              <a:t>pariwisata</a:t>
            </a:r>
            <a:r>
              <a:rPr lang="en-US" sz="2000" dirty="0"/>
              <a:t>, </a:t>
            </a:r>
            <a:r>
              <a:rPr lang="en-US" sz="2000" dirty="0" err="1"/>
              <a:t>koordinasi</a:t>
            </a:r>
            <a:r>
              <a:rPr lang="en-US" sz="2000" dirty="0"/>
              <a:t> </a:t>
            </a:r>
            <a:r>
              <a:rPr lang="en-US" sz="2000" dirty="0" err="1"/>
              <a:t>antarinstansi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kemitraan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swasta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smtClean="0"/>
              <a:t>5.Kebijakan </a:t>
            </a:r>
            <a:r>
              <a:rPr lang="en-US" sz="2000" b="1" dirty="0" err="1"/>
              <a:t>investasi</a:t>
            </a:r>
            <a:r>
              <a:rPr lang="en-US" sz="2000" b="1" dirty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/>
              <a:t>pembiayaan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dukungan</a:t>
            </a:r>
            <a:r>
              <a:rPr lang="en-US" sz="2000" dirty="0"/>
              <a:t> </a:t>
            </a:r>
            <a:r>
              <a:rPr lang="en-US" sz="2000" dirty="0" err="1"/>
              <a:t>fiskal</a:t>
            </a:r>
            <a:r>
              <a:rPr lang="en-US" sz="2000" dirty="0"/>
              <a:t>, </a:t>
            </a:r>
            <a:r>
              <a:rPr lang="en-US" sz="2000" dirty="0" err="1"/>
              <a:t>insentif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kemudahan</a:t>
            </a:r>
            <a:r>
              <a:rPr lang="en-US" sz="2000" dirty="0"/>
              <a:t> </a:t>
            </a:r>
            <a:r>
              <a:rPr lang="en-US" sz="2000" dirty="0" err="1"/>
              <a:t>investasi</a:t>
            </a:r>
            <a:r>
              <a:rPr lang="en-US" sz="2000" dirty="0"/>
              <a:t> di </a:t>
            </a:r>
            <a:r>
              <a:rPr lang="en-US" sz="2000" dirty="0" err="1"/>
              <a:t>sektor</a:t>
            </a:r>
            <a:r>
              <a:rPr lang="en-US" sz="2000" dirty="0"/>
              <a:t> </a:t>
            </a:r>
            <a:r>
              <a:rPr lang="en-US" sz="2000" dirty="0" err="1"/>
              <a:t>pariwisata</a:t>
            </a:r>
            <a:r>
              <a:rPr lang="en-US" sz="2000" dirty="0"/>
              <a:t>.</a:t>
            </a:r>
          </a:p>
          <a:p>
            <a:pPr algn="just"/>
            <a:r>
              <a:rPr lang="en-US" sz="2000" b="1" dirty="0" smtClean="0"/>
              <a:t>6.Kebijakan </a:t>
            </a:r>
            <a:r>
              <a:rPr lang="en-US" sz="2000" b="1" dirty="0" err="1"/>
              <a:t>keberlanjutan</a:t>
            </a:r>
            <a:r>
              <a:rPr lang="en-US" sz="2000" b="1" dirty="0"/>
              <a:t> </a:t>
            </a:r>
            <a:r>
              <a:rPr lang="en-US" sz="2000" b="1" dirty="0" err="1"/>
              <a:t>lingkungan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penerapan</a:t>
            </a:r>
            <a:r>
              <a:rPr lang="en-US" sz="2000" dirty="0"/>
              <a:t> </a:t>
            </a:r>
            <a:r>
              <a:rPr lang="en-US" sz="2000" dirty="0" err="1"/>
              <a:t>prinsip</a:t>
            </a:r>
            <a:r>
              <a:rPr lang="en-US" sz="2000" dirty="0"/>
              <a:t> </a:t>
            </a:r>
            <a:r>
              <a:rPr lang="en-US" sz="2000" dirty="0" err="1"/>
              <a:t>ekowisata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green tourism.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609600"/>
            <a:ext cx="55320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b="1" dirty="0" err="1"/>
              <a:t>Ruang</a:t>
            </a:r>
            <a:r>
              <a:rPr lang="en-US" sz="2800" b="1" dirty="0"/>
              <a:t> </a:t>
            </a:r>
            <a:r>
              <a:rPr lang="en-US" sz="2800" b="1" dirty="0" err="1"/>
              <a:t>Lingkup</a:t>
            </a:r>
            <a:r>
              <a:rPr lang="en-US" sz="2800" b="1" dirty="0"/>
              <a:t> </a:t>
            </a:r>
            <a:r>
              <a:rPr lang="en-US" sz="2800" b="1" dirty="0" err="1"/>
              <a:t>Kebijakan</a:t>
            </a:r>
            <a:r>
              <a:rPr lang="en-US" sz="2800" b="1" dirty="0"/>
              <a:t> </a:t>
            </a:r>
            <a:r>
              <a:rPr lang="en-US" sz="2800" b="1" dirty="0" err="1"/>
              <a:t>Pariwisata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283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382000" cy="4648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400" b="1" dirty="0" err="1" smtClean="0">
                <a:solidFill>
                  <a:schemeClr val="tx1"/>
                </a:solidFill>
              </a:rPr>
              <a:t>Keberlanjutan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(sustainability)</a:t>
            </a:r>
            <a:r>
              <a:rPr lang="en-US" sz="2400" dirty="0">
                <a:solidFill>
                  <a:schemeClr val="tx1"/>
                </a:solidFill>
              </a:rPr>
              <a:t> – </a:t>
            </a:r>
            <a:r>
              <a:rPr lang="en-US" sz="2400" dirty="0" err="1">
                <a:solidFill>
                  <a:schemeClr val="tx1"/>
                </a:solidFill>
              </a:rPr>
              <a:t>menjamin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bahwa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pariwisata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merusak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lingkungan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budaya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lokal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400" b="1" dirty="0" err="1">
                <a:solidFill>
                  <a:schemeClr val="tx1"/>
                </a:solidFill>
              </a:rPr>
              <a:t>Partisipatif</a:t>
            </a:r>
            <a:r>
              <a:rPr lang="en-US" sz="2400" dirty="0">
                <a:solidFill>
                  <a:schemeClr val="tx1"/>
                </a:solidFill>
              </a:rPr>
              <a:t> – </a:t>
            </a:r>
            <a:r>
              <a:rPr lang="en-US" sz="2400" dirty="0" err="1">
                <a:solidFill>
                  <a:schemeClr val="tx1"/>
                </a:solidFill>
              </a:rPr>
              <a:t>melibatkan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masyarakat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lokal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dalam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pengembangan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pariwisata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400" b="1" dirty="0" err="1">
                <a:solidFill>
                  <a:schemeClr val="tx1"/>
                </a:solidFill>
              </a:rPr>
              <a:t>Keadilan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pemerataan</a:t>
            </a:r>
            <a:r>
              <a:rPr lang="en-US" sz="2400" dirty="0">
                <a:solidFill>
                  <a:schemeClr val="tx1"/>
                </a:solidFill>
              </a:rPr>
              <a:t> – </a:t>
            </a:r>
            <a:r>
              <a:rPr lang="en-US" sz="2400" dirty="0" err="1">
                <a:solidFill>
                  <a:schemeClr val="tx1"/>
                </a:solidFill>
              </a:rPr>
              <a:t>hasil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dari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kegiatan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pariwisata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dinikmati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oleh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seluruh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lapisan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masyarakat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400" b="1" dirty="0" err="1">
                <a:solidFill>
                  <a:schemeClr val="tx1"/>
                </a:solidFill>
              </a:rPr>
              <a:t>Sinergi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lintas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sektor</a:t>
            </a:r>
            <a:r>
              <a:rPr lang="en-US" sz="2400" dirty="0">
                <a:solidFill>
                  <a:schemeClr val="tx1"/>
                </a:solidFill>
              </a:rPr>
              <a:t> – </a:t>
            </a:r>
            <a:r>
              <a:rPr lang="en-US" sz="2400" dirty="0" err="1">
                <a:solidFill>
                  <a:schemeClr val="tx1"/>
                </a:solidFill>
              </a:rPr>
              <a:t>pariwisata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terhubung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dengan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sektor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ekonomi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transportasi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pendidikan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lingkungan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sz="2400" b="1" dirty="0" err="1">
                <a:solidFill>
                  <a:schemeClr val="tx1"/>
                </a:solidFill>
              </a:rPr>
              <a:t>Keterpaduan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pusat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daerah</a:t>
            </a:r>
            <a:r>
              <a:rPr lang="en-US" sz="2400" dirty="0">
                <a:solidFill>
                  <a:schemeClr val="tx1"/>
                </a:solidFill>
              </a:rPr>
              <a:t> – </a:t>
            </a:r>
            <a:r>
              <a:rPr lang="en-US" sz="2400" dirty="0" err="1">
                <a:solidFill>
                  <a:schemeClr val="tx1"/>
                </a:solidFill>
              </a:rPr>
              <a:t>kebijakan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harus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selaras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antara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pemerintah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pusat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daerah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en-US" sz="2300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685800"/>
            <a:ext cx="438229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err="1"/>
              <a:t>Prinsip</a:t>
            </a:r>
            <a:r>
              <a:rPr lang="en-US" sz="2800" b="1" dirty="0"/>
              <a:t> </a:t>
            </a:r>
            <a:r>
              <a:rPr lang="en-US" sz="2800" b="1" dirty="0" err="1"/>
              <a:t>Kebijakan</a:t>
            </a:r>
            <a:r>
              <a:rPr lang="en-US" sz="2800" b="1" dirty="0"/>
              <a:t> </a:t>
            </a:r>
            <a:r>
              <a:rPr lang="en-US" sz="2800" b="1" dirty="0" err="1"/>
              <a:t>Pariwisata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4493</TotalTime>
  <Words>873</Words>
  <Application>Microsoft Office PowerPoint</Application>
  <PresentationFormat>On-screen Show (4:3)</PresentationFormat>
  <Paragraphs>145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Google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A C E R</cp:lastModifiedBy>
  <cp:revision>552</cp:revision>
  <cp:lastPrinted>2017-08-29T02:54:51Z</cp:lastPrinted>
  <dcterms:created xsi:type="dcterms:W3CDTF">2010-04-18T12:06:30Z</dcterms:created>
  <dcterms:modified xsi:type="dcterms:W3CDTF">2025-10-21T14:36:23Z</dcterms:modified>
</cp:coreProperties>
</file>