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24" r:id="rId3"/>
    <p:sldId id="325" r:id="rId4"/>
    <p:sldId id="326" r:id="rId5"/>
    <p:sldId id="327" r:id="rId6"/>
    <p:sldId id="322" r:id="rId7"/>
    <p:sldId id="323" r:id="rId8"/>
    <p:sldId id="313" r:id="rId9"/>
    <p:sldId id="312" r:id="rId10"/>
    <p:sldId id="302" r:id="rId11"/>
    <p:sldId id="303" r:id="rId12"/>
    <p:sldId id="328" r:id="rId13"/>
    <p:sldId id="329" r:id="rId14"/>
    <p:sldId id="330" r:id="rId15"/>
    <p:sldId id="331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091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381000" y="1676400"/>
            <a:ext cx="9525000" cy="23622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KEBIJAKAN PEMBANGUNAN</a:t>
            </a:r>
          </a:p>
          <a:p>
            <a:r>
              <a:rPr lang="en-US" sz="48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KEBIJAKAN PELAYANAN </a:t>
            </a:r>
            <a:r>
              <a:rPr lang="en-US" sz="48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PARIWISATA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4800" y="1305342"/>
            <a:ext cx="8458200" cy="4524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 smtClean="0"/>
              <a:t>Contoh</a:t>
            </a:r>
            <a:r>
              <a:rPr lang="en-US" sz="2400" b="1" dirty="0" smtClean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Pelayanan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di Indonesia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Penerapan</a:t>
            </a:r>
            <a:r>
              <a:rPr lang="en-US" sz="2400" b="1" dirty="0"/>
              <a:t> </a:t>
            </a:r>
            <a:r>
              <a:rPr lang="en-US" sz="2400" b="1" dirty="0" err="1"/>
              <a:t>Standar</a:t>
            </a:r>
            <a:r>
              <a:rPr lang="en-US" sz="2400" b="1" dirty="0"/>
              <a:t> </a:t>
            </a:r>
            <a:r>
              <a:rPr lang="en-US" sz="2400" b="1" dirty="0" err="1"/>
              <a:t>Nasional</a:t>
            </a:r>
            <a:r>
              <a:rPr lang="en-US" sz="2400" b="1" dirty="0"/>
              <a:t> Indonesia (SNI)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pelayanan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.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Program CHSE (Cleanliness, Health, Safety, and Environment Sustainability)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pascapandemi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Pelatihan</a:t>
            </a:r>
            <a:r>
              <a:rPr lang="en-US" sz="2400" b="1" dirty="0"/>
              <a:t> </a:t>
            </a:r>
            <a:r>
              <a:rPr lang="en-US" sz="2400" b="1" dirty="0" err="1"/>
              <a:t>pelayanan</a:t>
            </a:r>
            <a:r>
              <a:rPr lang="en-US" sz="2400" b="1" dirty="0"/>
              <a:t> prima (service excellence)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pelaku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Peningkatan</a:t>
            </a:r>
            <a:r>
              <a:rPr lang="en-US" sz="2400" b="1" dirty="0"/>
              <a:t> </a:t>
            </a:r>
            <a:r>
              <a:rPr lang="en-US" sz="2400" b="1" dirty="0" err="1"/>
              <a:t>kualitas</a:t>
            </a:r>
            <a:r>
              <a:rPr lang="en-US" sz="2400" b="1" dirty="0"/>
              <a:t> SDM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melalui</a:t>
            </a:r>
            <a:r>
              <a:rPr lang="en-US" sz="2400" b="1" dirty="0"/>
              <a:t> </a:t>
            </a:r>
            <a:r>
              <a:rPr lang="en-US" sz="2400" b="1" dirty="0" err="1"/>
              <a:t>sertifikasi</a:t>
            </a:r>
            <a:r>
              <a:rPr lang="en-US" sz="2400" b="1" dirty="0"/>
              <a:t> </a:t>
            </a:r>
            <a:r>
              <a:rPr lang="en-US" sz="2400" b="1" dirty="0" err="1"/>
              <a:t>kompetensi</a:t>
            </a:r>
            <a:r>
              <a:rPr lang="en-US" sz="2400" b="1" dirty="0"/>
              <a:t>.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Program Indonesia Care</a:t>
            </a:r>
            <a:r>
              <a:rPr lang="en-US" sz="2400" dirty="0"/>
              <a:t> – </a:t>
            </a:r>
            <a:r>
              <a:rPr lang="en-US" sz="2400" dirty="0" err="1"/>
              <a:t>kampanye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yang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nyaman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76962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Dampak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Positif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Kebijakan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Pelayanan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Pariwisata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981200"/>
            <a:ext cx="8001000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smtClean="0"/>
              <a:t>1.Meningkatnya </a:t>
            </a:r>
            <a:r>
              <a:rPr lang="en-US" sz="2400" b="1" dirty="0" err="1"/>
              <a:t>kepuasan</a:t>
            </a:r>
            <a:r>
              <a:rPr lang="en-US" sz="2400" b="1" dirty="0"/>
              <a:t> </a:t>
            </a:r>
            <a:r>
              <a:rPr lang="en-US" sz="2400" b="1" dirty="0" err="1"/>
              <a:t>wisatawan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loyalitas</a:t>
            </a:r>
            <a:r>
              <a:rPr lang="en-US" sz="2400" b="1" dirty="0"/>
              <a:t> </a:t>
            </a:r>
            <a:r>
              <a:rPr lang="en-US" sz="2400" b="1" dirty="0" err="1"/>
              <a:t>kunjungan</a:t>
            </a:r>
            <a:r>
              <a:rPr lang="en-US" sz="2400" b="1" dirty="0"/>
              <a:t> </a:t>
            </a:r>
            <a:r>
              <a:rPr lang="en-US" sz="2400" b="1" dirty="0" err="1"/>
              <a:t>ulang</a:t>
            </a:r>
            <a:r>
              <a:rPr lang="en-US" sz="2400" b="1" dirty="0"/>
              <a:t>.</a:t>
            </a:r>
            <a:endParaRPr lang="en-US" sz="2400" dirty="0"/>
          </a:p>
          <a:p>
            <a:r>
              <a:rPr lang="en-US" sz="2400" dirty="0" smtClean="0"/>
              <a:t>2.Terbentuknya </a:t>
            </a:r>
            <a:r>
              <a:rPr lang="en-US" sz="2400" b="1" dirty="0" err="1"/>
              <a:t>citra</a:t>
            </a:r>
            <a:r>
              <a:rPr lang="en-US" sz="2400" b="1" dirty="0"/>
              <a:t> </a:t>
            </a:r>
            <a:r>
              <a:rPr lang="en-US" sz="2400" b="1" dirty="0" err="1"/>
              <a:t>positif</a:t>
            </a:r>
            <a:r>
              <a:rPr lang="en-US" sz="2400" b="1" dirty="0"/>
              <a:t> </a:t>
            </a:r>
            <a:r>
              <a:rPr lang="en-US" sz="2400" b="1" dirty="0" err="1"/>
              <a:t>destinasi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r>
              <a:rPr lang="en-US" sz="2400" b="1" dirty="0"/>
              <a:t> Indonesia.</a:t>
            </a:r>
            <a:endParaRPr lang="en-US" sz="2400" dirty="0"/>
          </a:p>
          <a:p>
            <a:r>
              <a:rPr lang="en-US" sz="2400" b="1" dirty="0" smtClean="0"/>
              <a:t>3.Peningkatan </a:t>
            </a:r>
            <a:r>
              <a:rPr lang="en-US" sz="2400" b="1" dirty="0" err="1"/>
              <a:t>pendapatan</a:t>
            </a:r>
            <a:r>
              <a:rPr lang="en-US" sz="2400" b="1" dirty="0"/>
              <a:t> </a:t>
            </a:r>
            <a:r>
              <a:rPr lang="en-US" sz="2400" b="1" dirty="0" err="1"/>
              <a:t>daerah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nasional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 </a:t>
            </a:r>
            <a:r>
              <a:rPr lang="en-US" sz="2400" dirty="0" err="1"/>
              <a:t>berkualitas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4.Tumbuhnya </a:t>
            </a:r>
            <a:r>
              <a:rPr lang="en-US" sz="2400" b="1" dirty="0" err="1"/>
              <a:t>kesadaran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 </a:t>
            </a:r>
            <a:r>
              <a:rPr lang="en-US" sz="2400" b="1" dirty="0" err="1"/>
              <a:t>akan</a:t>
            </a:r>
            <a:r>
              <a:rPr lang="en-US" sz="2400" b="1" dirty="0"/>
              <a:t> </a:t>
            </a:r>
            <a:r>
              <a:rPr lang="en-US" sz="2400" b="1" dirty="0" err="1"/>
              <a:t>pentingnya</a:t>
            </a:r>
            <a:r>
              <a:rPr lang="en-US" sz="2400" b="1" dirty="0"/>
              <a:t> hospitality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etika</a:t>
            </a:r>
            <a:r>
              <a:rPr lang="en-US" sz="2400" b="1" dirty="0"/>
              <a:t> </a:t>
            </a:r>
            <a:r>
              <a:rPr lang="en-US" sz="2400" b="1" dirty="0" err="1"/>
              <a:t>pelayanan</a:t>
            </a:r>
            <a:r>
              <a:rPr lang="en-US" sz="2400" b="1" dirty="0"/>
              <a:t>.</a:t>
            </a:r>
            <a:endParaRPr lang="en-US" sz="2400" dirty="0"/>
          </a:p>
          <a:p>
            <a:pPr algn="just"/>
            <a:endParaRPr lang="en-US" sz="2400" dirty="0" smtClean="0">
              <a:latin typeface="+mj-lt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95400" y="2209800"/>
            <a:ext cx="6400800" cy="1752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Mengapa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penting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kebijakan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pelayanan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pariwisata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0203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381000"/>
            <a:ext cx="8458200" cy="62478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1. </a:t>
            </a:r>
            <a:r>
              <a:rPr lang="en-US" sz="2000" b="1" dirty="0" err="1"/>
              <a:t>Pentingnya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Pembangunan </a:t>
            </a:r>
            <a:r>
              <a:rPr lang="en-US" sz="2000" b="1" dirty="0" err="1"/>
              <a:t>Pariwisata</a:t>
            </a:r>
            <a:endParaRPr lang="en-US" sz="2000" b="1" dirty="0"/>
          </a:p>
          <a:p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pembangunan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b="1" dirty="0" err="1"/>
              <a:t>sangat</a:t>
            </a:r>
            <a:r>
              <a:rPr lang="en-US" sz="2000" b="1" dirty="0"/>
              <a:t> </a:t>
            </a:r>
            <a:r>
              <a:rPr lang="en-US" sz="2000" b="1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berfungsi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b="1" dirty="0" err="1"/>
              <a:t>arah</a:t>
            </a:r>
            <a:r>
              <a:rPr lang="en-US" sz="2000" b="1" dirty="0"/>
              <a:t>, </a:t>
            </a:r>
            <a:r>
              <a:rPr lang="en-US" sz="2000" b="1" dirty="0" err="1"/>
              <a:t>pedoman</a:t>
            </a:r>
            <a:r>
              <a:rPr lang="en-US" sz="2000" b="1" dirty="0"/>
              <a:t>,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strategi</a:t>
            </a:r>
            <a:r>
              <a:rPr lang="en-US" sz="2000" b="1" dirty="0"/>
              <a:t> </a:t>
            </a:r>
            <a:r>
              <a:rPr lang="en-US" sz="2000" b="1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mengembangkan</a:t>
            </a:r>
            <a:r>
              <a:rPr lang="en-US" sz="2000" dirty="0"/>
              <a:t> </a:t>
            </a:r>
            <a:r>
              <a:rPr lang="en-US" sz="2000" dirty="0" err="1"/>
              <a:t>sektor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terencana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berkelanjutan</a:t>
            </a:r>
            <a:r>
              <a:rPr lang="en-US" sz="2000" dirty="0"/>
              <a:t>.</a:t>
            </a:r>
            <a:br>
              <a:rPr lang="en-US" sz="2000" dirty="0"/>
            </a:b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Sebagai</a:t>
            </a:r>
            <a:r>
              <a:rPr lang="en-US" sz="2000" b="1" dirty="0"/>
              <a:t> </a:t>
            </a:r>
            <a:r>
              <a:rPr lang="en-US" sz="2000" b="1" dirty="0" err="1"/>
              <a:t>dasar</a:t>
            </a:r>
            <a:r>
              <a:rPr lang="en-US" sz="2000" b="1" dirty="0"/>
              <a:t> </a:t>
            </a:r>
            <a:r>
              <a:rPr lang="en-US" sz="2000" b="1" dirty="0" err="1"/>
              <a:t>perencanaan</a:t>
            </a:r>
            <a:r>
              <a:rPr lang="en-US" sz="2000" b="1" dirty="0"/>
              <a:t> yang </a:t>
            </a:r>
            <a:r>
              <a:rPr lang="en-US" sz="2000" b="1" dirty="0" err="1"/>
              <a:t>terarah</a:t>
            </a:r>
            <a:r>
              <a:rPr lang="en-US" sz="2000" b="1" dirty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yang </a:t>
            </a:r>
            <a:r>
              <a:rPr lang="en-US" sz="2000" dirty="0" err="1"/>
              <a:t>jelas</a:t>
            </a:r>
            <a:r>
              <a:rPr lang="en-US" sz="2000" dirty="0"/>
              <a:t>, </a:t>
            </a:r>
            <a:r>
              <a:rPr lang="en-US" sz="2000" dirty="0" err="1"/>
              <a:t>pembangunan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berjalan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sinkron</a:t>
            </a:r>
            <a:r>
              <a:rPr lang="en-US" sz="2000" dirty="0"/>
              <a:t> </a:t>
            </a:r>
            <a:r>
              <a:rPr lang="en-US" sz="2000" dirty="0" err="1"/>
              <a:t>antarwilayah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sektor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Mendorong</a:t>
            </a:r>
            <a:r>
              <a:rPr lang="en-US" sz="2000" b="1" dirty="0"/>
              <a:t> </a:t>
            </a:r>
            <a:r>
              <a:rPr lang="en-US" sz="2000" b="1" dirty="0" err="1"/>
              <a:t>pemerataan</a:t>
            </a:r>
            <a:r>
              <a:rPr lang="en-US" sz="2000" b="1" dirty="0"/>
              <a:t> </a:t>
            </a:r>
            <a:r>
              <a:rPr lang="en-US" sz="2000" b="1" dirty="0" err="1"/>
              <a:t>pembangunan</a:t>
            </a:r>
            <a:r>
              <a:rPr lang="en-US" sz="2000" b="1" dirty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menyeimbangkan</a:t>
            </a:r>
            <a:r>
              <a:rPr lang="en-US" sz="2000" dirty="0"/>
              <a:t>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</a:t>
            </a:r>
            <a:r>
              <a:rPr lang="en-US" sz="2000" dirty="0" err="1"/>
              <a:t>maju</a:t>
            </a:r>
            <a:r>
              <a:rPr lang="en-US" sz="2000" dirty="0"/>
              <a:t> (</a:t>
            </a:r>
            <a:r>
              <a:rPr lang="en-US" sz="2000" dirty="0" err="1"/>
              <a:t>seperti</a:t>
            </a:r>
            <a:r>
              <a:rPr lang="en-US" sz="2000" dirty="0"/>
              <a:t> Bali)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lain yang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berkembang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Menjamin</a:t>
            </a:r>
            <a:r>
              <a:rPr lang="en-US" sz="2000" b="1" dirty="0"/>
              <a:t> </a:t>
            </a:r>
            <a:r>
              <a:rPr lang="en-US" sz="2000" b="1" dirty="0" err="1"/>
              <a:t>keberlanjutan</a:t>
            </a:r>
            <a:r>
              <a:rPr lang="en-US" sz="2000" b="1" dirty="0"/>
              <a:t> (sustainability).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, </a:t>
            </a:r>
            <a:r>
              <a:rPr lang="en-US" sz="2000" dirty="0" err="1"/>
              <a:t>pembangunan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memperhatikan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, </a:t>
            </a:r>
            <a:r>
              <a:rPr lang="en-US" sz="2000" dirty="0" err="1"/>
              <a:t>sosial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agar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merusak</a:t>
            </a:r>
            <a:r>
              <a:rPr lang="en-US" sz="2000" dirty="0"/>
              <a:t> </a:t>
            </a:r>
            <a:r>
              <a:rPr lang="en-US" sz="2000" dirty="0" err="1"/>
              <a:t>alam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lokal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Meningkatkan</a:t>
            </a:r>
            <a:r>
              <a:rPr lang="en-US" sz="2000" b="1" dirty="0"/>
              <a:t> </a:t>
            </a:r>
            <a:r>
              <a:rPr lang="en-US" sz="2000" b="1" dirty="0" err="1"/>
              <a:t>daya</a:t>
            </a:r>
            <a:r>
              <a:rPr lang="en-US" sz="2000" b="1" dirty="0"/>
              <a:t> </a:t>
            </a:r>
            <a:r>
              <a:rPr lang="en-US" sz="2000" b="1" dirty="0" err="1"/>
              <a:t>saing</a:t>
            </a:r>
            <a:r>
              <a:rPr lang="en-US" sz="2000" b="1" dirty="0"/>
              <a:t> </a:t>
            </a:r>
            <a:r>
              <a:rPr lang="en-US" sz="2000" b="1" dirty="0" err="1"/>
              <a:t>destinasi</a:t>
            </a:r>
            <a:r>
              <a:rPr lang="en-US" sz="2000" b="1" dirty="0"/>
              <a:t> </a:t>
            </a:r>
            <a:r>
              <a:rPr lang="en-US" sz="2000" b="1" dirty="0" err="1"/>
              <a:t>wisata</a:t>
            </a:r>
            <a:r>
              <a:rPr lang="en-US" sz="2000" b="1" dirty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,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menetapkan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bersaing</a:t>
            </a:r>
            <a:r>
              <a:rPr lang="en-US" sz="2000" dirty="0"/>
              <a:t> di </a:t>
            </a:r>
            <a:r>
              <a:rPr lang="en-US" sz="2000" dirty="0" err="1"/>
              <a:t>pasar</a:t>
            </a:r>
            <a:r>
              <a:rPr lang="en-US" sz="2000" dirty="0"/>
              <a:t> global.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Meningkatkan</a:t>
            </a:r>
            <a:r>
              <a:rPr lang="en-US" sz="2000" b="1" dirty="0"/>
              <a:t> </a:t>
            </a:r>
            <a:r>
              <a:rPr lang="en-US" sz="2000" b="1" dirty="0" err="1"/>
              <a:t>kesejahteraan</a:t>
            </a:r>
            <a:r>
              <a:rPr lang="en-US" sz="2000" b="1" dirty="0"/>
              <a:t> </a:t>
            </a:r>
            <a:r>
              <a:rPr lang="en-US" sz="2000" b="1" dirty="0" err="1"/>
              <a:t>masyarakat</a:t>
            </a:r>
            <a:r>
              <a:rPr lang="en-US" sz="2000" b="1" dirty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Pembangunan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membuka</a:t>
            </a:r>
            <a:r>
              <a:rPr lang="en-US" sz="2000" dirty="0"/>
              <a:t> </a:t>
            </a:r>
            <a:r>
              <a:rPr lang="en-US" sz="2000" dirty="0" err="1"/>
              <a:t>lapangan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,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pendapatan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menggerakkan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350605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304800"/>
            <a:ext cx="8534400" cy="594008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2. </a:t>
            </a:r>
            <a:r>
              <a:rPr lang="en-US" sz="2000" b="1" dirty="0" err="1"/>
              <a:t>Pentingnya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Pelayanan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endParaRPr lang="en-US" sz="2000" b="1" dirty="0"/>
          </a:p>
          <a:p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/>
              <a:t>pelayanan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 </a:t>
            </a:r>
            <a:r>
              <a:rPr lang="en-US" sz="2000" b="1" dirty="0" err="1"/>
              <a:t>mendapatkan</a:t>
            </a:r>
            <a:r>
              <a:rPr lang="en-US" sz="2000" b="1" dirty="0"/>
              <a:t> </a:t>
            </a:r>
            <a:r>
              <a:rPr lang="en-US" sz="2000" b="1" dirty="0" err="1"/>
              <a:t>pengalaman</a:t>
            </a:r>
            <a:r>
              <a:rPr lang="en-US" sz="2000" b="1" dirty="0"/>
              <a:t> </a:t>
            </a:r>
            <a:r>
              <a:rPr lang="en-US" sz="2000" b="1" dirty="0" err="1"/>
              <a:t>terbaik</a:t>
            </a:r>
            <a:r>
              <a:rPr lang="en-US" sz="2000" dirty="0"/>
              <a:t> </a:t>
            </a:r>
            <a:r>
              <a:rPr lang="en-US" sz="2000" dirty="0" err="1"/>
              <a:t>selama</a:t>
            </a:r>
            <a:r>
              <a:rPr lang="en-US" sz="2000" dirty="0"/>
              <a:t> </a:t>
            </a:r>
            <a:r>
              <a:rPr lang="en-US" sz="2000" dirty="0" err="1"/>
              <a:t>berkunjung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Alasan</a:t>
            </a:r>
            <a:r>
              <a:rPr lang="en-US" sz="2000" dirty="0"/>
              <a:t> </a:t>
            </a:r>
            <a:r>
              <a:rPr lang="en-US" sz="2000" dirty="0" err="1"/>
              <a:t>pentingnya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lain: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Menjamin</a:t>
            </a:r>
            <a:r>
              <a:rPr lang="en-US" sz="2000" b="1" dirty="0"/>
              <a:t> </a:t>
            </a:r>
            <a:r>
              <a:rPr lang="en-US" sz="2000" b="1" dirty="0" err="1"/>
              <a:t>kualitas</a:t>
            </a:r>
            <a:r>
              <a:rPr lang="en-US" sz="2000" b="1" dirty="0"/>
              <a:t> </a:t>
            </a:r>
            <a:r>
              <a:rPr lang="en-US" sz="2000" b="1" dirty="0" err="1"/>
              <a:t>pelayanan</a:t>
            </a:r>
            <a:r>
              <a:rPr lang="en-US" sz="2000" b="1" dirty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menetapkan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pelayanan</a:t>
            </a:r>
            <a:r>
              <a:rPr lang="en-US" sz="2000" dirty="0"/>
              <a:t> (SNI, CHSE, </a:t>
            </a:r>
            <a:r>
              <a:rPr lang="en-US" sz="2000" dirty="0" err="1"/>
              <a:t>Sapta</a:t>
            </a:r>
            <a:r>
              <a:rPr lang="en-US" sz="2000" dirty="0"/>
              <a:t> </a:t>
            </a:r>
            <a:r>
              <a:rPr lang="en-US" sz="2000" dirty="0" err="1"/>
              <a:t>Pesona</a:t>
            </a:r>
            <a:r>
              <a:rPr lang="en-US" sz="2000" dirty="0"/>
              <a:t>) agar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pelaku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layanan</a:t>
            </a:r>
            <a:r>
              <a:rPr lang="en-US" sz="2000" dirty="0"/>
              <a:t> yang </a:t>
            </a:r>
            <a:r>
              <a:rPr lang="en-US" sz="2000" dirty="0" err="1"/>
              <a:t>aman</a:t>
            </a:r>
            <a:r>
              <a:rPr lang="en-US" sz="2000" dirty="0"/>
              <a:t>, </a:t>
            </a:r>
            <a:r>
              <a:rPr lang="en-US" sz="2000" dirty="0" err="1"/>
              <a:t>nyaman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ramah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Meningkatkan</a:t>
            </a:r>
            <a:r>
              <a:rPr lang="en-US" sz="2000" b="1" dirty="0"/>
              <a:t> </a:t>
            </a:r>
            <a:r>
              <a:rPr lang="en-US" sz="2000" b="1" dirty="0" err="1"/>
              <a:t>kepuasan</a:t>
            </a:r>
            <a:r>
              <a:rPr lang="en-US" sz="2000" b="1" dirty="0"/>
              <a:t> </a:t>
            </a:r>
            <a:r>
              <a:rPr lang="en-US" sz="2000" b="1" dirty="0" err="1"/>
              <a:t>wisatawan</a:t>
            </a:r>
            <a:r>
              <a:rPr lang="en-US" sz="2000" b="1" dirty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Pelayanan</a:t>
            </a:r>
            <a:r>
              <a:rPr lang="en-US" sz="2000" dirty="0"/>
              <a:t> yang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 </a:t>
            </a:r>
            <a:r>
              <a:rPr lang="en-US" sz="2000" dirty="0" err="1"/>
              <a:t>merasa</a:t>
            </a:r>
            <a:r>
              <a:rPr lang="en-US" sz="2000" dirty="0"/>
              <a:t> </a:t>
            </a:r>
            <a:r>
              <a:rPr lang="en-US" sz="2000" dirty="0" err="1"/>
              <a:t>dihargai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ingin</a:t>
            </a:r>
            <a:r>
              <a:rPr lang="en-US" sz="2000" dirty="0"/>
              <a:t> </a:t>
            </a:r>
            <a:r>
              <a:rPr lang="en-US" sz="2000" dirty="0" err="1"/>
              <a:t>berkunjung</a:t>
            </a:r>
            <a:r>
              <a:rPr lang="en-US" sz="2000" dirty="0"/>
              <a:t> </a:t>
            </a:r>
            <a:r>
              <a:rPr lang="en-US" sz="2000" dirty="0" err="1"/>
              <a:t>kembali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Meningkatkan</a:t>
            </a:r>
            <a:r>
              <a:rPr lang="en-US" sz="2000" b="1" dirty="0"/>
              <a:t> </a:t>
            </a:r>
            <a:r>
              <a:rPr lang="en-US" sz="2000" b="1" dirty="0" err="1"/>
              <a:t>citra</a:t>
            </a:r>
            <a:r>
              <a:rPr lang="en-US" sz="2000" b="1" dirty="0"/>
              <a:t> </a:t>
            </a:r>
            <a:r>
              <a:rPr lang="en-US" sz="2000" b="1" dirty="0" err="1"/>
              <a:t>positif</a:t>
            </a:r>
            <a:r>
              <a:rPr lang="en-US" sz="2000" b="1" dirty="0"/>
              <a:t> </a:t>
            </a:r>
            <a:r>
              <a:rPr lang="en-US" sz="2000" b="1" dirty="0" err="1"/>
              <a:t>destinasi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negara</a:t>
            </a:r>
            <a:r>
              <a:rPr lang="en-US" sz="2000" b="1" dirty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Pelayanan</a:t>
            </a:r>
            <a:r>
              <a:rPr lang="en-US" sz="2000" dirty="0"/>
              <a:t> yang </a:t>
            </a:r>
            <a:r>
              <a:rPr lang="en-US" sz="2000" dirty="0" err="1"/>
              <a:t>profesional</a:t>
            </a:r>
            <a:r>
              <a:rPr lang="en-US" sz="2000" dirty="0"/>
              <a:t> </a:t>
            </a:r>
            <a:r>
              <a:rPr lang="en-US" sz="2000" dirty="0" err="1"/>
              <a:t>menunjukkan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Indonesia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ramah</a:t>
            </a:r>
            <a:r>
              <a:rPr lang="en-US" sz="2000" dirty="0"/>
              <a:t>, </a:t>
            </a:r>
            <a:r>
              <a:rPr lang="en-US" sz="2000" dirty="0" err="1"/>
              <a:t>tertib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berkelas</a:t>
            </a:r>
            <a:r>
              <a:rPr lang="en-US" sz="2000" dirty="0"/>
              <a:t> </a:t>
            </a:r>
            <a:r>
              <a:rPr lang="en-US" sz="2000" dirty="0" err="1"/>
              <a:t>dunia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Mendorong</a:t>
            </a:r>
            <a:r>
              <a:rPr lang="en-US" sz="2000" b="1" dirty="0"/>
              <a:t> </a:t>
            </a:r>
            <a:r>
              <a:rPr lang="en-US" sz="2000" b="1" dirty="0" err="1"/>
              <a:t>profesionalisme</a:t>
            </a:r>
            <a:r>
              <a:rPr lang="en-US" sz="2000" b="1" dirty="0"/>
              <a:t> SDM </a:t>
            </a:r>
            <a:r>
              <a:rPr lang="en-US" sz="2000" b="1" dirty="0" err="1"/>
              <a:t>pariwisata</a:t>
            </a:r>
            <a:r>
              <a:rPr lang="en-US" sz="2000" b="1" dirty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pelayanan</a:t>
            </a:r>
            <a:r>
              <a:rPr lang="en-US" sz="2000" dirty="0"/>
              <a:t> </a:t>
            </a: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tenaga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mengikuti</a:t>
            </a:r>
            <a:r>
              <a:rPr lang="en-US" sz="2000" dirty="0"/>
              <a:t> </a:t>
            </a:r>
            <a:r>
              <a:rPr lang="en-US" sz="2000" dirty="0" err="1"/>
              <a:t>pelatihan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sertifikasi</a:t>
            </a:r>
            <a:r>
              <a:rPr lang="en-US" sz="2000" dirty="0"/>
              <a:t> agar </a:t>
            </a:r>
            <a:r>
              <a:rPr lang="en-US" sz="2000" dirty="0" err="1"/>
              <a:t>kompeten</a:t>
            </a:r>
            <a:r>
              <a:rPr lang="en-US" sz="2000" dirty="0"/>
              <a:t> di </a:t>
            </a:r>
            <a:r>
              <a:rPr lang="en-US" sz="2000" dirty="0" err="1"/>
              <a:t>bidangnya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Menumbuhkan</a:t>
            </a:r>
            <a:r>
              <a:rPr lang="en-US" sz="2000" b="1" dirty="0"/>
              <a:t> </a:t>
            </a:r>
            <a:r>
              <a:rPr lang="en-US" sz="2000" b="1" dirty="0" err="1"/>
              <a:t>partisipasi</a:t>
            </a:r>
            <a:r>
              <a:rPr lang="en-US" sz="2000" b="1" dirty="0"/>
              <a:t> </a:t>
            </a:r>
            <a:r>
              <a:rPr lang="en-US" sz="2000" b="1" dirty="0" err="1"/>
              <a:t>masyarakat</a:t>
            </a:r>
            <a:r>
              <a:rPr lang="en-US" sz="2000" b="1" dirty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diajak</a:t>
            </a:r>
            <a:r>
              <a:rPr lang="en-US" sz="2000" dirty="0"/>
              <a:t> </a:t>
            </a:r>
            <a:r>
              <a:rPr lang="en-US" sz="2000" dirty="0" err="1"/>
              <a:t>berperan</a:t>
            </a:r>
            <a:r>
              <a:rPr lang="en-US" sz="2000" dirty="0"/>
              <a:t> </a:t>
            </a:r>
            <a:r>
              <a:rPr lang="en-US" sz="2000" dirty="0" err="1"/>
              <a:t>aktif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 yang </a:t>
            </a:r>
            <a:r>
              <a:rPr lang="en-US" sz="2000" dirty="0" err="1"/>
              <a:t>bersih</a:t>
            </a:r>
            <a:r>
              <a:rPr lang="en-US" sz="2000" dirty="0"/>
              <a:t>, </a:t>
            </a:r>
            <a:r>
              <a:rPr lang="en-US" sz="2000" dirty="0" err="1"/>
              <a:t>aman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berkesan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30652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685800"/>
            <a:ext cx="6400800" cy="609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1" algn="l"/>
            <a:r>
              <a:rPr lang="en-US" dirty="0" smtClean="0">
                <a:solidFill>
                  <a:schemeClr val="tx1"/>
                </a:solidFill>
              </a:rPr>
              <a:t>Point to Remember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85800" y="1780400"/>
            <a:ext cx="7086600" cy="286232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Kebijakan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pembangunan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berfungsi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mengatur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apa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yang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harus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dibangun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bagaimana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cara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membangunnya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,</a:t>
            </a:r>
            <a:b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sedangkan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kebijakan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pelayanan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berfungsi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mengatur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bagaimana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memberikan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pengalaman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terbaik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kepada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wisatawan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Keduanya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saling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melengkapi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: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pembangunan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menciptakan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daya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tarik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fasilitas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sementara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pelayanan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menjaga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agar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wisatawan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puas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nyaman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kembali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lagi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—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sehingga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menjadi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effectLst/>
                <a:latin typeface="Arial" panose="020B0604020202020204" pitchFamily="34" charset="0"/>
              </a:rPr>
              <a:t>berkelanjutan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15790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609600"/>
            <a:ext cx="6400800" cy="609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Kebijakan</a:t>
            </a:r>
            <a:r>
              <a:rPr lang="en-US" b="1" dirty="0">
                <a:solidFill>
                  <a:schemeClr val="tx1"/>
                </a:solidFill>
              </a:rPr>
              <a:t> Pembangunan </a:t>
            </a:r>
            <a:r>
              <a:rPr lang="en-US" b="1" dirty="0" err="1">
                <a:solidFill>
                  <a:schemeClr val="tx1"/>
                </a:solidFill>
              </a:rPr>
              <a:t>Pariwisata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828800"/>
            <a:ext cx="8458200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b="1" dirty="0" err="1" smtClean="0"/>
              <a:t>Kebijakan</a:t>
            </a:r>
            <a:r>
              <a:rPr lang="en-US" sz="2400" b="1" dirty="0" smtClean="0"/>
              <a:t> </a:t>
            </a:r>
            <a:r>
              <a:rPr lang="en-US" sz="2400" b="1" dirty="0" err="1"/>
              <a:t>pembangunan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serangkaian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, </a:t>
            </a:r>
            <a:r>
              <a:rPr lang="en-US" sz="2400" dirty="0" err="1"/>
              <a:t>strategi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yang </a:t>
            </a:r>
            <a:r>
              <a:rPr lang="en-US" sz="2400" dirty="0" err="1"/>
              <a:t>diambil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, </a:t>
            </a:r>
            <a:r>
              <a:rPr lang="en-US" sz="2400" dirty="0" err="1"/>
              <a:t>mengelola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sektor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terencana</a:t>
            </a:r>
            <a:r>
              <a:rPr lang="en-US" sz="2400" dirty="0"/>
              <a:t>, </a:t>
            </a:r>
            <a:r>
              <a:rPr lang="en-US" sz="2400" dirty="0" err="1"/>
              <a:t>berkelanjutan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terintegrasi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P</a:t>
            </a:r>
            <a:r>
              <a:rPr lang="en-US" sz="2400" dirty="0" smtClean="0"/>
              <a:t>embangunan </a:t>
            </a:r>
            <a:r>
              <a:rPr lang="en-US" sz="2400" dirty="0" err="1" smtClean="0"/>
              <a:t>pariwisata</a:t>
            </a:r>
            <a:r>
              <a:rPr lang="en-US" sz="2400" dirty="0" smtClean="0"/>
              <a:t> </a:t>
            </a:r>
            <a:r>
              <a:rPr lang="en-US" sz="2400" dirty="0" err="1" smtClean="0"/>
              <a:t>mencakup</a:t>
            </a:r>
            <a:r>
              <a:rPr lang="en-US" sz="2400" dirty="0" smtClean="0"/>
              <a:t> </a:t>
            </a:r>
            <a:r>
              <a:rPr lang="en-US" sz="2400" dirty="0" err="1"/>
              <a:t>aspek</a:t>
            </a:r>
            <a:r>
              <a:rPr lang="en-US" sz="2400" dirty="0"/>
              <a:t> </a:t>
            </a:r>
            <a:r>
              <a:rPr lang="en-US" sz="2400" b="1" dirty="0" err="1"/>
              <a:t>ekonomi</a:t>
            </a:r>
            <a:r>
              <a:rPr lang="en-US" sz="2400" b="1" dirty="0"/>
              <a:t>, </a:t>
            </a:r>
            <a:r>
              <a:rPr lang="en-US" sz="2400" b="1" dirty="0" err="1"/>
              <a:t>sosial</a:t>
            </a:r>
            <a:r>
              <a:rPr lang="en-US" sz="2400" b="1" dirty="0"/>
              <a:t>, </a:t>
            </a:r>
            <a:r>
              <a:rPr lang="en-US" sz="2400" b="1" dirty="0" err="1"/>
              <a:t>budaya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lingkungan</a:t>
            </a:r>
            <a:r>
              <a:rPr lang="en-US" sz="2400" dirty="0"/>
              <a:t> agar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manfaat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42455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2057400"/>
            <a:ext cx="77724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n-US" sz="2400" b="1" dirty="0" err="1" smtClean="0"/>
              <a:t>Meningkatkan</a:t>
            </a:r>
            <a:r>
              <a:rPr lang="en-US" sz="2400" b="1" dirty="0" smtClean="0"/>
              <a:t> </a:t>
            </a:r>
            <a:r>
              <a:rPr lang="en-US" sz="2400" b="1" dirty="0" err="1"/>
              <a:t>kontribusi</a:t>
            </a:r>
            <a:r>
              <a:rPr lang="en-US" sz="2400" b="1" dirty="0"/>
              <a:t> </a:t>
            </a:r>
            <a:r>
              <a:rPr lang="en-US" sz="2400" b="1" dirty="0" err="1"/>
              <a:t>sektor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smtClean="0"/>
              <a:t>PDB (</a:t>
            </a:r>
            <a:r>
              <a:rPr lang="en-US" sz="2400" b="1" dirty="0" err="1" smtClean="0"/>
              <a:t>Produk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Domestik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Bruto</a:t>
            </a:r>
            <a:r>
              <a:rPr lang="en-US" sz="2400" b="1" dirty="0" smtClean="0"/>
              <a:t>)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devisa</a:t>
            </a:r>
            <a:r>
              <a:rPr lang="en-US" sz="2400" b="1" dirty="0"/>
              <a:t> </a:t>
            </a:r>
            <a:r>
              <a:rPr lang="en-US" sz="2400" b="1" dirty="0" err="1"/>
              <a:t>negara</a:t>
            </a:r>
            <a:r>
              <a:rPr lang="en-US" sz="2400" b="1" dirty="0"/>
              <a:t>.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Meningkatkan</a:t>
            </a:r>
            <a:r>
              <a:rPr lang="en-US" sz="2400" b="1" dirty="0"/>
              <a:t> </a:t>
            </a:r>
            <a:r>
              <a:rPr lang="en-US" sz="2400" b="1" dirty="0" err="1"/>
              <a:t>kesejahteraan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 </a:t>
            </a:r>
            <a:r>
              <a:rPr lang="en-US" sz="2400" b="1" dirty="0" err="1"/>
              <a:t>lokal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penciptaan</a:t>
            </a:r>
            <a:r>
              <a:rPr lang="en-US" sz="2400" dirty="0"/>
              <a:t> </a:t>
            </a:r>
            <a:r>
              <a:rPr lang="en-US" sz="2400" dirty="0" err="1"/>
              <a:t>lapangan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UMKM.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Melestarikan</a:t>
            </a:r>
            <a:r>
              <a:rPr lang="en-US" sz="2400" b="1" dirty="0"/>
              <a:t> </a:t>
            </a:r>
            <a:r>
              <a:rPr lang="en-US" sz="2400" b="1" dirty="0" err="1"/>
              <a:t>sumber</a:t>
            </a:r>
            <a:r>
              <a:rPr lang="en-US" sz="2400" b="1" dirty="0"/>
              <a:t> </a:t>
            </a:r>
            <a:r>
              <a:rPr lang="en-US" sz="2400" b="1" dirty="0" err="1"/>
              <a:t>daya</a:t>
            </a:r>
            <a:r>
              <a:rPr lang="en-US" sz="2400" b="1" dirty="0"/>
              <a:t> </a:t>
            </a:r>
            <a:r>
              <a:rPr lang="en-US" sz="2400" b="1" dirty="0" err="1"/>
              <a:t>alam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budaya</a:t>
            </a:r>
            <a:r>
              <a:rPr lang="en-US" sz="2400" b="1" dirty="0"/>
              <a:t> </a:t>
            </a:r>
            <a:r>
              <a:rPr lang="en-US" sz="2400" b="1" dirty="0" err="1"/>
              <a:t>lokal</a:t>
            </a:r>
            <a:r>
              <a:rPr lang="en-US" sz="2400" b="1" dirty="0"/>
              <a:t>.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Meningkatkan</a:t>
            </a:r>
            <a:r>
              <a:rPr lang="en-US" sz="2400" b="1" dirty="0"/>
              <a:t> </a:t>
            </a:r>
            <a:r>
              <a:rPr lang="en-US" sz="2400" b="1" dirty="0" err="1"/>
              <a:t>daya</a:t>
            </a:r>
            <a:r>
              <a:rPr lang="en-US" sz="2400" b="1" dirty="0"/>
              <a:t> </a:t>
            </a:r>
            <a:r>
              <a:rPr lang="en-US" sz="2400" b="1" dirty="0" err="1"/>
              <a:t>saing</a:t>
            </a:r>
            <a:r>
              <a:rPr lang="en-US" sz="2400" b="1" dirty="0"/>
              <a:t> </a:t>
            </a:r>
            <a:r>
              <a:rPr lang="en-US" sz="2400" b="1" dirty="0" err="1"/>
              <a:t>destinasi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Indonesia.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Mendorong</a:t>
            </a:r>
            <a:r>
              <a:rPr lang="en-US" sz="2400" b="1" dirty="0"/>
              <a:t> </a:t>
            </a:r>
            <a:r>
              <a:rPr lang="en-US" sz="2400" b="1" dirty="0" err="1"/>
              <a:t>pemerataan</a:t>
            </a:r>
            <a:r>
              <a:rPr lang="en-US" sz="2400" b="1" dirty="0"/>
              <a:t> </a:t>
            </a:r>
            <a:r>
              <a:rPr lang="en-US" sz="2400" b="1" dirty="0" err="1"/>
              <a:t>pembangunan</a:t>
            </a:r>
            <a:r>
              <a:rPr lang="en-US" sz="2400" b="1" dirty="0"/>
              <a:t> </a:t>
            </a:r>
            <a:r>
              <a:rPr lang="en-US" sz="2400" b="1" dirty="0" err="1"/>
              <a:t>antarwilayah</a:t>
            </a:r>
            <a:r>
              <a:rPr lang="en-US" sz="2400" b="1" dirty="0"/>
              <a:t>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990600" y="773668"/>
            <a:ext cx="659270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err="1"/>
              <a:t>Tujuan</a:t>
            </a:r>
            <a:r>
              <a:rPr lang="en-US" sz="2800" b="1" dirty="0"/>
              <a:t> </a:t>
            </a:r>
            <a:r>
              <a:rPr lang="en-US" sz="2800" b="1" dirty="0" err="1"/>
              <a:t>Kebijakan</a:t>
            </a:r>
            <a:r>
              <a:rPr lang="en-US" sz="2800" b="1" dirty="0"/>
              <a:t> Pembangunan </a:t>
            </a:r>
            <a:r>
              <a:rPr lang="en-US" sz="2800" b="1" dirty="0" err="1"/>
              <a:t>Pariwisata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608326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1066800"/>
            <a:ext cx="8610600" cy="48936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Ruang</a:t>
            </a:r>
            <a:r>
              <a:rPr lang="en-US" sz="2400" b="1" dirty="0"/>
              <a:t> </a:t>
            </a:r>
            <a:r>
              <a:rPr lang="en-US" sz="2400" b="1" dirty="0" err="1"/>
              <a:t>Lingkup</a:t>
            </a:r>
            <a:r>
              <a:rPr lang="en-US" sz="2400" b="1" dirty="0"/>
              <a:t> Pembangunan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pPr>
              <a:buFont typeface="+mj-lt"/>
              <a:buAutoNum type="arabicPeriod"/>
            </a:pPr>
            <a:r>
              <a:rPr lang="en-US" sz="2400" b="1" dirty="0" err="1" smtClean="0"/>
              <a:t>Pengembangan</a:t>
            </a:r>
            <a:r>
              <a:rPr lang="en-US" sz="2400" b="1" dirty="0" smtClean="0"/>
              <a:t> </a:t>
            </a:r>
            <a:r>
              <a:rPr lang="en-US" sz="2400" b="1" dirty="0" err="1"/>
              <a:t>destinasi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infrastruktur</a:t>
            </a:r>
            <a:r>
              <a:rPr lang="en-US" sz="2400" dirty="0"/>
              <a:t>, </a:t>
            </a:r>
            <a:r>
              <a:rPr lang="en-US" sz="2400" dirty="0" err="1"/>
              <a:t>atraksi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Peningkatan</a:t>
            </a:r>
            <a:r>
              <a:rPr lang="en-US" sz="2400" b="1" dirty="0"/>
              <a:t> </a:t>
            </a:r>
            <a:r>
              <a:rPr lang="en-US" sz="2400" b="1" dirty="0" err="1"/>
              <a:t>aksesibilitas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jalan</a:t>
            </a:r>
            <a:r>
              <a:rPr lang="en-US" sz="2400" dirty="0"/>
              <a:t>, </a:t>
            </a:r>
            <a:r>
              <a:rPr lang="en-US" sz="2400" dirty="0" err="1"/>
              <a:t>pelabuhan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bandara</a:t>
            </a:r>
            <a:r>
              <a:rPr lang="en-US" sz="2400" dirty="0"/>
              <a:t> </a:t>
            </a:r>
            <a:r>
              <a:rPr lang="en-US" sz="2400" dirty="0" err="1"/>
              <a:t>menuju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Peningkatan</a:t>
            </a:r>
            <a:r>
              <a:rPr lang="en-US" sz="2400" b="1" dirty="0"/>
              <a:t> </a:t>
            </a:r>
            <a:r>
              <a:rPr lang="en-US" sz="2400" b="1" dirty="0" err="1"/>
              <a:t>kualitas</a:t>
            </a:r>
            <a:r>
              <a:rPr lang="en-US" sz="2400" b="1" dirty="0"/>
              <a:t> </a:t>
            </a:r>
            <a:r>
              <a:rPr lang="en-US" sz="2400" b="1" dirty="0" err="1"/>
              <a:t>sumber</a:t>
            </a:r>
            <a:r>
              <a:rPr lang="en-US" sz="2400" b="1" dirty="0"/>
              <a:t> </a:t>
            </a:r>
            <a:r>
              <a:rPr lang="en-US" sz="2400" b="1" dirty="0" err="1"/>
              <a:t>daya</a:t>
            </a:r>
            <a:r>
              <a:rPr lang="en-US" sz="2400" b="1" dirty="0"/>
              <a:t> </a:t>
            </a:r>
            <a:r>
              <a:rPr lang="en-US" sz="2400" b="1" dirty="0" err="1"/>
              <a:t>manusia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pelatihan</a:t>
            </a:r>
            <a:r>
              <a:rPr lang="en-US" sz="2400" dirty="0"/>
              <a:t>, </a:t>
            </a:r>
            <a:r>
              <a:rPr lang="en-US" sz="2400" dirty="0" err="1"/>
              <a:t>sertifikasi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vokasi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Penguatan</a:t>
            </a:r>
            <a:r>
              <a:rPr lang="en-US" sz="2400" b="1" dirty="0"/>
              <a:t> </a:t>
            </a:r>
            <a:r>
              <a:rPr lang="en-US" sz="2400" b="1" dirty="0" err="1"/>
              <a:t>kelembagaan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pembentukan</a:t>
            </a:r>
            <a:r>
              <a:rPr lang="en-US" sz="2400" dirty="0"/>
              <a:t> </a:t>
            </a:r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pengelola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instansi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Promosi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pemasaran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:</a:t>
            </a:r>
            <a:r>
              <a:rPr lang="en-US" sz="2400" dirty="0"/>
              <a:t> branding </a:t>
            </a:r>
            <a:r>
              <a:rPr lang="en-US" sz="2400" dirty="0" err="1"/>
              <a:t>melalui</a:t>
            </a:r>
            <a:r>
              <a:rPr lang="en-US" sz="2400" dirty="0"/>
              <a:t> program </a:t>
            </a:r>
            <a:r>
              <a:rPr lang="en-US" sz="2400" i="1" dirty="0"/>
              <a:t>Wonderful Indonesia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Keberlanjutan</a:t>
            </a:r>
            <a:r>
              <a:rPr lang="en-US" sz="2400" b="1" dirty="0"/>
              <a:t> </a:t>
            </a:r>
            <a:r>
              <a:rPr lang="en-US" sz="2400" b="1" dirty="0" err="1"/>
              <a:t>lingkungan</a:t>
            </a:r>
            <a:r>
              <a:rPr lang="en-US" sz="2400" b="1" dirty="0"/>
              <a:t> (green tourism):</a:t>
            </a:r>
            <a:r>
              <a:rPr lang="en-US" sz="2400" dirty="0"/>
              <a:t>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ramah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limbah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92954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1981200"/>
            <a:ext cx="68580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Prinsip</a:t>
            </a:r>
            <a:r>
              <a:rPr lang="en-US" sz="2400" b="1" dirty="0"/>
              <a:t> Pembangunan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Keberlanjutan</a:t>
            </a:r>
            <a:r>
              <a:rPr lang="en-US" sz="2400" b="1" dirty="0"/>
              <a:t> (sustainability).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Partisipasi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 </a:t>
            </a:r>
            <a:r>
              <a:rPr lang="en-US" sz="2400" b="1" dirty="0" err="1"/>
              <a:t>lokal</a:t>
            </a:r>
            <a:r>
              <a:rPr lang="en-US" sz="2400" b="1" dirty="0"/>
              <a:t>.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Pelestarian</a:t>
            </a:r>
            <a:r>
              <a:rPr lang="en-US" sz="2400" b="1" dirty="0"/>
              <a:t> </a:t>
            </a:r>
            <a:r>
              <a:rPr lang="en-US" sz="2400" b="1" dirty="0" err="1"/>
              <a:t>lingkungan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budaya</a:t>
            </a:r>
            <a:r>
              <a:rPr lang="en-US" sz="2400" b="1" dirty="0"/>
              <a:t>.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Inovasi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digitalisasi</a:t>
            </a:r>
            <a:r>
              <a:rPr lang="en-US" sz="2400" b="1" dirty="0"/>
              <a:t> </a:t>
            </a:r>
            <a:r>
              <a:rPr lang="en-US" sz="2400" b="1" dirty="0" err="1"/>
              <a:t>sektor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.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Keterpaduan</a:t>
            </a:r>
            <a:r>
              <a:rPr lang="en-US" sz="2400" b="1" dirty="0"/>
              <a:t> </a:t>
            </a:r>
            <a:r>
              <a:rPr lang="en-US" sz="2400" b="1" dirty="0" err="1"/>
              <a:t>lintas</a:t>
            </a:r>
            <a:r>
              <a:rPr lang="en-US" sz="2400" b="1" dirty="0"/>
              <a:t> </a:t>
            </a:r>
            <a:r>
              <a:rPr lang="en-US" sz="2400" b="1" dirty="0" err="1"/>
              <a:t>sektor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wilayah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37014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2178040"/>
            <a:ext cx="7848600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b="1" dirty="0" err="1" smtClean="0"/>
              <a:t>Kebijakan</a:t>
            </a:r>
            <a:r>
              <a:rPr lang="en-US" sz="2400" b="1" dirty="0" smtClean="0"/>
              <a:t> </a:t>
            </a:r>
            <a:r>
              <a:rPr lang="en-US" sz="2400" b="1" dirty="0" err="1"/>
              <a:t>pelayanan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yang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b="1" dirty="0" err="1"/>
              <a:t>profesional</a:t>
            </a:r>
            <a:r>
              <a:rPr lang="en-US" sz="2400" b="1" dirty="0"/>
              <a:t>, </a:t>
            </a:r>
            <a:r>
              <a:rPr lang="en-US" sz="2400" b="1" dirty="0" err="1"/>
              <a:t>ramah</a:t>
            </a:r>
            <a:r>
              <a:rPr lang="en-US" sz="2400" b="1" dirty="0"/>
              <a:t>, </a:t>
            </a:r>
            <a:r>
              <a:rPr lang="en-US" sz="2400" b="1" dirty="0" err="1"/>
              <a:t>berkualitas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sesuai</a:t>
            </a:r>
            <a:r>
              <a:rPr lang="en-US" sz="2400" b="1" dirty="0"/>
              <a:t> </a:t>
            </a:r>
            <a:r>
              <a:rPr lang="en-US" sz="2400" b="1" dirty="0" err="1"/>
              <a:t>standar</a:t>
            </a:r>
            <a:r>
              <a:rPr lang="en-US" sz="2400" dirty="0"/>
              <a:t> agar </a:t>
            </a:r>
            <a:r>
              <a:rPr lang="en-US" sz="2400" dirty="0" err="1"/>
              <a:t>wisatawan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yang </a:t>
            </a:r>
            <a:r>
              <a:rPr lang="en-US" sz="2400" dirty="0" err="1"/>
              <a:t>menyenangkan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berkesan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di </a:t>
            </a:r>
            <a:r>
              <a:rPr lang="en-US" sz="2400" b="1" dirty="0" err="1"/>
              <a:t>akomodasi</a:t>
            </a:r>
            <a:r>
              <a:rPr lang="en-US" sz="2400" b="1" dirty="0"/>
              <a:t>, </a:t>
            </a:r>
            <a:r>
              <a:rPr lang="en-US" sz="2400" b="1" dirty="0" err="1"/>
              <a:t>transportasi</a:t>
            </a:r>
            <a:r>
              <a:rPr lang="en-US" sz="2400" b="1" dirty="0"/>
              <a:t>, </a:t>
            </a:r>
            <a:r>
              <a:rPr lang="en-US" sz="2400" b="1" dirty="0" err="1"/>
              <a:t>destinasi</a:t>
            </a:r>
            <a:r>
              <a:rPr lang="en-US" sz="2400" b="1" dirty="0"/>
              <a:t>, </a:t>
            </a:r>
            <a:r>
              <a:rPr lang="en-US" sz="2400" b="1" dirty="0" err="1"/>
              <a:t>restoran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informasi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r>
              <a:rPr lang="en-US" sz="2400" b="1" dirty="0"/>
              <a:t>.</a:t>
            </a:r>
            <a:endParaRPr lang="en-US" sz="2400" dirty="0"/>
          </a:p>
          <a:p>
            <a:pPr algn="just"/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762000" y="1053529"/>
            <a:ext cx="5547865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200" b="1" dirty="0" err="1"/>
              <a:t>Kebijakan</a:t>
            </a:r>
            <a:r>
              <a:rPr lang="en-US" sz="3200" b="1" dirty="0"/>
              <a:t> </a:t>
            </a:r>
            <a:r>
              <a:rPr lang="en-US" sz="3200" b="1" dirty="0" err="1"/>
              <a:t>Pelayanan</a:t>
            </a:r>
            <a:r>
              <a:rPr lang="en-US" sz="3200" b="1" dirty="0"/>
              <a:t> </a:t>
            </a:r>
            <a:r>
              <a:rPr lang="en-US" sz="3200" b="1" dirty="0" err="1"/>
              <a:t>Pariwisata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306212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62000" y="1219200"/>
            <a:ext cx="6400800" cy="609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Kebijakan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Pelayanan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Pariwisata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3124200"/>
            <a:ext cx="83058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1.Memberikan </a:t>
            </a:r>
            <a:r>
              <a:rPr lang="en-US" sz="2400" b="1" dirty="0" err="1"/>
              <a:t>kepuasan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kenyamanan</a:t>
            </a:r>
            <a:r>
              <a:rPr lang="en-US" sz="2400" b="1" dirty="0"/>
              <a:t> </a:t>
            </a:r>
            <a:r>
              <a:rPr lang="en-US" sz="2400" b="1" dirty="0" err="1"/>
              <a:t>kepada</a:t>
            </a:r>
            <a:r>
              <a:rPr lang="en-US" sz="2400" b="1" dirty="0"/>
              <a:t> </a:t>
            </a:r>
            <a:r>
              <a:rPr lang="en-US" sz="2400" b="1" dirty="0" err="1"/>
              <a:t>wisatawan</a:t>
            </a:r>
            <a:r>
              <a:rPr lang="en-US" sz="2400" b="1" dirty="0"/>
              <a:t>.</a:t>
            </a:r>
            <a:endParaRPr lang="en-US" sz="2400" dirty="0"/>
          </a:p>
          <a:p>
            <a:r>
              <a:rPr lang="en-US" sz="2400" b="1" dirty="0" smtClean="0"/>
              <a:t>2.Meningkatkan </a:t>
            </a:r>
            <a:r>
              <a:rPr lang="en-US" sz="2400" b="1" dirty="0" err="1"/>
              <a:t>citra</a:t>
            </a:r>
            <a:r>
              <a:rPr lang="en-US" sz="2400" b="1" dirty="0"/>
              <a:t> </a:t>
            </a:r>
            <a:r>
              <a:rPr lang="en-US" sz="2400" b="1" dirty="0" err="1"/>
              <a:t>positif</a:t>
            </a:r>
            <a:r>
              <a:rPr lang="en-US" sz="2400" b="1" dirty="0"/>
              <a:t> </a:t>
            </a:r>
            <a:r>
              <a:rPr lang="en-US" sz="2400" b="1" dirty="0" err="1"/>
              <a:t>destinasi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r>
              <a:rPr lang="en-US" sz="2400" b="1" dirty="0"/>
              <a:t> Indonesia.</a:t>
            </a:r>
            <a:endParaRPr lang="en-US" sz="2400" dirty="0"/>
          </a:p>
          <a:p>
            <a:r>
              <a:rPr lang="en-US" sz="2400" b="1" dirty="0" smtClean="0"/>
              <a:t>3.Meningkatkan </a:t>
            </a:r>
            <a:r>
              <a:rPr lang="en-US" sz="2400" b="1" dirty="0" err="1"/>
              <a:t>daya</a:t>
            </a:r>
            <a:r>
              <a:rPr lang="en-US" sz="2400" b="1" dirty="0"/>
              <a:t> </a:t>
            </a:r>
            <a:r>
              <a:rPr lang="en-US" sz="2400" b="1" dirty="0" err="1"/>
              <a:t>saing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nasional</a:t>
            </a:r>
            <a:r>
              <a:rPr lang="en-US" sz="2400" b="1" dirty="0"/>
              <a:t> di </a:t>
            </a:r>
            <a:r>
              <a:rPr lang="en-US" sz="2400" b="1" dirty="0" err="1"/>
              <a:t>tingkat</a:t>
            </a:r>
            <a:r>
              <a:rPr lang="en-US" sz="2400" b="1" dirty="0"/>
              <a:t> global.</a:t>
            </a:r>
            <a:endParaRPr lang="en-US" sz="2400" dirty="0"/>
          </a:p>
          <a:p>
            <a:r>
              <a:rPr lang="en-US" sz="2400" b="1" dirty="0" smtClean="0"/>
              <a:t>4.Mendorong </a:t>
            </a:r>
            <a:r>
              <a:rPr lang="en-US" sz="2400" b="1" dirty="0" err="1"/>
              <a:t>profesionalisme</a:t>
            </a:r>
            <a:r>
              <a:rPr lang="en-US" sz="2400" b="1" dirty="0"/>
              <a:t> </a:t>
            </a:r>
            <a:r>
              <a:rPr lang="en-US" sz="2400" b="1" dirty="0" err="1"/>
              <a:t>tenaga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.</a:t>
            </a:r>
            <a:endParaRPr lang="en-US" sz="2400" dirty="0"/>
          </a:p>
          <a:p>
            <a:r>
              <a:rPr lang="en-US" sz="2400" b="1" dirty="0" smtClean="0"/>
              <a:t>5.Menciptakan </a:t>
            </a:r>
            <a:r>
              <a:rPr lang="en-US" sz="2400" b="1" dirty="0" err="1"/>
              <a:t>standar</a:t>
            </a:r>
            <a:r>
              <a:rPr lang="en-US" sz="2400" b="1" dirty="0"/>
              <a:t> </a:t>
            </a:r>
            <a:r>
              <a:rPr lang="en-US" sz="2400" b="1" dirty="0" err="1"/>
              <a:t>pelayanan</a:t>
            </a:r>
            <a:r>
              <a:rPr lang="en-US" sz="2400" b="1" dirty="0"/>
              <a:t> prima (service excellence).</a:t>
            </a:r>
            <a:endParaRPr lang="en-US" sz="2400" dirty="0"/>
          </a:p>
          <a:p>
            <a:pPr algn="just"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rgbClr val="001D35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5797554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28600" y="1066800"/>
            <a:ext cx="8610600" cy="544146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n-US" sz="2400" b="1" dirty="0"/>
          </a:p>
          <a:p>
            <a:pPr algn="l"/>
            <a:r>
              <a:rPr lang="en-US" sz="2400" b="1" dirty="0" err="1"/>
              <a:t>Pelayanan</a:t>
            </a:r>
            <a:r>
              <a:rPr lang="en-US" sz="2400" b="1" dirty="0"/>
              <a:t> </a:t>
            </a:r>
            <a:r>
              <a:rPr lang="en-US" sz="2400" b="1" dirty="0" err="1"/>
              <a:t>informasi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penyediaan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akurat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diakses</a:t>
            </a:r>
            <a:r>
              <a:rPr lang="en-US" sz="2400" dirty="0"/>
              <a:t>.</a:t>
            </a:r>
          </a:p>
          <a:p>
            <a:pPr algn="l"/>
            <a:r>
              <a:rPr lang="en-US" sz="2400" b="1" dirty="0" err="1"/>
              <a:t>Pelayanan</a:t>
            </a:r>
            <a:r>
              <a:rPr lang="en-US" sz="2400" b="1" dirty="0"/>
              <a:t> </a:t>
            </a:r>
            <a:r>
              <a:rPr lang="en-US" sz="2400" b="1" dirty="0" err="1"/>
              <a:t>akomodasi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transportasi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kenyamanan</a:t>
            </a:r>
            <a:r>
              <a:rPr lang="en-US" sz="2400" dirty="0"/>
              <a:t>, </a:t>
            </a:r>
            <a:r>
              <a:rPr lang="en-US" sz="2400" dirty="0" err="1"/>
              <a:t>kebersihan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.</a:t>
            </a:r>
          </a:p>
          <a:p>
            <a:pPr algn="l"/>
            <a:r>
              <a:rPr lang="en-US" sz="2400" b="1" dirty="0" err="1"/>
              <a:t>Pelayanan</a:t>
            </a:r>
            <a:r>
              <a:rPr lang="en-US" sz="2400" b="1" dirty="0"/>
              <a:t> di </a:t>
            </a:r>
            <a:r>
              <a:rPr lang="en-US" sz="2400" b="1" dirty="0" err="1"/>
              <a:t>destinasi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keramahan</a:t>
            </a:r>
            <a:r>
              <a:rPr lang="en-US" sz="2400" dirty="0"/>
              <a:t>, </a:t>
            </a:r>
            <a:r>
              <a:rPr lang="en-US" sz="2400" dirty="0" err="1"/>
              <a:t>kebersihan</a:t>
            </a:r>
            <a:r>
              <a:rPr lang="en-US" sz="2400" dirty="0"/>
              <a:t>,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.</a:t>
            </a:r>
          </a:p>
          <a:p>
            <a:pPr algn="l"/>
            <a:r>
              <a:rPr lang="en-US" sz="2400" b="1" dirty="0" err="1"/>
              <a:t>Pelayanan</a:t>
            </a:r>
            <a:r>
              <a:rPr lang="en-US" sz="2400" b="1" dirty="0"/>
              <a:t> </a:t>
            </a:r>
            <a:r>
              <a:rPr lang="en-US" sz="2400" b="1" dirty="0" err="1"/>
              <a:t>pemandu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pemandu</a:t>
            </a:r>
            <a:r>
              <a:rPr lang="en-US" sz="2400" dirty="0"/>
              <a:t> </a:t>
            </a:r>
            <a:r>
              <a:rPr lang="en-US" sz="2400" dirty="0" err="1"/>
              <a:t>bersertifikat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profesional</a:t>
            </a:r>
            <a:r>
              <a:rPr lang="en-US" sz="2400" dirty="0"/>
              <a:t>.</a:t>
            </a:r>
          </a:p>
          <a:p>
            <a:pPr algn="l"/>
            <a:r>
              <a:rPr lang="en-US" sz="2400" b="1" dirty="0" err="1"/>
              <a:t>Pengelolaan</a:t>
            </a:r>
            <a:r>
              <a:rPr lang="en-US" sz="2400" b="1" dirty="0"/>
              <a:t> </a:t>
            </a:r>
            <a:r>
              <a:rPr lang="en-US" sz="2400" b="1" dirty="0" err="1"/>
              <a:t>keluhan</a:t>
            </a:r>
            <a:r>
              <a:rPr lang="en-US" sz="2400" b="1" dirty="0"/>
              <a:t> </a:t>
            </a:r>
            <a:r>
              <a:rPr lang="en-US" sz="2400" b="1" dirty="0" err="1"/>
              <a:t>wisatawan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pengaduan</a:t>
            </a:r>
            <a:r>
              <a:rPr lang="en-US" sz="2400" dirty="0"/>
              <a:t> </a:t>
            </a:r>
            <a:r>
              <a:rPr lang="en-US" sz="2400" dirty="0" err="1"/>
              <a:t>cepat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transparan</a:t>
            </a:r>
            <a:r>
              <a:rPr lang="en-US" sz="2400" dirty="0"/>
              <a:t>.</a:t>
            </a:r>
          </a:p>
          <a:p>
            <a:pPr algn="l"/>
            <a:r>
              <a:rPr lang="en-US" sz="2400" b="1" dirty="0" err="1"/>
              <a:t>Digitalisasi</a:t>
            </a:r>
            <a:r>
              <a:rPr lang="en-US" sz="2400" b="1" dirty="0"/>
              <a:t> </a:t>
            </a:r>
            <a:r>
              <a:rPr lang="en-US" sz="2400" b="1" dirty="0" err="1"/>
              <a:t>pelayanan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r>
              <a:rPr lang="en-US" sz="2400" dirty="0"/>
              <a:t>, website,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online.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228600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Ruang</a:t>
            </a:r>
            <a:r>
              <a:rPr lang="en-US" sz="2800" b="1" dirty="0"/>
              <a:t> </a:t>
            </a:r>
            <a:r>
              <a:rPr lang="en-US" sz="2800" b="1" dirty="0" err="1"/>
              <a:t>Lingkup</a:t>
            </a:r>
            <a:r>
              <a:rPr lang="en-US" sz="2800" b="1" dirty="0"/>
              <a:t> </a:t>
            </a:r>
            <a:r>
              <a:rPr lang="en-US" sz="2800" b="1" dirty="0" err="1"/>
              <a:t>Kebijakan</a:t>
            </a:r>
            <a:r>
              <a:rPr lang="en-US" sz="2800" b="1" dirty="0"/>
              <a:t> </a:t>
            </a:r>
            <a:r>
              <a:rPr lang="en-US" sz="2800" b="1" dirty="0" err="1"/>
              <a:t>Pelayanan</a:t>
            </a:r>
            <a:r>
              <a:rPr lang="en-US" sz="2800" b="1" dirty="0"/>
              <a:t> </a:t>
            </a:r>
            <a:r>
              <a:rPr lang="en-US" sz="2800" b="1" dirty="0" err="1"/>
              <a:t>Pariwisata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232817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752600"/>
            <a:ext cx="838200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Prinsip</a:t>
            </a:r>
            <a:r>
              <a:rPr lang="en-US" sz="2400" b="1" dirty="0"/>
              <a:t> </a:t>
            </a:r>
            <a:r>
              <a:rPr lang="en-US" sz="2400" b="1" dirty="0" err="1"/>
              <a:t>Pelayanan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b="1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Sapta</a:t>
            </a:r>
            <a:r>
              <a:rPr lang="en-US" sz="2400" b="1" dirty="0"/>
              <a:t> </a:t>
            </a:r>
            <a:r>
              <a:rPr lang="en-US" sz="2400" b="1" dirty="0" err="1"/>
              <a:t>Pesona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, </a:t>
            </a:r>
            <a:r>
              <a:rPr lang="en-US" sz="2400" dirty="0" err="1"/>
              <a:t>Tertib</a:t>
            </a:r>
            <a:r>
              <a:rPr lang="en-US" sz="2400" dirty="0"/>
              <a:t>, </a:t>
            </a:r>
            <a:r>
              <a:rPr lang="en-US" sz="2400" dirty="0" err="1"/>
              <a:t>Bersih</a:t>
            </a:r>
            <a:r>
              <a:rPr lang="en-US" sz="2400" dirty="0"/>
              <a:t>, </a:t>
            </a:r>
            <a:r>
              <a:rPr lang="en-US" sz="2400" dirty="0" err="1"/>
              <a:t>Sejuk</a:t>
            </a:r>
            <a:r>
              <a:rPr lang="en-US" sz="2400" dirty="0"/>
              <a:t>, Indah, Ramah,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Kenangan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Standar</a:t>
            </a:r>
            <a:r>
              <a:rPr lang="en-US" sz="2400" b="1" dirty="0"/>
              <a:t> </a:t>
            </a:r>
            <a:r>
              <a:rPr lang="en-US" sz="2400" b="1" dirty="0" err="1"/>
              <a:t>pelayanan</a:t>
            </a:r>
            <a:r>
              <a:rPr lang="en-US" sz="2400" b="1" dirty="0"/>
              <a:t> prima (service excellence):</a:t>
            </a:r>
            <a:r>
              <a:rPr lang="en-US" sz="2400" dirty="0"/>
              <a:t> </a:t>
            </a:r>
            <a:r>
              <a:rPr lang="en-US" sz="2400" dirty="0" err="1"/>
              <a:t>cepat</a:t>
            </a:r>
            <a:r>
              <a:rPr lang="en-US" sz="2400" dirty="0"/>
              <a:t>, </a:t>
            </a:r>
            <a:r>
              <a:rPr lang="en-US" sz="2400" dirty="0" err="1"/>
              <a:t>tepat</a:t>
            </a:r>
            <a:r>
              <a:rPr lang="en-US" sz="2400" dirty="0"/>
              <a:t>, </a:t>
            </a:r>
            <a:r>
              <a:rPr lang="en-US" sz="2400" dirty="0" err="1"/>
              <a:t>ramah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profesional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Kepuasan</a:t>
            </a:r>
            <a:r>
              <a:rPr lang="en-US" sz="2400" b="1" dirty="0"/>
              <a:t> </a:t>
            </a:r>
            <a:r>
              <a:rPr lang="en-US" sz="2400" b="1" dirty="0" err="1"/>
              <a:t>pelanggan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pelaku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Hospitality culture: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melayani</a:t>
            </a:r>
            <a:r>
              <a:rPr lang="en-US" sz="2400" dirty="0"/>
              <a:t> yang </a:t>
            </a:r>
            <a:r>
              <a:rPr lang="en-US" sz="2400" dirty="0" err="1"/>
              <a:t>berakar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2959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4549</TotalTime>
  <Words>646</Words>
  <Application>Microsoft Office PowerPoint</Application>
  <PresentationFormat>On-screen Show (4:3)</PresentationFormat>
  <Paragraphs>79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557</cp:revision>
  <cp:lastPrinted>2017-08-29T02:54:51Z</cp:lastPrinted>
  <dcterms:created xsi:type="dcterms:W3CDTF">2010-04-18T12:06:30Z</dcterms:created>
  <dcterms:modified xsi:type="dcterms:W3CDTF">2025-10-21T15:33:33Z</dcterms:modified>
</cp:coreProperties>
</file>