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4" r:id="rId3"/>
    <p:sldId id="325" r:id="rId4"/>
    <p:sldId id="326" r:id="rId5"/>
    <p:sldId id="327" r:id="rId6"/>
    <p:sldId id="322" r:id="rId7"/>
    <p:sldId id="323" r:id="rId8"/>
    <p:sldId id="313" r:id="rId9"/>
    <p:sldId id="312" r:id="rId10"/>
    <p:sldId id="302" r:id="rId11"/>
    <p:sldId id="303" r:id="rId12"/>
    <p:sldId id="328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091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0" y="1981200"/>
            <a:ext cx="9164782" cy="2362200"/>
          </a:xfrm>
        </p:spPr>
        <p:txBody>
          <a:bodyPr>
            <a:noAutofit/>
          </a:bodyPr>
          <a:lstStyle/>
          <a:p>
            <a:r>
              <a:rPr lang="id-ID" sz="3600" dirty="0">
                <a:solidFill>
                  <a:schemeClr val="tx1"/>
                </a:solidFill>
              </a:rPr>
              <a:t>PP Nomor 50 Tahun 2011 tentang Rencana Induk Pembangunan Kepariwisataan Nasional Tahun </a:t>
            </a:r>
            <a:r>
              <a:rPr lang="id-ID" sz="3600" dirty="0" smtClean="0">
                <a:solidFill>
                  <a:schemeClr val="tx1"/>
                </a:solidFill>
              </a:rPr>
              <a:t>2010-2025</a:t>
            </a:r>
            <a:endParaRPr lang="en-US" sz="36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4800" y="1305342"/>
            <a:ext cx="8458200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Implementasi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Evaluasi</a:t>
            </a:r>
            <a:endParaRPr lang="en-US" sz="2400" b="1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/>
              <a:t>wajib</a:t>
            </a:r>
            <a:r>
              <a:rPr lang="en-US" sz="2400" dirty="0"/>
              <a:t>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b="1" dirty="0" err="1"/>
              <a:t>Rencana</a:t>
            </a:r>
            <a:r>
              <a:rPr lang="en-US" sz="2400" b="1" dirty="0"/>
              <a:t> </a:t>
            </a:r>
            <a:r>
              <a:rPr lang="en-US" sz="2400" b="1" dirty="0" err="1"/>
              <a:t>Aksi</a:t>
            </a:r>
            <a:r>
              <a:rPr lang="en-US" sz="2400" b="1" dirty="0"/>
              <a:t> Pembangunan </a:t>
            </a:r>
            <a:r>
              <a:rPr lang="en-US" sz="2400" b="1" dirty="0" err="1"/>
              <a:t>Kepariwisataan</a:t>
            </a:r>
            <a:r>
              <a:rPr lang="en-US" sz="2400" b="1" dirty="0"/>
              <a:t> </a:t>
            </a:r>
            <a:r>
              <a:rPr lang="en-US" sz="2400" b="1" dirty="0" err="1"/>
              <a:t>Nasional</a:t>
            </a:r>
            <a:r>
              <a:rPr lang="en-US" sz="2400" b="1" dirty="0"/>
              <a:t> (RAPARNAS)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5 </a:t>
            </a:r>
            <a:r>
              <a:rPr lang="en-US" sz="2400" dirty="0" err="1"/>
              <a:t>tahun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wajib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b="1" dirty="0"/>
              <a:t>RIPPARDA</a:t>
            </a:r>
            <a:r>
              <a:rPr lang="en-US" sz="2400" dirty="0"/>
              <a:t> yang </a:t>
            </a:r>
            <a:r>
              <a:rPr lang="en-US" sz="2400" dirty="0" err="1"/>
              <a:t>selaras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RIPPARNAS.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Evaluasi</a:t>
            </a:r>
            <a:r>
              <a:rPr lang="en-US" sz="2400" dirty="0" smtClean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berkala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menilai</a:t>
            </a:r>
            <a:r>
              <a:rPr lang="en-US" sz="2400" dirty="0"/>
              <a:t> </a:t>
            </a:r>
            <a:r>
              <a:rPr lang="en-US" sz="2400" dirty="0" err="1"/>
              <a:t>efektivitas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57400" y="1066800"/>
            <a:ext cx="37338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Manfaat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76300" y="2252990"/>
            <a:ext cx="6400800" cy="255454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Menjadi panduan strategis bagi pembangunan pariwisata nasional dan daerah.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Meningkatkan 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konektivitas antar destinasi wisata</a:t>
            </a: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Mendorong 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investasi sektor pariwisata</a:t>
            </a: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Memperkuat 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citra Indonesia sebagai destinasi unggulan dunia</a:t>
            </a: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Menumbuhkan 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ekonomi lokal dan pelestarian budaya.</a:t>
            </a: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6200" y="1905000"/>
            <a:ext cx="8763000" cy="3429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PP </a:t>
            </a:r>
            <a:r>
              <a:rPr lang="en-US" sz="2400" dirty="0" err="1">
                <a:solidFill>
                  <a:schemeClr val="tx1"/>
                </a:solidFill>
              </a:rPr>
              <a:t>Nomor</a:t>
            </a:r>
            <a:r>
              <a:rPr lang="en-US" sz="2400" dirty="0">
                <a:solidFill>
                  <a:schemeClr val="tx1"/>
                </a:solidFill>
              </a:rPr>
              <a:t> 50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2011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arah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pembangunan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pariwisata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nasional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hingga</a:t>
            </a:r>
            <a:r>
              <a:rPr lang="en-US" sz="2400" b="1" dirty="0">
                <a:solidFill>
                  <a:schemeClr val="tx1"/>
                </a:solidFill>
              </a:rPr>
              <a:t> 2025</a:t>
            </a:r>
            <a:r>
              <a:rPr lang="en-US" sz="2400" dirty="0">
                <a:solidFill>
                  <a:schemeClr val="tx1"/>
                </a:solidFill>
              </a:rPr>
              <a:t>, yang </a:t>
            </a:r>
            <a:r>
              <a:rPr lang="en-US" sz="2400" dirty="0" err="1">
                <a:solidFill>
                  <a:schemeClr val="tx1"/>
                </a:solidFill>
              </a:rPr>
              <a:t>menekankan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-</a:t>
            </a:r>
            <a:r>
              <a:rPr lang="en-US" sz="2400" b="1" dirty="0" err="1" smtClean="0">
                <a:solidFill>
                  <a:schemeClr val="tx1"/>
                </a:solidFill>
              </a:rPr>
              <a:t>Keberlanjutan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lingkungan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-</a:t>
            </a:r>
            <a:r>
              <a:rPr lang="en-US" sz="2400" b="1" dirty="0" err="1" smtClean="0">
                <a:solidFill>
                  <a:schemeClr val="tx1"/>
                </a:solidFill>
              </a:rPr>
              <a:t>Keterpaduan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antar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wilayah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-</a:t>
            </a:r>
            <a:r>
              <a:rPr lang="en-US" sz="2400" b="1" dirty="0" err="1" smtClean="0">
                <a:solidFill>
                  <a:schemeClr val="tx1"/>
                </a:solidFill>
              </a:rPr>
              <a:t>Peningkatan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kesejahteraan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masyarakat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RIPPARNAS </a:t>
            </a:r>
            <a:r>
              <a:rPr lang="en-US" sz="2400" dirty="0" err="1">
                <a:solidFill>
                  <a:schemeClr val="tx1"/>
                </a:solidFill>
              </a:rPr>
              <a:t>menjadi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jalan</a:t>
            </a:r>
            <a:r>
              <a:rPr lang="en-US" sz="2400" dirty="0">
                <a:solidFill>
                  <a:schemeClr val="tx1"/>
                </a:solidFill>
              </a:rPr>
              <a:t> (roadmap) </a:t>
            </a:r>
            <a:r>
              <a:rPr lang="en-US" sz="2400" dirty="0" err="1">
                <a:solidFill>
                  <a:schemeClr val="tx1"/>
                </a:solidFill>
              </a:rPr>
              <a:t>penting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bagi</a:t>
            </a:r>
            <a:r>
              <a:rPr lang="en-US" sz="2400" dirty="0">
                <a:solidFill>
                  <a:schemeClr val="tx1"/>
                </a:solidFill>
              </a:rPr>
              <a:t> Indonesia </a:t>
            </a: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visi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tujuan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wisata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dunia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berkelas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berkelanjutan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0203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828800"/>
            <a:ext cx="8458200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/>
              <a:t>PP No. 50 </a:t>
            </a:r>
            <a:r>
              <a:rPr lang="en-US" sz="2400" dirty="0" err="1"/>
              <a:t>Tahun</a:t>
            </a:r>
            <a:r>
              <a:rPr lang="en-US" sz="2400" dirty="0"/>
              <a:t> 2011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turunan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b="1" dirty="0" err="1"/>
              <a:t>Undang-Undang</a:t>
            </a:r>
            <a:r>
              <a:rPr lang="en-US" sz="2400" b="1" dirty="0"/>
              <a:t> </a:t>
            </a:r>
            <a:r>
              <a:rPr lang="en-US" sz="2400" b="1" dirty="0" err="1"/>
              <a:t>Nomor</a:t>
            </a:r>
            <a:r>
              <a:rPr lang="en-US" sz="2400" b="1" dirty="0"/>
              <a:t> 10 </a:t>
            </a:r>
            <a:r>
              <a:rPr lang="en-US" sz="2400" b="1" dirty="0" err="1"/>
              <a:t>Tahun</a:t>
            </a:r>
            <a:r>
              <a:rPr lang="en-US" sz="2400" b="1" dirty="0"/>
              <a:t> 2009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err="1"/>
              <a:t>Kepariwisataan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b="1" dirty="0" err="1"/>
              <a:t>pedoman</a:t>
            </a:r>
            <a:r>
              <a:rPr lang="en-US" sz="2400" b="1" dirty="0"/>
              <a:t> </a:t>
            </a:r>
            <a:r>
              <a:rPr lang="en-US" sz="2400" b="1" dirty="0" err="1"/>
              <a:t>utama</a:t>
            </a:r>
            <a:r>
              <a:rPr lang="en-US" sz="2400" b="1" dirty="0"/>
              <a:t> </a:t>
            </a:r>
            <a:r>
              <a:rPr lang="en-US" sz="2400" b="1" dirty="0" err="1"/>
              <a:t>pembangunan</a:t>
            </a:r>
            <a:r>
              <a:rPr lang="en-US" sz="2400" b="1" dirty="0"/>
              <a:t> </a:t>
            </a:r>
            <a:r>
              <a:rPr lang="en-US" sz="2400" b="1" dirty="0" err="1"/>
              <a:t>kepariwisataan</a:t>
            </a:r>
            <a:r>
              <a:rPr lang="en-US" sz="2400" b="1" dirty="0"/>
              <a:t> </a:t>
            </a:r>
            <a:r>
              <a:rPr lang="en-US" sz="2400" b="1" dirty="0" err="1"/>
              <a:t>nasional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15 </a:t>
            </a:r>
            <a:r>
              <a:rPr lang="en-US" sz="2400" dirty="0" err="1"/>
              <a:t>tahun</a:t>
            </a:r>
            <a:r>
              <a:rPr lang="en-US" sz="2400" dirty="0"/>
              <a:t> (2010–2025</a:t>
            </a:r>
            <a:r>
              <a:rPr lang="en-US" sz="2400" dirty="0" smtClean="0"/>
              <a:t>).</a:t>
            </a:r>
          </a:p>
          <a:p>
            <a:endParaRPr lang="en-US" sz="2400" dirty="0"/>
          </a:p>
          <a:p>
            <a:r>
              <a:rPr lang="en-US" sz="2400" dirty="0" err="1"/>
              <a:t>Tujuannya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mengarahkan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yang </a:t>
            </a:r>
            <a:r>
              <a:rPr lang="en-US" sz="2400" b="1" dirty="0" err="1"/>
              <a:t>terpadu</a:t>
            </a:r>
            <a:r>
              <a:rPr lang="en-US" sz="2400" b="1" dirty="0"/>
              <a:t>, </a:t>
            </a:r>
            <a:r>
              <a:rPr lang="en-US" sz="2400" b="1" dirty="0" err="1"/>
              <a:t>berdaya</a:t>
            </a:r>
            <a:r>
              <a:rPr lang="en-US" sz="2400" b="1" dirty="0"/>
              <a:t> </a:t>
            </a:r>
            <a:r>
              <a:rPr lang="en-US" sz="2400" b="1" dirty="0" err="1"/>
              <a:t>saing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berkelanjutan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berkontribusi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Indonesia.</a:t>
            </a:r>
          </a:p>
          <a:p>
            <a:pPr algn="just"/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455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2900" y="1219200"/>
            <a:ext cx="8458200" cy="41549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 smtClean="0"/>
              <a:t>Rencana</a:t>
            </a:r>
            <a:r>
              <a:rPr lang="en-US" sz="2400" dirty="0" smtClean="0"/>
              <a:t> </a:t>
            </a:r>
            <a:r>
              <a:rPr lang="en-US" sz="2400" dirty="0" err="1"/>
              <a:t>Induk</a:t>
            </a:r>
            <a:r>
              <a:rPr lang="en-US" sz="2400" dirty="0"/>
              <a:t> Pembangunan </a:t>
            </a:r>
            <a:r>
              <a:rPr lang="en-US" sz="2400" dirty="0" err="1"/>
              <a:t>Kepariwisataan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(RIPPARNAS)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: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penyusunan</a:t>
            </a:r>
            <a:r>
              <a:rPr lang="en-US" sz="2400" dirty="0"/>
              <a:t> </a:t>
            </a:r>
            <a:r>
              <a:rPr lang="en-US" sz="2400" b="1" dirty="0" err="1"/>
              <a:t>Rencana</a:t>
            </a:r>
            <a:r>
              <a:rPr lang="en-US" sz="2400" b="1" dirty="0"/>
              <a:t> Pembangunan </a:t>
            </a:r>
            <a:r>
              <a:rPr lang="en-US" sz="2400" b="1" dirty="0" err="1"/>
              <a:t>Kepariwisataan</a:t>
            </a:r>
            <a:r>
              <a:rPr lang="en-US" sz="2400" b="1" dirty="0"/>
              <a:t> Daerah (RIPPARDA)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/>
              <a:t>kepariwisataan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yang </a:t>
            </a:r>
            <a:r>
              <a:rPr lang="en-US" sz="2400" b="1" dirty="0" err="1"/>
              <a:t>terpadu</a:t>
            </a:r>
            <a:r>
              <a:rPr lang="en-US" sz="2400" b="1" dirty="0"/>
              <a:t> </a:t>
            </a:r>
            <a:r>
              <a:rPr lang="en-US" sz="2400" b="1" dirty="0" err="1"/>
              <a:t>lintas</a:t>
            </a:r>
            <a:r>
              <a:rPr lang="en-US" sz="2400" b="1" dirty="0"/>
              <a:t> </a:t>
            </a:r>
            <a:r>
              <a:rPr lang="en-US" sz="2400" b="1" dirty="0" err="1"/>
              <a:t>sektor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wilayah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b="1" dirty="0" err="1"/>
              <a:t>kesejahteraan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Menjaga</a:t>
            </a:r>
            <a:r>
              <a:rPr lang="en-US" sz="2400" dirty="0" smtClean="0"/>
              <a:t> </a:t>
            </a:r>
            <a:r>
              <a:rPr lang="en-US" sz="2400" b="1" dirty="0" err="1"/>
              <a:t>kelestarian</a:t>
            </a:r>
            <a:r>
              <a:rPr lang="en-US" sz="2400" b="1" dirty="0"/>
              <a:t> </a:t>
            </a:r>
            <a:r>
              <a:rPr lang="en-US" sz="2400" b="1" dirty="0" err="1"/>
              <a:t>sumber</a:t>
            </a:r>
            <a:r>
              <a:rPr lang="en-US" sz="2400" b="1" dirty="0"/>
              <a:t> </a:t>
            </a:r>
            <a:r>
              <a:rPr lang="en-US" sz="2400" b="1" dirty="0" err="1"/>
              <a:t>daya</a:t>
            </a:r>
            <a:r>
              <a:rPr lang="en-US" sz="2400" b="1" dirty="0"/>
              <a:t> </a:t>
            </a:r>
            <a:r>
              <a:rPr lang="en-US" sz="2400" b="1" dirty="0" err="1"/>
              <a:t>alam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budaya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Menjadikan</a:t>
            </a:r>
            <a:r>
              <a:rPr lang="en-US" sz="2400" dirty="0" smtClean="0"/>
              <a:t> </a:t>
            </a:r>
            <a:r>
              <a:rPr lang="en-US" sz="2400" dirty="0"/>
              <a:t>Indonesia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b="1" dirty="0" err="1"/>
              <a:t>destinasi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dunia</a:t>
            </a:r>
            <a:r>
              <a:rPr lang="en-US" sz="2400" dirty="0"/>
              <a:t> yang </a:t>
            </a:r>
            <a:r>
              <a:rPr lang="en-US" sz="2400" dirty="0" err="1"/>
              <a:t>berdaya</a:t>
            </a:r>
            <a:r>
              <a:rPr lang="en-US" sz="2400" dirty="0"/>
              <a:t> </a:t>
            </a:r>
            <a:r>
              <a:rPr lang="en-US" sz="2400" dirty="0" err="1"/>
              <a:t>saing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990600" y="545068"/>
            <a:ext cx="4057714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err="1"/>
              <a:t>Tujuan</a:t>
            </a:r>
            <a:r>
              <a:rPr lang="en-US" sz="2800" b="1" dirty="0"/>
              <a:t> </a:t>
            </a:r>
            <a:r>
              <a:rPr lang="en-US" sz="2800" b="1" dirty="0" err="1"/>
              <a:t>Utama</a:t>
            </a:r>
            <a:r>
              <a:rPr lang="en-US" sz="2800" b="1" dirty="0"/>
              <a:t> RIPPARNAS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608326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6700" y="2547372"/>
            <a:ext cx="86106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/>
              <a:t>RIPPARNAS </a:t>
            </a:r>
            <a:r>
              <a:rPr lang="en-US" sz="2400" dirty="0" err="1"/>
              <a:t>berlandaskan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:</a:t>
            </a:r>
          </a:p>
          <a:p>
            <a:r>
              <a:rPr lang="en-US" sz="2400" b="1" dirty="0" err="1"/>
              <a:t>Keberlanjutan</a:t>
            </a:r>
            <a:r>
              <a:rPr lang="en-US" sz="2400" b="1" dirty="0"/>
              <a:t> (sustainable development)</a:t>
            </a:r>
            <a:endParaRPr lang="en-US" sz="2400" dirty="0"/>
          </a:p>
          <a:p>
            <a:r>
              <a:rPr lang="en-US" sz="2400" b="1" dirty="0" err="1"/>
              <a:t>Keterpaduan</a:t>
            </a:r>
            <a:r>
              <a:rPr lang="en-US" sz="2400" b="1" dirty="0"/>
              <a:t> </a:t>
            </a:r>
            <a:r>
              <a:rPr lang="en-US" sz="2400" b="1" dirty="0" err="1"/>
              <a:t>antar</a:t>
            </a:r>
            <a:r>
              <a:rPr lang="en-US" sz="2400" b="1" dirty="0"/>
              <a:t> </a:t>
            </a:r>
            <a:r>
              <a:rPr lang="en-US" sz="2400" b="1" dirty="0" err="1"/>
              <a:t>sektor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wilayah</a:t>
            </a:r>
            <a:endParaRPr lang="en-US" sz="2400" dirty="0"/>
          </a:p>
          <a:p>
            <a:r>
              <a:rPr lang="en-US" sz="2400" b="1" dirty="0" err="1"/>
              <a:t>Pemberdayaan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 </a:t>
            </a:r>
            <a:r>
              <a:rPr lang="en-US" sz="2400" b="1" dirty="0" err="1"/>
              <a:t>lokal</a:t>
            </a:r>
            <a:endParaRPr lang="en-US" sz="2400" dirty="0"/>
          </a:p>
          <a:p>
            <a:r>
              <a:rPr lang="en-US" sz="2400" b="1" dirty="0" err="1"/>
              <a:t>Keseimbangan</a:t>
            </a:r>
            <a:r>
              <a:rPr lang="en-US" sz="2400" b="1" dirty="0"/>
              <a:t> </a:t>
            </a:r>
            <a:r>
              <a:rPr lang="en-US" sz="2400" b="1" dirty="0" err="1"/>
              <a:t>ekonomi</a:t>
            </a:r>
            <a:r>
              <a:rPr lang="en-US" sz="2400" b="1" dirty="0"/>
              <a:t>, </a:t>
            </a:r>
            <a:r>
              <a:rPr lang="en-US" sz="2400" b="1" dirty="0" err="1"/>
              <a:t>sosial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lingkungan</a:t>
            </a:r>
            <a:endParaRPr lang="en-US" sz="2400" dirty="0"/>
          </a:p>
          <a:p>
            <a:r>
              <a:rPr lang="en-US" sz="2400" b="1" dirty="0" err="1"/>
              <a:t>Pelestarian</a:t>
            </a:r>
            <a:r>
              <a:rPr lang="en-US" sz="2400" b="1" dirty="0"/>
              <a:t> </a:t>
            </a:r>
            <a:r>
              <a:rPr lang="en-US" sz="2400" b="1" dirty="0" err="1"/>
              <a:t>budaya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nilai-nilai</a:t>
            </a:r>
            <a:r>
              <a:rPr lang="en-US" sz="2400" b="1" dirty="0"/>
              <a:t> </a:t>
            </a:r>
            <a:r>
              <a:rPr lang="en-US" sz="2400" b="1" dirty="0" err="1"/>
              <a:t>bangsa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52400" y="533400"/>
            <a:ext cx="784860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 err="1"/>
              <a:t>Prinsip</a:t>
            </a:r>
            <a:r>
              <a:rPr lang="en-US" sz="3200" dirty="0"/>
              <a:t> </a:t>
            </a:r>
            <a:r>
              <a:rPr lang="en-US" sz="3200" dirty="0" err="1"/>
              <a:t>Pengembangan</a:t>
            </a:r>
            <a:r>
              <a:rPr lang="en-US" sz="3200" dirty="0"/>
              <a:t> </a:t>
            </a:r>
            <a:r>
              <a:rPr lang="en-US" sz="3200" dirty="0" err="1"/>
              <a:t>Kepariwisataan</a:t>
            </a:r>
            <a:r>
              <a:rPr lang="en-US" sz="3200" dirty="0"/>
              <a:t> </a:t>
            </a:r>
            <a:r>
              <a:rPr lang="en-US" sz="3200" dirty="0" err="1"/>
              <a:t>Nasional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292954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8600" y="304800"/>
            <a:ext cx="62484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dirty="0" err="1"/>
              <a:t>Visi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Misi</a:t>
            </a:r>
            <a:r>
              <a:rPr lang="en-US" sz="3200" dirty="0"/>
              <a:t> RIPPARNAS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1413064"/>
            <a:ext cx="8610600" cy="440120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Terwujudnya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Indonesia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sebagai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tujuan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dunia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berdaya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berkelanjutan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mampu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mendorong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pembangunan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daerah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kesejahteraan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rakyat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Meningkatkan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saing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destinasi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nasional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Mengembangkan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produk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beragam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berkualitas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Meningkatkan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sumber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manusia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(SDM)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profesional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Memperkuat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pemasaran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citra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Indonesia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dunia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internasional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Mengembangkan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kelembagaan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tata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kelola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efisien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efektif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7014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2089969"/>
            <a:ext cx="8534400" cy="34901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RIPPARNAS </a:t>
            </a:r>
            <a:r>
              <a:rPr lang="en-US" sz="2400" dirty="0" err="1">
                <a:solidFill>
                  <a:schemeClr val="tx1"/>
                </a:solidFill>
              </a:rPr>
              <a:t>mengatur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1.Kebijakan </a:t>
            </a:r>
            <a:r>
              <a:rPr lang="en-US" sz="2400" b="1" dirty="0" err="1">
                <a:solidFill>
                  <a:schemeClr val="tx1"/>
                </a:solidFill>
              </a:rPr>
              <a:t>pembangunan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kepariwisataan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nasional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2.Rencana </a:t>
            </a:r>
            <a:r>
              <a:rPr lang="en-US" sz="2400" b="1" dirty="0" err="1">
                <a:solidFill>
                  <a:schemeClr val="tx1"/>
                </a:solidFill>
              </a:rPr>
              <a:t>struktur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ruang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pariwisata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nasional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3.Rencana </a:t>
            </a:r>
            <a:r>
              <a:rPr lang="en-US" sz="2400" b="1" dirty="0" err="1">
                <a:solidFill>
                  <a:schemeClr val="tx1"/>
                </a:solidFill>
              </a:rPr>
              <a:t>pengembangan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destinasi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pariwisata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nasional</a:t>
            </a:r>
            <a:r>
              <a:rPr lang="en-US" sz="2400" b="1" dirty="0">
                <a:solidFill>
                  <a:schemeClr val="tx1"/>
                </a:solidFill>
              </a:rPr>
              <a:t> (DPN)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4.Rencana </a:t>
            </a:r>
            <a:r>
              <a:rPr lang="en-US" sz="2400" b="1" dirty="0" err="1">
                <a:solidFill>
                  <a:schemeClr val="tx1"/>
                </a:solidFill>
              </a:rPr>
              <a:t>pengembangan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pemasaran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pariwisata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nasional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5.Rencana </a:t>
            </a:r>
            <a:r>
              <a:rPr lang="en-US" sz="2400" b="1" dirty="0" err="1">
                <a:solidFill>
                  <a:schemeClr val="tx1"/>
                </a:solidFill>
              </a:rPr>
              <a:t>pengembangan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industri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kelembagaan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pariwisata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6.Tahapan </a:t>
            </a:r>
            <a:r>
              <a:rPr lang="en-US" sz="2400" b="1" dirty="0" err="1">
                <a:solidFill>
                  <a:schemeClr val="tx1"/>
                </a:solidFill>
              </a:rPr>
              <a:t>pelaksanaan</a:t>
            </a:r>
            <a:r>
              <a:rPr lang="en-US" sz="2400" b="1" dirty="0">
                <a:solidFill>
                  <a:schemeClr val="tx1"/>
                </a:solidFill>
              </a:rPr>
              <a:t> 2010–2025</a:t>
            </a:r>
            <a:endParaRPr lang="en-US" sz="2400" dirty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7400" y="685800"/>
            <a:ext cx="4029693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err="1"/>
              <a:t>Ruang</a:t>
            </a:r>
            <a:r>
              <a:rPr lang="en-US" sz="2800" dirty="0"/>
              <a:t> </a:t>
            </a:r>
            <a:r>
              <a:rPr lang="en-US" sz="2800" dirty="0" err="1"/>
              <a:t>Lingkup</a:t>
            </a:r>
            <a:r>
              <a:rPr lang="en-US" sz="2800" dirty="0"/>
              <a:t> RIPPARNAS</a:t>
            </a:r>
          </a:p>
        </p:txBody>
      </p:sp>
    </p:spTree>
    <p:extLst>
      <p:ext uri="{BB962C8B-B14F-4D97-AF65-F5344CB8AC3E}">
        <p14:creationId xmlns:p14="http://schemas.microsoft.com/office/powerpoint/2010/main" val="22306212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62000" y="228600"/>
            <a:ext cx="6400800" cy="609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Struktur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Kepariwisataan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Nasional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838200"/>
            <a:ext cx="8305800" cy="53553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RIPPARNAS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:</a:t>
            </a:r>
          </a:p>
          <a:p>
            <a:r>
              <a:rPr lang="en-US" b="1" dirty="0"/>
              <a:t>a. </a:t>
            </a: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r>
              <a:rPr lang="en-US" b="1" dirty="0"/>
              <a:t> (DPN)</a:t>
            </a:r>
          </a:p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b="1" dirty="0"/>
              <a:t>88 </a:t>
            </a: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r>
              <a:rPr lang="en-US" b="1" dirty="0"/>
              <a:t> (DPN)</a:t>
            </a:r>
            <a:r>
              <a:rPr lang="en-US" dirty="0"/>
              <a:t> di </a:t>
            </a:r>
            <a:r>
              <a:rPr lang="en-US" dirty="0" err="1"/>
              <a:t>seluruh</a:t>
            </a:r>
            <a:r>
              <a:rPr lang="en-US" dirty="0"/>
              <a:t> Indonesia.</a:t>
            </a:r>
          </a:p>
          <a:p>
            <a:r>
              <a:rPr lang="en-US" dirty="0"/>
              <a:t>DPN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b="1" dirty="0" err="1"/>
              <a:t>Kawasan</a:t>
            </a:r>
            <a:r>
              <a:rPr lang="en-US" b="1" dirty="0"/>
              <a:t> </a:t>
            </a:r>
            <a:r>
              <a:rPr lang="en-US" b="1" dirty="0" err="1"/>
              <a:t>Strategis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r>
              <a:rPr lang="en-US" b="1" dirty="0"/>
              <a:t> (KSPN)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Bali</a:t>
            </a:r>
            <a:r>
              <a:rPr lang="en-US" dirty="0"/>
              <a:t>,</a:t>
            </a:r>
          </a:p>
          <a:p>
            <a:pPr lvl="1"/>
            <a:r>
              <a:rPr lang="en-US" b="1" dirty="0"/>
              <a:t>Borobudur</a:t>
            </a:r>
            <a:r>
              <a:rPr lang="en-US" dirty="0"/>
              <a:t>,</a:t>
            </a:r>
          </a:p>
          <a:p>
            <a:pPr lvl="1"/>
            <a:r>
              <a:rPr lang="en-US" b="1" dirty="0" err="1"/>
              <a:t>Danau</a:t>
            </a:r>
            <a:r>
              <a:rPr lang="en-US" b="1" dirty="0"/>
              <a:t> Toba</a:t>
            </a:r>
            <a:r>
              <a:rPr lang="en-US" dirty="0"/>
              <a:t>,</a:t>
            </a:r>
          </a:p>
          <a:p>
            <a:pPr lvl="1"/>
            <a:r>
              <a:rPr lang="en-US" b="1" dirty="0"/>
              <a:t>Labuan </a:t>
            </a:r>
            <a:r>
              <a:rPr lang="en-US" b="1" dirty="0" err="1"/>
              <a:t>Bajo</a:t>
            </a:r>
            <a:r>
              <a:rPr lang="en-US" dirty="0"/>
              <a:t>,</a:t>
            </a:r>
          </a:p>
          <a:p>
            <a:pPr lvl="1"/>
            <a:r>
              <a:rPr lang="en-US" b="1" dirty="0"/>
              <a:t>Raja </a:t>
            </a:r>
            <a:r>
              <a:rPr lang="en-US" b="1" dirty="0" err="1"/>
              <a:t>Ampat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b="1" dirty="0"/>
              <a:t>b. Wilayah </a:t>
            </a:r>
            <a:r>
              <a:rPr lang="en-US" b="1" dirty="0" err="1"/>
              <a:t>Pengembangan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r>
              <a:rPr lang="en-US" b="1" dirty="0"/>
              <a:t> (WPPN)</a:t>
            </a:r>
          </a:p>
          <a:p>
            <a:r>
              <a:rPr lang="en-US" dirty="0"/>
              <a:t>Indonesia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b="1" dirty="0"/>
              <a:t>6 Wilayah </a:t>
            </a:r>
            <a:r>
              <a:rPr lang="en-US" b="1" dirty="0" err="1"/>
              <a:t>Pengembangan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Sumatera</a:t>
            </a:r>
          </a:p>
          <a:p>
            <a:pPr lvl="1"/>
            <a:r>
              <a:rPr lang="en-US" dirty="0" err="1"/>
              <a:t>Jawa</a:t>
            </a:r>
            <a:endParaRPr lang="en-US" dirty="0"/>
          </a:p>
          <a:p>
            <a:pPr lvl="1"/>
            <a:r>
              <a:rPr lang="en-US" dirty="0"/>
              <a:t>Bali–Nusa Tenggara</a:t>
            </a:r>
          </a:p>
          <a:p>
            <a:pPr lvl="1"/>
            <a:r>
              <a:rPr lang="en-US" dirty="0"/>
              <a:t>Kalimantan</a:t>
            </a:r>
          </a:p>
          <a:p>
            <a:pPr lvl="1"/>
            <a:r>
              <a:rPr lang="en-US" dirty="0"/>
              <a:t>Sulawesi</a:t>
            </a:r>
          </a:p>
          <a:p>
            <a:pPr lvl="1"/>
            <a:r>
              <a:rPr lang="en-US" dirty="0"/>
              <a:t>Maluku–Papua</a:t>
            </a:r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karakteristiknya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554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49382" y="1255931"/>
            <a:ext cx="8610600" cy="365636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2000" b="1" dirty="0" err="1"/>
              <a:t>Tahapan</a:t>
            </a:r>
            <a:r>
              <a:rPr lang="en-US" sz="2000" b="1" dirty="0"/>
              <a:t> Pembangunan (2010–2025)</a:t>
            </a:r>
          </a:p>
          <a:p>
            <a:pPr algn="l"/>
            <a:r>
              <a:rPr lang="en-US" sz="2000" b="1" dirty="0" err="1"/>
              <a:t>Tahap</a:t>
            </a:r>
            <a:r>
              <a:rPr lang="en-US" sz="2000" b="1" dirty="0"/>
              <a:t> I (2010–2014)</a:t>
            </a:r>
            <a:endParaRPr lang="en-US" sz="2000" dirty="0"/>
          </a:p>
          <a:p>
            <a:pPr lvl="1" algn="l"/>
            <a:r>
              <a:rPr lang="en-US" sz="2000" dirty="0" err="1"/>
              <a:t>Penguatan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kelembagaan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.</a:t>
            </a:r>
          </a:p>
          <a:p>
            <a:pPr lvl="1" algn="l"/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kesadaran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.</a:t>
            </a:r>
          </a:p>
          <a:p>
            <a:pPr algn="l"/>
            <a:r>
              <a:rPr lang="en-US" sz="2000" b="1" dirty="0" err="1"/>
              <a:t>Tahap</a:t>
            </a:r>
            <a:r>
              <a:rPr lang="en-US" sz="2000" b="1" dirty="0"/>
              <a:t> II (2015–2019)</a:t>
            </a:r>
            <a:endParaRPr lang="en-US" sz="2000" dirty="0"/>
          </a:p>
          <a:p>
            <a:pPr lvl="1" algn="l"/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infrastruktur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.</a:t>
            </a:r>
          </a:p>
          <a:p>
            <a:pPr lvl="1" algn="l"/>
            <a:r>
              <a:rPr lang="en-US" sz="2000" dirty="0" err="1"/>
              <a:t>Penguatan</a:t>
            </a:r>
            <a:r>
              <a:rPr lang="en-US" sz="2000" dirty="0"/>
              <a:t> SDM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diversifikasi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.</a:t>
            </a:r>
          </a:p>
          <a:p>
            <a:pPr algn="l"/>
            <a:r>
              <a:rPr lang="en-US" sz="2000" b="1" dirty="0" err="1"/>
              <a:t>Tahap</a:t>
            </a:r>
            <a:r>
              <a:rPr lang="en-US" sz="2000" b="1" dirty="0"/>
              <a:t> III (2020–2025)</a:t>
            </a:r>
            <a:endParaRPr lang="en-US" sz="2000" dirty="0"/>
          </a:p>
          <a:p>
            <a:pPr lvl="1" algn="l"/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 </a:t>
            </a:r>
            <a:r>
              <a:rPr lang="en-US" sz="2000" dirty="0" err="1"/>
              <a:t>saing</a:t>
            </a:r>
            <a:r>
              <a:rPr lang="en-US" sz="2000" dirty="0"/>
              <a:t> global.</a:t>
            </a:r>
          </a:p>
          <a:p>
            <a:pPr lvl="1" algn="l"/>
            <a:r>
              <a:rPr lang="en-US" sz="2000" dirty="0" err="1"/>
              <a:t>Optimalisasi</a:t>
            </a:r>
            <a:r>
              <a:rPr lang="en-US" sz="2000" dirty="0"/>
              <a:t> </a:t>
            </a:r>
            <a:r>
              <a:rPr lang="en-US" sz="2000" dirty="0" err="1"/>
              <a:t>kontribusi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32817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752600"/>
            <a:ext cx="8382000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v-SE" sz="2400" b="1" dirty="0"/>
              <a:t>Kelembagaan dan Tata Kelola</a:t>
            </a:r>
          </a:p>
          <a:p>
            <a:r>
              <a:rPr lang="sv-SE" sz="2400" dirty="0"/>
              <a:t>RIPPARNAS menekankan perlunya sinergi antara:</a:t>
            </a:r>
          </a:p>
          <a:p>
            <a:r>
              <a:rPr lang="sv-SE" sz="2400" b="1" dirty="0" smtClean="0"/>
              <a:t>1.Pemerintah </a:t>
            </a:r>
            <a:r>
              <a:rPr lang="sv-SE" sz="2400" b="1" dirty="0"/>
              <a:t>Pusat dan Daerah</a:t>
            </a:r>
            <a:endParaRPr lang="sv-SE" sz="2400" dirty="0"/>
          </a:p>
          <a:p>
            <a:r>
              <a:rPr lang="sv-SE" sz="2400" b="1" dirty="0" smtClean="0"/>
              <a:t>2.Swasta </a:t>
            </a:r>
            <a:r>
              <a:rPr lang="sv-SE" sz="2400" b="1" dirty="0"/>
              <a:t>(industri pariwisata)</a:t>
            </a:r>
            <a:endParaRPr lang="sv-SE" sz="2400" dirty="0"/>
          </a:p>
          <a:p>
            <a:r>
              <a:rPr lang="sv-SE" sz="2400" b="1" dirty="0" smtClean="0"/>
              <a:t>3.Masyarakat</a:t>
            </a:r>
            <a:endParaRPr lang="sv-SE" sz="2400" dirty="0"/>
          </a:p>
          <a:p>
            <a:r>
              <a:rPr lang="sv-SE" sz="2400" b="1" dirty="0" smtClean="0"/>
              <a:t>4.Akademisi</a:t>
            </a:r>
            <a:endParaRPr lang="sv-SE" sz="2400" dirty="0"/>
          </a:p>
          <a:p>
            <a:r>
              <a:rPr lang="sv-SE" sz="2400" b="1" dirty="0" smtClean="0"/>
              <a:t>5.Media</a:t>
            </a:r>
            <a:endParaRPr lang="sv-SE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2959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4592</TotalTime>
  <Words>560</Words>
  <Application>Microsoft Office PowerPoint</Application>
  <PresentationFormat>On-screen Show (4:3)</PresentationFormat>
  <Paragraphs>90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563</cp:revision>
  <cp:lastPrinted>2017-08-29T02:54:51Z</cp:lastPrinted>
  <dcterms:created xsi:type="dcterms:W3CDTF">2010-04-18T12:06:30Z</dcterms:created>
  <dcterms:modified xsi:type="dcterms:W3CDTF">2025-10-28T14:57:08Z</dcterms:modified>
</cp:coreProperties>
</file>