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24" r:id="rId3"/>
    <p:sldId id="325" r:id="rId4"/>
    <p:sldId id="326" r:id="rId5"/>
    <p:sldId id="327" r:id="rId6"/>
    <p:sldId id="322" r:id="rId7"/>
    <p:sldId id="323" r:id="rId8"/>
    <p:sldId id="313" r:id="rId9"/>
    <p:sldId id="312" r:id="rId10"/>
    <p:sldId id="302" r:id="rId11"/>
    <p:sldId id="303" r:id="rId12"/>
    <p:sldId id="328" r:id="rId13"/>
    <p:sldId id="329" r:id="rId14"/>
    <p:sldId id="300" r:id="rId15"/>
  </p:sldIdLst>
  <p:sldSz cx="9144000" cy="6858000" type="screen4x3"/>
  <p:notesSz cx="7045325" cy="9345613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9" d="100"/>
          <a:sy n="69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091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=""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=""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=""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6850" y="2286000"/>
            <a:ext cx="6400800" cy="1752600"/>
          </a:xfrm>
        </p:spPr>
        <p:txBody>
          <a:bodyPr>
            <a:normAutofit/>
          </a:bodyPr>
          <a:lstStyle/>
          <a:p>
            <a:r>
              <a:rPr lang="id-ID" sz="3200" dirty="0">
                <a:solidFill>
                  <a:schemeClr val="tx1"/>
                </a:solidFill>
              </a:rPr>
              <a:t>Proses Penyusunan Kebijakan di Bidang Pariwisata (RIPPARPROV dan RIPPARKAB/KOTA)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04800" y="1305342"/>
            <a:ext cx="8458200" cy="26776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err="1"/>
              <a:t>Aktor</a:t>
            </a:r>
            <a:r>
              <a:rPr lang="en-US" sz="2400" b="1" dirty="0"/>
              <a:t> yang </a:t>
            </a:r>
            <a:r>
              <a:rPr lang="en-US" sz="2400" b="1" dirty="0" err="1"/>
              <a:t>Terlibat</a:t>
            </a:r>
            <a:endParaRPr lang="en-US" sz="2400" b="1" dirty="0"/>
          </a:p>
          <a:p>
            <a:r>
              <a:rPr lang="en-US" sz="2400" b="1" dirty="0" err="1"/>
              <a:t>Pemerintah</a:t>
            </a:r>
            <a:r>
              <a:rPr lang="en-US" sz="2400" b="1" dirty="0"/>
              <a:t> Daerah (</a:t>
            </a:r>
            <a:r>
              <a:rPr lang="en-US" sz="2400" b="1" dirty="0" err="1"/>
              <a:t>Dinas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Bappeda</a:t>
            </a:r>
            <a:r>
              <a:rPr lang="en-US" sz="2400" b="1" dirty="0"/>
              <a:t>)</a:t>
            </a:r>
            <a:endParaRPr lang="en-US" sz="2400" dirty="0"/>
          </a:p>
          <a:p>
            <a:r>
              <a:rPr lang="en-US" sz="2400" b="1" dirty="0" err="1"/>
              <a:t>Pemerintah</a:t>
            </a:r>
            <a:r>
              <a:rPr lang="en-US" sz="2400" b="1" dirty="0"/>
              <a:t> </a:t>
            </a:r>
            <a:r>
              <a:rPr lang="en-US" sz="2400" b="1" dirty="0" err="1"/>
              <a:t>Pusat</a:t>
            </a:r>
            <a:r>
              <a:rPr lang="en-US" sz="2400" b="1" dirty="0"/>
              <a:t> (</a:t>
            </a:r>
            <a:r>
              <a:rPr lang="en-US" sz="2400" b="1" dirty="0" err="1"/>
              <a:t>Kemenparekraf</a:t>
            </a:r>
            <a:r>
              <a:rPr lang="en-US" sz="2400" b="1" dirty="0"/>
              <a:t>/</a:t>
            </a:r>
            <a:r>
              <a:rPr lang="en-US" sz="2400" b="1" dirty="0" err="1"/>
              <a:t>Bappenas</a:t>
            </a:r>
            <a:r>
              <a:rPr lang="en-US" sz="2400" b="1" dirty="0"/>
              <a:t>)</a:t>
            </a:r>
            <a:endParaRPr lang="en-US" sz="2400" dirty="0"/>
          </a:p>
          <a:p>
            <a:r>
              <a:rPr lang="en-US" sz="2400" b="1" dirty="0" err="1"/>
              <a:t>Akademisi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Konsultan</a:t>
            </a:r>
            <a:r>
              <a:rPr lang="en-US" sz="2400" b="1" dirty="0"/>
              <a:t> </a:t>
            </a:r>
            <a:r>
              <a:rPr lang="en-US" sz="2400" b="1" dirty="0" err="1"/>
              <a:t>Perencanaan</a:t>
            </a:r>
            <a:endParaRPr lang="en-US" sz="2400" dirty="0"/>
          </a:p>
          <a:p>
            <a:r>
              <a:rPr lang="en-US" sz="2400" b="1" dirty="0" err="1"/>
              <a:t>Pelaku</a:t>
            </a:r>
            <a:r>
              <a:rPr lang="en-US" sz="2400" b="1" dirty="0"/>
              <a:t> </a:t>
            </a:r>
            <a:r>
              <a:rPr lang="en-US" sz="2400" b="1" dirty="0" err="1"/>
              <a:t>Industri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endParaRPr lang="en-US" sz="2400" dirty="0"/>
          </a:p>
          <a:p>
            <a:r>
              <a:rPr lang="en-US" sz="2400" b="1" dirty="0" err="1"/>
              <a:t>Masyarakat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Komunitas</a:t>
            </a:r>
            <a:r>
              <a:rPr lang="en-US" sz="2400" b="1" dirty="0"/>
              <a:t> </a:t>
            </a:r>
            <a:r>
              <a:rPr lang="en-US" sz="2400" b="1" dirty="0" err="1"/>
              <a:t>Lokal</a:t>
            </a:r>
            <a:endParaRPr lang="en-US" sz="2400" dirty="0"/>
          </a:p>
          <a:p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057400" y="1066800"/>
            <a:ext cx="5105400" cy="457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Output </a:t>
            </a:r>
            <a:r>
              <a:rPr lang="en-US" b="1" dirty="0" err="1">
                <a:solidFill>
                  <a:schemeClr val="tx1"/>
                </a:solidFill>
              </a:rPr>
              <a:t>dan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Manfaat</a:t>
            </a:r>
            <a:r>
              <a:rPr lang="en-US" b="1" dirty="0">
                <a:solidFill>
                  <a:schemeClr val="tx1"/>
                </a:solidFill>
              </a:rPr>
              <a:t> RIPPARD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76300" y="1791325"/>
            <a:ext cx="6400800" cy="3477875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 smtClean="0"/>
              <a:t>Output</a:t>
            </a:r>
            <a:r>
              <a:rPr lang="en-US" sz="2000" b="1" dirty="0"/>
              <a:t>:</a:t>
            </a:r>
            <a:endParaRPr lang="en-US" sz="2000" dirty="0"/>
          </a:p>
          <a:p>
            <a:r>
              <a:rPr lang="en-US" sz="2000" dirty="0" err="1"/>
              <a:t>Dokumen</a:t>
            </a:r>
            <a:r>
              <a:rPr lang="en-US" sz="2000" dirty="0"/>
              <a:t> RIPPARD </a:t>
            </a:r>
            <a:r>
              <a:rPr lang="en-US" sz="2000" dirty="0" err="1"/>
              <a:t>lengkap</a:t>
            </a:r>
            <a:r>
              <a:rPr lang="en-US" sz="2000" dirty="0"/>
              <a:t> (</a:t>
            </a:r>
            <a:r>
              <a:rPr lang="en-US" sz="2000" dirty="0" err="1"/>
              <a:t>naskah</a:t>
            </a:r>
            <a:r>
              <a:rPr lang="en-US" sz="2000" dirty="0"/>
              <a:t> </a:t>
            </a:r>
            <a:r>
              <a:rPr lang="en-US" sz="2000" dirty="0" err="1"/>
              <a:t>akademik</a:t>
            </a:r>
            <a:r>
              <a:rPr lang="en-US" sz="2000" dirty="0"/>
              <a:t>, </a:t>
            </a:r>
            <a:r>
              <a:rPr lang="en-US" sz="2000" dirty="0" err="1"/>
              <a:t>peta</a:t>
            </a:r>
            <a:r>
              <a:rPr lang="en-US" sz="2000" dirty="0"/>
              <a:t>, </a:t>
            </a:r>
            <a:r>
              <a:rPr lang="en-US" sz="2000" dirty="0" err="1"/>
              <a:t>strategi</a:t>
            </a:r>
            <a:r>
              <a:rPr lang="en-US" sz="2000" dirty="0"/>
              <a:t>, program,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perda</a:t>
            </a:r>
            <a:r>
              <a:rPr lang="en-US" sz="2000" dirty="0"/>
              <a:t>).</a:t>
            </a:r>
          </a:p>
          <a:p>
            <a:r>
              <a:rPr lang="en-US" sz="2000" dirty="0"/>
              <a:t>Database </a:t>
            </a:r>
            <a:r>
              <a:rPr lang="en-US" sz="2000" dirty="0" err="1"/>
              <a:t>potensi</a:t>
            </a:r>
            <a:r>
              <a:rPr lang="en-US" sz="2000" dirty="0"/>
              <a:t> </a:t>
            </a:r>
            <a:r>
              <a:rPr lang="en-US" sz="2000" dirty="0" err="1"/>
              <a:t>pariwisata</a:t>
            </a:r>
            <a:r>
              <a:rPr lang="en-US" sz="2000" dirty="0"/>
              <a:t> </a:t>
            </a:r>
            <a:r>
              <a:rPr lang="en-US" sz="2000" dirty="0" err="1"/>
              <a:t>daerah</a:t>
            </a:r>
            <a:r>
              <a:rPr lang="en-US" sz="2000" dirty="0"/>
              <a:t>.</a:t>
            </a:r>
          </a:p>
          <a:p>
            <a:r>
              <a:rPr lang="en-US" sz="2000" b="1" dirty="0" err="1"/>
              <a:t>Manfaat</a:t>
            </a:r>
            <a:r>
              <a:rPr lang="en-US" sz="2000" b="1" dirty="0"/>
              <a:t>:</a:t>
            </a:r>
            <a:endParaRPr lang="en-US" sz="2000" dirty="0"/>
          </a:p>
          <a:p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dasar</a:t>
            </a:r>
            <a:r>
              <a:rPr lang="en-US" sz="2000" dirty="0"/>
              <a:t> </a:t>
            </a:r>
            <a:r>
              <a:rPr lang="en-US" sz="2000" dirty="0" err="1"/>
              <a:t>penyusunan</a:t>
            </a:r>
            <a:r>
              <a:rPr lang="en-US" sz="2000" dirty="0"/>
              <a:t> </a:t>
            </a:r>
            <a:r>
              <a:rPr lang="en-US" sz="2000" b="1" dirty="0"/>
              <a:t>program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anggaran</a:t>
            </a:r>
            <a:r>
              <a:rPr lang="en-US" sz="2000" b="1" dirty="0"/>
              <a:t> </a:t>
            </a:r>
            <a:r>
              <a:rPr lang="en-US" sz="2000" b="1" dirty="0" err="1"/>
              <a:t>pariwisata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pedoman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b="1" dirty="0"/>
              <a:t>investor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pelaku</a:t>
            </a:r>
            <a:r>
              <a:rPr lang="en-US" sz="2000" b="1" dirty="0"/>
              <a:t> </a:t>
            </a:r>
            <a:r>
              <a:rPr lang="en-US" sz="2000" b="1" dirty="0" err="1"/>
              <a:t>usaha</a:t>
            </a:r>
            <a:r>
              <a:rPr lang="en-US" sz="2000" b="1" dirty="0"/>
              <a:t> </a:t>
            </a:r>
            <a:r>
              <a:rPr lang="en-US" sz="2000" b="1" dirty="0" err="1"/>
              <a:t>wisata</a:t>
            </a:r>
            <a:r>
              <a:rPr lang="en-US" sz="2000" b="1" dirty="0"/>
              <a:t>.</a:t>
            </a:r>
            <a:endParaRPr lang="en-US" sz="2000" dirty="0"/>
          </a:p>
          <a:p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alat</a:t>
            </a:r>
            <a:r>
              <a:rPr lang="en-US" sz="2000" dirty="0"/>
              <a:t> </a:t>
            </a:r>
            <a:r>
              <a:rPr lang="en-US" sz="2000" dirty="0" err="1"/>
              <a:t>koordinasi</a:t>
            </a:r>
            <a:r>
              <a:rPr lang="en-US" sz="2000" dirty="0"/>
              <a:t> </a:t>
            </a:r>
            <a:r>
              <a:rPr lang="en-US" sz="2000" dirty="0" err="1"/>
              <a:t>pembangunan</a:t>
            </a:r>
            <a:r>
              <a:rPr lang="en-US" sz="2000" dirty="0"/>
              <a:t> </a:t>
            </a:r>
            <a:r>
              <a:rPr lang="en-US" sz="2000" dirty="0" err="1"/>
              <a:t>antar</a:t>
            </a:r>
            <a:r>
              <a:rPr lang="en-US" sz="2000" dirty="0"/>
              <a:t> </a:t>
            </a:r>
            <a:r>
              <a:rPr lang="en-US" sz="2000" dirty="0" err="1"/>
              <a:t>instansi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wilayah</a:t>
            </a:r>
            <a:r>
              <a:rPr lang="en-US" sz="2000" dirty="0"/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" y="1524000"/>
            <a:ext cx="8763000" cy="3429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2400" b="1" dirty="0" err="1">
                <a:solidFill>
                  <a:schemeClr val="tx1"/>
                </a:solidFill>
              </a:rPr>
              <a:t>T</a:t>
            </a:r>
            <a:r>
              <a:rPr lang="en-US" sz="2400" b="1" dirty="0" err="1" smtClean="0">
                <a:solidFill>
                  <a:schemeClr val="tx1"/>
                </a:solidFill>
              </a:rPr>
              <a:t>antangan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dalam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Penyusunan</a:t>
            </a:r>
            <a:r>
              <a:rPr lang="en-US" sz="2400" b="1" dirty="0">
                <a:solidFill>
                  <a:schemeClr val="tx1"/>
                </a:solidFill>
              </a:rPr>
              <a:t> RIPPARD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1.Keterbatasan </a:t>
            </a:r>
            <a:r>
              <a:rPr lang="en-US" sz="2400" dirty="0">
                <a:solidFill>
                  <a:schemeClr val="tx1"/>
                </a:solidFill>
              </a:rPr>
              <a:t>data </a:t>
            </a:r>
            <a:r>
              <a:rPr lang="en-US" sz="2400" dirty="0" err="1">
                <a:solidFill>
                  <a:schemeClr val="tx1"/>
                </a:solidFill>
              </a:rPr>
              <a:t>pariwisata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daerah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2.Kurangnya </a:t>
            </a:r>
            <a:r>
              <a:rPr lang="en-US" sz="2400" dirty="0" err="1">
                <a:solidFill>
                  <a:schemeClr val="tx1"/>
                </a:solidFill>
              </a:rPr>
              <a:t>koordinasi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antar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sektor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instansi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3.Rendahnya </a:t>
            </a:r>
            <a:r>
              <a:rPr lang="en-US" sz="2400" dirty="0" err="1">
                <a:solidFill>
                  <a:schemeClr val="tx1"/>
                </a:solidFill>
              </a:rPr>
              <a:t>partisipasi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masyarakat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4.Masalah </a:t>
            </a:r>
            <a:r>
              <a:rPr lang="en-US" sz="2400" dirty="0" err="1">
                <a:solidFill>
                  <a:schemeClr val="tx1"/>
                </a:solidFill>
              </a:rPr>
              <a:t>pembiayaan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keberlanjutan</a:t>
            </a:r>
            <a:r>
              <a:rPr lang="en-US" sz="2400" dirty="0">
                <a:solidFill>
                  <a:schemeClr val="tx1"/>
                </a:solidFill>
              </a:rPr>
              <a:t> program.</a:t>
            </a:r>
          </a:p>
          <a:p>
            <a:pPr algn="l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0203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" y="2133600"/>
            <a:ext cx="8458200" cy="3048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</a:rPr>
              <a:t>Proses </a:t>
            </a:r>
            <a:r>
              <a:rPr lang="en-US" sz="2400" dirty="0" err="1">
                <a:solidFill>
                  <a:schemeClr val="tx1"/>
                </a:solidFill>
              </a:rPr>
              <a:t>penyusunan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kebijakan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pariwisata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melalui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RIPPARPROV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RIPPARKAB/KOTA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merupakan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langkah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strategis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mewujudkan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pembangunan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pariwisata</a:t>
            </a:r>
            <a:r>
              <a:rPr lang="en-US" sz="2400" dirty="0">
                <a:solidFill>
                  <a:schemeClr val="tx1"/>
                </a:solidFill>
              </a:rPr>
              <a:t> yang:</a:t>
            </a: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-</a:t>
            </a:r>
            <a:r>
              <a:rPr lang="en-US" sz="2400" b="1" dirty="0" err="1" smtClean="0">
                <a:solidFill>
                  <a:schemeClr val="tx1"/>
                </a:solidFill>
              </a:rPr>
              <a:t>Terpadu</a:t>
            </a:r>
            <a:r>
              <a:rPr lang="en-US" sz="2400" b="1" dirty="0">
                <a:solidFill>
                  <a:schemeClr val="tx1"/>
                </a:solidFill>
              </a:rPr>
              <a:t>, </a:t>
            </a:r>
            <a:r>
              <a:rPr lang="en-US" sz="2400" b="1" dirty="0" err="1">
                <a:solidFill>
                  <a:schemeClr val="tx1"/>
                </a:solidFill>
              </a:rPr>
              <a:t>partisipatif</a:t>
            </a:r>
            <a:r>
              <a:rPr lang="en-US" sz="2400" b="1" dirty="0">
                <a:solidFill>
                  <a:schemeClr val="tx1"/>
                </a:solidFill>
              </a:rPr>
              <a:t>,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berkelanjutan</a:t>
            </a:r>
            <a:r>
              <a:rPr lang="en-US" sz="2400" dirty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-</a:t>
            </a:r>
            <a:r>
              <a:rPr lang="en-US" sz="2400" dirty="0" err="1" smtClean="0">
                <a:solidFill>
                  <a:schemeClr val="tx1"/>
                </a:solidFill>
              </a:rPr>
              <a:t>Selaras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arah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pembangunan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nasional</a:t>
            </a:r>
            <a:r>
              <a:rPr lang="en-US" sz="2400" dirty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-Serta </a:t>
            </a:r>
            <a:r>
              <a:rPr lang="en-US" sz="2400" dirty="0" err="1">
                <a:solidFill>
                  <a:schemeClr val="tx1"/>
                </a:solidFill>
              </a:rPr>
              <a:t>berorientasi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kesejahteraan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masyarakat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pelestarian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lingkungan</a:t>
            </a:r>
            <a:r>
              <a:rPr lang="en-US" sz="2400" b="1" dirty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46337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chemeClr val="tx1"/>
                </a:solidFill>
              </a:rPr>
              <a:t>	</a:t>
            </a:r>
          </a:p>
          <a:p>
            <a:endParaRPr lang="en-US" sz="4000" b="1" dirty="0">
              <a:solidFill>
                <a:schemeClr val="tx1"/>
              </a:solidFill>
            </a:endParaRPr>
          </a:p>
          <a:p>
            <a:endParaRPr lang="id-ID" sz="2400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Thank You</a:t>
            </a:r>
            <a:r>
              <a:rPr lang="id-ID" sz="4000" b="1" dirty="0" smtClean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685800"/>
            <a:ext cx="8458200" cy="526297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 err="1" smtClean="0"/>
              <a:t>Penyusunan</a:t>
            </a:r>
            <a:r>
              <a:rPr lang="en-US" sz="2400" dirty="0" smtClean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di </a:t>
            </a:r>
            <a:r>
              <a:rPr lang="en-US" sz="2400" dirty="0" err="1"/>
              <a:t>bidang</a:t>
            </a:r>
            <a:r>
              <a:rPr lang="en-US" sz="2400" dirty="0"/>
              <a:t> </a:t>
            </a:r>
            <a:r>
              <a:rPr lang="en-US" sz="2400" dirty="0" err="1"/>
              <a:t>pariwisata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penting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perencanaan</a:t>
            </a:r>
            <a:r>
              <a:rPr lang="en-US" sz="2400" dirty="0"/>
              <a:t> </a:t>
            </a:r>
            <a:r>
              <a:rPr lang="en-US" sz="2400" dirty="0" err="1"/>
              <a:t>pembangunan</a:t>
            </a:r>
            <a:r>
              <a:rPr lang="en-US" sz="2400" dirty="0"/>
              <a:t> </a:t>
            </a:r>
            <a:r>
              <a:rPr lang="en-US" sz="2400" dirty="0" err="1"/>
              <a:t>nasional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dituangkan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dokumen</a:t>
            </a:r>
            <a:r>
              <a:rPr lang="en-US" sz="2400" dirty="0"/>
              <a:t> </a:t>
            </a:r>
            <a:r>
              <a:rPr lang="en-US" sz="2400" b="1" dirty="0" err="1"/>
              <a:t>Rencana</a:t>
            </a:r>
            <a:r>
              <a:rPr lang="en-US" sz="2400" b="1" dirty="0"/>
              <a:t> </a:t>
            </a:r>
            <a:r>
              <a:rPr lang="en-US" sz="2400" b="1" dirty="0" err="1"/>
              <a:t>Induk</a:t>
            </a:r>
            <a:r>
              <a:rPr lang="en-US" sz="2400" b="1" dirty="0"/>
              <a:t> Pembangunan </a:t>
            </a:r>
            <a:r>
              <a:rPr lang="en-US" sz="2400" b="1" dirty="0" err="1"/>
              <a:t>Kepariwisataan</a:t>
            </a:r>
            <a:r>
              <a:rPr lang="en-US" sz="2400" b="1" dirty="0"/>
              <a:t> Daerah (RIPPARD)</a:t>
            </a:r>
            <a:r>
              <a:rPr lang="en-US" sz="2400" dirty="0"/>
              <a:t> yang </a:t>
            </a:r>
            <a:r>
              <a:rPr lang="en-US" sz="2400" dirty="0" err="1"/>
              <a:t>disusun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berjenjang</a:t>
            </a:r>
            <a:r>
              <a:rPr lang="en-US" sz="2400" dirty="0"/>
              <a:t>:</a:t>
            </a:r>
          </a:p>
          <a:p>
            <a:r>
              <a:rPr lang="en-US" sz="2400" b="1" dirty="0"/>
              <a:t>RIPPARNAS</a:t>
            </a:r>
            <a:r>
              <a:rPr lang="en-US" sz="2400" dirty="0"/>
              <a:t> → Tingkat </a:t>
            </a:r>
            <a:r>
              <a:rPr lang="en-US" sz="2400" dirty="0" err="1"/>
              <a:t>Nasional</a:t>
            </a:r>
            <a:endParaRPr lang="en-US" sz="2400" dirty="0"/>
          </a:p>
          <a:p>
            <a:r>
              <a:rPr lang="en-US" sz="2400" b="1" dirty="0"/>
              <a:t>RIPPARPROV</a:t>
            </a:r>
            <a:r>
              <a:rPr lang="en-US" sz="2400" dirty="0"/>
              <a:t> → Tingkat </a:t>
            </a:r>
            <a:r>
              <a:rPr lang="en-US" sz="2400" dirty="0" err="1"/>
              <a:t>Provinsi</a:t>
            </a:r>
            <a:endParaRPr lang="en-US" sz="2400" dirty="0"/>
          </a:p>
          <a:p>
            <a:r>
              <a:rPr lang="en-US" sz="2400" b="1" dirty="0"/>
              <a:t>RIPPARKAB/KOTA</a:t>
            </a:r>
            <a:r>
              <a:rPr lang="en-US" sz="2400" dirty="0"/>
              <a:t> → Tingkat </a:t>
            </a:r>
            <a:r>
              <a:rPr lang="en-US" sz="2400" dirty="0" err="1" smtClean="0"/>
              <a:t>Kabupaten</a:t>
            </a:r>
            <a:r>
              <a:rPr lang="en-US" sz="2400" dirty="0" smtClean="0"/>
              <a:t>/Kota</a:t>
            </a:r>
          </a:p>
          <a:p>
            <a:endParaRPr lang="en-US" sz="2400" dirty="0"/>
          </a:p>
          <a:p>
            <a:r>
              <a:rPr lang="en-US" sz="2400" dirty="0"/>
              <a:t>RIPPARD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pedoman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mengembangkan</a:t>
            </a:r>
            <a:r>
              <a:rPr lang="en-US" sz="2400" dirty="0"/>
              <a:t> </a:t>
            </a:r>
            <a:r>
              <a:rPr lang="en-US" sz="2400" dirty="0" err="1"/>
              <a:t>sektor</a:t>
            </a:r>
            <a:r>
              <a:rPr lang="en-US" sz="2400" dirty="0"/>
              <a:t> </a:t>
            </a:r>
            <a:r>
              <a:rPr lang="en-US" sz="2400" dirty="0" err="1"/>
              <a:t>pariwisata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b="1" dirty="0" err="1"/>
              <a:t>terarah</a:t>
            </a:r>
            <a:r>
              <a:rPr lang="en-US" sz="2400" b="1" dirty="0"/>
              <a:t>, </a:t>
            </a:r>
            <a:r>
              <a:rPr lang="en-US" sz="2400" b="1" dirty="0" err="1"/>
              <a:t>terpadu</a:t>
            </a:r>
            <a:r>
              <a:rPr lang="en-US" sz="2400" b="1" dirty="0"/>
              <a:t>, </a:t>
            </a:r>
            <a:r>
              <a:rPr lang="en-US" sz="2400" b="1" dirty="0" err="1"/>
              <a:t>berkelanjutan</a:t>
            </a:r>
            <a:r>
              <a:rPr lang="en-US" sz="2400" b="1" dirty="0"/>
              <a:t>,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berdaya</a:t>
            </a:r>
            <a:r>
              <a:rPr lang="en-US" sz="2400" b="1" dirty="0"/>
              <a:t> </a:t>
            </a:r>
            <a:r>
              <a:rPr lang="en-US" sz="2400" b="1" dirty="0" err="1"/>
              <a:t>saing</a:t>
            </a:r>
            <a:r>
              <a:rPr lang="en-US" sz="2400" b="1" dirty="0"/>
              <a:t>.</a:t>
            </a:r>
            <a:endParaRPr lang="en-US" sz="2400" dirty="0"/>
          </a:p>
          <a:p>
            <a:pPr algn="just"/>
            <a:endParaRPr lang="en-US" sz="2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24553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90600" y="1231765"/>
            <a:ext cx="2145396" cy="5232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800" dirty="0" err="1"/>
              <a:t>Dasar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endParaRPr lang="en-US" sz="2800" b="1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69768" y="2608927"/>
            <a:ext cx="8004464" cy="255454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Undang-Undang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Nomor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10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Tahun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2009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tentang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Kepariwisataan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Peraturan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Pemerintah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Nomor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50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Tahun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2011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tentang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Rencana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Induk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Pembangunan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Kepariwisataan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Nasional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(RIPPARNAS) 2010–2025.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Peraturan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Menteri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Pariwisata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Ekonomi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Kreatif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tentang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pedoman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penyusunan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RIPPARD.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Peraturan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Daerah (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Perda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menetapkan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hasil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RIPPARD di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masing-masing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wilayah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083267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1853148"/>
            <a:ext cx="8610600" cy="3416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 smtClean="0"/>
              <a:t>1.Menjadi </a:t>
            </a:r>
            <a:r>
              <a:rPr lang="en-US" sz="2400" b="1" dirty="0" err="1"/>
              <a:t>pedoman</a:t>
            </a:r>
            <a:r>
              <a:rPr lang="en-US" sz="2400" b="1" dirty="0"/>
              <a:t> </a:t>
            </a:r>
            <a:r>
              <a:rPr lang="en-US" sz="2400" b="1" dirty="0" err="1"/>
              <a:t>pembangunan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r>
              <a:rPr lang="en-US" sz="2400" b="1" dirty="0"/>
              <a:t> </a:t>
            </a:r>
            <a:r>
              <a:rPr lang="en-US" sz="2400" b="1" dirty="0" err="1"/>
              <a:t>daerah</a:t>
            </a:r>
            <a:r>
              <a:rPr lang="en-US" sz="2400" dirty="0"/>
              <a:t> agar </a:t>
            </a:r>
            <a:r>
              <a:rPr lang="en-US" sz="2400" dirty="0" err="1"/>
              <a:t>sejalan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nasional</a:t>
            </a:r>
            <a:r>
              <a:rPr lang="en-US" sz="2400" dirty="0"/>
              <a:t>.</a:t>
            </a:r>
          </a:p>
          <a:p>
            <a:r>
              <a:rPr lang="en-US" sz="2400" dirty="0" smtClean="0"/>
              <a:t>2.Mengidentifikasi </a:t>
            </a:r>
            <a:r>
              <a:rPr lang="en-US" sz="2400" b="1" dirty="0" err="1"/>
              <a:t>potensi</a:t>
            </a:r>
            <a:r>
              <a:rPr lang="en-US" sz="2400" b="1" dirty="0"/>
              <a:t>, </a:t>
            </a:r>
            <a:r>
              <a:rPr lang="en-US" sz="2400" b="1" dirty="0" err="1"/>
              <a:t>permasalahan</a:t>
            </a:r>
            <a:r>
              <a:rPr lang="en-US" sz="2400" b="1" dirty="0"/>
              <a:t>,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peluang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r>
              <a:rPr lang="en-US" sz="2400" b="1" dirty="0"/>
              <a:t> </a:t>
            </a:r>
            <a:r>
              <a:rPr lang="en-US" sz="2400" b="1" dirty="0" err="1"/>
              <a:t>daerah</a:t>
            </a:r>
            <a:r>
              <a:rPr lang="en-US" sz="2400" b="1" dirty="0"/>
              <a:t>.</a:t>
            </a:r>
            <a:endParaRPr lang="en-US" sz="2400" dirty="0"/>
          </a:p>
          <a:p>
            <a:r>
              <a:rPr lang="en-US" sz="2400" dirty="0" smtClean="0"/>
              <a:t>3.Menetapkan </a:t>
            </a:r>
            <a:r>
              <a:rPr lang="en-US" sz="2400" b="1" dirty="0" err="1"/>
              <a:t>arah</a:t>
            </a:r>
            <a:r>
              <a:rPr lang="en-US" sz="2400" b="1" dirty="0"/>
              <a:t> </a:t>
            </a:r>
            <a:r>
              <a:rPr lang="en-US" sz="2400" b="1" dirty="0" err="1"/>
              <a:t>kebijakan</a:t>
            </a:r>
            <a:r>
              <a:rPr lang="en-US" sz="2400" b="1" dirty="0"/>
              <a:t>, </a:t>
            </a:r>
            <a:r>
              <a:rPr lang="en-US" sz="2400" b="1" dirty="0" err="1"/>
              <a:t>strategi</a:t>
            </a:r>
            <a:r>
              <a:rPr lang="en-US" sz="2400" b="1" dirty="0"/>
              <a:t>, </a:t>
            </a:r>
            <a:r>
              <a:rPr lang="en-US" sz="2400" b="1" dirty="0" err="1"/>
              <a:t>dan</a:t>
            </a:r>
            <a:r>
              <a:rPr lang="en-US" sz="2400" b="1" dirty="0"/>
              <a:t> program </a:t>
            </a:r>
            <a:r>
              <a:rPr lang="en-US" sz="2400" b="1" dirty="0" err="1"/>
              <a:t>prioritas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r>
              <a:rPr lang="en-US" sz="2400" b="1" dirty="0"/>
              <a:t>.</a:t>
            </a:r>
            <a:endParaRPr lang="en-US" sz="2400" dirty="0"/>
          </a:p>
          <a:p>
            <a:r>
              <a:rPr lang="en-US" sz="2400" dirty="0" smtClean="0"/>
              <a:t>4.Mewujudkan </a:t>
            </a:r>
            <a:r>
              <a:rPr lang="en-US" sz="2400" b="1" dirty="0" err="1"/>
              <a:t>pariwisata</a:t>
            </a:r>
            <a:r>
              <a:rPr lang="en-US" sz="2400" b="1" dirty="0"/>
              <a:t> </a:t>
            </a:r>
            <a:r>
              <a:rPr lang="en-US" sz="2400" b="1" dirty="0" err="1"/>
              <a:t>berkelanjutan</a:t>
            </a:r>
            <a:r>
              <a:rPr lang="en-US" sz="2400" dirty="0"/>
              <a:t> yang </a:t>
            </a:r>
            <a:r>
              <a:rPr lang="en-US" sz="2400" dirty="0" err="1"/>
              <a:t>memberi</a:t>
            </a:r>
            <a:r>
              <a:rPr lang="en-US" sz="2400" dirty="0"/>
              <a:t> </a:t>
            </a:r>
            <a:r>
              <a:rPr lang="en-US" sz="2400" dirty="0" err="1"/>
              <a:t>manfaat</a:t>
            </a:r>
            <a:r>
              <a:rPr lang="en-US" sz="2400" dirty="0"/>
              <a:t> </a:t>
            </a:r>
            <a:r>
              <a:rPr lang="en-US" sz="2400" dirty="0" err="1"/>
              <a:t>ekonomi</a:t>
            </a:r>
            <a:r>
              <a:rPr lang="en-US" sz="2400" dirty="0"/>
              <a:t>, </a:t>
            </a:r>
            <a:r>
              <a:rPr lang="en-US" sz="2400" dirty="0" err="1"/>
              <a:t>sosial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lokal</a:t>
            </a:r>
            <a:r>
              <a:rPr lang="en-US" sz="2400" dirty="0"/>
              <a:t>.</a:t>
            </a:r>
          </a:p>
          <a:p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152400" y="533400"/>
            <a:ext cx="7848600" cy="10772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200" b="1" dirty="0" err="1"/>
              <a:t>Tujuan</a:t>
            </a:r>
            <a:r>
              <a:rPr lang="en-US" sz="3200" b="1" dirty="0"/>
              <a:t> </a:t>
            </a:r>
            <a:r>
              <a:rPr lang="en-US" sz="3200" b="1" dirty="0" err="1"/>
              <a:t>Penyusunan</a:t>
            </a:r>
            <a:r>
              <a:rPr lang="en-US" sz="3200" b="1" dirty="0"/>
              <a:t> RIPPARD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2929545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81000" y="609600"/>
            <a:ext cx="7315200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200" b="1" dirty="0" err="1"/>
              <a:t>Prinsip</a:t>
            </a:r>
            <a:r>
              <a:rPr lang="en-US" sz="3200" b="1" dirty="0"/>
              <a:t> </a:t>
            </a:r>
            <a:r>
              <a:rPr lang="en-US" sz="3200" b="1" dirty="0" err="1"/>
              <a:t>Penyusunan</a:t>
            </a:r>
            <a:r>
              <a:rPr lang="en-US" sz="3200" b="1" dirty="0"/>
              <a:t> </a:t>
            </a:r>
            <a:r>
              <a:rPr lang="en-US" sz="3200" b="1" dirty="0" err="1"/>
              <a:t>Kebijakan</a:t>
            </a:r>
            <a:r>
              <a:rPr lang="en-US" sz="3200" b="1" dirty="0"/>
              <a:t> </a:t>
            </a:r>
            <a:r>
              <a:rPr lang="en-US" sz="3200" b="1" dirty="0" err="1" smtClean="0"/>
              <a:t>Pariwisata</a:t>
            </a:r>
            <a:endParaRPr lang="en-US" sz="3200" b="1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28600" y="2459505"/>
            <a:ext cx="7543800" cy="2308324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1.Keterpaduan</a:t>
            </a:r>
            <a:r>
              <a:rPr lang="en-US" sz="2400" dirty="0" smtClean="0"/>
              <a:t> </a:t>
            </a:r>
            <a:r>
              <a:rPr lang="en-US" sz="2400" dirty="0" err="1"/>
              <a:t>antar</a:t>
            </a:r>
            <a:r>
              <a:rPr lang="en-US" sz="2400" dirty="0"/>
              <a:t> </a:t>
            </a:r>
            <a:r>
              <a:rPr lang="en-US" sz="2400" dirty="0" err="1"/>
              <a:t>sektor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wilayah</a:t>
            </a:r>
            <a:r>
              <a:rPr lang="en-US" sz="2400" dirty="0"/>
              <a:t>.</a:t>
            </a:r>
          </a:p>
          <a:p>
            <a:r>
              <a:rPr lang="en-US" sz="2400" b="1" dirty="0" smtClean="0"/>
              <a:t>2.Kemandirian </a:t>
            </a:r>
            <a:r>
              <a:rPr lang="en-US" sz="2400" b="1" dirty="0" err="1"/>
              <a:t>daerah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pengelolaan</a:t>
            </a:r>
            <a:r>
              <a:rPr lang="en-US" sz="2400" dirty="0"/>
              <a:t> </a:t>
            </a:r>
            <a:r>
              <a:rPr lang="en-US" sz="2400" dirty="0" err="1"/>
              <a:t>potensi</a:t>
            </a:r>
            <a:r>
              <a:rPr lang="en-US" sz="2400" dirty="0"/>
              <a:t> </a:t>
            </a:r>
            <a:r>
              <a:rPr lang="en-US" sz="2400" dirty="0" err="1"/>
              <a:t>wisata</a:t>
            </a:r>
            <a:r>
              <a:rPr lang="en-US" sz="2400" dirty="0"/>
              <a:t>.</a:t>
            </a:r>
          </a:p>
          <a:p>
            <a:r>
              <a:rPr lang="en-US" sz="2400" b="1" dirty="0" smtClean="0"/>
              <a:t>3.Partisipatif</a:t>
            </a:r>
            <a:r>
              <a:rPr lang="en-US" sz="2400" dirty="0"/>
              <a:t>, </a:t>
            </a:r>
            <a:r>
              <a:rPr lang="en-US" sz="2400" dirty="0" err="1"/>
              <a:t>melibatkan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pelaku</a:t>
            </a:r>
            <a:r>
              <a:rPr lang="en-US" sz="2400" dirty="0"/>
              <a:t> </a:t>
            </a:r>
            <a:r>
              <a:rPr lang="en-US" sz="2400" dirty="0" err="1"/>
              <a:t>usaha</a:t>
            </a:r>
            <a:r>
              <a:rPr lang="en-US" sz="2400" dirty="0"/>
              <a:t>.</a:t>
            </a:r>
          </a:p>
          <a:p>
            <a:r>
              <a:rPr lang="en-US" sz="2400" b="1" dirty="0" smtClean="0"/>
              <a:t>4.Keberlanjutan </a:t>
            </a:r>
            <a:r>
              <a:rPr lang="en-US" sz="2400" b="1" dirty="0" err="1"/>
              <a:t>lingkungan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budaya</a:t>
            </a:r>
            <a:r>
              <a:rPr lang="en-US" sz="2400" b="1" dirty="0"/>
              <a:t>.</a:t>
            </a:r>
            <a:endParaRPr lang="en-US" sz="2400" dirty="0"/>
          </a:p>
          <a:p>
            <a:r>
              <a:rPr lang="en-US" sz="2400" b="1" dirty="0" smtClean="0"/>
              <a:t>5.Keadilan</a:t>
            </a:r>
            <a:r>
              <a:rPr lang="en-US" sz="2400" dirty="0" smtClean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distribusi</a:t>
            </a:r>
            <a:r>
              <a:rPr lang="en-US" sz="2400" dirty="0"/>
              <a:t> </a:t>
            </a:r>
            <a:r>
              <a:rPr lang="en-US" sz="2400" dirty="0" err="1"/>
              <a:t>manfaat</a:t>
            </a:r>
            <a:r>
              <a:rPr lang="en-US" sz="2400" dirty="0"/>
              <a:t> </a:t>
            </a:r>
            <a:r>
              <a:rPr lang="en-US" sz="2400" dirty="0" err="1"/>
              <a:t>pembangunan</a:t>
            </a:r>
            <a:r>
              <a:rPr lang="en-US" sz="2400" dirty="0"/>
              <a:t> </a:t>
            </a:r>
            <a:r>
              <a:rPr lang="en-US" sz="2400" dirty="0" err="1"/>
              <a:t>wisata</a:t>
            </a:r>
            <a:r>
              <a:rPr lang="en-US" sz="2400" dirty="0"/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70148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609600"/>
            <a:ext cx="8534400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dirty="0"/>
              <a:t>Proses </a:t>
            </a:r>
            <a:r>
              <a:rPr lang="en-US" sz="2800" dirty="0" err="1"/>
              <a:t>Penyusunan</a:t>
            </a:r>
            <a:r>
              <a:rPr lang="en-US" sz="2800" dirty="0"/>
              <a:t> </a:t>
            </a:r>
            <a:r>
              <a:rPr lang="en-US" sz="2800" dirty="0" err="1"/>
              <a:t>Kebijakan</a:t>
            </a:r>
            <a:r>
              <a:rPr lang="en-US" sz="2800" dirty="0"/>
              <a:t> (RIPPARPROV </a:t>
            </a:r>
            <a:r>
              <a:rPr lang="en-US" sz="2800" dirty="0" err="1"/>
              <a:t>dan</a:t>
            </a:r>
            <a:r>
              <a:rPr lang="en-US" sz="2800" dirty="0"/>
              <a:t> RIPPARKAB/KOTA)</a:t>
            </a:r>
            <a:endParaRPr lang="en-US" sz="2800" dirty="0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93964" y="1981200"/>
            <a:ext cx="8229600" cy="175432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1.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Persiapan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Pembentukan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tim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penyusun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melibatkan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dinas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pariwisata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Bappeda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akademisi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stakeholder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pariwisata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Menyusun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kerangka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acuan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kerja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(KAK)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jadwal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kegiatan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Menetapkan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wilayah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kajian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data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dasar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dibutuhkan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838200" y="3853934"/>
            <a:ext cx="7696200" cy="224676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2.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Pengumpulan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Data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Analisis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Potensi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Inventarisasi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daya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tarik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wisata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SDM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infrastruktur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kelembagaan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Analisis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kekuatan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kelemahan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peluang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ancaman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(SWOT)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pariwisata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daerah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Pemetaan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potensi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wisata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alam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budaya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buatan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62128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975636"/>
            <a:ext cx="6324600" cy="175432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3.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Perumusan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Visi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Misi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Tujuan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Menyusun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visi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misi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kepariwisataan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daerah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selaras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dengan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RIPPARNAS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RIPPARPROV.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Merumuskan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tujuan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strategis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arah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kebijakan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pengembangan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pariwisata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daerah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961018" y="3276600"/>
            <a:ext cx="7221963" cy="203132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4.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Penetapan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Strategi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Program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Menentukan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strategi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pembangunan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destinasi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wisata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unggulan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Menyusun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rencana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pengembangan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produk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pemasaran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pariwisata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Menetapkan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program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prioritas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target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capaian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jangka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pendek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menengah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panjang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75549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62000" y="1085165"/>
            <a:ext cx="7162800" cy="2062103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5.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Penyusunan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Dokumen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RIPPARD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Dokumen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disusun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bentuk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naskah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akademik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rencana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teknis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Meliputi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Peta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sebaran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destinasi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wisata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Zonasi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kawasan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strategis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Rencana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pengembangan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SDM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industri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pariwisata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Rencana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pembiayaan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investasi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85800" y="3657600"/>
            <a:ext cx="7086600" cy="230832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6.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Konsultasi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Publik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Penetapan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Draf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RIPPARD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dikonsultasikan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kepada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masyarakat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pelaku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usaha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akademisi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pemerintah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pusat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Hasil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revisi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kemudian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disahkan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menjadi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Peraturan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Daerah (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Perda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Setelah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ditetapkan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RIPPARD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menjadi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pedoman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resmi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pembangunan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pariwisata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di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daerah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2817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914400"/>
            <a:ext cx="495300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/>
              <a:t>Keterkaitan Antar Tingkatan</a:t>
            </a:r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170648"/>
              </p:ext>
            </p:extLst>
          </p:nvPr>
        </p:nvGraphicFramePr>
        <p:xfrm>
          <a:off x="457200" y="2445861"/>
          <a:ext cx="8229600" cy="283464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0">
                <a:tc>
                  <a:txBody>
                    <a:bodyPr/>
                    <a:lstStyle/>
                    <a:p>
                      <a:r>
                        <a:rPr lang="en-US"/>
                        <a:t>Tingkatan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Dokumen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Fokus Utama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Hubungan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Nasional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RIPPARNAS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Arah kebijakan pariwisata nasional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Pedoman bagi seluruh daerah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Provinsi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RIPPARPROV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/>
                        <a:t>Strategi dan kebijakan lintas kabupaten/kota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Harus selaras dengan RIPPARNAS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Kabupaten/Kota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RIPPARKAB/KOTA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n-NO"/>
                        <a:t>Pengembangan destinasi dan produk wisata lokal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Mengacu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pada</a:t>
                      </a:r>
                      <a:r>
                        <a:rPr lang="en-US" dirty="0"/>
                        <a:t> RIPPARPROV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29594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4624</TotalTime>
  <Words>592</Words>
  <Application>Microsoft Office PowerPoint</Application>
  <PresentationFormat>On-screen Show (4:3)</PresentationFormat>
  <Paragraphs>95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566</cp:revision>
  <cp:lastPrinted>2017-08-29T02:54:51Z</cp:lastPrinted>
  <dcterms:created xsi:type="dcterms:W3CDTF">2010-04-18T12:06:30Z</dcterms:created>
  <dcterms:modified xsi:type="dcterms:W3CDTF">2025-10-28T15:33:49Z</dcterms:modified>
</cp:coreProperties>
</file>