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24" r:id="rId3"/>
    <p:sldId id="336" r:id="rId4"/>
    <p:sldId id="337" r:id="rId5"/>
    <p:sldId id="325" r:id="rId6"/>
    <p:sldId id="331" r:id="rId7"/>
    <p:sldId id="326" r:id="rId8"/>
    <p:sldId id="339" r:id="rId9"/>
    <p:sldId id="340" r:id="rId10"/>
    <p:sldId id="341" r:id="rId11"/>
    <p:sldId id="342" r:id="rId12"/>
    <p:sldId id="327" r:id="rId13"/>
    <p:sldId id="332" r:id="rId14"/>
    <p:sldId id="333" r:id="rId15"/>
    <p:sldId id="322" r:id="rId16"/>
    <p:sldId id="334" r:id="rId17"/>
    <p:sldId id="323" r:id="rId18"/>
    <p:sldId id="335" r:id="rId19"/>
    <p:sldId id="313" r:id="rId20"/>
    <p:sldId id="312" r:id="rId21"/>
    <p:sldId id="300" r:id="rId22"/>
  </p:sldIdLst>
  <p:sldSz cx="9144000" cy="6858000" type="screen4x3"/>
  <p:notesSz cx="7045325" cy="9345613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28600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id-ID" sz="4400" b="1" i="1" dirty="0">
                <a:solidFill>
                  <a:schemeClr val="tx1"/>
                </a:solidFill>
              </a:rPr>
              <a:t>Teknologi Informasi dalam Kebijakan Pariwisata</a:t>
            </a:r>
            <a:endParaRPr lang="en-US" sz="44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52666" y="3837534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51230" y="300575"/>
            <a:ext cx="7467600" cy="95410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t-IT" sz="2800" b="1" dirty="0">
                <a:solidFill>
                  <a:schemeClr val="tx1"/>
                </a:solidFill>
              </a:rPr>
              <a:t>Peran Big Data dalam Pembuatan Kebijakan Pariwisata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2012" y="1430790"/>
            <a:ext cx="7576587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3. </a:t>
            </a:r>
            <a:r>
              <a:rPr lang="en-US" sz="2400" b="1" dirty="0" err="1"/>
              <a:t>Penentuan</a:t>
            </a:r>
            <a:r>
              <a:rPr lang="en-US" sz="2400" b="1" dirty="0"/>
              <a:t> Carrying Capacity </a:t>
            </a:r>
            <a:r>
              <a:rPr lang="en-US" sz="2400" b="1" dirty="0" err="1"/>
              <a:t>Berbasis</a:t>
            </a:r>
            <a:r>
              <a:rPr lang="en-US" sz="2400" b="1" dirty="0"/>
              <a:t> </a:t>
            </a:r>
            <a:r>
              <a:rPr lang="en-US" sz="2400" b="1" dirty="0" smtClean="0"/>
              <a:t>Data</a:t>
            </a:r>
          </a:p>
          <a:p>
            <a:r>
              <a:rPr lang="en-US" sz="2000" dirty="0"/>
              <a:t>Carrying capacity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batas</a:t>
            </a:r>
            <a:r>
              <a:rPr lang="en-US" sz="2000" dirty="0"/>
              <a:t> </a:t>
            </a:r>
            <a:r>
              <a:rPr lang="en-US" sz="2000" dirty="0" err="1"/>
              <a:t>maksimal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ditampung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merusak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2800747"/>
            <a:ext cx="5943600" cy="16312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/>
              <a:t>B</a:t>
            </a:r>
            <a:r>
              <a:rPr lang="en-US" sz="2000" dirty="0" smtClean="0"/>
              <a:t>ig </a:t>
            </a:r>
            <a:r>
              <a:rPr lang="en-US" sz="2000" dirty="0"/>
              <a:t>Data </a:t>
            </a:r>
            <a:r>
              <a:rPr lang="en-US" sz="2000" dirty="0" err="1"/>
              <a:t>memberikan</a:t>
            </a:r>
            <a:r>
              <a:rPr lang="en-US" sz="2000" dirty="0"/>
              <a:t> data:</a:t>
            </a:r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/>
              <a:t>pengunjung</a:t>
            </a:r>
            <a:r>
              <a:rPr lang="en-US" sz="2000" dirty="0"/>
              <a:t> per jam</a:t>
            </a:r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Dampak</a:t>
            </a:r>
            <a:r>
              <a:rPr lang="en-US" sz="2000" dirty="0" smtClean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(</a:t>
            </a:r>
            <a:r>
              <a:rPr lang="en-US" sz="2000" dirty="0" err="1"/>
              <a:t>kualitas</a:t>
            </a:r>
            <a:r>
              <a:rPr lang="en-US" sz="2000" dirty="0"/>
              <a:t> air, </a:t>
            </a:r>
            <a:r>
              <a:rPr lang="en-US" sz="2000" dirty="0" err="1"/>
              <a:t>sampah</a:t>
            </a:r>
            <a:r>
              <a:rPr lang="en-US" sz="2000" dirty="0"/>
              <a:t>, </a:t>
            </a:r>
            <a:r>
              <a:rPr lang="en-US" sz="2000" dirty="0" err="1"/>
              <a:t>polusi</a:t>
            </a:r>
            <a:r>
              <a:rPr lang="en-US" sz="2000" dirty="0"/>
              <a:t>)</a:t>
            </a:r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Kepadatan</a:t>
            </a:r>
            <a:r>
              <a:rPr lang="en-US" sz="2000" dirty="0" smtClean="0"/>
              <a:t> </a:t>
            </a:r>
            <a:r>
              <a:rPr lang="en-US" sz="2000" dirty="0"/>
              <a:t>di </a:t>
            </a:r>
            <a:r>
              <a:rPr lang="en-US" sz="2000" dirty="0" err="1"/>
              <a:t>titik</a:t>
            </a:r>
            <a:r>
              <a:rPr lang="en-US" sz="2000" dirty="0"/>
              <a:t> </a:t>
            </a:r>
            <a:r>
              <a:rPr lang="en-US" sz="2000" dirty="0" err="1"/>
              <a:t>kritis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533400" y="4279892"/>
            <a:ext cx="45720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000" b="1" dirty="0" err="1"/>
              <a:t>Kebijakan</a:t>
            </a:r>
            <a:r>
              <a:rPr lang="en-US" sz="2000" b="1" dirty="0"/>
              <a:t>:</a:t>
            </a:r>
            <a:endParaRPr lang="en-US" sz="2000" dirty="0"/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Pembatasan</a:t>
            </a:r>
            <a:r>
              <a:rPr lang="en-US" sz="2000" dirty="0" smtClean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endParaRPr lang="en-US" sz="2000" dirty="0"/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Penjadwalan</a:t>
            </a:r>
            <a:r>
              <a:rPr lang="en-US" sz="2000" dirty="0" smtClean="0"/>
              <a:t> </a:t>
            </a:r>
            <a:r>
              <a:rPr lang="en-US" sz="2000" dirty="0" err="1"/>
              <a:t>kunjungan</a:t>
            </a:r>
            <a:endParaRPr lang="en-US" sz="2000" dirty="0"/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Kenaikan</a:t>
            </a:r>
            <a:r>
              <a:rPr lang="en-US" sz="2000" dirty="0" smtClean="0"/>
              <a:t> </a:t>
            </a:r>
            <a:r>
              <a:rPr lang="en-US" sz="2000" dirty="0" err="1"/>
              <a:t>tarif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mengendalikan</a:t>
            </a:r>
            <a:r>
              <a:rPr lang="en-US" sz="2000" dirty="0"/>
              <a:t> </a:t>
            </a:r>
            <a:r>
              <a:rPr lang="en-US" sz="2000" dirty="0" smtClean="0"/>
              <a:t>-volume </a:t>
            </a:r>
            <a:r>
              <a:rPr lang="en-US" sz="2000" dirty="0" err="1"/>
              <a:t>kunjungan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419896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1720840"/>
            <a:ext cx="8153400" cy="41549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4. </a:t>
            </a:r>
            <a:r>
              <a:rPr lang="en-US" sz="2400" b="1" dirty="0" err="1"/>
              <a:t>Membangun</a:t>
            </a:r>
            <a:r>
              <a:rPr lang="en-US" sz="2400" b="1" dirty="0"/>
              <a:t> </a:t>
            </a:r>
            <a:r>
              <a:rPr lang="en-US" sz="2400" b="1" dirty="0" err="1"/>
              <a:t>Sistem</a:t>
            </a:r>
            <a:r>
              <a:rPr lang="en-US" sz="2400" b="1" dirty="0"/>
              <a:t> </a:t>
            </a:r>
            <a:r>
              <a:rPr lang="en-US" sz="2400" b="1" dirty="0" err="1"/>
              <a:t>Peringatan</a:t>
            </a:r>
            <a:r>
              <a:rPr lang="en-US" sz="2400" b="1" dirty="0"/>
              <a:t> </a:t>
            </a:r>
            <a:r>
              <a:rPr lang="en-US" sz="2400" b="1" dirty="0" err="1"/>
              <a:t>Dini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Risiko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r>
              <a:rPr lang="en-US" sz="2400" dirty="0" err="1"/>
              <a:t>Analisis</a:t>
            </a:r>
            <a:r>
              <a:rPr lang="en-US" sz="2400" dirty="0"/>
              <a:t> data </a:t>
            </a:r>
            <a:r>
              <a:rPr lang="en-US" sz="2400" dirty="0" err="1"/>
              <a:t>cuaca</a:t>
            </a:r>
            <a:r>
              <a:rPr lang="en-US" sz="2400" dirty="0"/>
              <a:t>, media </a:t>
            </a:r>
            <a:r>
              <a:rPr lang="en-US" sz="2400" dirty="0" err="1"/>
              <a:t>sosial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mobilitas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mendeteksi</a:t>
            </a:r>
            <a:r>
              <a:rPr lang="en-US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Bencana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Kerusuhan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Pandemi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Penurunan</a:t>
            </a:r>
            <a:r>
              <a:rPr lang="en-US" sz="2400" dirty="0"/>
              <a:t> </a:t>
            </a:r>
            <a:r>
              <a:rPr lang="en-US" sz="2400" dirty="0" err="1"/>
              <a:t>drastis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endParaRPr lang="en-US" sz="2400" dirty="0"/>
          </a:p>
          <a:p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respons</a:t>
            </a:r>
            <a:r>
              <a:rPr lang="en-US" sz="2400" b="1" dirty="0"/>
              <a:t> </a:t>
            </a:r>
            <a:r>
              <a:rPr lang="en-US" sz="2400" b="1" dirty="0" err="1"/>
              <a:t>cepat</a:t>
            </a:r>
            <a:r>
              <a:rPr lang="en-US" sz="2400" b="1" dirty="0"/>
              <a:t>: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Pemberitahuan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Relokasi</a:t>
            </a:r>
            <a:r>
              <a:rPr lang="en-US" sz="2400" dirty="0"/>
              <a:t> </a:t>
            </a:r>
            <a:r>
              <a:rPr lang="en-US" sz="2400" dirty="0" err="1"/>
              <a:t>sementara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Persiapan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evakuasi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SOP </a:t>
            </a:r>
            <a:r>
              <a:rPr lang="en-US" sz="2400" dirty="0" err="1"/>
              <a:t>darurat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51230" y="300575"/>
            <a:ext cx="7467600" cy="95410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t-IT" sz="2800" b="1" dirty="0">
                <a:solidFill>
                  <a:schemeClr val="tx1"/>
                </a:solidFill>
              </a:rPr>
              <a:t>Peran Big Data dalam Pembuatan Kebijakan Pariwisata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4689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609600"/>
            <a:ext cx="845820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 err="1"/>
              <a:t>Manfaat</a:t>
            </a:r>
            <a:r>
              <a:rPr lang="en-US" sz="2800" dirty="0"/>
              <a:t> Big Data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 smtClean="0"/>
              <a:t>Pariwisata</a:t>
            </a:r>
            <a:endParaRPr lang="en-US" sz="2800" dirty="0" smtClean="0"/>
          </a:p>
          <a:p>
            <a:r>
              <a:rPr lang="en-US" sz="2800" dirty="0" smtClean="0"/>
              <a:t>(</a:t>
            </a:r>
            <a:r>
              <a:rPr lang="en-US" sz="2800" dirty="0"/>
              <a:t>Tourism Policy)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381000" y="2124789"/>
            <a:ext cx="76962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smtClean="0"/>
              <a:t>1. Evidence-Based Policy</a:t>
            </a:r>
          </a:p>
          <a:p>
            <a:r>
              <a:rPr lang="en-US" sz="2400" smtClean="0"/>
              <a:t>Big Data membantu pemerintah merumuskan kebijakan berdasarkan fakta, bukan asumsi.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533400" y="3516868"/>
            <a:ext cx="1174232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: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62000" y="3951238"/>
            <a:ext cx="6781800" cy="230832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prioritas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destinasi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berdasarkan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kunjungan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real-time.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carrying capacity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berdasarkan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kerumunan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CCTV/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IoT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Mengukur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dampak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ekonomi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melalui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transaksi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digital.</a:t>
            </a:r>
          </a:p>
        </p:txBody>
      </p:sp>
    </p:spTree>
    <p:extLst>
      <p:ext uri="{BB962C8B-B14F-4D97-AF65-F5344CB8AC3E}">
        <p14:creationId xmlns:p14="http://schemas.microsoft.com/office/powerpoint/2010/main" val="15737014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609600"/>
            <a:ext cx="845820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 err="1"/>
              <a:t>Manfaat</a:t>
            </a:r>
            <a:r>
              <a:rPr lang="en-US" sz="2800" dirty="0"/>
              <a:t> Big Data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 smtClean="0"/>
              <a:t>Pariwisata</a:t>
            </a:r>
            <a:endParaRPr lang="en-US" sz="2800" dirty="0" smtClean="0"/>
          </a:p>
          <a:p>
            <a:r>
              <a:rPr lang="en-US" sz="2800" dirty="0" smtClean="0"/>
              <a:t>(</a:t>
            </a:r>
            <a:r>
              <a:rPr lang="en-US" sz="2800" dirty="0"/>
              <a:t>Tourism Policy)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381000" y="2124789"/>
            <a:ext cx="50292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smtClean="0"/>
              <a:t>2.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endParaRPr lang="en-US" sz="2400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 flipV="1">
            <a:off x="2438399" y="7559159"/>
            <a:ext cx="5368925" cy="52322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71600" y="2863453"/>
            <a:ext cx="7239000" cy="230832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Mengidentifikasi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travel pattern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wisatawan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durasi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perilaku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zona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pengembangan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tepat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Pembagian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beban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kunjungan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destinasi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padat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overtourism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552227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7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609600"/>
            <a:ext cx="845820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 err="1"/>
              <a:t>Manfaat</a:t>
            </a:r>
            <a:r>
              <a:rPr lang="en-US" sz="2800" dirty="0"/>
              <a:t> Big Data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 smtClean="0"/>
              <a:t>Pariwisata</a:t>
            </a:r>
            <a:endParaRPr lang="en-US" sz="2800" dirty="0" smtClean="0"/>
          </a:p>
          <a:p>
            <a:r>
              <a:rPr lang="en-US" sz="2800" dirty="0" smtClean="0"/>
              <a:t>(</a:t>
            </a:r>
            <a:r>
              <a:rPr lang="en-US" sz="2800" dirty="0"/>
              <a:t>Tourism Policy)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381000" y="2124789"/>
            <a:ext cx="50292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/>
              <a:t>3. </a:t>
            </a:r>
            <a:r>
              <a:rPr lang="en-US" sz="2400" dirty="0" err="1"/>
              <a:t>Mitigasi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endParaRPr lang="en-US" sz="2400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 flipV="1">
            <a:off x="2438399" y="7559159"/>
            <a:ext cx="5368925" cy="52322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2971800" y="7396431"/>
            <a:ext cx="5067300" cy="46166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00200" y="3101370"/>
            <a:ext cx="6400800" cy="156966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Big data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cuaca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+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mobilitas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dapat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memprediksi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potensi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bencana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evakuasi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media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sosial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deteksi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wisatawan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terhadap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kebijakan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0913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708660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/>
              <a:t>Big Data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</a:t>
            </a:r>
            <a:r>
              <a:rPr lang="en-US" sz="2800" dirty="0" err="1"/>
              <a:t>Pariwisata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 smtClean="0"/>
              <a:t>(</a:t>
            </a:r>
            <a:r>
              <a:rPr lang="en-US" sz="2800" dirty="0"/>
              <a:t>Tourism Management)</a:t>
            </a:r>
            <a:endParaRPr lang="en-US" sz="280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93964" y="1704201"/>
            <a:ext cx="8229600" cy="230832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a. </a:t>
            </a:r>
            <a:r>
              <a:rPr lang="en-US" sz="2400" b="1" dirty="0" err="1"/>
              <a:t>Manajemen</a:t>
            </a:r>
            <a:r>
              <a:rPr lang="en-US" sz="2400" b="1" dirty="0"/>
              <a:t> </a:t>
            </a:r>
            <a:r>
              <a:rPr lang="en-US" sz="2400" b="1" dirty="0" err="1"/>
              <a:t>Pengunjung</a:t>
            </a:r>
            <a:r>
              <a:rPr lang="en-US" sz="2400" b="1" dirty="0"/>
              <a:t> (Visitor Management)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Prediksi</a:t>
            </a:r>
            <a:r>
              <a:rPr lang="en-US" sz="2400" dirty="0" smtClean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 </a:t>
            </a:r>
            <a:r>
              <a:rPr lang="en-US" sz="2400" dirty="0" err="1"/>
              <a:t>harian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Pengaturan</a:t>
            </a:r>
            <a:r>
              <a:rPr lang="en-US" sz="2400" dirty="0" smtClean="0"/>
              <a:t> </a:t>
            </a:r>
            <a:r>
              <a:rPr lang="en-US" sz="2400" dirty="0" err="1"/>
              <a:t>keramaian</a:t>
            </a:r>
            <a:r>
              <a:rPr lang="en-US" sz="2400" dirty="0"/>
              <a:t> (smart crowd control).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/>
              <a:t>tiket</a:t>
            </a:r>
            <a:r>
              <a:rPr lang="en-US" sz="2400" dirty="0"/>
              <a:t> </a:t>
            </a:r>
            <a:r>
              <a:rPr lang="en-US" sz="2400" dirty="0" err="1"/>
              <a:t>dinamis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pengunjung</a:t>
            </a:r>
            <a:r>
              <a:rPr lang="en-US" sz="2400" dirty="0"/>
              <a:t> (dynamic pricing).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838200" y="3823157"/>
            <a:ext cx="7696200" cy="230832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b. </a:t>
            </a:r>
            <a:r>
              <a:rPr lang="en-US" sz="2400" b="1" dirty="0" err="1"/>
              <a:t>Pemasaran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(Smart Tourism Marketing)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/>
              <a:t>minat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 Google Trends.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Segmentasi</a:t>
            </a:r>
            <a:r>
              <a:rPr lang="en-US" sz="2400" dirty="0" smtClean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media </a:t>
            </a:r>
            <a:r>
              <a:rPr lang="en-US" sz="2400" dirty="0" err="1"/>
              <a:t>sosial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Kampanye</a:t>
            </a:r>
            <a:r>
              <a:rPr lang="en-US" sz="2400" dirty="0" smtClean="0"/>
              <a:t> </a:t>
            </a:r>
            <a:r>
              <a:rPr lang="en-US" sz="2400" dirty="0" err="1"/>
              <a:t>pemasaran</a:t>
            </a:r>
            <a:r>
              <a:rPr lang="en-US" sz="2400" dirty="0"/>
              <a:t> yang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i="1" dirty="0"/>
              <a:t>personalized</a:t>
            </a:r>
            <a:r>
              <a:rPr lang="en-US" sz="24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621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708660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/>
              <a:t>Big Data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</a:t>
            </a:r>
            <a:r>
              <a:rPr lang="en-US" sz="2800" dirty="0" err="1"/>
              <a:t>Pariwisata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 smtClean="0"/>
              <a:t>(</a:t>
            </a:r>
            <a:r>
              <a:rPr lang="en-US" sz="2800" dirty="0"/>
              <a:t>Tourism Management)</a:t>
            </a:r>
            <a:endParaRPr lang="en-US" sz="280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93964" y="1704203"/>
            <a:ext cx="8229600" cy="230832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c. </a:t>
            </a:r>
            <a:r>
              <a:rPr lang="en-US" sz="2400" b="1" dirty="0" err="1"/>
              <a:t>Peningkatan</a:t>
            </a:r>
            <a:r>
              <a:rPr lang="en-US" sz="2400" b="1" dirty="0"/>
              <a:t> </a:t>
            </a:r>
            <a:r>
              <a:rPr lang="en-US" sz="2400" b="1" dirty="0" err="1"/>
              <a:t>Layanan</a:t>
            </a:r>
            <a:endParaRPr lang="en-US" sz="2400" b="1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/>
              <a:t>review online (sentiment analysis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smtClean="0"/>
              <a:t>-</a:t>
            </a:r>
            <a:r>
              <a:rPr lang="en-US" sz="2400" dirty="0" err="1" smtClean="0"/>
              <a:t>TripAdvisor</a:t>
            </a:r>
            <a:r>
              <a:rPr lang="en-US" sz="2400" dirty="0" smtClean="0"/>
              <a:t>/Google </a:t>
            </a:r>
            <a:r>
              <a:rPr lang="en-US" sz="2400" dirty="0"/>
              <a:t>Maps).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Chatbot</a:t>
            </a:r>
            <a:r>
              <a:rPr lang="en-US" sz="2400" dirty="0" smtClean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AI.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Optimasi</a:t>
            </a:r>
            <a:r>
              <a:rPr lang="en-US" sz="2400" dirty="0" smtClean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preferensi</a:t>
            </a:r>
            <a:r>
              <a:rPr lang="en-US" sz="2400" dirty="0"/>
              <a:t> </a:t>
            </a:r>
            <a:r>
              <a:rPr lang="en-US" sz="2400" dirty="0" err="1"/>
              <a:t>pengunjung</a:t>
            </a:r>
            <a:r>
              <a:rPr lang="en-US" sz="24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337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78872" y="1447800"/>
            <a:ext cx="7786255" cy="378565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Big Data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Berkelanjutan</a:t>
            </a:r>
            <a:r>
              <a:rPr lang="en-US" sz="2400" b="1" dirty="0"/>
              <a:t> (Tourism Sustainability</a:t>
            </a:r>
            <a:r>
              <a:rPr lang="en-US" sz="2400" b="1" dirty="0" smtClean="0"/>
              <a:t>)</a:t>
            </a:r>
          </a:p>
          <a:p>
            <a:endParaRPr lang="en-US" sz="2400" b="1" dirty="0"/>
          </a:p>
          <a:p>
            <a:r>
              <a:rPr lang="en-US" sz="2400" b="1" dirty="0"/>
              <a:t>a. </a:t>
            </a:r>
            <a:r>
              <a:rPr lang="en-US" sz="2400" b="1" dirty="0" err="1"/>
              <a:t>Pemantauan</a:t>
            </a:r>
            <a:r>
              <a:rPr lang="en-US" sz="2400" b="1" dirty="0"/>
              <a:t> Carrying Capacity</a:t>
            </a:r>
          </a:p>
          <a:p>
            <a:r>
              <a:rPr lang="en-US" sz="2400" dirty="0"/>
              <a:t>Big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memonitor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pengunjung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menghindari</a:t>
            </a:r>
            <a:r>
              <a:rPr lang="en-US" sz="2400" dirty="0"/>
              <a:t> </a:t>
            </a:r>
            <a:r>
              <a:rPr lang="en-US" sz="2400" dirty="0" err="1"/>
              <a:t>kerusakan</a:t>
            </a:r>
            <a:r>
              <a:rPr lang="en-US" sz="2400" dirty="0"/>
              <a:t>:</a:t>
            </a:r>
          </a:p>
          <a:p>
            <a:r>
              <a:rPr lang="en-US" sz="2400" dirty="0" smtClean="0"/>
              <a:t>-sensor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pengunjung</a:t>
            </a:r>
            <a:r>
              <a:rPr lang="en-US" sz="2400" dirty="0"/>
              <a:t>,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/>
              <a:t>mobilitas</a:t>
            </a:r>
            <a:r>
              <a:rPr lang="en-US" sz="2400" dirty="0"/>
              <a:t>,</a:t>
            </a:r>
          </a:p>
          <a:p>
            <a:r>
              <a:rPr lang="en-US" sz="2400" dirty="0" smtClean="0"/>
              <a:t>-drone </a:t>
            </a:r>
            <a:r>
              <a:rPr lang="en-US" sz="2400" dirty="0"/>
              <a:t>monitoring </a:t>
            </a:r>
            <a:r>
              <a:rPr lang="en-US" sz="2400" dirty="0" err="1"/>
              <a:t>lingkungan</a:t>
            </a:r>
            <a:r>
              <a:rPr lang="en-US" sz="24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7554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2136339"/>
            <a:ext cx="807720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b. </a:t>
            </a:r>
            <a:r>
              <a:rPr lang="en-US" sz="2400" b="1" dirty="0" err="1"/>
              <a:t>Pengelolaan</a:t>
            </a:r>
            <a:r>
              <a:rPr lang="en-US" sz="2400" b="1" dirty="0"/>
              <a:t> </a:t>
            </a:r>
            <a:r>
              <a:rPr lang="en-US" sz="2400" b="1" dirty="0" err="1"/>
              <a:t>Limbah</a:t>
            </a:r>
            <a:r>
              <a:rPr lang="en-US" sz="2400" b="1" dirty="0"/>
              <a:t> &amp; </a:t>
            </a:r>
            <a:r>
              <a:rPr lang="en-US" sz="2400" b="1" dirty="0" err="1"/>
              <a:t>Energi</a:t>
            </a: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Sensor </a:t>
            </a:r>
            <a:r>
              <a:rPr lang="en-US" sz="2400" dirty="0" err="1"/>
              <a:t>IoT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en-US" sz="2400" dirty="0" err="1"/>
              <a:t>energi</a:t>
            </a:r>
            <a:r>
              <a:rPr lang="en-US" sz="2400" dirty="0"/>
              <a:t> di hotel.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Pengolahan</a:t>
            </a:r>
            <a:r>
              <a:rPr lang="en-US" sz="2400" dirty="0"/>
              <a:t> </a:t>
            </a:r>
            <a:r>
              <a:rPr lang="en-US" sz="2400" dirty="0" err="1"/>
              <a:t>limbah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data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restoran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atraksi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  <a:p>
            <a:r>
              <a:rPr lang="en-US" sz="2400" b="1" dirty="0"/>
              <a:t>c. </a:t>
            </a:r>
            <a:r>
              <a:rPr lang="en-US" sz="2400" b="1" dirty="0" err="1"/>
              <a:t>Pelestarian</a:t>
            </a:r>
            <a:r>
              <a:rPr lang="en-US" sz="2400" b="1" dirty="0"/>
              <a:t> </a:t>
            </a:r>
            <a:r>
              <a:rPr lang="en-US" sz="2400" b="1" dirty="0" err="1"/>
              <a:t>Lingkungan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Budaya</a:t>
            </a: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Pemetaan</a:t>
            </a:r>
            <a:r>
              <a:rPr lang="en-US" sz="2400" dirty="0"/>
              <a:t> </a:t>
            </a:r>
            <a:r>
              <a:rPr lang="en-US" sz="2400" dirty="0" err="1"/>
              <a:t>kawasan</a:t>
            </a:r>
            <a:r>
              <a:rPr lang="en-US" sz="2400" dirty="0"/>
              <a:t> </a:t>
            </a:r>
            <a:r>
              <a:rPr lang="en-US" sz="2400" dirty="0" err="1"/>
              <a:t>sensitif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ekosistem</a:t>
            </a:r>
            <a:r>
              <a:rPr lang="en-US" sz="2400" dirty="0"/>
              <a:t> (digital twin </a:t>
            </a:r>
            <a:r>
              <a:rPr lang="en-US" sz="2400" dirty="0" err="1"/>
              <a:t>destinasi</a:t>
            </a:r>
            <a:r>
              <a:rPr lang="en-US" sz="2400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Dokumentasi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big data archive.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685800"/>
            <a:ext cx="71628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Big Data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Berkelanjutan</a:t>
            </a:r>
            <a:r>
              <a:rPr lang="en-US" sz="2400" b="1" dirty="0"/>
              <a:t> (Tourism Sustainability)</a:t>
            </a:r>
          </a:p>
        </p:txBody>
      </p:sp>
    </p:spTree>
    <p:extLst>
      <p:ext uri="{BB962C8B-B14F-4D97-AF65-F5344CB8AC3E}">
        <p14:creationId xmlns:p14="http://schemas.microsoft.com/office/powerpoint/2010/main" val="31148494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1143000"/>
            <a:ext cx="8153400" cy="452431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5. Technologies Enabling Big Data in Tourism</a:t>
            </a:r>
          </a:p>
          <a:p>
            <a:r>
              <a:rPr lang="en-US" sz="2400" b="1" dirty="0"/>
              <a:t>1. </a:t>
            </a:r>
            <a:r>
              <a:rPr lang="en-US" sz="2400" b="1" dirty="0" err="1"/>
              <a:t>IoT</a:t>
            </a:r>
            <a:r>
              <a:rPr lang="en-US" sz="2400" b="1" dirty="0"/>
              <a:t> (Internet of Things)</a:t>
            </a:r>
          </a:p>
          <a:p>
            <a:r>
              <a:rPr lang="en-US" sz="2400" dirty="0"/>
              <a:t>Sensor </a:t>
            </a:r>
            <a:r>
              <a:rPr lang="en-US" sz="2400" dirty="0" err="1"/>
              <a:t>lingkungan</a:t>
            </a:r>
            <a:r>
              <a:rPr lang="en-US" sz="2400" dirty="0"/>
              <a:t>, smart parking, visitor counter.</a:t>
            </a:r>
          </a:p>
          <a:p>
            <a:r>
              <a:rPr lang="en-US" sz="2400" b="1" dirty="0"/>
              <a:t>2. AI &amp; Machine Learning</a:t>
            </a:r>
          </a:p>
          <a:p>
            <a:r>
              <a:rPr lang="en-US" sz="2400" dirty="0" err="1"/>
              <a:t>Prediksi</a:t>
            </a:r>
            <a:r>
              <a:rPr lang="en-US" sz="2400" dirty="0"/>
              <a:t> </a:t>
            </a:r>
            <a:r>
              <a:rPr lang="en-US" sz="2400" dirty="0" err="1"/>
              <a:t>kunjungan</a:t>
            </a:r>
            <a:r>
              <a:rPr lang="en-US" sz="2400" dirty="0"/>
              <a:t>,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smtClean="0"/>
              <a:t>review, </a:t>
            </a:r>
            <a:r>
              <a:rPr lang="en-US" sz="2400" dirty="0" err="1"/>
              <a:t>rekomendasi</a:t>
            </a:r>
            <a:r>
              <a:rPr lang="en-US" sz="2400" dirty="0"/>
              <a:t> personal.</a:t>
            </a:r>
          </a:p>
          <a:p>
            <a:r>
              <a:rPr lang="en-US" sz="2400" b="1" dirty="0"/>
              <a:t>3. GIS &amp; Location Intelligence</a:t>
            </a:r>
          </a:p>
          <a:p>
            <a:r>
              <a:rPr lang="en-US" sz="2400" dirty="0" err="1"/>
              <a:t>Peta</a:t>
            </a:r>
            <a:r>
              <a:rPr lang="en-US" sz="2400" dirty="0"/>
              <a:t> </a:t>
            </a:r>
            <a:r>
              <a:rPr lang="en-US" sz="2400" dirty="0" err="1"/>
              <a:t>keramaian</a:t>
            </a:r>
            <a:r>
              <a:rPr lang="en-US" sz="2400" dirty="0"/>
              <a:t>, </a:t>
            </a:r>
            <a:r>
              <a:rPr lang="en-US" sz="2400" dirty="0" err="1"/>
              <a:t>rute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, </a:t>
            </a:r>
            <a:r>
              <a:rPr lang="en-US" sz="2400" dirty="0" err="1"/>
              <a:t>zonasi</a:t>
            </a:r>
            <a:r>
              <a:rPr lang="en-US" sz="2400" dirty="0"/>
              <a:t> </a:t>
            </a:r>
            <a:r>
              <a:rPr lang="en-US" sz="2400" dirty="0" err="1"/>
              <a:t>konservasi</a:t>
            </a:r>
            <a:r>
              <a:rPr lang="en-US" sz="2400" dirty="0"/>
              <a:t>.</a:t>
            </a:r>
          </a:p>
          <a:p>
            <a:r>
              <a:rPr lang="en-US" sz="2400" b="1" dirty="0"/>
              <a:t>4. Cloud Computing</a:t>
            </a:r>
          </a:p>
          <a:p>
            <a:r>
              <a:rPr lang="en-US" sz="2400" dirty="0" err="1"/>
              <a:t>Menyimpan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mengolah</a:t>
            </a:r>
            <a:r>
              <a:rPr lang="en-US" sz="2400" dirty="0"/>
              <a:t> data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.</a:t>
            </a:r>
          </a:p>
          <a:p>
            <a:r>
              <a:rPr lang="en-US" sz="2400" b="1" dirty="0"/>
              <a:t>5. </a:t>
            </a:r>
            <a:r>
              <a:rPr lang="en-US" sz="2400" b="1" dirty="0" err="1"/>
              <a:t>Blockchain</a:t>
            </a:r>
            <a:endParaRPr lang="en-US" sz="2400" b="1" dirty="0"/>
          </a:p>
          <a:p>
            <a:r>
              <a:rPr lang="en-US" sz="2400" dirty="0" err="1"/>
              <a:t>Mengamankan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data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2817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990600"/>
            <a:ext cx="46482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 err="1"/>
              <a:t>Konsep</a:t>
            </a:r>
            <a:r>
              <a:rPr lang="en-US" sz="2400" dirty="0"/>
              <a:t> Big Data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04813" y="2244061"/>
            <a:ext cx="4248174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b="1" dirty="0" err="1"/>
              <a:t>Apa</a:t>
            </a:r>
            <a:r>
              <a:rPr lang="en-US" sz="3200" b="1" dirty="0"/>
              <a:t> </a:t>
            </a:r>
            <a:r>
              <a:rPr lang="en-US" sz="3200" b="1" dirty="0" err="1"/>
              <a:t>itu</a:t>
            </a:r>
            <a:r>
              <a:rPr lang="en-US" sz="3200" b="1" dirty="0"/>
              <a:t> Big Data?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5400" y="3276600"/>
            <a:ext cx="7315200" cy="255454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chemeClr val="tx1"/>
                </a:solidFill>
              </a:rPr>
              <a:t>Big Data </a:t>
            </a:r>
            <a:r>
              <a:rPr lang="en-US" sz="3200" dirty="0" err="1">
                <a:solidFill>
                  <a:schemeClr val="tx1"/>
                </a:solidFill>
              </a:rPr>
              <a:t>adalah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kumpulan</a:t>
            </a:r>
            <a:r>
              <a:rPr lang="en-US" sz="3200" dirty="0">
                <a:solidFill>
                  <a:schemeClr val="tx1"/>
                </a:solidFill>
              </a:rPr>
              <a:t> data </a:t>
            </a:r>
            <a:r>
              <a:rPr lang="en-US" sz="3200" dirty="0" err="1">
                <a:solidFill>
                  <a:schemeClr val="tx1"/>
                </a:solidFill>
              </a:rPr>
              <a:t>dalam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jumlah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sangat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besar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beragam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dan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dihasilkan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dengan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cepat</a:t>
            </a:r>
            <a:r>
              <a:rPr lang="en-US" sz="3200" dirty="0">
                <a:solidFill>
                  <a:schemeClr val="tx1"/>
                </a:solidFill>
              </a:rPr>
              <a:t>, yang </a:t>
            </a:r>
            <a:r>
              <a:rPr lang="en-US" sz="3200" dirty="0" err="1">
                <a:solidFill>
                  <a:schemeClr val="tx1"/>
                </a:solidFill>
              </a:rPr>
              <a:t>membutuhkan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teknologi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analisis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khusus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untuk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mengolahnya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42455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2895600"/>
            <a:ext cx="7467600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n-US" sz="2000" b="1" dirty="0" err="1" smtClean="0"/>
              <a:t>Ketersediaan</a:t>
            </a:r>
            <a:r>
              <a:rPr lang="en-US" sz="2000" b="1" dirty="0" smtClean="0"/>
              <a:t> data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Privasi</a:t>
            </a:r>
            <a:r>
              <a:rPr lang="en-US" sz="2000" b="1" dirty="0"/>
              <a:t> &amp; </a:t>
            </a:r>
            <a:r>
              <a:rPr lang="en-US" sz="2000" b="1" dirty="0" err="1"/>
              <a:t>keamanan</a:t>
            </a:r>
            <a:r>
              <a:rPr lang="en-US" sz="2000" b="1" dirty="0"/>
              <a:t> data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Kurangnya</a:t>
            </a:r>
            <a:r>
              <a:rPr lang="en-US" sz="2000" b="1" dirty="0"/>
              <a:t> SDM yang </a:t>
            </a:r>
            <a:r>
              <a:rPr lang="en-US" sz="2000" b="1" dirty="0" err="1"/>
              <a:t>kompeten</a:t>
            </a:r>
            <a:r>
              <a:rPr lang="en-US" sz="2000" b="1" dirty="0"/>
              <a:t> di </a:t>
            </a:r>
            <a:r>
              <a:rPr lang="en-US" sz="2000" b="1" dirty="0" err="1"/>
              <a:t>bidang</a:t>
            </a:r>
            <a:r>
              <a:rPr lang="en-US" sz="2000" b="1" dirty="0"/>
              <a:t> data analytics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Biaya</a:t>
            </a:r>
            <a:r>
              <a:rPr lang="en-US" sz="2000" b="1" dirty="0"/>
              <a:t> </a:t>
            </a:r>
            <a:r>
              <a:rPr lang="en-US" sz="2000" b="1" dirty="0" err="1"/>
              <a:t>teknologi</a:t>
            </a:r>
            <a:r>
              <a:rPr lang="en-US" sz="2000" b="1" dirty="0"/>
              <a:t> </a:t>
            </a:r>
            <a:r>
              <a:rPr lang="en-US" sz="2000" b="1" dirty="0" err="1"/>
              <a:t>tinggi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Kualitas</a:t>
            </a:r>
            <a:r>
              <a:rPr lang="en-US" sz="2000" b="1" dirty="0"/>
              <a:t> data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konsisten</a:t>
            </a:r>
            <a:r>
              <a:rPr lang="en-US" sz="2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371600"/>
            <a:ext cx="81534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/>
              <a:t>Tantangan</a:t>
            </a:r>
            <a:r>
              <a:rPr lang="en-US" sz="2800" b="1" dirty="0"/>
              <a:t> </a:t>
            </a:r>
            <a:r>
              <a:rPr lang="en-US" sz="2800" b="1" dirty="0" err="1"/>
              <a:t>Implementasi</a:t>
            </a:r>
            <a:r>
              <a:rPr lang="en-US" sz="2800" b="1" dirty="0"/>
              <a:t> Big Data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Pariwisata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229594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3105835"/>
            <a:ext cx="876300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chemeClr val="tx1"/>
                </a:solidFill>
              </a:rPr>
              <a:t>Mengapa</a:t>
            </a:r>
            <a:r>
              <a:rPr lang="en-US" sz="3600" b="1" dirty="0">
                <a:solidFill>
                  <a:schemeClr val="tx1"/>
                </a:solidFill>
              </a:rPr>
              <a:t> Big Data </a:t>
            </a:r>
            <a:r>
              <a:rPr lang="en-US" sz="3600" b="1" dirty="0" err="1">
                <a:solidFill>
                  <a:schemeClr val="tx1"/>
                </a:solidFill>
              </a:rPr>
              <a:t>Penting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untuk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Kebijakan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Pariwisata</a:t>
            </a:r>
            <a:r>
              <a:rPr lang="en-US" sz="3600" b="1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771296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2438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200" b="1" dirty="0" err="1">
                <a:solidFill>
                  <a:schemeClr val="tx1"/>
                </a:solidFill>
              </a:rPr>
              <a:t>Manfaat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utamanya</a:t>
            </a:r>
            <a:r>
              <a:rPr lang="en-US" sz="2200" b="1" dirty="0">
                <a:solidFill>
                  <a:schemeClr val="tx1"/>
                </a:solidFill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US" sz="2200" b="1" dirty="0">
                <a:solidFill>
                  <a:schemeClr val="tx1"/>
                </a:solidFill>
              </a:rPr>
              <a:t>Evidence-based policy (</a:t>
            </a:r>
            <a:r>
              <a:rPr lang="en-US" sz="2200" b="1" dirty="0" err="1">
                <a:solidFill>
                  <a:schemeClr val="tx1"/>
                </a:solidFill>
              </a:rPr>
              <a:t>kebijakan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berbasis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bukti</a:t>
            </a:r>
            <a:r>
              <a:rPr lang="en-US" sz="2200" b="1" dirty="0">
                <a:solidFill>
                  <a:schemeClr val="tx1"/>
                </a:solidFill>
              </a:rPr>
              <a:t>)</a:t>
            </a:r>
          </a:p>
          <a:p>
            <a:pPr algn="l">
              <a:buFont typeface="+mj-lt"/>
              <a:buAutoNum type="arabicPeriod"/>
            </a:pPr>
            <a:r>
              <a:rPr lang="en-US" sz="2200" b="1" dirty="0" err="1">
                <a:solidFill>
                  <a:schemeClr val="tx1"/>
                </a:solidFill>
              </a:rPr>
              <a:t>Respons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cepat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terhadap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perubahan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tren</a:t>
            </a:r>
            <a:endParaRPr lang="en-US" sz="2200" b="1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US" sz="2200" b="1" dirty="0" err="1">
                <a:solidFill>
                  <a:schemeClr val="tx1"/>
                </a:solidFill>
              </a:rPr>
              <a:t>Pengelolaan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destinasi</a:t>
            </a:r>
            <a:r>
              <a:rPr lang="en-US" sz="2200" b="1" dirty="0">
                <a:solidFill>
                  <a:schemeClr val="tx1"/>
                </a:solidFill>
              </a:rPr>
              <a:t> yang </a:t>
            </a:r>
            <a:r>
              <a:rPr lang="en-US" sz="2200" b="1" dirty="0" err="1">
                <a:solidFill>
                  <a:schemeClr val="tx1"/>
                </a:solidFill>
              </a:rPr>
              <a:t>lebih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efisien</a:t>
            </a:r>
            <a:endParaRPr lang="en-US" sz="2200" b="1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US" sz="2200" b="1" dirty="0" err="1">
                <a:solidFill>
                  <a:schemeClr val="tx1"/>
                </a:solidFill>
              </a:rPr>
              <a:t>Prediksi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kebutuhan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infrastruktur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dan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layanan</a:t>
            </a:r>
            <a:endParaRPr lang="en-US" sz="2200" b="1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US" sz="2200" b="1" dirty="0" err="1">
                <a:solidFill>
                  <a:schemeClr val="tx1"/>
                </a:solidFill>
              </a:rPr>
              <a:t>Dukungan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pada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keberlanjutan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pariwisata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6700" y="838200"/>
            <a:ext cx="8610600" cy="22159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300" b="1" dirty="0" err="1" smtClean="0"/>
              <a:t>Karena</a:t>
            </a:r>
            <a:r>
              <a:rPr lang="en-US" sz="2300" b="1" dirty="0" smtClean="0"/>
              <a:t> </a:t>
            </a:r>
            <a:r>
              <a:rPr lang="en-US" sz="2300" b="1" dirty="0" err="1"/>
              <a:t>d</a:t>
            </a:r>
            <a:r>
              <a:rPr lang="en-US" sz="2300" b="1" dirty="0" err="1" smtClean="0"/>
              <a:t>alam</a:t>
            </a:r>
            <a:r>
              <a:rPr lang="en-US" sz="2300" b="1" dirty="0" smtClean="0"/>
              <a:t> </a:t>
            </a:r>
            <a:r>
              <a:rPr lang="en-US" sz="2300" b="1" dirty="0"/>
              <a:t>era digital, </a:t>
            </a:r>
            <a:r>
              <a:rPr lang="en-US" sz="2300" b="1" dirty="0" err="1"/>
              <a:t>wisatawan</a:t>
            </a:r>
            <a:r>
              <a:rPr lang="en-US" sz="2300" b="1" dirty="0"/>
              <a:t> </a:t>
            </a:r>
            <a:r>
              <a:rPr lang="en-US" sz="2300" b="1" dirty="0" err="1"/>
              <a:t>meninggalkan</a:t>
            </a:r>
            <a:r>
              <a:rPr lang="en-US" sz="2300" b="1" dirty="0"/>
              <a:t> </a:t>
            </a:r>
            <a:r>
              <a:rPr lang="en-US" sz="2300" b="1" dirty="0" err="1"/>
              <a:t>jejak</a:t>
            </a:r>
            <a:r>
              <a:rPr lang="en-US" sz="2300" b="1" dirty="0"/>
              <a:t> data yang </a:t>
            </a:r>
            <a:r>
              <a:rPr lang="en-US" sz="2300" b="1" dirty="0" err="1"/>
              <a:t>sangat</a:t>
            </a:r>
            <a:r>
              <a:rPr lang="en-US" sz="2300" b="1" dirty="0"/>
              <a:t> </a:t>
            </a:r>
            <a:r>
              <a:rPr lang="en-US" sz="2300" b="1" dirty="0" err="1"/>
              <a:t>besar</a:t>
            </a:r>
            <a:r>
              <a:rPr lang="en-US" sz="2300" b="1" dirty="0"/>
              <a:t>. </a:t>
            </a:r>
            <a:endParaRPr lang="en-US" sz="2300" b="1" dirty="0" smtClean="0"/>
          </a:p>
          <a:p>
            <a:pPr algn="just"/>
            <a:endParaRPr lang="en-US" sz="2300" b="1" dirty="0"/>
          </a:p>
          <a:p>
            <a:pPr algn="just"/>
            <a:r>
              <a:rPr lang="en-US" sz="2300" b="1" dirty="0" err="1" smtClean="0"/>
              <a:t>Pemerintah</a:t>
            </a:r>
            <a:r>
              <a:rPr lang="en-US" sz="2300" b="1" dirty="0" smtClean="0"/>
              <a:t> </a:t>
            </a:r>
            <a:r>
              <a:rPr lang="en-US" sz="2300" b="1" dirty="0" err="1"/>
              <a:t>dan</a:t>
            </a:r>
            <a:r>
              <a:rPr lang="en-US" sz="2300" b="1" dirty="0"/>
              <a:t> </a:t>
            </a:r>
            <a:r>
              <a:rPr lang="en-US" sz="2300" b="1" dirty="0" err="1"/>
              <a:t>pengelola</a:t>
            </a:r>
            <a:r>
              <a:rPr lang="en-US" sz="2300" b="1" dirty="0"/>
              <a:t> </a:t>
            </a:r>
            <a:r>
              <a:rPr lang="en-US" sz="2300" b="1" dirty="0" err="1"/>
              <a:t>destinasi</a:t>
            </a:r>
            <a:r>
              <a:rPr lang="en-US" sz="2300" b="1" dirty="0"/>
              <a:t> </a:t>
            </a:r>
            <a:r>
              <a:rPr lang="en-US" sz="2300" b="1" dirty="0" err="1"/>
              <a:t>dapat</a:t>
            </a:r>
            <a:r>
              <a:rPr lang="en-US" sz="2300" b="1" dirty="0"/>
              <a:t> </a:t>
            </a:r>
            <a:r>
              <a:rPr lang="en-US" sz="2300" b="1" dirty="0" err="1"/>
              <a:t>menggunakan</a:t>
            </a:r>
            <a:r>
              <a:rPr lang="en-US" sz="2300" b="1" dirty="0"/>
              <a:t> data </a:t>
            </a:r>
            <a:r>
              <a:rPr lang="en-US" sz="2300" b="1" dirty="0" err="1"/>
              <a:t>tersebut</a:t>
            </a:r>
            <a:r>
              <a:rPr lang="en-US" sz="2300" b="1" dirty="0"/>
              <a:t> </a:t>
            </a:r>
            <a:r>
              <a:rPr lang="en-US" sz="2300" b="1" dirty="0" err="1"/>
              <a:t>untuk</a:t>
            </a:r>
            <a:r>
              <a:rPr lang="en-US" sz="2300" b="1" dirty="0"/>
              <a:t> </a:t>
            </a:r>
            <a:r>
              <a:rPr lang="en-US" sz="2300" b="1" dirty="0" err="1"/>
              <a:t>membuat</a:t>
            </a:r>
            <a:r>
              <a:rPr lang="en-US" sz="2300" b="1" dirty="0"/>
              <a:t> </a:t>
            </a:r>
            <a:r>
              <a:rPr lang="en-US" sz="2300" b="1" dirty="0" err="1"/>
              <a:t>kebijakan</a:t>
            </a:r>
            <a:r>
              <a:rPr lang="en-US" sz="2300" b="1" dirty="0"/>
              <a:t> yang </a:t>
            </a:r>
            <a:r>
              <a:rPr lang="en-US" sz="2300" b="1" dirty="0" err="1"/>
              <a:t>lebih</a:t>
            </a:r>
            <a:r>
              <a:rPr lang="en-US" sz="2300" b="1" dirty="0"/>
              <a:t> </a:t>
            </a:r>
            <a:r>
              <a:rPr lang="en-US" sz="2300" b="1" dirty="0" err="1"/>
              <a:t>akurat</a:t>
            </a:r>
            <a:r>
              <a:rPr lang="en-US" sz="2300" b="1" dirty="0"/>
              <a:t>, </a:t>
            </a:r>
            <a:r>
              <a:rPr lang="en-US" sz="2300" b="1" dirty="0" err="1"/>
              <a:t>cepat</a:t>
            </a:r>
            <a:r>
              <a:rPr lang="en-US" sz="2300" b="1" dirty="0"/>
              <a:t>, </a:t>
            </a:r>
            <a:r>
              <a:rPr lang="en-US" sz="2300" b="1" dirty="0" err="1"/>
              <a:t>dan</a:t>
            </a:r>
            <a:r>
              <a:rPr lang="en-US" sz="2300" b="1" dirty="0"/>
              <a:t> </a:t>
            </a:r>
            <a:r>
              <a:rPr lang="en-US" sz="2300" b="1" dirty="0" err="1"/>
              <a:t>adaptif</a:t>
            </a:r>
            <a:r>
              <a:rPr lang="en-US" sz="2300" b="1" dirty="0"/>
              <a:t>, </a:t>
            </a:r>
            <a:r>
              <a:rPr lang="en-US" sz="2300" b="1" dirty="0" err="1"/>
              <a:t>bukan</a:t>
            </a:r>
            <a:r>
              <a:rPr lang="en-US" sz="2300" b="1" dirty="0"/>
              <a:t> </a:t>
            </a:r>
            <a:r>
              <a:rPr lang="en-US" sz="2300" b="1" dirty="0" err="1"/>
              <a:t>hanya</a:t>
            </a:r>
            <a:r>
              <a:rPr lang="en-US" sz="2300" b="1" dirty="0"/>
              <a:t> </a:t>
            </a:r>
            <a:r>
              <a:rPr lang="en-US" sz="2300" b="1" dirty="0" err="1"/>
              <a:t>berdasarkan</a:t>
            </a:r>
            <a:r>
              <a:rPr lang="en-US" sz="2300" b="1" dirty="0"/>
              <a:t> </a:t>
            </a:r>
            <a:r>
              <a:rPr lang="en-US" sz="2300" b="1" dirty="0" err="1"/>
              <a:t>asumsi</a:t>
            </a:r>
            <a:r>
              <a:rPr lang="en-US" sz="2300" b="1" dirty="0" smtClean="0"/>
              <a:t>.</a:t>
            </a:r>
            <a:endParaRPr lang="en-US" sz="2300" b="1" dirty="0"/>
          </a:p>
        </p:txBody>
      </p:sp>
    </p:spTree>
    <p:extLst>
      <p:ext uri="{BB962C8B-B14F-4D97-AF65-F5344CB8AC3E}">
        <p14:creationId xmlns:p14="http://schemas.microsoft.com/office/powerpoint/2010/main" val="35949884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5553" y="437295"/>
            <a:ext cx="3945439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err="1"/>
              <a:t>Ciri</a:t>
            </a:r>
            <a:r>
              <a:rPr lang="en-US" sz="2800" dirty="0"/>
              <a:t> </a:t>
            </a:r>
            <a:r>
              <a:rPr lang="en-US" sz="2800" dirty="0" err="1" smtClean="0"/>
              <a:t>utama</a:t>
            </a:r>
            <a:r>
              <a:rPr lang="en-US" sz="2800" dirty="0" smtClean="0"/>
              <a:t> Big Data </a:t>
            </a:r>
            <a:r>
              <a:rPr lang="en-US" sz="2800" dirty="0" err="1" smtClean="0"/>
              <a:t>yaitu</a:t>
            </a:r>
            <a:r>
              <a:rPr lang="en-US" sz="2800" dirty="0" smtClean="0"/>
              <a:t>: 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719747" y="1531196"/>
            <a:ext cx="1767792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smtClean="0"/>
              <a:t>1. Volume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752600" y="2047489"/>
            <a:ext cx="6173357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/>
              <a:t>jumlah</a:t>
            </a:r>
            <a:r>
              <a:rPr lang="en-US" sz="2400" dirty="0"/>
              <a:t> data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(booking, </a:t>
            </a:r>
            <a:r>
              <a:rPr lang="en-US" sz="2400" dirty="0" err="1"/>
              <a:t>pencarian</a:t>
            </a:r>
            <a:r>
              <a:rPr lang="en-US" sz="2400" dirty="0"/>
              <a:t>, media </a:t>
            </a:r>
            <a:r>
              <a:rPr lang="en-US" sz="2400" dirty="0" err="1"/>
              <a:t>sosial</a:t>
            </a:r>
            <a:r>
              <a:rPr lang="en-US" sz="2400" dirty="0"/>
              <a:t>).</a:t>
            </a:r>
          </a:p>
        </p:txBody>
      </p:sp>
      <p:sp>
        <p:nvSpPr>
          <p:cNvPr id="7" name="Rectangle 6"/>
          <p:cNvSpPr/>
          <p:nvPr/>
        </p:nvSpPr>
        <p:spPr>
          <a:xfrm>
            <a:off x="785061" y="2938761"/>
            <a:ext cx="1505797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smtClean="0"/>
              <a:t>2. </a:t>
            </a:r>
            <a:r>
              <a:rPr lang="en-US" sz="2400" b="1" dirty="0" smtClean="0"/>
              <a:t>Velocity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1672916" y="3412480"/>
            <a:ext cx="5486438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smtClean="0"/>
              <a:t>data </a:t>
            </a:r>
            <a:r>
              <a:rPr lang="en-US" sz="2400" dirty="0" err="1" smtClean="0"/>
              <a:t>mengalir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cepat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real-time.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956610" y="4426416"/>
            <a:ext cx="1399870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3.</a:t>
            </a:r>
            <a:r>
              <a:rPr lang="en-US" sz="2400" dirty="0" smtClean="0"/>
              <a:t> </a:t>
            </a:r>
            <a:r>
              <a:rPr lang="en-US" sz="2400" b="1" dirty="0" smtClean="0"/>
              <a:t>Variety</a:t>
            </a:r>
            <a:endParaRPr lang="en-US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1672916" y="4940685"/>
            <a:ext cx="5289205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nn-NO" sz="2400" dirty="0"/>
              <a:t>data beragam (teks, foto, GPS, transaksi).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608326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5553" y="437295"/>
            <a:ext cx="3945439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err="1"/>
              <a:t>Ciri</a:t>
            </a:r>
            <a:r>
              <a:rPr lang="en-US" sz="2800" dirty="0"/>
              <a:t> </a:t>
            </a:r>
            <a:r>
              <a:rPr lang="en-US" sz="2800" dirty="0" err="1" smtClean="0"/>
              <a:t>utama</a:t>
            </a:r>
            <a:r>
              <a:rPr lang="en-US" sz="2800" dirty="0" smtClean="0"/>
              <a:t> Big Data </a:t>
            </a:r>
            <a:r>
              <a:rPr lang="en-US" sz="2800" dirty="0" err="1" smtClean="0"/>
              <a:t>yaitu</a:t>
            </a:r>
            <a:r>
              <a:rPr lang="en-US" sz="2800" dirty="0" smtClean="0"/>
              <a:t>: 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719747" y="1531196"/>
            <a:ext cx="1601272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smtClean="0"/>
              <a:t>4.Veracity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752600" y="2047489"/>
            <a:ext cx="6173357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/>
              <a:t>akurasi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data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dijamin</a:t>
            </a:r>
            <a:r>
              <a:rPr lang="en-US" sz="2400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785061" y="2938761"/>
            <a:ext cx="1085810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smtClean="0"/>
              <a:t>5.Value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1672916" y="3412480"/>
            <a:ext cx="5669822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bernilai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pengambil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61145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2547372"/>
            <a:ext cx="86106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Platform OTA: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Traveloka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, Booking.com,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Agoda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Media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Instagram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TikTok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Data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mobilitas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: Google Mobility,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telekomunikasi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Telkomsel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Indosat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).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transaksi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 hotel/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restoran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Sensor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IoT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destinasi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: CCTV, smart parking, sensor crowd.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Data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imigrasi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bandara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Dinas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Pariwisata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52400" y="533400"/>
            <a:ext cx="594360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dirty="0" err="1"/>
              <a:t>Sumber</a:t>
            </a:r>
            <a:r>
              <a:rPr lang="en-US" sz="3200" b="1" dirty="0"/>
              <a:t> Big Data </a:t>
            </a:r>
            <a:r>
              <a:rPr lang="en-US" sz="3200" b="1" dirty="0" err="1"/>
              <a:t>Pariwisata</a:t>
            </a:r>
            <a:endParaRPr lang="en-US" sz="3200" b="1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292954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51230" y="300575"/>
            <a:ext cx="7467600" cy="95410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t-IT" sz="2800" b="1" dirty="0">
                <a:solidFill>
                  <a:schemeClr val="tx1"/>
                </a:solidFill>
              </a:rPr>
              <a:t>Peran Big Data dalam Pembuatan Kebijakan Pariwisata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2012" y="1430790"/>
            <a:ext cx="6446060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nl-NL" sz="2800" dirty="0" smtClean="0"/>
              <a:t>1. </a:t>
            </a:r>
            <a:r>
              <a:rPr lang="nl-NL" sz="2800" dirty="0"/>
              <a:t>Analisis Tren dan Permintaan Wisatawan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600200" y="2130118"/>
            <a:ext cx="5943600" cy="16312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/>
              <a:t>Policymaker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melihat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Destinasi</a:t>
            </a:r>
            <a:r>
              <a:rPr lang="en-US" sz="2000" dirty="0"/>
              <a:t> yang </a:t>
            </a:r>
            <a:r>
              <a:rPr lang="en-US" sz="2000" dirty="0" err="1"/>
              <a:t>sedang</a:t>
            </a:r>
            <a:r>
              <a:rPr lang="en-US" sz="2000" dirty="0"/>
              <a:t> </a:t>
            </a:r>
            <a:r>
              <a:rPr lang="en-US" sz="2000" dirty="0" err="1"/>
              <a:t>naik</a:t>
            </a:r>
            <a:r>
              <a:rPr lang="en-US" sz="2000" dirty="0"/>
              <a:t> </a:t>
            </a:r>
            <a:r>
              <a:rPr lang="en-US" sz="2000" dirty="0" err="1"/>
              <a:t>daun</a:t>
            </a:r>
            <a:r>
              <a:rPr lang="en-US" sz="20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Negara </a:t>
            </a:r>
            <a:r>
              <a:rPr lang="en-US" sz="2000" dirty="0" err="1"/>
              <a:t>asal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 </a:t>
            </a:r>
            <a:r>
              <a:rPr lang="en-US" sz="2000" dirty="0" err="1"/>
              <a:t>terbanyak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Musim</a:t>
            </a:r>
            <a:r>
              <a:rPr lang="en-US" sz="2000" dirty="0"/>
              <a:t> </a:t>
            </a:r>
            <a:r>
              <a:rPr lang="en-US" sz="2000" dirty="0" err="1"/>
              <a:t>kunjungan</a:t>
            </a:r>
            <a:r>
              <a:rPr lang="en-US" sz="2000" dirty="0"/>
              <a:t> </a:t>
            </a:r>
            <a:endParaRPr lang="en-US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 smtClean="0"/>
              <a:t>Pola</a:t>
            </a:r>
            <a:r>
              <a:rPr lang="en-US" sz="2000" dirty="0" smtClean="0"/>
              <a:t> </a:t>
            </a:r>
            <a:r>
              <a:rPr lang="en-US" sz="2000" dirty="0" err="1"/>
              <a:t>perjalanan</a:t>
            </a:r>
            <a:r>
              <a:rPr lang="en-US" sz="2000" dirty="0"/>
              <a:t>: lama </a:t>
            </a:r>
            <a:r>
              <a:rPr lang="en-US" sz="2000" dirty="0" err="1"/>
              <a:t>tinggal</a:t>
            </a:r>
            <a:r>
              <a:rPr lang="en-US" sz="2000" dirty="0"/>
              <a:t>, </a:t>
            </a:r>
            <a:r>
              <a:rPr lang="en-US" sz="2000" dirty="0" err="1"/>
              <a:t>rute</a:t>
            </a:r>
            <a:r>
              <a:rPr lang="en-US" sz="2000" dirty="0"/>
              <a:t> yang </a:t>
            </a:r>
            <a:r>
              <a:rPr lang="en-US" sz="2000" dirty="0" err="1"/>
              <a:t>dipilih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533400" y="4279892"/>
            <a:ext cx="4572000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000" b="1" dirty="0" err="1"/>
              <a:t>Dampak</a:t>
            </a:r>
            <a:r>
              <a:rPr lang="en-US" sz="2000" b="1" dirty="0"/>
              <a:t> </a:t>
            </a:r>
            <a:r>
              <a:rPr lang="en-US" sz="2000" b="1" dirty="0" err="1"/>
              <a:t>pada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: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Penentuan</a:t>
            </a:r>
            <a:r>
              <a:rPr lang="en-US" sz="2000" dirty="0"/>
              <a:t> </a:t>
            </a:r>
            <a:r>
              <a:rPr lang="en-US" sz="2000" dirty="0" err="1"/>
              <a:t>prioritas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Alokasi</a:t>
            </a:r>
            <a:r>
              <a:rPr lang="en-US" sz="2000" dirty="0"/>
              <a:t> </a:t>
            </a:r>
            <a:r>
              <a:rPr lang="en-US" sz="2000" dirty="0" err="1"/>
              <a:t>anggaran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Kalender</a:t>
            </a:r>
            <a:r>
              <a:rPr lang="en-US" sz="2000" dirty="0"/>
              <a:t> event yang </a:t>
            </a:r>
            <a:r>
              <a:rPr lang="en-US" sz="2000" dirty="0" err="1"/>
              <a:t>menyesuaikan</a:t>
            </a:r>
            <a:r>
              <a:rPr lang="en-US" sz="2000" dirty="0"/>
              <a:t> </a:t>
            </a:r>
            <a:r>
              <a:rPr lang="en-US" sz="2000" dirty="0" err="1"/>
              <a:t>pola</a:t>
            </a:r>
            <a:r>
              <a:rPr lang="en-US" sz="2000" dirty="0"/>
              <a:t> </a:t>
            </a:r>
            <a:r>
              <a:rPr lang="en-US" sz="2000" dirty="0" err="1"/>
              <a:t>permintaan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7221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51230" y="300575"/>
            <a:ext cx="7467600" cy="95410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t-IT" sz="2800" b="1" dirty="0">
                <a:solidFill>
                  <a:schemeClr val="tx1"/>
                </a:solidFill>
              </a:rPr>
              <a:t>Peran Big Data dalam Pembuatan Kebijakan Pariwisata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230" y="2133049"/>
            <a:ext cx="7137980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smtClean="0"/>
              <a:t>2.Pengelolaan </a:t>
            </a:r>
            <a:r>
              <a:rPr lang="en-US" sz="2800" dirty="0" err="1"/>
              <a:t>Keramaian</a:t>
            </a:r>
            <a:r>
              <a:rPr lang="en-US" sz="2800" dirty="0"/>
              <a:t> (Crowd Management)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00200" y="3443967"/>
            <a:ext cx="5943600" cy="224676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err="1"/>
              <a:t>Kebijakan</a:t>
            </a:r>
            <a:r>
              <a:rPr lang="en-US" sz="2000" b="1" dirty="0"/>
              <a:t> yang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dibuat</a:t>
            </a:r>
            <a:r>
              <a:rPr lang="en-US" sz="2000" b="1" dirty="0"/>
              <a:t>:</a:t>
            </a:r>
            <a:endParaRPr lang="en-US" sz="2000" dirty="0"/>
          </a:p>
          <a:p>
            <a:r>
              <a:rPr lang="en-US" sz="2000" dirty="0" smtClean="0"/>
              <a:t>-Batas </a:t>
            </a:r>
            <a:r>
              <a:rPr lang="en-US" sz="2000" dirty="0" err="1"/>
              <a:t>kunjungan</a:t>
            </a:r>
            <a:r>
              <a:rPr lang="en-US" sz="2000" dirty="0"/>
              <a:t> (</a:t>
            </a:r>
            <a:r>
              <a:rPr lang="en-US" sz="2000" i="1" dirty="0"/>
              <a:t>carrying capacity</a:t>
            </a:r>
            <a:r>
              <a:rPr lang="en-US" sz="2000" dirty="0"/>
              <a:t>)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endParaRPr lang="en-US" sz="2000" dirty="0"/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/>
              <a:t>tiket</a:t>
            </a:r>
            <a:r>
              <a:rPr lang="en-US" sz="2000" dirty="0"/>
              <a:t> digital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kuota</a:t>
            </a:r>
            <a:r>
              <a:rPr lang="en-US" sz="2000" dirty="0"/>
              <a:t> </a:t>
            </a:r>
            <a:r>
              <a:rPr lang="en-US" sz="2000" dirty="0" err="1"/>
              <a:t>harian</a:t>
            </a:r>
            <a:endParaRPr lang="en-US" sz="2000" dirty="0"/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Pembukaan</a:t>
            </a:r>
            <a:r>
              <a:rPr lang="en-US" sz="2000" dirty="0" smtClean="0"/>
              <a:t> </a:t>
            </a:r>
            <a:r>
              <a:rPr lang="en-US" sz="2000" dirty="0" err="1"/>
              <a:t>rute</a:t>
            </a:r>
            <a:r>
              <a:rPr lang="en-US" sz="2000" dirty="0"/>
              <a:t> </a:t>
            </a:r>
            <a:r>
              <a:rPr lang="en-US" sz="2000" dirty="0" err="1"/>
              <a:t>alternatif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mengurangi</a:t>
            </a:r>
            <a:r>
              <a:rPr lang="en-US" sz="2000" dirty="0"/>
              <a:t> </a:t>
            </a:r>
            <a:r>
              <a:rPr lang="en-US" sz="2000" dirty="0" err="1"/>
              <a:t>kepadatan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413474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4781</TotalTime>
  <Words>909</Words>
  <Application>Microsoft Office PowerPoint</Application>
  <PresentationFormat>On-screen Show (4:3)</PresentationFormat>
  <Paragraphs>143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581</cp:revision>
  <cp:lastPrinted>2017-08-29T02:54:51Z</cp:lastPrinted>
  <dcterms:created xsi:type="dcterms:W3CDTF">2010-04-18T12:06:30Z</dcterms:created>
  <dcterms:modified xsi:type="dcterms:W3CDTF">2025-11-25T16:19:14Z</dcterms:modified>
</cp:coreProperties>
</file>