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1" r:id="rId3"/>
    <p:sldId id="302" r:id="rId4"/>
    <p:sldId id="303" r:id="rId5"/>
    <p:sldId id="304" r:id="rId6"/>
    <p:sldId id="305" r:id="rId7"/>
    <p:sldId id="308" r:id="rId8"/>
    <p:sldId id="306" r:id="rId9"/>
    <p:sldId id="307" r:id="rId10"/>
    <p:sldId id="309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5295"/>
    <a:srgbClr val="4EB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4" autoAdjust="0"/>
    <p:restoredTop sz="94586" autoAdjust="0"/>
  </p:normalViewPr>
  <p:slideViewPr>
    <p:cSldViewPr>
      <p:cViewPr varScale="1">
        <p:scale>
          <a:sx n="68" d="100"/>
          <a:sy n="68" d="100"/>
        </p:scale>
        <p:origin x="13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02432"/>
            <a:ext cx="763284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HKB24401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Ilmu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Sistem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02432"/>
            <a:ext cx="763284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HKB24401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Ilmu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Sistem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SISTEM HUKUM DI DUNIA DAN DI INDONESIA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A7FC769-D1B5-4E88-AC1F-B3B28A44D7E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436510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S.H</a:t>
            </a:r>
            <a:r>
              <a:rPr lang="en-US" sz="40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cs typeface="Arial" panose="020B0604020202020204" pitchFamily="34" charset="0"/>
              </a:rPr>
              <a:t>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/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307C59F-CD49-50BD-0FD6-05E4821398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0252" y="4375348"/>
            <a:ext cx="6400800" cy="1752600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id-ID">
                <a:solidFill>
                  <a:schemeClr val="tx1"/>
                </a:solidFill>
              </a:rPr>
              <a:t>ipersentasikan </a:t>
            </a:r>
            <a:r>
              <a:rPr lang="id-ID" dirty="0">
                <a:solidFill>
                  <a:schemeClr val="tx1"/>
                </a:solidFill>
              </a:rPr>
              <a:t>dan didiskusikan.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3866B3E4-3784-5759-5909-A8201F3BEDB0}"/>
              </a:ext>
            </a:extLst>
          </p:cNvPr>
          <p:cNvSpPr/>
          <p:nvPr/>
        </p:nvSpPr>
        <p:spPr>
          <a:xfrm>
            <a:off x="827584" y="116632"/>
            <a:ext cx="7632848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TUGAS </a:t>
            </a:r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5A8B4151-8E12-0953-D8B9-890BC9834129}"/>
              </a:ext>
            </a:extLst>
          </p:cNvPr>
          <p:cNvSpPr/>
          <p:nvPr/>
        </p:nvSpPr>
        <p:spPr>
          <a:xfrm>
            <a:off x="503548" y="1606352"/>
            <a:ext cx="8136904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Membuat </a:t>
            </a:r>
            <a:r>
              <a:rPr lang="en-US" dirty="0"/>
              <a:t>essay</a:t>
            </a:r>
            <a:r>
              <a:rPr lang="id-ID" dirty="0"/>
              <a:t> Sistem Hukum apa yang paling efektif untuk di terapkan di Indonesia? </a:t>
            </a:r>
          </a:p>
          <a:p>
            <a:pPr algn="ctr"/>
            <a:r>
              <a:rPr lang="id-ID" dirty="0"/>
              <a:t>(</a:t>
            </a:r>
            <a:r>
              <a:rPr lang="id-ID" dirty="0" err="1"/>
              <a:t>Common</a:t>
            </a:r>
            <a:r>
              <a:rPr lang="id-ID" dirty="0"/>
              <a:t> </a:t>
            </a:r>
            <a:r>
              <a:rPr lang="id-ID" dirty="0" err="1"/>
              <a:t>law</a:t>
            </a:r>
            <a:r>
              <a:rPr lang="id-ID" dirty="0"/>
              <a:t>, </a:t>
            </a:r>
            <a:r>
              <a:rPr lang="id-ID" dirty="0" err="1"/>
              <a:t>Civil</a:t>
            </a:r>
            <a:r>
              <a:rPr lang="id-ID" dirty="0"/>
              <a:t> </a:t>
            </a:r>
            <a:r>
              <a:rPr lang="id-ID" dirty="0" err="1"/>
              <a:t>law</a:t>
            </a:r>
            <a:r>
              <a:rPr lang="id-ID" dirty="0"/>
              <a:t>, atau campuran dari keduanya) buatlah analisis </a:t>
            </a:r>
          </a:p>
          <a:p>
            <a:pPr algn="ctr"/>
            <a:r>
              <a:rPr lang="id-ID" dirty="0"/>
              <a:t>(NPM 1- 20)</a:t>
            </a:r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3401BA5D-944E-B07D-AF80-07EF4B188E35}"/>
              </a:ext>
            </a:extLst>
          </p:cNvPr>
          <p:cNvSpPr/>
          <p:nvPr/>
        </p:nvSpPr>
        <p:spPr>
          <a:xfrm>
            <a:off x="575556" y="3061592"/>
            <a:ext cx="8064896" cy="9361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Membuat </a:t>
            </a:r>
            <a:r>
              <a:rPr lang="en-US" dirty="0"/>
              <a:t>essay</a:t>
            </a:r>
            <a:r>
              <a:rPr lang="id-ID" dirty="0"/>
              <a:t>: apakah sistem Hukum adat masih </a:t>
            </a:r>
            <a:r>
              <a:rPr lang="en-US" dirty="0" err="1"/>
              <a:t>relevan</a:t>
            </a:r>
            <a:r>
              <a:rPr lang="id-ID" dirty="0"/>
              <a:t> ditengah kondisi masyarakat saat ini ? Buatlah analisis </a:t>
            </a:r>
          </a:p>
          <a:p>
            <a:pPr algn="ctr"/>
            <a:r>
              <a:rPr lang="id-ID" dirty="0"/>
              <a:t>(NPM 20- selesai ) </a:t>
            </a:r>
          </a:p>
        </p:txBody>
      </p:sp>
    </p:spTree>
    <p:extLst>
      <p:ext uri="{BB962C8B-B14F-4D97-AF65-F5344CB8AC3E}">
        <p14:creationId xmlns:p14="http://schemas.microsoft.com/office/powerpoint/2010/main" val="176693731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5AC2FE86-0E6E-DF0B-A3AC-20BA53945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568952" cy="4968552"/>
          </a:xfrm>
        </p:spPr>
        <p:txBody>
          <a:bodyPr/>
          <a:lstStyle/>
          <a:p>
            <a:pPr algn="just"/>
            <a:r>
              <a:rPr lang="id-ID" sz="2000" dirty="0">
                <a:solidFill>
                  <a:schemeClr val="tx1"/>
                </a:solidFill>
              </a:rPr>
              <a:t>Hukum merupakan sistem berarti bahwa hukum itu merupakan tatanan, suatu kesatuan yang utuh terdiri dari bagian-bagian atau unsur-unsur yang saling berkaitan erat satu sama lain. Dengan perkataan lain,  sistem hukum adalah suatu kesatuan yang terdiri </a:t>
            </a:r>
            <a:r>
              <a:rPr lang="id-ID" sz="2000" dirty="0">
                <a:solidFill>
                  <a:schemeClr val="tx1"/>
                </a:solidFill>
                <a:highlight>
                  <a:srgbClr val="FFFF00"/>
                </a:highlight>
              </a:rPr>
              <a:t>dari unsur-unsur </a:t>
            </a:r>
            <a:r>
              <a:rPr lang="id-ID" sz="2000" dirty="0">
                <a:solidFill>
                  <a:schemeClr val="tx1"/>
                </a:solidFill>
              </a:rPr>
              <a:t>yang mempunyai interaksi satu sama lain dan bekerja sama untuk mencapai </a:t>
            </a:r>
            <a:r>
              <a:rPr lang="id-ID" sz="2000" dirty="0">
                <a:solidFill>
                  <a:schemeClr val="tx1"/>
                </a:solidFill>
                <a:highlight>
                  <a:srgbClr val="FFFF00"/>
                </a:highlight>
              </a:rPr>
              <a:t>tujuan kesatuan tersebut</a:t>
            </a:r>
            <a:r>
              <a:rPr lang="id-ID" sz="2000" dirty="0">
                <a:solidFill>
                  <a:schemeClr val="tx1"/>
                </a:solidFill>
              </a:rPr>
              <a:t>. Kesatuan tersebut diterapkan terhadap kompleks unsur-unsur yuridis seperti: peraturan hukum, asas hukum, dan pengertian hukum </a:t>
            </a:r>
            <a:r>
              <a:rPr lang="id-ID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77FE1239-E0CA-B213-4692-3DAC56929D04}"/>
              </a:ext>
            </a:extLst>
          </p:cNvPr>
          <p:cNvSpPr/>
          <p:nvPr/>
        </p:nvSpPr>
        <p:spPr>
          <a:xfrm>
            <a:off x="827584" y="116632"/>
            <a:ext cx="7632848" cy="100811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SISTEM HUKUM </a:t>
            </a:r>
          </a:p>
        </p:txBody>
      </p:sp>
    </p:spTree>
    <p:extLst>
      <p:ext uri="{BB962C8B-B14F-4D97-AF65-F5344CB8AC3E}">
        <p14:creationId xmlns:p14="http://schemas.microsoft.com/office/powerpoint/2010/main" val="3689910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425A5B55-982B-E79F-BF65-6AD31B3FFFC3}"/>
              </a:ext>
            </a:extLst>
          </p:cNvPr>
          <p:cNvSpPr/>
          <p:nvPr/>
        </p:nvSpPr>
        <p:spPr>
          <a:xfrm>
            <a:off x="3582377" y="611935"/>
            <a:ext cx="1512168" cy="129614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Sistem hukum </a:t>
            </a:r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A802674F-9221-452D-CB57-49E32C48C145}"/>
              </a:ext>
            </a:extLst>
          </p:cNvPr>
          <p:cNvSpPr/>
          <p:nvPr/>
        </p:nvSpPr>
        <p:spPr>
          <a:xfrm>
            <a:off x="6228184" y="2276872"/>
            <a:ext cx="1872208" cy="115212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Peraturan hukum </a:t>
            </a:r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57B1A23C-8F1E-1D18-E5FA-F74BAEC1FC9C}"/>
              </a:ext>
            </a:extLst>
          </p:cNvPr>
          <p:cNvSpPr/>
          <p:nvPr/>
        </p:nvSpPr>
        <p:spPr>
          <a:xfrm>
            <a:off x="755576" y="2301741"/>
            <a:ext cx="1872208" cy="115212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Asas hukum </a:t>
            </a:r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D39A659C-C739-5591-91A9-AA6C583D413C}"/>
              </a:ext>
            </a:extLst>
          </p:cNvPr>
          <p:cNvSpPr/>
          <p:nvPr/>
        </p:nvSpPr>
        <p:spPr>
          <a:xfrm>
            <a:off x="3402357" y="2332506"/>
            <a:ext cx="1872208" cy="115212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Pengertian hukum  </a:t>
            </a:r>
          </a:p>
        </p:txBody>
      </p:sp>
      <p:cxnSp>
        <p:nvCxnSpPr>
          <p:cNvPr id="8" name="Konektor Panah Lurus 7">
            <a:extLst>
              <a:ext uri="{FF2B5EF4-FFF2-40B4-BE49-F238E27FC236}">
                <a16:creationId xmlns:a16="http://schemas.microsoft.com/office/drawing/2014/main" id="{F0D1A2DE-7DD1-9A01-E35C-1152AA35EC83}"/>
              </a:ext>
            </a:extLst>
          </p:cNvPr>
          <p:cNvCxnSpPr>
            <a:stCxn id="5" idx="3"/>
          </p:cNvCxnSpPr>
          <p:nvPr/>
        </p:nvCxnSpPr>
        <p:spPr>
          <a:xfrm>
            <a:off x="2627784" y="2877805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Konektor Panah Lurus 8">
            <a:extLst>
              <a:ext uri="{FF2B5EF4-FFF2-40B4-BE49-F238E27FC236}">
                <a16:creationId xmlns:a16="http://schemas.microsoft.com/office/drawing/2014/main" id="{8955BAC0-DC75-0F44-762A-06F53CD08F26}"/>
              </a:ext>
            </a:extLst>
          </p:cNvPr>
          <p:cNvCxnSpPr>
            <a:cxnSpLocks/>
          </p:cNvCxnSpPr>
          <p:nvPr/>
        </p:nvCxnSpPr>
        <p:spPr>
          <a:xfrm>
            <a:off x="5274565" y="2852936"/>
            <a:ext cx="7375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ersegi Lengkung 10">
            <a:extLst>
              <a:ext uri="{FF2B5EF4-FFF2-40B4-BE49-F238E27FC236}">
                <a16:creationId xmlns:a16="http://schemas.microsoft.com/office/drawing/2014/main" id="{9B80410D-70E0-8B82-AF2E-C167F852785F}"/>
              </a:ext>
            </a:extLst>
          </p:cNvPr>
          <p:cNvSpPr/>
          <p:nvPr/>
        </p:nvSpPr>
        <p:spPr>
          <a:xfrm>
            <a:off x="6208695" y="5015879"/>
            <a:ext cx="1872208" cy="165618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Tujuan hukum </a:t>
            </a:r>
          </a:p>
        </p:txBody>
      </p:sp>
      <p:sp>
        <p:nvSpPr>
          <p:cNvPr id="12" name="Panah Bawah 11">
            <a:extLst>
              <a:ext uri="{FF2B5EF4-FFF2-40B4-BE49-F238E27FC236}">
                <a16:creationId xmlns:a16="http://schemas.microsoft.com/office/drawing/2014/main" id="{7C2B188B-C0A4-83D7-C3E0-9194620F1CB0}"/>
              </a:ext>
            </a:extLst>
          </p:cNvPr>
          <p:cNvSpPr/>
          <p:nvPr/>
        </p:nvSpPr>
        <p:spPr>
          <a:xfrm>
            <a:off x="6228184" y="3662968"/>
            <a:ext cx="1872208" cy="1152128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Untuk </a:t>
            </a:r>
          </a:p>
        </p:txBody>
      </p:sp>
      <p:sp>
        <p:nvSpPr>
          <p:cNvPr id="13" name="Kotak Teks 12">
            <a:extLst>
              <a:ext uri="{FF2B5EF4-FFF2-40B4-BE49-F238E27FC236}">
                <a16:creationId xmlns:a16="http://schemas.microsoft.com/office/drawing/2014/main" id="{3DB81F68-6F76-5F30-CD1D-E1C8218D222A}"/>
              </a:ext>
            </a:extLst>
          </p:cNvPr>
          <p:cNvSpPr txBox="1"/>
          <p:nvPr/>
        </p:nvSpPr>
        <p:spPr>
          <a:xfrm>
            <a:off x="287524" y="4302724"/>
            <a:ext cx="5688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dirty="0"/>
              <a:t>Hukum itu sendiri bukanlah sekedar kumpulan atau penjumlahan peraturan-peraturan yang masing-masing berdiri sendiri-sendiri. </a:t>
            </a:r>
          </a:p>
        </p:txBody>
      </p:sp>
    </p:spTree>
    <p:extLst>
      <p:ext uri="{BB962C8B-B14F-4D97-AF65-F5344CB8AC3E}">
        <p14:creationId xmlns:p14="http://schemas.microsoft.com/office/powerpoint/2010/main" val="383029455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BD34855-CCCB-E3B2-FB7C-B8FD903E5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2564904"/>
            <a:ext cx="8496944" cy="3672408"/>
          </a:xfrm>
        </p:spPr>
        <p:txBody>
          <a:bodyPr>
            <a:normAutofit/>
          </a:bodyPr>
          <a:lstStyle/>
          <a:p>
            <a:pPr algn="just"/>
            <a:r>
              <a:rPr lang="id-ID" sz="2000" dirty="0">
                <a:solidFill>
                  <a:schemeClr val="tx1"/>
                </a:solidFill>
              </a:rPr>
              <a:t>Sistem hukum </a:t>
            </a:r>
            <a:r>
              <a:rPr lang="id-ID" sz="2000" i="1" dirty="0" err="1">
                <a:solidFill>
                  <a:schemeClr val="tx1"/>
                </a:solidFill>
              </a:rPr>
              <a:t>Civil</a:t>
            </a:r>
            <a:r>
              <a:rPr lang="id-ID" sz="2000" i="1" dirty="0">
                <a:solidFill>
                  <a:schemeClr val="tx1"/>
                </a:solidFill>
              </a:rPr>
              <a:t> Law</a:t>
            </a:r>
            <a:r>
              <a:rPr lang="id-ID" sz="2000" dirty="0">
                <a:solidFill>
                  <a:schemeClr val="tx1"/>
                </a:solidFill>
              </a:rPr>
              <a:t> di negara-negara </a:t>
            </a:r>
            <a:r>
              <a:rPr lang="id-ID" sz="2000" i="1" dirty="0">
                <a:solidFill>
                  <a:schemeClr val="tx1"/>
                </a:solidFill>
              </a:rPr>
              <a:t>Eropa </a:t>
            </a:r>
            <a:r>
              <a:rPr lang="id-ID" sz="2000" i="1" dirty="0" err="1">
                <a:solidFill>
                  <a:schemeClr val="tx1"/>
                </a:solidFill>
              </a:rPr>
              <a:t>Continental</a:t>
            </a:r>
            <a:r>
              <a:rPr lang="id-ID" sz="2000" i="1" dirty="0">
                <a:solidFill>
                  <a:schemeClr val="tx1"/>
                </a:solidFill>
              </a:rPr>
              <a:t> </a:t>
            </a:r>
            <a:r>
              <a:rPr lang="id-ID" sz="2000" dirty="0">
                <a:solidFill>
                  <a:schemeClr val="tx1"/>
                </a:solidFill>
              </a:rPr>
              <a:t>adalah sistem hukum yang mengedepankan adanya Peraturan </a:t>
            </a:r>
            <a:r>
              <a:rPr lang="id-ID" sz="2000" dirty="0" err="1">
                <a:solidFill>
                  <a:schemeClr val="tx1"/>
                </a:solidFill>
              </a:rPr>
              <a:t>Perundang-Undangan</a:t>
            </a:r>
            <a:r>
              <a:rPr lang="id-ID" sz="2000" dirty="0">
                <a:solidFill>
                  <a:schemeClr val="tx1"/>
                </a:solidFill>
              </a:rPr>
              <a:t> yang wajib di buat secara tertulis. Sistem hukum </a:t>
            </a:r>
            <a:r>
              <a:rPr lang="id-ID" sz="2000" i="1" dirty="0" err="1">
                <a:solidFill>
                  <a:schemeClr val="tx1"/>
                </a:solidFill>
              </a:rPr>
              <a:t>Civil</a:t>
            </a:r>
            <a:r>
              <a:rPr lang="id-ID" sz="2000" i="1" dirty="0">
                <a:solidFill>
                  <a:schemeClr val="tx1"/>
                </a:solidFill>
              </a:rPr>
              <a:t> Law </a:t>
            </a:r>
            <a:r>
              <a:rPr lang="id-ID" sz="2000" dirty="0">
                <a:solidFill>
                  <a:schemeClr val="tx1"/>
                </a:solidFill>
              </a:rPr>
              <a:t>mempunyai tiga karakteristik: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D9EE7104-EF23-863C-D0E3-597E29926FE5}"/>
              </a:ext>
            </a:extLst>
          </p:cNvPr>
          <p:cNvSpPr/>
          <p:nvPr/>
        </p:nvSpPr>
        <p:spPr>
          <a:xfrm>
            <a:off x="899592" y="116632"/>
            <a:ext cx="7560840" cy="108012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Sistem Hukum di Dunia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61916C9-7468-10D0-D776-AB0AA7DCD8C5}"/>
              </a:ext>
            </a:extLst>
          </p:cNvPr>
          <p:cNvSpPr/>
          <p:nvPr/>
        </p:nvSpPr>
        <p:spPr>
          <a:xfrm>
            <a:off x="3707904" y="1268760"/>
            <a:ext cx="1440160" cy="122413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i="1" dirty="0"/>
              <a:t>CIVIL LAW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8E4CA8-FD45-334B-CC4D-F05AB5B152B1}"/>
              </a:ext>
            </a:extLst>
          </p:cNvPr>
          <p:cNvSpPr/>
          <p:nvPr/>
        </p:nvSpPr>
        <p:spPr>
          <a:xfrm>
            <a:off x="467544" y="4293096"/>
            <a:ext cx="1440160" cy="12241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i="1" dirty="0"/>
              <a:t>CIVIL LAW </a:t>
            </a:r>
          </a:p>
        </p:txBody>
      </p:sp>
      <p:sp>
        <p:nvSpPr>
          <p:cNvPr id="9" name="Persegi Lengkung 8">
            <a:extLst>
              <a:ext uri="{FF2B5EF4-FFF2-40B4-BE49-F238E27FC236}">
                <a16:creationId xmlns:a16="http://schemas.microsoft.com/office/drawing/2014/main" id="{EF5FAF46-15ED-83E6-4A26-AB3AA47304C4}"/>
              </a:ext>
            </a:extLst>
          </p:cNvPr>
          <p:cNvSpPr/>
          <p:nvPr/>
        </p:nvSpPr>
        <p:spPr>
          <a:xfrm>
            <a:off x="4860034" y="3633135"/>
            <a:ext cx="1800200" cy="77408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err="1"/>
              <a:t>Undang-Undang</a:t>
            </a:r>
            <a:r>
              <a:rPr lang="id-ID" dirty="0"/>
              <a:t> tertulis </a:t>
            </a:r>
          </a:p>
        </p:txBody>
      </p:sp>
      <p:sp>
        <p:nvSpPr>
          <p:cNvPr id="10" name="Persegi Lengkung 9">
            <a:extLst>
              <a:ext uri="{FF2B5EF4-FFF2-40B4-BE49-F238E27FC236}">
                <a16:creationId xmlns:a16="http://schemas.microsoft.com/office/drawing/2014/main" id="{8B857492-410E-3919-0F13-CAEBA04CC648}"/>
              </a:ext>
            </a:extLst>
          </p:cNvPr>
          <p:cNvSpPr/>
          <p:nvPr/>
        </p:nvSpPr>
        <p:spPr>
          <a:xfrm>
            <a:off x="4860034" y="4551237"/>
            <a:ext cx="1800200" cy="92421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Hakim terikat pada Undang-undang </a:t>
            </a:r>
          </a:p>
        </p:txBody>
      </p:sp>
      <p:sp>
        <p:nvSpPr>
          <p:cNvPr id="15" name="Persegi Lengkung 14">
            <a:extLst>
              <a:ext uri="{FF2B5EF4-FFF2-40B4-BE49-F238E27FC236}">
                <a16:creationId xmlns:a16="http://schemas.microsoft.com/office/drawing/2014/main" id="{2AEBEA88-83F0-3239-9A83-8AB256DFB5A9}"/>
              </a:ext>
            </a:extLst>
          </p:cNvPr>
          <p:cNvSpPr/>
          <p:nvPr/>
        </p:nvSpPr>
        <p:spPr>
          <a:xfrm>
            <a:off x="4860034" y="5661248"/>
            <a:ext cx="1800200" cy="11071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Pengadilan bersifat </a:t>
            </a:r>
            <a:r>
              <a:rPr lang="id-ID" dirty="0" err="1"/>
              <a:t>inkuisitorial</a:t>
            </a:r>
            <a:r>
              <a:rPr lang="id-ID" dirty="0"/>
              <a:t> </a:t>
            </a:r>
          </a:p>
        </p:txBody>
      </p:sp>
      <p:cxnSp>
        <p:nvCxnSpPr>
          <p:cNvPr id="19" name="Konektor Panah Lurus 18">
            <a:extLst>
              <a:ext uri="{FF2B5EF4-FFF2-40B4-BE49-F238E27FC236}">
                <a16:creationId xmlns:a16="http://schemas.microsoft.com/office/drawing/2014/main" id="{0659C0B8-1B59-30A9-3E32-A345D609BA33}"/>
              </a:ext>
            </a:extLst>
          </p:cNvPr>
          <p:cNvCxnSpPr>
            <a:stCxn id="6" idx="6"/>
          </p:cNvCxnSpPr>
          <p:nvPr/>
        </p:nvCxnSpPr>
        <p:spPr>
          <a:xfrm flipV="1">
            <a:off x="1907704" y="4020178"/>
            <a:ext cx="2772308" cy="884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Konektor Panah Lurus 20">
            <a:extLst>
              <a:ext uri="{FF2B5EF4-FFF2-40B4-BE49-F238E27FC236}">
                <a16:creationId xmlns:a16="http://schemas.microsoft.com/office/drawing/2014/main" id="{8F31F54E-F1FC-88DC-8BCA-6774FD41271A}"/>
              </a:ext>
            </a:extLst>
          </p:cNvPr>
          <p:cNvCxnSpPr>
            <a:stCxn id="6" idx="6"/>
          </p:cNvCxnSpPr>
          <p:nvPr/>
        </p:nvCxnSpPr>
        <p:spPr>
          <a:xfrm>
            <a:off x="1907704" y="4905164"/>
            <a:ext cx="2664296" cy="108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Konektor Panah Lurus 22">
            <a:extLst>
              <a:ext uri="{FF2B5EF4-FFF2-40B4-BE49-F238E27FC236}">
                <a16:creationId xmlns:a16="http://schemas.microsoft.com/office/drawing/2014/main" id="{EB6A724F-ED7B-129E-58B9-08F3BDB1E0C7}"/>
              </a:ext>
            </a:extLst>
          </p:cNvPr>
          <p:cNvCxnSpPr>
            <a:stCxn id="6" idx="6"/>
          </p:cNvCxnSpPr>
          <p:nvPr/>
        </p:nvCxnSpPr>
        <p:spPr>
          <a:xfrm>
            <a:off x="1907704" y="4905164"/>
            <a:ext cx="2772308" cy="1309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62902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0B81EC96-A31C-F353-50FE-B0CBBE2D5B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1367343"/>
            <a:ext cx="7920880" cy="1139075"/>
          </a:xfrm>
        </p:spPr>
        <p:txBody>
          <a:bodyPr>
            <a:normAutofit/>
          </a:bodyPr>
          <a:lstStyle/>
          <a:p>
            <a:pPr algn="just"/>
            <a:r>
              <a:rPr lang="id-ID" sz="2000" dirty="0">
                <a:solidFill>
                  <a:schemeClr val="tx1"/>
                </a:solidFill>
              </a:rPr>
              <a:t>Sistem hukum </a:t>
            </a:r>
            <a:r>
              <a:rPr lang="id-ID" sz="2000" i="1" dirty="0" err="1">
                <a:solidFill>
                  <a:schemeClr val="tx1"/>
                </a:solidFill>
              </a:rPr>
              <a:t>Common</a:t>
            </a:r>
            <a:r>
              <a:rPr lang="id-ID" sz="2000" i="1" dirty="0">
                <a:solidFill>
                  <a:schemeClr val="tx1"/>
                </a:solidFill>
              </a:rPr>
              <a:t> Law </a:t>
            </a:r>
            <a:r>
              <a:rPr lang="id-ID" sz="2000" dirty="0">
                <a:solidFill>
                  <a:schemeClr val="tx1"/>
                </a:solidFill>
              </a:rPr>
              <a:t>di negara-negara </a:t>
            </a:r>
            <a:r>
              <a:rPr lang="id-ID" sz="2000" i="1" dirty="0">
                <a:solidFill>
                  <a:schemeClr val="tx1"/>
                </a:solidFill>
              </a:rPr>
              <a:t>anglo </a:t>
            </a:r>
            <a:r>
              <a:rPr lang="id-ID" sz="2000" i="1" dirty="0" err="1">
                <a:solidFill>
                  <a:schemeClr val="tx1"/>
                </a:solidFill>
              </a:rPr>
              <a:t>saxon</a:t>
            </a:r>
            <a:r>
              <a:rPr lang="id-ID" sz="2000" i="1" dirty="0">
                <a:solidFill>
                  <a:schemeClr val="tx1"/>
                </a:solidFill>
              </a:rPr>
              <a:t> </a:t>
            </a:r>
            <a:r>
              <a:rPr lang="id-ID" sz="2000" dirty="0">
                <a:solidFill>
                  <a:schemeClr val="tx1"/>
                </a:solidFill>
              </a:rPr>
              <a:t>adalah sistem hukum yang lebih mengutamakan putusan hakim (Yurisprudensi). Karakteristik dari sistem hukum ini adalah: 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EBD840D7-26AF-6015-ABC3-852D73309A85}"/>
              </a:ext>
            </a:extLst>
          </p:cNvPr>
          <p:cNvSpPr/>
          <p:nvPr/>
        </p:nvSpPr>
        <p:spPr>
          <a:xfrm>
            <a:off x="899592" y="116632"/>
            <a:ext cx="7560840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SISTEM HUKUM </a:t>
            </a:r>
            <a:r>
              <a:rPr lang="id-ID" i="1" dirty="0"/>
              <a:t>COMMON LAW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A8FE750-10C4-E009-5676-A648860A1B36}"/>
              </a:ext>
            </a:extLst>
          </p:cNvPr>
          <p:cNvSpPr/>
          <p:nvPr/>
        </p:nvSpPr>
        <p:spPr>
          <a:xfrm>
            <a:off x="827584" y="3416424"/>
            <a:ext cx="1656184" cy="115212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i="1" dirty="0" err="1"/>
              <a:t>Common</a:t>
            </a:r>
            <a:r>
              <a:rPr lang="id-ID" i="1" dirty="0"/>
              <a:t> </a:t>
            </a:r>
            <a:r>
              <a:rPr lang="id-ID" i="1" dirty="0" err="1"/>
              <a:t>law</a:t>
            </a:r>
            <a:r>
              <a:rPr lang="id-ID" i="1" dirty="0"/>
              <a:t> </a:t>
            </a:r>
          </a:p>
        </p:txBody>
      </p:sp>
      <p:sp>
        <p:nvSpPr>
          <p:cNvPr id="5" name="Persegi Panjang 4">
            <a:extLst>
              <a:ext uri="{FF2B5EF4-FFF2-40B4-BE49-F238E27FC236}">
                <a16:creationId xmlns:a16="http://schemas.microsoft.com/office/drawing/2014/main" id="{75383FBD-C20B-B03D-8D04-CF2AF7E722A6}"/>
              </a:ext>
            </a:extLst>
          </p:cNvPr>
          <p:cNvSpPr/>
          <p:nvPr/>
        </p:nvSpPr>
        <p:spPr>
          <a:xfrm>
            <a:off x="5437270" y="2461715"/>
            <a:ext cx="1656184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Yurisprudensi </a:t>
            </a:r>
          </a:p>
        </p:txBody>
      </p:sp>
      <p:sp>
        <p:nvSpPr>
          <p:cNvPr id="6" name="Persegi Panjang 5">
            <a:extLst>
              <a:ext uri="{FF2B5EF4-FFF2-40B4-BE49-F238E27FC236}">
                <a16:creationId xmlns:a16="http://schemas.microsoft.com/office/drawing/2014/main" id="{CEB9E05A-1F24-3985-233D-6C77CF532034}"/>
              </a:ext>
            </a:extLst>
          </p:cNvPr>
          <p:cNvSpPr/>
          <p:nvPr/>
        </p:nvSpPr>
        <p:spPr>
          <a:xfrm>
            <a:off x="5437270" y="3717032"/>
            <a:ext cx="1656184" cy="10801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 doktrin </a:t>
            </a:r>
            <a:r>
              <a:rPr lang="id-ID" i="1" dirty="0" err="1"/>
              <a:t>stare</a:t>
            </a:r>
            <a:r>
              <a:rPr lang="id-ID" i="1" dirty="0"/>
              <a:t> </a:t>
            </a:r>
            <a:r>
              <a:rPr lang="id-ID" i="1" dirty="0" err="1"/>
              <a:t>decisis</a:t>
            </a:r>
            <a:r>
              <a:rPr lang="id-ID" i="1" dirty="0"/>
              <a:t> </a:t>
            </a:r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id="{53FA135F-69E4-FCFC-9792-5373428B7B88}"/>
              </a:ext>
            </a:extLst>
          </p:cNvPr>
          <p:cNvSpPr/>
          <p:nvPr/>
        </p:nvSpPr>
        <p:spPr>
          <a:xfrm>
            <a:off x="5437270" y="5085184"/>
            <a:ext cx="1656184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i="1" dirty="0" err="1"/>
              <a:t>Adversary</a:t>
            </a:r>
            <a:r>
              <a:rPr lang="id-ID" i="1" dirty="0"/>
              <a:t> </a:t>
            </a:r>
            <a:r>
              <a:rPr lang="id-ID" i="1" dirty="0" err="1"/>
              <a:t>system</a:t>
            </a:r>
            <a:r>
              <a:rPr lang="id-ID" i="1" dirty="0"/>
              <a:t>  </a:t>
            </a:r>
          </a:p>
        </p:txBody>
      </p:sp>
      <p:cxnSp>
        <p:nvCxnSpPr>
          <p:cNvPr id="9" name="Konektor Panah Lurus 8">
            <a:extLst>
              <a:ext uri="{FF2B5EF4-FFF2-40B4-BE49-F238E27FC236}">
                <a16:creationId xmlns:a16="http://schemas.microsoft.com/office/drawing/2014/main" id="{6F3BD1A5-435C-A5AF-0D3C-938531E35962}"/>
              </a:ext>
            </a:extLst>
          </p:cNvPr>
          <p:cNvCxnSpPr>
            <a:stCxn id="4" idx="6"/>
          </p:cNvCxnSpPr>
          <p:nvPr/>
        </p:nvCxnSpPr>
        <p:spPr>
          <a:xfrm flipV="1">
            <a:off x="2483768" y="3001775"/>
            <a:ext cx="2736304" cy="990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Konektor Panah Lurus 10">
            <a:extLst>
              <a:ext uri="{FF2B5EF4-FFF2-40B4-BE49-F238E27FC236}">
                <a16:creationId xmlns:a16="http://schemas.microsoft.com/office/drawing/2014/main" id="{0B734B86-5D9E-3FEC-0E19-9A47B53689F4}"/>
              </a:ext>
            </a:extLst>
          </p:cNvPr>
          <p:cNvCxnSpPr>
            <a:stCxn id="4" idx="6"/>
          </p:cNvCxnSpPr>
          <p:nvPr/>
        </p:nvCxnSpPr>
        <p:spPr>
          <a:xfrm>
            <a:off x="2483768" y="3992488"/>
            <a:ext cx="2736304" cy="264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Konektor Panah Lurus 12">
            <a:extLst>
              <a:ext uri="{FF2B5EF4-FFF2-40B4-BE49-F238E27FC236}">
                <a16:creationId xmlns:a16="http://schemas.microsoft.com/office/drawing/2014/main" id="{159EAD9E-C765-0AF9-5F10-600998B540AE}"/>
              </a:ext>
            </a:extLst>
          </p:cNvPr>
          <p:cNvCxnSpPr>
            <a:stCxn id="4" idx="6"/>
          </p:cNvCxnSpPr>
          <p:nvPr/>
        </p:nvCxnSpPr>
        <p:spPr>
          <a:xfrm>
            <a:off x="2483768" y="3992488"/>
            <a:ext cx="2736304" cy="16327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82936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D0756ABE-C5AC-07B1-60D0-F6FE8681D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9554" y="1484784"/>
            <a:ext cx="7610877" cy="1752600"/>
          </a:xfrm>
        </p:spPr>
        <p:txBody>
          <a:bodyPr>
            <a:normAutofit/>
          </a:bodyPr>
          <a:lstStyle/>
          <a:p>
            <a:pPr algn="just"/>
            <a:r>
              <a:rPr lang="id-ID" sz="2400" dirty="0">
                <a:solidFill>
                  <a:schemeClr val="tx1"/>
                </a:solidFill>
              </a:rPr>
              <a:t>Sistem hukum yang diterapkan di Indonesia berupa sistem hukum campuran (</a:t>
            </a:r>
            <a:r>
              <a:rPr lang="id-ID" sz="2400" i="1" dirty="0" err="1">
                <a:solidFill>
                  <a:schemeClr val="tx1"/>
                </a:solidFill>
              </a:rPr>
              <a:t>hybrid</a:t>
            </a:r>
            <a:r>
              <a:rPr lang="id-ID" sz="2400" dirty="0">
                <a:solidFill>
                  <a:schemeClr val="tx1"/>
                </a:solidFill>
              </a:rPr>
              <a:t>)  berupa gabungan antara (</a:t>
            </a:r>
            <a:r>
              <a:rPr lang="id-ID" sz="2400" i="1" dirty="0" err="1">
                <a:solidFill>
                  <a:schemeClr val="tx1"/>
                </a:solidFill>
              </a:rPr>
              <a:t>Civil</a:t>
            </a:r>
            <a:r>
              <a:rPr lang="id-ID" sz="2400" i="1" dirty="0">
                <a:solidFill>
                  <a:schemeClr val="tx1"/>
                </a:solidFill>
              </a:rPr>
              <a:t> </a:t>
            </a:r>
            <a:r>
              <a:rPr lang="id-ID" sz="2400" i="1" dirty="0" err="1">
                <a:solidFill>
                  <a:schemeClr val="tx1"/>
                </a:solidFill>
              </a:rPr>
              <a:t>law</a:t>
            </a:r>
            <a:r>
              <a:rPr lang="id-ID" sz="2400" dirty="0">
                <a:solidFill>
                  <a:schemeClr val="tx1"/>
                </a:solidFill>
              </a:rPr>
              <a:t> dan </a:t>
            </a:r>
            <a:r>
              <a:rPr lang="id-ID" sz="2400" i="1" dirty="0" err="1">
                <a:solidFill>
                  <a:schemeClr val="tx1"/>
                </a:solidFill>
              </a:rPr>
              <a:t>Common</a:t>
            </a:r>
            <a:r>
              <a:rPr lang="id-ID" sz="2400" i="1" dirty="0">
                <a:solidFill>
                  <a:schemeClr val="tx1"/>
                </a:solidFill>
              </a:rPr>
              <a:t> Law</a:t>
            </a:r>
            <a:r>
              <a:rPr lang="id-ID" sz="2400" dirty="0">
                <a:solidFill>
                  <a:schemeClr val="tx1"/>
                </a:solidFill>
              </a:rPr>
              <a:t>).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CBE24242-13AF-E038-5569-B7B35FB17496}"/>
              </a:ext>
            </a:extLst>
          </p:cNvPr>
          <p:cNvSpPr/>
          <p:nvPr/>
        </p:nvSpPr>
        <p:spPr>
          <a:xfrm>
            <a:off x="827584" y="116632"/>
            <a:ext cx="7704856" cy="10801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SISTEM HUKUM YANG DITERAPKAN DI INDONESIA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15F339A-1F73-C487-59B4-B35A90D1DDDE}"/>
              </a:ext>
            </a:extLst>
          </p:cNvPr>
          <p:cNvSpPr/>
          <p:nvPr/>
        </p:nvSpPr>
        <p:spPr>
          <a:xfrm>
            <a:off x="1043608" y="3525416"/>
            <a:ext cx="1368152" cy="108012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err="1"/>
              <a:t>Civil</a:t>
            </a:r>
            <a:r>
              <a:rPr lang="id-ID" dirty="0"/>
              <a:t> </a:t>
            </a:r>
            <a:r>
              <a:rPr lang="id-ID" dirty="0" err="1"/>
              <a:t>law</a:t>
            </a:r>
            <a:r>
              <a:rPr lang="id-ID" dirty="0"/>
              <a:t> </a:t>
            </a:r>
          </a:p>
        </p:txBody>
      </p:sp>
      <p:sp>
        <p:nvSpPr>
          <p:cNvPr id="5" name="Panah Kanan 4">
            <a:extLst>
              <a:ext uri="{FF2B5EF4-FFF2-40B4-BE49-F238E27FC236}">
                <a16:creationId xmlns:a16="http://schemas.microsoft.com/office/drawing/2014/main" id="{1E69D9AA-6F5B-F4BD-0D75-F7724D6233BB}"/>
              </a:ext>
            </a:extLst>
          </p:cNvPr>
          <p:cNvSpPr/>
          <p:nvPr/>
        </p:nvSpPr>
        <p:spPr>
          <a:xfrm>
            <a:off x="2771800" y="3525416"/>
            <a:ext cx="1440160" cy="108012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97963F3E-C932-51BA-FB22-4B539F2D8BFF}"/>
              </a:ext>
            </a:extLst>
          </p:cNvPr>
          <p:cNvSpPr/>
          <p:nvPr/>
        </p:nvSpPr>
        <p:spPr>
          <a:xfrm>
            <a:off x="4535993" y="2361084"/>
            <a:ext cx="4284478" cy="388843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dirty="0">
                <a:solidFill>
                  <a:schemeClr val="bg1"/>
                </a:solidFill>
              </a:rPr>
              <a:t>Secara eksplisit, peraturan harus di buat secara tertulis ada di dalam </a:t>
            </a:r>
            <a:r>
              <a:rPr lang="id-ID" dirty="0" err="1">
                <a:solidFill>
                  <a:schemeClr val="bg1"/>
                </a:solidFill>
              </a:rPr>
              <a:t>Undang-Undang</a:t>
            </a:r>
            <a:r>
              <a:rPr lang="id-ID" dirty="0">
                <a:solidFill>
                  <a:schemeClr val="bg1"/>
                </a:solidFill>
              </a:rPr>
              <a:t> Nomor 12 Tahun 2011 Tentang Pembentukan Peraturan </a:t>
            </a:r>
            <a:r>
              <a:rPr lang="id-ID" dirty="0" err="1">
                <a:solidFill>
                  <a:schemeClr val="bg1"/>
                </a:solidFill>
              </a:rPr>
              <a:t>Perundang-Undangan</a:t>
            </a:r>
            <a:r>
              <a:rPr lang="id-ID" dirty="0">
                <a:solidFill>
                  <a:schemeClr val="bg1"/>
                </a:solidFill>
              </a:rPr>
              <a:t> Pasal 1 ayat (2) yang berbunyi “Peraturan </a:t>
            </a:r>
            <a:r>
              <a:rPr lang="id-ID" dirty="0" err="1">
                <a:solidFill>
                  <a:schemeClr val="bg1"/>
                </a:solidFill>
              </a:rPr>
              <a:t>Perundang-Undangan</a:t>
            </a:r>
            <a:r>
              <a:rPr lang="id-ID" dirty="0">
                <a:solidFill>
                  <a:schemeClr val="bg1"/>
                </a:solidFill>
              </a:rPr>
              <a:t> adalah </a:t>
            </a:r>
            <a:r>
              <a:rPr lang="id-ID" b="1" dirty="0">
                <a:solidFill>
                  <a:schemeClr val="bg1"/>
                </a:solidFill>
              </a:rPr>
              <a:t>Peraturan Tertulis </a:t>
            </a:r>
            <a:r>
              <a:rPr lang="id-ID" dirty="0">
                <a:solidFill>
                  <a:schemeClr val="bg1"/>
                </a:solidFill>
              </a:rPr>
              <a:t>yang memuat norma hukum yang mengikat secara umum dan dibentuk atau ditetapkan oleh lembaga negara atau pejabat yang berwenang melalui prosedur yang ditetapkan dalam Peraturan </a:t>
            </a:r>
            <a:r>
              <a:rPr lang="id-ID" dirty="0" err="1">
                <a:solidFill>
                  <a:schemeClr val="bg1"/>
                </a:solidFill>
              </a:rPr>
              <a:t>Perundang-Undangan</a:t>
            </a:r>
            <a:r>
              <a:rPr lang="id-ID" dirty="0">
                <a:solidFill>
                  <a:schemeClr val="bg1"/>
                </a:solidFill>
              </a:rPr>
              <a:t>”  </a:t>
            </a:r>
            <a:endParaRPr lang="id-ID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42313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114EA74A-1264-86D9-97AA-48586B05B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8064896" cy="1752600"/>
          </a:xfrm>
        </p:spPr>
        <p:txBody>
          <a:bodyPr>
            <a:normAutofit/>
          </a:bodyPr>
          <a:lstStyle/>
          <a:p>
            <a:pPr algn="just"/>
            <a:r>
              <a:rPr lang="id-ID" sz="2400" dirty="0">
                <a:solidFill>
                  <a:schemeClr val="tx1"/>
                </a:solidFill>
              </a:rPr>
              <a:t>Implementasi sistem hukum </a:t>
            </a:r>
            <a:r>
              <a:rPr lang="id-ID" sz="2400" dirty="0" err="1">
                <a:solidFill>
                  <a:schemeClr val="tx1"/>
                </a:solidFill>
              </a:rPr>
              <a:t>Common</a:t>
            </a:r>
            <a:r>
              <a:rPr lang="id-ID" sz="2400" dirty="0">
                <a:solidFill>
                  <a:schemeClr val="tx1"/>
                </a:solidFill>
              </a:rPr>
              <a:t> Law yang diterapkan di Indonesia ialah putusan hakim yang harus membawa nilai-nilai hukum dan nilai-nilai keadilan di tengah masyarakat dibuktikan dengan yaitu: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C85E1E79-DB5C-9F7D-3D5D-6C531C73B556}"/>
              </a:ext>
            </a:extLst>
          </p:cNvPr>
          <p:cNvSpPr/>
          <p:nvPr/>
        </p:nvSpPr>
        <p:spPr>
          <a:xfrm>
            <a:off x="827584" y="188640"/>
            <a:ext cx="777686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IMPLEMENTASI SISTEM HUKUM COMMON LAW YANG DITERAPKAN DI INDONESIA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C8A9603-9B95-B8DF-FA3E-31DEE53168CD}"/>
              </a:ext>
            </a:extLst>
          </p:cNvPr>
          <p:cNvSpPr/>
          <p:nvPr/>
        </p:nvSpPr>
        <p:spPr>
          <a:xfrm>
            <a:off x="825102" y="3309392"/>
            <a:ext cx="1872208" cy="165618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err="1"/>
              <a:t>Common</a:t>
            </a:r>
            <a:r>
              <a:rPr lang="id-ID" dirty="0"/>
              <a:t> </a:t>
            </a:r>
            <a:r>
              <a:rPr lang="id-ID" dirty="0" err="1"/>
              <a:t>law</a:t>
            </a:r>
            <a:r>
              <a:rPr lang="id-ID" dirty="0"/>
              <a:t> </a:t>
            </a:r>
          </a:p>
        </p:txBody>
      </p:sp>
      <p:sp>
        <p:nvSpPr>
          <p:cNvPr id="5" name="Panah Kanan 4">
            <a:extLst>
              <a:ext uri="{FF2B5EF4-FFF2-40B4-BE49-F238E27FC236}">
                <a16:creationId xmlns:a16="http://schemas.microsoft.com/office/drawing/2014/main" id="{E2DD9182-536C-F539-8EEB-3EEBC63FEA94}"/>
              </a:ext>
            </a:extLst>
          </p:cNvPr>
          <p:cNvSpPr/>
          <p:nvPr/>
        </p:nvSpPr>
        <p:spPr>
          <a:xfrm>
            <a:off x="2915816" y="3771646"/>
            <a:ext cx="1440160" cy="731676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F2D0F6B5-817B-8D61-3EB1-18336973497E}"/>
              </a:ext>
            </a:extLst>
          </p:cNvPr>
          <p:cNvSpPr/>
          <p:nvPr/>
        </p:nvSpPr>
        <p:spPr>
          <a:xfrm>
            <a:off x="4427984" y="2492896"/>
            <a:ext cx="4608512" cy="374441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Di dalam </a:t>
            </a:r>
            <a:r>
              <a:rPr lang="id-ID" dirty="0" err="1"/>
              <a:t>Undang-Undang</a:t>
            </a:r>
            <a:r>
              <a:rPr lang="id-ID" dirty="0"/>
              <a:t> Nomor 48 Tahun 2009 Tentang Kekuasaan kehakiman Pasal 5 ayat (1) yang berbunyi: “ Hakim dan Hakim Konstitusi wajib menggali, mengikuti, dan memahami </a:t>
            </a:r>
            <a:r>
              <a:rPr lang="id-ID" b="1" dirty="0"/>
              <a:t>nilai-nilai hukum </a:t>
            </a:r>
            <a:r>
              <a:rPr lang="id-ID" dirty="0"/>
              <a:t>dan </a:t>
            </a:r>
            <a:r>
              <a:rPr lang="id-ID" b="1" dirty="0"/>
              <a:t>rasa keadilan</a:t>
            </a:r>
            <a:r>
              <a:rPr lang="id-ID" dirty="0"/>
              <a:t> yang hidup </a:t>
            </a:r>
            <a:r>
              <a:rPr lang="id-ID" dirty="0" err="1"/>
              <a:t>ditengah</a:t>
            </a:r>
            <a:r>
              <a:rPr lang="id-ID" dirty="0"/>
              <a:t> masyarakat”. </a:t>
            </a:r>
          </a:p>
        </p:txBody>
      </p:sp>
    </p:spTree>
    <p:extLst>
      <p:ext uri="{BB962C8B-B14F-4D97-AF65-F5344CB8AC3E}">
        <p14:creationId xmlns:p14="http://schemas.microsoft.com/office/powerpoint/2010/main" val="211803864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5DE1CEF5-2974-A0F0-B252-61D1D03DF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1412776"/>
            <a:ext cx="7776864" cy="1752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d-ID" dirty="0">
                <a:solidFill>
                  <a:schemeClr val="tx1"/>
                </a:solidFill>
              </a:rPr>
              <a:t>Sistem hukum adat di Indonesia masih digunakan hingga saat ini dan hanya berupa anasir-anasirnya saja dan hanya di terapkan di beberapa daerah di Indonesia. Implementasi dari hukum adat yang ada di dalam </a:t>
            </a:r>
            <a:r>
              <a:rPr lang="id-ID" dirty="0" err="1">
                <a:solidFill>
                  <a:schemeClr val="tx1"/>
                </a:solidFill>
              </a:rPr>
              <a:t>Undang-Undang</a:t>
            </a:r>
            <a:r>
              <a:rPr lang="id-ID" dirty="0">
                <a:solidFill>
                  <a:schemeClr val="tx1"/>
                </a:solidFill>
              </a:rPr>
              <a:t> yaitu: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C80D70E2-7EA3-711E-78C8-A225C1933243}"/>
              </a:ext>
            </a:extLst>
          </p:cNvPr>
          <p:cNvSpPr/>
          <p:nvPr/>
        </p:nvSpPr>
        <p:spPr>
          <a:xfrm>
            <a:off x="755576" y="116632"/>
            <a:ext cx="7848872" cy="9361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Sistem Hukum Adat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FF37299-8243-9620-CC9E-F7F547BF058F}"/>
              </a:ext>
            </a:extLst>
          </p:cNvPr>
          <p:cNvSpPr/>
          <p:nvPr/>
        </p:nvSpPr>
        <p:spPr>
          <a:xfrm>
            <a:off x="899592" y="3525416"/>
            <a:ext cx="1872208" cy="1656184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Hukum adat </a:t>
            </a:r>
          </a:p>
        </p:txBody>
      </p:sp>
      <p:sp>
        <p:nvSpPr>
          <p:cNvPr id="5" name="Panah Kanan 4">
            <a:extLst>
              <a:ext uri="{FF2B5EF4-FFF2-40B4-BE49-F238E27FC236}">
                <a16:creationId xmlns:a16="http://schemas.microsoft.com/office/drawing/2014/main" id="{BCA879E7-F511-CE55-DB37-BF13C97D5F92}"/>
              </a:ext>
            </a:extLst>
          </p:cNvPr>
          <p:cNvSpPr/>
          <p:nvPr/>
        </p:nvSpPr>
        <p:spPr>
          <a:xfrm>
            <a:off x="2987824" y="3777444"/>
            <a:ext cx="1656184" cy="115212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5E9D8380-319E-F304-FC6C-A3360BB26CC9}"/>
              </a:ext>
            </a:extLst>
          </p:cNvPr>
          <p:cNvSpPr/>
          <p:nvPr/>
        </p:nvSpPr>
        <p:spPr>
          <a:xfrm>
            <a:off x="5076056" y="2852936"/>
            <a:ext cx="3888432" cy="352839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Di dalam </a:t>
            </a:r>
            <a:r>
              <a:rPr lang="id-ID" dirty="0" err="1"/>
              <a:t>Undang-Undang</a:t>
            </a:r>
            <a:r>
              <a:rPr lang="id-ID" dirty="0"/>
              <a:t> Dasar Negara Republik Indonesia 1945 Pasal 18 huruf (</a:t>
            </a:r>
            <a:r>
              <a:rPr lang="id-ID" dirty="0" err="1"/>
              <a:t>B</a:t>
            </a:r>
            <a:r>
              <a:rPr lang="id-ID" dirty="0"/>
              <a:t>) ayat (2): “ negara mengakui dan menghormati kesatuan-kesatuan </a:t>
            </a:r>
            <a:r>
              <a:rPr lang="id-ID" b="1" dirty="0"/>
              <a:t>masyarakat hukum adat</a:t>
            </a:r>
            <a:r>
              <a:rPr lang="id-ID" dirty="0"/>
              <a:t> serta hak-hak tradisionalnya sepanjang masih hidup dan sesuai dengan perkembangan masyarakat dan prinsip Negara Kesatuan Republik Indonesia, yang diatur dalam </a:t>
            </a:r>
            <a:r>
              <a:rPr lang="id-ID" dirty="0" err="1"/>
              <a:t>Undang-Undang</a:t>
            </a:r>
            <a:r>
              <a:rPr lang="id-ID" dirty="0"/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31819250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F5230B52-9F7C-DA0A-0779-1DE659F6A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920880" cy="1752600"/>
          </a:xfrm>
        </p:spPr>
        <p:txBody>
          <a:bodyPr>
            <a:normAutofit/>
          </a:bodyPr>
          <a:lstStyle/>
          <a:p>
            <a:pPr algn="just"/>
            <a:r>
              <a:rPr lang="id-ID" sz="2400" dirty="0">
                <a:solidFill>
                  <a:schemeClr val="tx1"/>
                </a:solidFill>
              </a:rPr>
              <a:t>Penerapan sistem hukum Islam yang terdapat di Indonesia sangat jelas terdapat di </a:t>
            </a:r>
            <a:r>
              <a:rPr lang="id-ID" sz="2400" dirty="0" err="1">
                <a:solidFill>
                  <a:schemeClr val="tx1"/>
                </a:solidFill>
              </a:rPr>
              <a:t>Undang-Undang</a:t>
            </a:r>
            <a:r>
              <a:rPr lang="id-ID" sz="2400" dirty="0">
                <a:solidFill>
                  <a:schemeClr val="tx1"/>
                </a:solidFill>
              </a:rPr>
              <a:t> maupun terdapat di Peraturan Daerah seperti: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6DD37635-0559-C740-226B-FC3C628E63FD}"/>
              </a:ext>
            </a:extLst>
          </p:cNvPr>
          <p:cNvSpPr/>
          <p:nvPr/>
        </p:nvSpPr>
        <p:spPr>
          <a:xfrm>
            <a:off x="611560" y="188640"/>
            <a:ext cx="8064896" cy="86409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SISTEM HUKUM ISLAM YANG TERDAPAT DI INDONESIA 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F7069C7-CA37-EB18-3DE6-BEB009104DAF}"/>
              </a:ext>
            </a:extLst>
          </p:cNvPr>
          <p:cNvSpPr/>
          <p:nvPr/>
        </p:nvSpPr>
        <p:spPr>
          <a:xfrm>
            <a:off x="899592" y="3429000"/>
            <a:ext cx="2016224" cy="1152128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Hukum Islam </a:t>
            </a:r>
          </a:p>
        </p:txBody>
      </p:sp>
      <p:cxnSp>
        <p:nvCxnSpPr>
          <p:cNvPr id="6" name="Konektor Panah Lurus 5">
            <a:extLst>
              <a:ext uri="{FF2B5EF4-FFF2-40B4-BE49-F238E27FC236}">
                <a16:creationId xmlns:a16="http://schemas.microsoft.com/office/drawing/2014/main" id="{9BDD2A8C-E95B-2A58-E636-5D4BEF378FAB}"/>
              </a:ext>
            </a:extLst>
          </p:cNvPr>
          <p:cNvCxnSpPr>
            <a:cxnSpLocks/>
            <a:stCxn id="4" idx="6"/>
          </p:cNvCxnSpPr>
          <p:nvPr/>
        </p:nvCxnSpPr>
        <p:spPr>
          <a:xfrm flipV="1">
            <a:off x="2915816" y="3212976"/>
            <a:ext cx="2304256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Persegi Lengkung 7">
            <a:extLst>
              <a:ext uri="{FF2B5EF4-FFF2-40B4-BE49-F238E27FC236}">
                <a16:creationId xmlns:a16="http://schemas.microsoft.com/office/drawing/2014/main" id="{AD4C8509-C7F1-C75E-377F-B5796E82D24B}"/>
              </a:ext>
            </a:extLst>
          </p:cNvPr>
          <p:cNvSpPr/>
          <p:nvPr/>
        </p:nvSpPr>
        <p:spPr>
          <a:xfrm>
            <a:off x="5366570" y="2096852"/>
            <a:ext cx="3312368" cy="26642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err="1"/>
              <a:t>Undang-Undang</a:t>
            </a:r>
            <a:r>
              <a:rPr lang="id-ID" dirty="0"/>
              <a:t> Nomor 3 Tahun 2006 Tentang Peradilan agama, </a:t>
            </a:r>
            <a:r>
              <a:rPr lang="id-ID" dirty="0" err="1"/>
              <a:t>Undang-Undang</a:t>
            </a:r>
            <a:r>
              <a:rPr lang="id-ID" dirty="0"/>
              <a:t> Nomor 41 Tahun 2004 Tentang wakaf, </a:t>
            </a:r>
            <a:r>
              <a:rPr lang="id-ID" dirty="0" err="1"/>
              <a:t>Undang-Undang</a:t>
            </a:r>
            <a:r>
              <a:rPr lang="id-ID" dirty="0"/>
              <a:t> Nomor 21 Tahun 2008 Tentang Perbankan Syariah, </a:t>
            </a:r>
            <a:r>
              <a:rPr lang="id-ID" dirty="0" err="1"/>
              <a:t>Undang-Undang</a:t>
            </a:r>
            <a:r>
              <a:rPr lang="id-ID" dirty="0"/>
              <a:t> Nomor 23 Tahun 2011 Tentang Pengelolaan Zakat </a:t>
            </a:r>
          </a:p>
        </p:txBody>
      </p:sp>
      <p:cxnSp>
        <p:nvCxnSpPr>
          <p:cNvPr id="11" name="Konektor Panah Lurus 10">
            <a:extLst>
              <a:ext uri="{FF2B5EF4-FFF2-40B4-BE49-F238E27FC236}">
                <a16:creationId xmlns:a16="http://schemas.microsoft.com/office/drawing/2014/main" id="{C257A89F-5F9D-FA0B-6767-E5CBCAE12218}"/>
              </a:ext>
            </a:extLst>
          </p:cNvPr>
          <p:cNvCxnSpPr>
            <a:stCxn id="4" idx="6"/>
          </p:cNvCxnSpPr>
          <p:nvPr/>
        </p:nvCxnSpPr>
        <p:spPr>
          <a:xfrm>
            <a:off x="2915816" y="4005064"/>
            <a:ext cx="2016224" cy="1584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ersegi Lengkung 11">
            <a:extLst>
              <a:ext uri="{FF2B5EF4-FFF2-40B4-BE49-F238E27FC236}">
                <a16:creationId xmlns:a16="http://schemas.microsoft.com/office/drawing/2014/main" id="{51631E70-10D5-A694-FAE2-174311AE1D28}"/>
              </a:ext>
            </a:extLst>
          </p:cNvPr>
          <p:cNvSpPr/>
          <p:nvPr/>
        </p:nvSpPr>
        <p:spPr>
          <a:xfrm>
            <a:off x="5366570" y="5013176"/>
            <a:ext cx="3458866" cy="172819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err="1"/>
              <a:t>Undang-Undang</a:t>
            </a:r>
            <a:r>
              <a:rPr lang="id-ID" dirty="0"/>
              <a:t> Nomor 11 Tahun 2006 Tentang Pemerintahan Aceh yang mengeluarkan peraturan daerah bernama “</a:t>
            </a:r>
            <a:r>
              <a:rPr lang="id-ID" b="1" dirty="0"/>
              <a:t>qanun</a:t>
            </a:r>
            <a:r>
              <a:rPr lang="id-ID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444594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3375</TotalTime>
  <Words>611</Words>
  <Application>Microsoft Office PowerPoint</Application>
  <PresentationFormat>On-screen Show (4:3)</PresentationFormat>
  <Paragraphs>53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496</cp:revision>
  <cp:lastPrinted>2017-08-29T02:54:51Z</cp:lastPrinted>
  <dcterms:created xsi:type="dcterms:W3CDTF">2010-04-18T12:06:30Z</dcterms:created>
  <dcterms:modified xsi:type="dcterms:W3CDTF">2025-11-25T22:44:58Z</dcterms:modified>
</cp:coreProperties>
</file>