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9" r:id="rId3"/>
    <p:sldId id="258" r:id="rId4"/>
    <p:sldId id="300" r:id="rId5"/>
    <p:sldId id="301" r:id="rId6"/>
    <p:sldId id="303" r:id="rId7"/>
    <p:sldId id="302" r:id="rId8"/>
    <p:sldId id="257" r:id="rId9"/>
    <p:sldId id="304" r:id="rId10"/>
    <p:sldId id="262" r:id="rId11"/>
    <p:sldId id="274" r:id="rId12"/>
  </p:sldIdLst>
  <p:sldSz cx="18288000" cy="10287000"/>
  <p:notesSz cx="6858000" cy="9144000"/>
  <p:embeddedFontLst>
    <p:embeddedFont>
      <p:font typeface="Montserrat Black" panose="020B0604020202020204" charset="0"/>
      <p:bold r:id="rId14"/>
      <p:boldItalic r:id="rId15"/>
    </p:embeddedFont>
    <p:embeddedFont>
      <p:font typeface="Book Antiqua" panose="02040602050305030304" pitchFamily="18" charset="0"/>
      <p:regular r:id="rId16"/>
      <p:bold r:id="rId17"/>
      <p:italic r:id="rId18"/>
      <p:boldItalic r:id="rId19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ontserrat SemiBold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748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7455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287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916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84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2857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6000"/>
            </a:blip>
            <a:stretch>
              <a:fillRect t="-9220" b="-9219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86" name="Google Shape;86;p13"/>
          <p:cNvGrpSpPr/>
          <p:nvPr/>
        </p:nvGrpSpPr>
        <p:grpSpPr>
          <a:xfrm>
            <a:off x="10002193" y="-2006577"/>
            <a:ext cx="10835687" cy="9946822"/>
            <a:chOff x="0" y="-47625"/>
            <a:chExt cx="812800" cy="746125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8B6FF">
                <a:alpha val="28235"/>
              </a:srgbClr>
            </a:solidFill>
            <a:ln>
              <a:noFill/>
            </a:ln>
          </p:spPr>
        </p:sp>
        <p:sp>
          <p:nvSpPr>
            <p:cNvPr id="88" name="Google Shape;88;p13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9474340" y="-2016860"/>
            <a:ext cx="11011179" cy="10107918"/>
            <a:chOff x="0" y="-47625"/>
            <a:chExt cx="812800" cy="746125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8B6FF">
                <a:alpha val="28235"/>
              </a:srgbClr>
            </a:solidFill>
            <a:ln>
              <a:noFill/>
            </a:ln>
          </p:spPr>
        </p:sp>
        <p:sp>
          <p:nvSpPr>
            <p:cNvPr id="91" name="Google Shape;91;p13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-685241" y="2727597"/>
            <a:ext cx="7993047" cy="7993047"/>
            <a:chOff x="0" y="0"/>
            <a:chExt cx="10657396" cy="10657396"/>
          </a:xfrm>
        </p:grpSpPr>
        <p:grpSp>
          <p:nvGrpSpPr>
            <p:cNvPr id="93" name="Google Shape;93;p13"/>
            <p:cNvGrpSpPr/>
            <p:nvPr/>
          </p:nvGrpSpPr>
          <p:grpSpPr>
            <a:xfrm>
              <a:off x="0" y="0"/>
              <a:ext cx="10657396" cy="10657396"/>
              <a:chOff x="0" y="0"/>
              <a:chExt cx="812800" cy="812800"/>
            </a:xfrm>
          </p:grpSpPr>
          <p:sp>
            <p:nvSpPr>
              <p:cNvPr id="94" name="Google Shape;94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" name="Google Shape;96;p13"/>
            <p:cNvGrpSpPr/>
            <p:nvPr/>
          </p:nvGrpSpPr>
          <p:grpSpPr>
            <a:xfrm>
              <a:off x="1034397" y="1034397"/>
              <a:ext cx="8588602" cy="8588602"/>
              <a:chOff x="0" y="0"/>
              <a:chExt cx="812800" cy="812800"/>
            </a:xfrm>
          </p:grpSpPr>
          <p:sp>
            <p:nvSpPr>
              <p:cNvPr id="97" name="Google Shape;97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99;p13"/>
            <p:cNvGrpSpPr/>
            <p:nvPr/>
          </p:nvGrpSpPr>
          <p:grpSpPr>
            <a:xfrm>
              <a:off x="1786907" y="1786907"/>
              <a:ext cx="7083581" cy="7083581"/>
              <a:chOff x="0" y="0"/>
              <a:chExt cx="812800" cy="812800"/>
            </a:xfrm>
          </p:grpSpPr>
          <p:sp>
            <p:nvSpPr>
              <p:cNvPr id="100" name="Google Shape;100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" name="Google Shape;102;p13"/>
            <p:cNvGrpSpPr/>
            <p:nvPr/>
          </p:nvGrpSpPr>
          <p:grpSpPr>
            <a:xfrm>
              <a:off x="2409352" y="2409352"/>
              <a:ext cx="5838691" cy="5838691"/>
              <a:chOff x="0" y="0"/>
              <a:chExt cx="812800" cy="812800"/>
            </a:xfrm>
          </p:grpSpPr>
          <p:sp>
            <p:nvSpPr>
              <p:cNvPr id="103" name="Google Shape;103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" name="Google Shape;105;p13"/>
            <p:cNvGrpSpPr/>
            <p:nvPr/>
          </p:nvGrpSpPr>
          <p:grpSpPr>
            <a:xfrm>
              <a:off x="3092186" y="3092186"/>
              <a:ext cx="4473024" cy="4473024"/>
              <a:chOff x="0" y="0"/>
              <a:chExt cx="812800" cy="812800"/>
            </a:xfrm>
          </p:grpSpPr>
          <p:sp>
            <p:nvSpPr>
              <p:cNvPr id="106" name="Google Shape;106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" name="Google Shape;108;p13"/>
          <p:cNvGrpSpPr/>
          <p:nvPr/>
        </p:nvGrpSpPr>
        <p:grpSpPr>
          <a:xfrm>
            <a:off x="0" y="8533034"/>
            <a:ext cx="6095940" cy="1753966"/>
            <a:chOff x="0" y="-47625"/>
            <a:chExt cx="1926614" cy="554339"/>
          </a:xfrm>
        </p:grpSpPr>
        <p:sp>
          <p:nvSpPr>
            <p:cNvPr id="109" name="Google Shape;109;p13"/>
            <p:cNvSpPr/>
            <p:nvPr/>
          </p:nvSpPr>
          <p:spPr>
            <a:xfrm>
              <a:off x="0" y="0"/>
              <a:ext cx="1926614" cy="506714"/>
            </a:xfrm>
            <a:custGeom>
              <a:avLst/>
              <a:gdLst/>
              <a:ahLst/>
              <a:cxnLst/>
              <a:rect l="l" t="t" r="r" b="b"/>
              <a:pathLst>
                <a:path w="1926614" h="506714" extrusionOk="0">
                  <a:moveTo>
                    <a:pt x="0" y="0"/>
                  </a:moveTo>
                  <a:lnTo>
                    <a:pt x="1926614" y="0"/>
                  </a:lnTo>
                  <a:lnTo>
                    <a:pt x="1926614" y="506714"/>
                  </a:lnTo>
                  <a:lnTo>
                    <a:pt x="0" y="506714"/>
                  </a:lnTo>
                  <a:close/>
                </a:path>
              </a:pathLst>
            </a:custGeom>
            <a:solidFill>
              <a:srgbClr val="407FDE"/>
            </a:solidFill>
            <a:ln>
              <a:noFill/>
            </a:ln>
          </p:spPr>
        </p:sp>
        <p:sp>
          <p:nvSpPr>
            <p:cNvPr id="110" name="Google Shape;110;p13"/>
            <p:cNvSpPr txBox="1"/>
            <p:nvPr/>
          </p:nvSpPr>
          <p:spPr>
            <a:xfrm>
              <a:off x="0" y="-47625"/>
              <a:ext cx="1926614" cy="554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3"/>
          <p:cNvGrpSpPr/>
          <p:nvPr/>
        </p:nvGrpSpPr>
        <p:grpSpPr>
          <a:xfrm>
            <a:off x="6095940" y="8533034"/>
            <a:ext cx="6095940" cy="1753966"/>
            <a:chOff x="0" y="-47625"/>
            <a:chExt cx="1926614" cy="554339"/>
          </a:xfrm>
        </p:grpSpPr>
        <p:sp>
          <p:nvSpPr>
            <p:cNvPr id="112" name="Google Shape;112;p13"/>
            <p:cNvSpPr/>
            <p:nvPr/>
          </p:nvSpPr>
          <p:spPr>
            <a:xfrm>
              <a:off x="0" y="0"/>
              <a:ext cx="1926614" cy="506714"/>
            </a:xfrm>
            <a:custGeom>
              <a:avLst/>
              <a:gdLst/>
              <a:ahLst/>
              <a:cxnLst/>
              <a:rect l="l" t="t" r="r" b="b"/>
              <a:pathLst>
                <a:path w="1926614" h="506714" extrusionOk="0">
                  <a:moveTo>
                    <a:pt x="0" y="0"/>
                  </a:moveTo>
                  <a:lnTo>
                    <a:pt x="1926614" y="0"/>
                  </a:lnTo>
                  <a:lnTo>
                    <a:pt x="1926614" y="506714"/>
                  </a:lnTo>
                  <a:lnTo>
                    <a:pt x="0" y="506714"/>
                  </a:lnTo>
                  <a:close/>
                </a:path>
              </a:pathLst>
            </a:custGeom>
            <a:solidFill>
              <a:srgbClr val="38B6FF"/>
            </a:solidFill>
            <a:ln>
              <a:noFill/>
            </a:ln>
          </p:spPr>
        </p:sp>
        <p:sp>
          <p:nvSpPr>
            <p:cNvPr id="113" name="Google Shape;113;p13"/>
            <p:cNvSpPr txBox="1"/>
            <p:nvPr/>
          </p:nvSpPr>
          <p:spPr>
            <a:xfrm>
              <a:off x="0" y="-47625"/>
              <a:ext cx="1926614" cy="554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12192060" y="8533034"/>
            <a:ext cx="6095940" cy="1753966"/>
            <a:chOff x="0" y="-47625"/>
            <a:chExt cx="1926614" cy="554339"/>
          </a:xfrm>
        </p:grpSpPr>
        <p:sp>
          <p:nvSpPr>
            <p:cNvPr id="115" name="Google Shape;115;p13"/>
            <p:cNvSpPr/>
            <p:nvPr/>
          </p:nvSpPr>
          <p:spPr>
            <a:xfrm>
              <a:off x="0" y="0"/>
              <a:ext cx="1926614" cy="506714"/>
            </a:xfrm>
            <a:custGeom>
              <a:avLst/>
              <a:gdLst/>
              <a:ahLst/>
              <a:cxnLst/>
              <a:rect l="l" t="t" r="r" b="b"/>
              <a:pathLst>
                <a:path w="1926614" h="506714" extrusionOk="0">
                  <a:moveTo>
                    <a:pt x="0" y="0"/>
                  </a:moveTo>
                  <a:lnTo>
                    <a:pt x="1926614" y="0"/>
                  </a:lnTo>
                  <a:lnTo>
                    <a:pt x="1926614" y="506714"/>
                  </a:lnTo>
                  <a:lnTo>
                    <a:pt x="0" y="506714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16" name="Google Shape;116;p13"/>
            <p:cNvSpPr txBox="1"/>
            <p:nvPr/>
          </p:nvSpPr>
          <p:spPr>
            <a:xfrm>
              <a:off x="0" y="-47625"/>
              <a:ext cx="1926614" cy="554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3"/>
          <p:cNvGrpSpPr/>
          <p:nvPr/>
        </p:nvGrpSpPr>
        <p:grpSpPr>
          <a:xfrm>
            <a:off x="10569079" y="-1178608"/>
            <a:ext cx="9140004" cy="8390238"/>
            <a:chOff x="0" y="-47625"/>
            <a:chExt cx="812800" cy="746125"/>
          </a:xfrm>
        </p:grpSpPr>
        <p:sp>
          <p:nvSpPr>
            <p:cNvPr id="118" name="Google Shape;118;p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8B6FF">
                <a:alpha val="28235"/>
              </a:srgbClr>
            </a:solidFill>
            <a:ln>
              <a:noFill/>
            </a:ln>
          </p:spPr>
        </p:sp>
        <p:sp>
          <p:nvSpPr>
            <p:cNvPr id="119" name="Google Shape;119;p13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13"/>
          <p:cNvSpPr/>
          <p:nvPr/>
        </p:nvSpPr>
        <p:spPr>
          <a:xfrm rot="-2699999">
            <a:off x="-7863916" y="-4537241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21" name="Google Shape;121;p13"/>
          <p:cNvGrpSpPr/>
          <p:nvPr/>
        </p:nvGrpSpPr>
        <p:grpSpPr>
          <a:xfrm>
            <a:off x="619553" y="5831520"/>
            <a:ext cx="5092273" cy="1216984"/>
            <a:chOff x="0" y="-47625"/>
            <a:chExt cx="1154460" cy="320523"/>
          </a:xfrm>
        </p:grpSpPr>
        <p:sp>
          <p:nvSpPr>
            <p:cNvPr id="122" name="Google Shape;122;p13"/>
            <p:cNvSpPr/>
            <p:nvPr/>
          </p:nvSpPr>
          <p:spPr>
            <a:xfrm>
              <a:off x="0" y="0"/>
              <a:ext cx="1154460" cy="272898"/>
            </a:xfrm>
            <a:custGeom>
              <a:avLst/>
              <a:gdLst/>
              <a:ahLst/>
              <a:cxnLst/>
              <a:rect l="l" t="t" r="r" b="b"/>
              <a:pathLst>
                <a:path w="1154460" h="272898" extrusionOk="0">
                  <a:moveTo>
                    <a:pt x="90077" y="0"/>
                  </a:moveTo>
                  <a:lnTo>
                    <a:pt x="1064383" y="0"/>
                  </a:lnTo>
                  <a:cubicBezTo>
                    <a:pt x="1088273" y="0"/>
                    <a:pt x="1111185" y="9490"/>
                    <a:pt x="1128077" y="26383"/>
                  </a:cubicBezTo>
                  <a:cubicBezTo>
                    <a:pt x="1144970" y="43276"/>
                    <a:pt x="1154460" y="66187"/>
                    <a:pt x="1154460" y="90077"/>
                  </a:cubicBezTo>
                  <a:lnTo>
                    <a:pt x="1154460" y="182821"/>
                  </a:lnTo>
                  <a:cubicBezTo>
                    <a:pt x="1154460" y="206711"/>
                    <a:pt x="1144970" y="229622"/>
                    <a:pt x="1128077" y="246515"/>
                  </a:cubicBezTo>
                  <a:cubicBezTo>
                    <a:pt x="1111185" y="263407"/>
                    <a:pt x="1088273" y="272898"/>
                    <a:pt x="1064383" y="272898"/>
                  </a:cubicBezTo>
                  <a:lnTo>
                    <a:pt x="90077" y="272898"/>
                  </a:lnTo>
                  <a:cubicBezTo>
                    <a:pt x="66187" y="272898"/>
                    <a:pt x="43276" y="263407"/>
                    <a:pt x="26383" y="246515"/>
                  </a:cubicBezTo>
                  <a:cubicBezTo>
                    <a:pt x="9490" y="229622"/>
                    <a:pt x="0" y="206711"/>
                    <a:pt x="0" y="182821"/>
                  </a:cubicBezTo>
                  <a:lnTo>
                    <a:pt x="0" y="90077"/>
                  </a:lnTo>
                  <a:cubicBezTo>
                    <a:pt x="0" y="66187"/>
                    <a:pt x="9490" y="43276"/>
                    <a:pt x="26383" y="26383"/>
                  </a:cubicBezTo>
                  <a:cubicBezTo>
                    <a:pt x="43276" y="9490"/>
                    <a:pt x="66187" y="0"/>
                    <a:pt x="90077" y="0"/>
                  </a:cubicBezTo>
                  <a:close/>
                </a:path>
              </a:pathLst>
            </a:custGeom>
            <a:solidFill>
              <a:srgbClr val="FF4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0" y="-47625"/>
              <a:ext cx="1154460" cy="320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3"/>
          <p:cNvGrpSpPr/>
          <p:nvPr/>
        </p:nvGrpSpPr>
        <p:grpSpPr>
          <a:xfrm rot="1812227">
            <a:off x="12710945" y="220437"/>
            <a:ext cx="5044020" cy="6462184"/>
            <a:chOff x="-147178" y="-1"/>
            <a:chExt cx="6725359" cy="8616246"/>
          </a:xfrm>
        </p:grpSpPr>
        <p:grpSp>
          <p:nvGrpSpPr>
            <p:cNvPr id="125" name="Google Shape;125;p13"/>
            <p:cNvGrpSpPr/>
            <p:nvPr/>
          </p:nvGrpSpPr>
          <p:grpSpPr>
            <a:xfrm rot="-9023308">
              <a:off x="743004" y="916323"/>
              <a:ext cx="4897166" cy="4495445"/>
              <a:chOff x="0" y="-47625"/>
              <a:chExt cx="812800" cy="746125"/>
            </a:xfrm>
          </p:grpSpPr>
          <p:sp>
            <p:nvSpPr>
              <p:cNvPr id="126" name="Google Shape;126;p13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571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27" name="Google Shape;127;p13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4550" tIns="104550" rIns="104550" bIns="1045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" name="Google Shape;128;p13"/>
            <p:cNvGrpSpPr/>
            <p:nvPr/>
          </p:nvGrpSpPr>
          <p:grpSpPr>
            <a:xfrm rot="-9023308">
              <a:off x="673754" y="2998567"/>
              <a:ext cx="5083495" cy="4666490"/>
              <a:chOff x="0" y="-47625"/>
              <a:chExt cx="812800" cy="746125"/>
            </a:xfrm>
          </p:grpSpPr>
          <p:sp>
            <p:nvSpPr>
              <p:cNvPr id="129" name="Google Shape;129;p13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30" name="Google Shape;130;p13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4550" tIns="104550" rIns="104550" bIns="1045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13"/>
            <p:cNvGrpSpPr/>
            <p:nvPr/>
          </p:nvGrpSpPr>
          <p:grpSpPr>
            <a:xfrm>
              <a:off x="2910435" y="5074340"/>
              <a:ext cx="762000" cy="762000"/>
              <a:chOff x="0" y="0"/>
              <a:chExt cx="812800" cy="812800"/>
            </a:xfrm>
          </p:grpSpPr>
          <p:sp>
            <p:nvSpPr>
              <p:cNvPr id="132" name="Google Shape;132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13"/>
            <p:cNvGrpSpPr/>
            <p:nvPr/>
          </p:nvGrpSpPr>
          <p:grpSpPr>
            <a:xfrm>
              <a:off x="3066896" y="5646272"/>
              <a:ext cx="449078" cy="608501"/>
              <a:chOff x="0" y="-47625"/>
              <a:chExt cx="635000" cy="860425"/>
            </a:xfrm>
          </p:grpSpPr>
          <p:sp>
            <p:nvSpPr>
              <p:cNvPr id="135" name="Google Shape;135;p13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36" name="Google Shape;136;p13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7" name="Google Shape;137;p13"/>
          <p:cNvGrpSpPr/>
          <p:nvPr/>
        </p:nvGrpSpPr>
        <p:grpSpPr>
          <a:xfrm>
            <a:off x="4743657" y="6168742"/>
            <a:ext cx="723366" cy="723366"/>
            <a:chOff x="0" y="0"/>
            <a:chExt cx="812800" cy="812800"/>
          </a:xfrm>
        </p:grpSpPr>
        <p:sp>
          <p:nvSpPr>
            <p:cNvPr id="138" name="Google Shape;138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B2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13"/>
          <p:cNvSpPr txBox="1"/>
          <p:nvPr/>
        </p:nvSpPr>
        <p:spPr>
          <a:xfrm>
            <a:off x="1121773" y="1351930"/>
            <a:ext cx="13488203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d-ID" sz="6000" b="1" dirty="0">
                <a:solidFill>
                  <a:schemeClr val="bg1"/>
                </a:solidFill>
              </a:rPr>
              <a:t>Steganografi, Digital Watermarking, dan Metode Penyisipan Data LSB</a:t>
            </a:r>
            <a:endParaRPr sz="6000" b="1" dirty="0">
              <a:solidFill>
                <a:schemeClr val="bg1"/>
              </a:solidFill>
            </a:endParaRPr>
          </a:p>
        </p:txBody>
      </p:sp>
      <p:sp>
        <p:nvSpPr>
          <p:cNvPr id="144" name="Google Shape;144;p13"/>
          <p:cNvSpPr txBox="1"/>
          <p:nvPr/>
        </p:nvSpPr>
        <p:spPr>
          <a:xfrm>
            <a:off x="700855" y="6187545"/>
            <a:ext cx="4698353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500" dirty="0" smtClean="0">
                <a:solidFill>
                  <a:srgbClr val="FFFFFF"/>
                </a:solidFill>
              </a:rPr>
              <a:t>Yuni Puspita Sari,MTI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 rot="-3278844">
            <a:off x="-7817201" y="-3495705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p19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325" name="Google Shape;325;p19"/>
          <p:cNvGrpSpPr/>
          <p:nvPr/>
        </p:nvGrpSpPr>
        <p:grpSpPr>
          <a:xfrm>
            <a:off x="4025848" y="4467453"/>
            <a:ext cx="11710621" cy="11710621"/>
            <a:chOff x="0" y="0"/>
            <a:chExt cx="15614161" cy="15614161"/>
          </a:xfrm>
        </p:grpSpPr>
        <p:grpSp>
          <p:nvGrpSpPr>
            <p:cNvPr id="326" name="Google Shape;326;p19"/>
            <p:cNvGrpSpPr/>
            <p:nvPr/>
          </p:nvGrpSpPr>
          <p:grpSpPr>
            <a:xfrm>
              <a:off x="0" y="0"/>
              <a:ext cx="15614161" cy="15614161"/>
              <a:chOff x="0" y="0"/>
              <a:chExt cx="812800" cy="812800"/>
            </a:xfrm>
          </p:grpSpPr>
          <p:sp>
            <p:nvSpPr>
              <p:cNvPr id="327" name="Google Shape;3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9"/>
            <p:cNvGrpSpPr/>
            <p:nvPr/>
          </p:nvGrpSpPr>
          <p:grpSpPr>
            <a:xfrm>
              <a:off x="1515496" y="1515496"/>
              <a:ext cx="12583170" cy="12583170"/>
              <a:chOff x="0" y="0"/>
              <a:chExt cx="812800" cy="812800"/>
            </a:xfrm>
          </p:grpSpPr>
          <p:sp>
            <p:nvSpPr>
              <p:cNvPr id="330" name="Google Shape;3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9"/>
            <p:cNvGrpSpPr/>
            <p:nvPr/>
          </p:nvGrpSpPr>
          <p:grpSpPr>
            <a:xfrm>
              <a:off x="2618000" y="2618000"/>
              <a:ext cx="10378162" cy="10378162"/>
              <a:chOff x="0" y="0"/>
              <a:chExt cx="812800" cy="812800"/>
            </a:xfrm>
          </p:grpSpPr>
          <p:sp>
            <p:nvSpPr>
              <p:cNvPr id="333" name="Google Shape;3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9"/>
            <p:cNvGrpSpPr/>
            <p:nvPr/>
          </p:nvGrpSpPr>
          <p:grpSpPr>
            <a:xfrm>
              <a:off x="3529944" y="3529944"/>
              <a:ext cx="8554273" cy="8554273"/>
              <a:chOff x="0" y="0"/>
              <a:chExt cx="812800" cy="812800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9"/>
            <p:cNvGrpSpPr/>
            <p:nvPr/>
          </p:nvGrpSpPr>
          <p:grpSpPr>
            <a:xfrm>
              <a:off x="4530365" y="4530365"/>
              <a:ext cx="6553432" cy="6553432"/>
              <a:chOff x="0" y="0"/>
              <a:chExt cx="812800" cy="812800"/>
            </a:xfrm>
          </p:grpSpPr>
          <p:sp>
            <p:nvSpPr>
              <p:cNvPr id="339" name="Google Shape;3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2" name="Google Shape;342;p19"/>
          <p:cNvSpPr/>
          <p:nvPr/>
        </p:nvSpPr>
        <p:spPr>
          <a:xfrm>
            <a:off x="14106200" y="9112144"/>
            <a:ext cx="670331" cy="67032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69F3C2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9"/>
          <p:cNvSpPr/>
          <p:nvPr/>
        </p:nvSpPr>
        <p:spPr>
          <a:xfrm>
            <a:off x="11041724" y="5890318"/>
            <a:ext cx="670331" cy="67032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F35391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11166569" y="8702300"/>
            <a:ext cx="420643" cy="420641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69F3C2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9"/>
          <p:cNvSpPr/>
          <p:nvPr/>
        </p:nvSpPr>
        <p:spPr>
          <a:xfrm>
            <a:off x="9624578" y="6658840"/>
            <a:ext cx="934982" cy="934982"/>
          </a:xfrm>
          <a:custGeom>
            <a:avLst/>
            <a:gdLst/>
            <a:ahLst/>
            <a:cxnLst/>
            <a:rect l="l" t="t" r="r" b="b"/>
            <a:pathLst>
              <a:path w="934982" h="934982" extrusionOk="0">
                <a:moveTo>
                  <a:pt x="0" y="0"/>
                </a:moveTo>
                <a:lnTo>
                  <a:pt x="934982" y="0"/>
                </a:lnTo>
                <a:lnTo>
                  <a:pt x="934982" y="934983"/>
                </a:lnTo>
                <a:lnTo>
                  <a:pt x="0" y="934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19"/>
          <p:cNvSpPr/>
          <p:nvPr/>
        </p:nvSpPr>
        <p:spPr>
          <a:xfrm>
            <a:off x="7329380" y="4052991"/>
            <a:ext cx="1184216" cy="1184216"/>
          </a:xfrm>
          <a:custGeom>
            <a:avLst/>
            <a:gdLst/>
            <a:ahLst/>
            <a:cxnLst/>
            <a:rect l="l" t="t" r="r" b="b"/>
            <a:pathLst>
              <a:path w="1184216" h="1184216" extrusionOk="0">
                <a:moveTo>
                  <a:pt x="0" y="0"/>
                </a:moveTo>
                <a:lnTo>
                  <a:pt x="1184216" y="0"/>
                </a:lnTo>
                <a:lnTo>
                  <a:pt x="1184216" y="1184216"/>
                </a:lnTo>
                <a:lnTo>
                  <a:pt x="0" y="1184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p19"/>
          <p:cNvSpPr/>
          <p:nvPr/>
        </p:nvSpPr>
        <p:spPr>
          <a:xfrm>
            <a:off x="10619413" y="4050857"/>
            <a:ext cx="1092643" cy="1092643"/>
          </a:xfrm>
          <a:custGeom>
            <a:avLst/>
            <a:gdLst/>
            <a:ahLst/>
            <a:cxnLst/>
            <a:rect l="l" t="t" r="r" b="b"/>
            <a:pathLst>
              <a:path w="1092643" h="1092643" extrusionOk="0">
                <a:moveTo>
                  <a:pt x="0" y="0"/>
                </a:moveTo>
                <a:lnTo>
                  <a:pt x="1092643" y="0"/>
                </a:lnTo>
                <a:lnTo>
                  <a:pt x="1092643" y="1092643"/>
                </a:lnTo>
                <a:lnTo>
                  <a:pt x="0" y="1092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1" name="Google Shape;351;p19"/>
          <p:cNvSpPr/>
          <p:nvPr/>
        </p:nvSpPr>
        <p:spPr>
          <a:xfrm>
            <a:off x="12610477" y="6852112"/>
            <a:ext cx="1083755" cy="1083755"/>
          </a:xfrm>
          <a:custGeom>
            <a:avLst/>
            <a:gdLst/>
            <a:ahLst/>
            <a:cxnLst/>
            <a:rect l="l" t="t" r="r" b="b"/>
            <a:pathLst>
              <a:path w="1083755" h="1083755" extrusionOk="0">
                <a:moveTo>
                  <a:pt x="0" y="0"/>
                </a:moveTo>
                <a:lnTo>
                  <a:pt x="1083755" y="0"/>
                </a:lnTo>
                <a:lnTo>
                  <a:pt x="1083755" y="1083755"/>
                </a:lnTo>
                <a:lnTo>
                  <a:pt x="0" y="108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65" name="Google Shape;365;p19"/>
          <p:cNvGrpSpPr/>
          <p:nvPr/>
        </p:nvGrpSpPr>
        <p:grpSpPr>
          <a:xfrm>
            <a:off x="496860" y="3807500"/>
            <a:ext cx="1441918" cy="1458865"/>
            <a:chOff x="0" y="-99633"/>
            <a:chExt cx="1922558" cy="1945153"/>
          </a:xfrm>
        </p:grpSpPr>
        <p:grpSp>
          <p:nvGrpSpPr>
            <p:cNvPr id="366" name="Google Shape;366;p19"/>
            <p:cNvGrpSpPr/>
            <p:nvPr/>
          </p:nvGrpSpPr>
          <p:grpSpPr>
            <a:xfrm>
              <a:off x="0" y="-99633"/>
              <a:ext cx="1700411" cy="1560924"/>
              <a:chOff x="0" y="-47625"/>
              <a:chExt cx="812800" cy="746125"/>
            </a:xfrm>
          </p:grpSpPr>
          <p:sp>
            <p:nvSpPr>
              <p:cNvPr id="367" name="Google Shape;36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68" name="Google Shape;36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19"/>
            <p:cNvGrpSpPr/>
            <p:nvPr/>
          </p:nvGrpSpPr>
          <p:grpSpPr>
            <a:xfrm>
              <a:off x="231002" y="292724"/>
              <a:ext cx="1691556" cy="1552796"/>
              <a:chOff x="0" y="-47625"/>
              <a:chExt cx="812800" cy="746125"/>
            </a:xfrm>
          </p:grpSpPr>
          <p:sp>
            <p:nvSpPr>
              <p:cNvPr id="370" name="Google Shape;370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1" name="Google Shape;371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2" name="Google Shape;372;p19"/>
          <p:cNvGrpSpPr/>
          <p:nvPr/>
        </p:nvGrpSpPr>
        <p:grpSpPr>
          <a:xfrm>
            <a:off x="15956694" y="839409"/>
            <a:ext cx="847888" cy="856040"/>
            <a:chOff x="0" y="-60012"/>
            <a:chExt cx="1130517" cy="1141387"/>
          </a:xfrm>
        </p:grpSpPr>
        <p:grpSp>
          <p:nvGrpSpPr>
            <p:cNvPr id="373" name="Google Shape;373;p19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374" name="Google Shape;374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75" name="Google Shape;375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9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377" name="Google Shape;37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8" name="Google Shape;37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987729" y="2605377"/>
            <a:ext cx="1478284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>
                <a:solidFill>
                  <a:schemeClr val="tx1"/>
                </a:solidFill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id-ID" sz="2800" dirty="0">
                <a:solidFill>
                  <a:schemeClr val="bg1"/>
                </a:solidFill>
              </a:rPr>
              <a:t>Teknik umum </a:t>
            </a:r>
            <a:r>
              <a:rPr lang="id-ID" sz="2800" dirty="0" smtClean="0">
                <a:solidFill>
                  <a:schemeClr val="bg1"/>
                </a:solidFill>
              </a:rPr>
              <a:t>serangan: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id-ID" sz="2800" b="1" dirty="0" smtClean="0">
                <a:solidFill>
                  <a:schemeClr val="bg1"/>
                </a:solidFill>
              </a:rPr>
              <a:t>Histogram </a:t>
            </a:r>
            <a:r>
              <a:rPr lang="id-ID" sz="2800" b="1" dirty="0">
                <a:solidFill>
                  <a:schemeClr val="bg1"/>
                </a:solidFill>
              </a:rPr>
              <a:t>Analysis</a:t>
            </a:r>
            <a:r>
              <a:rPr lang="id-ID" sz="2800" dirty="0">
                <a:solidFill>
                  <a:schemeClr val="bg1"/>
                </a:solidFill>
              </a:rPr>
              <a:t> (mendeteksi distorsi statistik</a:t>
            </a:r>
            <a:r>
              <a:rPr lang="id-ID" sz="2800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id-ID" sz="2800" dirty="0">
                <a:solidFill>
                  <a:schemeClr val="bg1"/>
                </a:solidFill>
              </a:rPr>
              <a:t>Noise </a:t>
            </a:r>
            <a:r>
              <a:rPr lang="id-ID" sz="2800" dirty="0" smtClean="0">
                <a:solidFill>
                  <a:schemeClr val="bg1"/>
                </a:solidFill>
              </a:rPr>
              <a:t>Analysis</a:t>
            </a:r>
            <a:endParaRPr lang="id-ID" sz="28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id-ID" sz="2800" b="1" dirty="0" smtClean="0">
                <a:solidFill>
                  <a:schemeClr val="bg1"/>
                </a:solidFill>
              </a:rPr>
              <a:t>Uber-assumption </a:t>
            </a:r>
            <a:r>
              <a:rPr lang="id-ID" sz="2800" b="1" dirty="0">
                <a:solidFill>
                  <a:schemeClr val="bg1"/>
                </a:solidFill>
              </a:rPr>
              <a:t>Attack</a:t>
            </a:r>
            <a:r>
              <a:rPr lang="id-ID" sz="2800" dirty="0">
                <a:solidFill>
                  <a:schemeClr val="bg1"/>
                </a:solidFill>
              </a:rPr>
              <a:t> (menebak kapasitas embedding</a:t>
            </a:r>
            <a:r>
              <a:rPr lang="id-ID" sz="2800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id-ID" sz="2800" b="1" dirty="0">
                <a:solidFill>
                  <a:schemeClr val="bg1"/>
                </a:solidFill>
              </a:rPr>
              <a:t>Structural Attack</a:t>
            </a:r>
            <a:r>
              <a:rPr lang="id-ID" sz="2800" dirty="0">
                <a:solidFill>
                  <a:schemeClr val="bg1"/>
                </a:solidFill>
              </a:rPr>
              <a:t> (menganalisis pola bit</a:t>
            </a:r>
            <a:r>
              <a:rPr lang="id-ID" sz="2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id-ID" sz="2800" dirty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id-ID" sz="28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7757" y="836666"/>
            <a:ext cx="12778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dirty="0">
                <a:solidFill>
                  <a:schemeClr val="bg1"/>
                </a:solidFill>
              </a:rPr>
              <a:t>5. Steganalysis (Serangan terhadap Steganografi)</a:t>
            </a:r>
            <a:endParaRPr lang="id-ID" sz="4000" b="1" u="sng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CA8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1"/>
          <p:cNvSpPr txBox="1"/>
          <p:nvPr/>
        </p:nvSpPr>
        <p:spPr>
          <a:xfrm>
            <a:off x="3729073" y="3774537"/>
            <a:ext cx="10829854" cy="136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none" strike="noStrike" cap="none">
                <a:solidFill>
                  <a:srgbClr val="69F3C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Thank you!</a:t>
            </a:r>
            <a:endParaRPr/>
          </a:p>
        </p:txBody>
      </p:sp>
      <p:sp>
        <p:nvSpPr>
          <p:cNvPr id="797" name="Google Shape;797;p31"/>
          <p:cNvSpPr/>
          <p:nvPr/>
        </p:nvSpPr>
        <p:spPr>
          <a:xfrm rot="-2699999">
            <a:off x="-5544457" y="-298863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798" name="Google Shape;798;p31"/>
          <p:cNvSpPr/>
          <p:nvPr/>
        </p:nvSpPr>
        <p:spPr>
          <a:xfrm rot="7807243">
            <a:off x="11109324" y="3463818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799" name="Google Shape;799;p31"/>
          <p:cNvGrpSpPr/>
          <p:nvPr/>
        </p:nvGrpSpPr>
        <p:grpSpPr>
          <a:xfrm>
            <a:off x="13775409" y="946006"/>
            <a:ext cx="2728468" cy="2504648"/>
            <a:chOff x="0" y="-47625"/>
            <a:chExt cx="812800" cy="746125"/>
          </a:xfrm>
        </p:grpSpPr>
        <p:sp>
          <p:nvSpPr>
            <p:cNvPr id="800" name="Google Shape;800;p3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801" name="Google Shape;801;p31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31"/>
          <p:cNvGrpSpPr/>
          <p:nvPr/>
        </p:nvGrpSpPr>
        <p:grpSpPr>
          <a:xfrm>
            <a:off x="14425431" y="680584"/>
            <a:ext cx="2078446" cy="1907948"/>
            <a:chOff x="0" y="-47625"/>
            <a:chExt cx="812800" cy="746125"/>
          </a:xfrm>
        </p:grpSpPr>
        <p:sp>
          <p:nvSpPr>
            <p:cNvPr id="803" name="Google Shape;803;p3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804" name="Google Shape;804;p31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31"/>
          <p:cNvGrpSpPr/>
          <p:nvPr/>
        </p:nvGrpSpPr>
        <p:grpSpPr>
          <a:xfrm>
            <a:off x="1846611" y="1879955"/>
            <a:ext cx="1509689" cy="1385847"/>
            <a:chOff x="0" y="-47625"/>
            <a:chExt cx="812800" cy="746125"/>
          </a:xfrm>
        </p:grpSpPr>
        <p:sp>
          <p:nvSpPr>
            <p:cNvPr id="806" name="Google Shape;806;p3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807" name="Google Shape;807;p31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8" name="Google Shape;808;p31"/>
          <p:cNvGrpSpPr/>
          <p:nvPr/>
        </p:nvGrpSpPr>
        <p:grpSpPr>
          <a:xfrm>
            <a:off x="2257209" y="1774156"/>
            <a:ext cx="1032416" cy="947726"/>
            <a:chOff x="0" y="-47625"/>
            <a:chExt cx="812800" cy="746125"/>
          </a:xfrm>
        </p:grpSpPr>
        <p:sp>
          <p:nvSpPr>
            <p:cNvPr id="809" name="Google Shape;809;p3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810" name="Google Shape;810;p31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31"/>
          <p:cNvGrpSpPr/>
          <p:nvPr/>
        </p:nvGrpSpPr>
        <p:grpSpPr>
          <a:xfrm>
            <a:off x="11699915" y="7630006"/>
            <a:ext cx="1007468" cy="995426"/>
            <a:chOff x="0" y="-53826"/>
            <a:chExt cx="1343290" cy="1327236"/>
          </a:xfrm>
        </p:grpSpPr>
        <p:grpSp>
          <p:nvGrpSpPr>
            <p:cNvPr id="812" name="Google Shape;812;p31"/>
            <p:cNvGrpSpPr/>
            <p:nvPr/>
          </p:nvGrpSpPr>
          <p:grpSpPr>
            <a:xfrm>
              <a:off x="0" y="40312"/>
              <a:ext cx="1343290" cy="1233098"/>
              <a:chOff x="0" y="-47625"/>
              <a:chExt cx="812800" cy="746125"/>
            </a:xfrm>
          </p:grpSpPr>
          <p:sp>
            <p:nvSpPr>
              <p:cNvPr id="813" name="Google Shape;813;p3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814" name="Google Shape;814;p31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5" name="Google Shape;815;p31"/>
            <p:cNvGrpSpPr/>
            <p:nvPr/>
          </p:nvGrpSpPr>
          <p:grpSpPr>
            <a:xfrm>
              <a:off x="365341" y="-53826"/>
              <a:ext cx="918623" cy="843268"/>
              <a:chOff x="0" y="-47625"/>
              <a:chExt cx="812800" cy="746125"/>
            </a:xfrm>
          </p:grpSpPr>
          <p:sp>
            <p:nvSpPr>
              <p:cNvPr id="816" name="Google Shape;816;p3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817" name="Google Shape;817;p31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CA8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/>
          <p:nvPr/>
        </p:nvSpPr>
        <p:spPr>
          <a:xfrm rot="-8100000">
            <a:off x="-7019259" y="4447771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237" name="Google Shape;237;p16"/>
          <p:cNvSpPr/>
          <p:nvPr/>
        </p:nvSpPr>
        <p:spPr>
          <a:xfrm rot="2700000">
            <a:off x="7693193" y="-4051440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1"/>
                </a:lnTo>
                <a:lnTo>
                  <a:pt x="0" y="93681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238" name="Google Shape;238;p16"/>
          <p:cNvGrpSpPr/>
          <p:nvPr/>
        </p:nvGrpSpPr>
        <p:grpSpPr>
          <a:xfrm>
            <a:off x="-297850" y="-850361"/>
            <a:ext cx="7993047" cy="7993047"/>
            <a:chOff x="0" y="0"/>
            <a:chExt cx="10657396" cy="10657396"/>
          </a:xfrm>
        </p:grpSpPr>
        <p:grpSp>
          <p:nvGrpSpPr>
            <p:cNvPr id="239" name="Google Shape;239;p16"/>
            <p:cNvGrpSpPr/>
            <p:nvPr/>
          </p:nvGrpSpPr>
          <p:grpSpPr>
            <a:xfrm>
              <a:off x="0" y="0"/>
              <a:ext cx="10657396" cy="10657396"/>
              <a:chOff x="0" y="0"/>
              <a:chExt cx="812800" cy="812800"/>
            </a:xfrm>
          </p:grpSpPr>
          <p:sp>
            <p:nvSpPr>
              <p:cNvPr id="240" name="Google Shape;24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6"/>
            <p:cNvGrpSpPr/>
            <p:nvPr/>
          </p:nvGrpSpPr>
          <p:grpSpPr>
            <a:xfrm>
              <a:off x="1034397" y="1034397"/>
              <a:ext cx="8588602" cy="8588602"/>
              <a:chOff x="0" y="0"/>
              <a:chExt cx="812800" cy="812800"/>
            </a:xfrm>
          </p:grpSpPr>
          <p:sp>
            <p:nvSpPr>
              <p:cNvPr id="243" name="Google Shape;24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" name="Google Shape;245;p16"/>
            <p:cNvGrpSpPr/>
            <p:nvPr/>
          </p:nvGrpSpPr>
          <p:grpSpPr>
            <a:xfrm>
              <a:off x="1786907" y="1786907"/>
              <a:ext cx="7083581" cy="7083581"/>
              <a:chOff x="0" y="0"/>
              <a:chExt cx="812800" cy="812800"/>
            </a:xfrm>
          </p:grpSpPr>
          <p:sp>
            <p:nvSpPr>
              <p:cNvPr id="246" name="Google Shape;24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8" name="Google Shape;248;p16"/>
            <p:cNvGrpSpPr/>
            <p:nvPr/>
          </p:nvGrpSpPr>
          <p:grpSpPr>
            <a:xfrm>
              <a:off x="2409352" y="2409352"/>
              <a:ext cx="5838691" cy="5838691"/>
              <a:chOff x="0" y="0"/>
              <a:chExt cx="812800" cy="812800"/>
            </a:xfrm>
          </p:grpSpPr>
          <p:sp>
            <p:nvSpPr>
              <p:cNvPr id="249" name="Google Shape;24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1" name="Google Shape;251;p16"/>
            <p:cNvGrpSpPr/>
            <p:nvPr/>
          </p:nvGrpSpPr>
          <p:grpSpPr>
            <a:xfrm>
              <a:off x="3092186" y="3092186"/>
              <a:ext cx="4473024" cy="4473024"/>
              <a:chOff x="0" y="0"/>
              <a:chExt cx="812800" cy="812800"/>
            </a:xfrm>
          </p:grpSpPr>
          <p:sp>
            <p:nvSpPr>
              <p:cNvPr id="252" name="Google Shape;25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4" name="Google Shape;254;p16"/>
          <p:cNvGrpSpPr/>
          <p:nvPr/>
        </p:nvGrpSpPr>
        <p:grpSpPr>
          <a:xfrm>
            <a:off x="1989919" y="-179217"/>
            <a:ext cx="3086100" cy="6469932"/>
            <a:chOff x="0" y="-47625"/>
            <a:chExt cx="812800" cy="1704015"/>
          </a:xfrm>
        </p:grpSpPr>
        <p:sp>
          <p:nvSpPr>
            <p:cNvPr id="255" name="Google Shape;255;p16"/>
            <p:cNvSpPr/>
            <p:nvPr/>
          </p:nvSpPr>
          <p:spPr>
            <a:xfrm>
              <a:off x="0" y="0"/>
              <a:ext cx="812800" cy="1656390"/>
            </a:xfrm>
            <a:custGeom>
              <a:avLst/>
              <a:gdLst/>
              <a:ahLst/>
              <a:cxnLst/>
              <a:rect l="l" t="t" r="r" b="b"/>
              <a:pathLst>
                <a:path w="812800" h="165639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1656390"/>
                  </a:lnTo>
                  <a:lnTo>
                    <a:pt x="0" y="1656390"/>
                  </a:lnTo>
                  <a:close/>
                </a:path>
              </a:pathLst>
            </a:custGeom>
            <a:solidFill>
              <a:srgbClr val="F35391"/>
            </a:solidFill>
            <a:ln>
              <a:noFill/>
            </a:ln>
          </p:spPr>
        </p:sp>
        <p:sp>
          <p:nvSpPr>
            <p:cNvPr id="256" name="Google Shape;256;p16"/>
            <p:cNvSpPr txBox="1"/>
            <p:nvPr/>
          </p:nvSpPr>
          <p:spPr>
            <a:xfrm>
              <a:off x="0" y="-47625"/>
              <a:ext cx="812800" cy="1704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16"/>
          <p:cNvGrpSpPr/>
          <p:nvPr/>
        </p:nvGrpSpPr>
        <p:grpSpPr>
          <a:xfrm>
            <a:off x="2926386" y="2373875"/>
            <a:ext cx="1544574" cy="1544574"/>
            <a:chOff x="0" y="0"/>
            <a:chExt cx="812800" cy="812800"/>
          </a:xfrm>
        </p:grpSpPr>
        <p:sp>
          <p:nvSpPr>
            <p:cNvPr id="258" name="Google Shape;258;p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01</a:t>
              </a:r>
              <a:endParaRPr/>
            </a:p>
          </p:txBody>
        </p:sp>
      </p:grpSp>
      <p:grpSp>
        <p:nvGrpSpPr>
          <p:cNvPr id="260" name="Google Shape;260;p16"/>
          <p:cNvGrpSpPr/>
          <p:nvPr/>
        </p:nvGrpSpPr>
        <p:grpSpPr>
          <a:xfrm>
            <a:off x="16518133" y="-180826"/>
            <a:ext cx="1769866" cy="10466217"/>
            <a:chOff x="0" y="-47625"/>
            <a:chExt cx="812800" cy="2756534"/>
          </a:xfrm>
        </p:grpSpPr>
        <p:sp>
          <p:nvSpPr>
            <p:cNvPr id="261" name="Google Shape;261;p16"/>
            <p:cNvSpPr/>
            <p:nvPr/>
          </p:nvSpPr>
          <p:spPr>
            <a:xfrm>
              <a:off x="0" y="0"/>
              <a:ext cx="812800" cy="2708909"/>
            </a:xfrm>
            <a:custGeom>
              <a:avLst/>
              <a:gdLst/>
              <a:ahLst/>
              <a:cxnLst/>
              <a:rect l="l" t="t" r="r" b="b"/>
              <a:pathLst>
                <a:path w="812800" h="2708909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08909"/>
                  </a:lnTo>
                  <a:lnTo>
                    <a:pt x="0" y="2708909"/>
                  </a:lnTo>
                  <a:close/>
                </a:path>
              </a:pathLst>
            </a:custGeom>
            <a:solidFill>
              <a:srgbClr val="69F3C2"/>
            </a:solidFill>
            <a:ln>
              <a:noFill/>
            </a:ln>
          </p:spPr>
        </p:sp>
        <p:sp>
          <p:nvSpPr>
            <p:cNvPr id="262" name="Google Shape;262;p16"/>
            <p:cNvSpPr txBox="1"/>
            <p:nvPr/>
          </p:nvSpPr>
          <p:spPr>
            <a:xfrm>
              <a:off x="0" y="-47625"/>
              <a:ext cx="812800" cy="2756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6"/>
          <p:cNvSpPr/>
          <p:nvPr/>
        </p:nvSpPr>
        <p:spPr>
          <a:xfrm>
            <a:off x="17043010" y="-1002413"/>
            <a:ext cx="5016889" cy="10134270"/>
          </a:xfrm>
          <a:custGeom>
            <a:avLst/>
            <a:gdLst/>
            <a:ahLst/>
            <a:cxnLst/>
            <a:rect l="l" t="t" r="r" b="b"/>
            <a:pathLst>
              <a:path w="6858000" h="10134270" extrusionOk="0">
                <a:moveTo>
                  <a:pt x="0" y="0"/>
                </a:moveTo>
                <a:lnTo>
                  <a:pt x="6858000" y="0"/>
                </a:lnTo>
                <a:lnTo>
                  <a:pt x="6858000" y="10134270"/>
                </a:lnTo>
                <a:lnTo>
                  <a:pt x="0" y="10134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4629" r="-131652"/>
            </a:stretch>
          </a:blipFill>
          <a:ln>
            <a:noFill/>
          </a:ln>
        </p:spPr>
      </p:sp>
      <p:sp>
        <p:nvSpPr>
          <p:cNvPr id="269" name="Google Shape;269;p16"/>
          <p:cNvSpPr txBox="1"/>
          <p:nvPr/>
        </p:nvSpPr>
        <p:spPr>
          <a:xfrm>
            <a:off x="174705" y="544795"/>
            <a:ext cx="1630392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d-ID" sz="6600" dirty="0" smtClean="0">
                <a:solidFill>
                  <a:schemeClr val="bg1"/>
                </a:solidFill>
              </a:rPr>
              <a:t>1</a:t>
            </a:r>
            <a:r>
              <a:rPr lang="id-ID" sz="6600" dirty="0">
                <a:solidFill>
                  <a:schemeClr val="bg1"/>
                </a:solidFill>
              </a:rPr>
              <a:t>. </a:t>
            </a:r>
            <a:r>
              <a:rPr lang="id-ID" sz="6600" dirty="0">
                <a:solidFill>
                  <a:schemeClr val="bg1"/>
                </a:solidFill>
              </a:rPr>
              <a:t>Pengantar Keamanan </a:t>
            </a:r>
            <a:r>
              <a:rPr lang="id-ID" sz="6600" dirty="0" smtClean="0">
                <a:solidFill>
                  <a:schemeClr val="bg1"/>
                </a:solidFill>
              </a:rPr>
              <a:t>Multimedia</a:t>
            </a:r>
            <a:endParaRPr lang="id-ID" sz="6600" dirty="0">
              <a:solidFill>
                <a:schemeClr val="bg1"/>
              </a:solidFill>
            </a:endParaRPr>
          </a:p>
        </p:txBody>
      </p:sp>
      <p:sp>
        <p:nvSpPr>
          <p:cNvPr id="271" name="Google Shape;271;p16"/>
          <p:cNvSpPr txBox="1"/>
          <p:nvPr/>
        </p:nvSpPr>
        <p:spPr>
          <a:xfrm>
            <a:off x="5376058" y="1629480"/>
            <a:ext cx="9711537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endParaRPr lang="id-ID" sz="3200" b="1" dirty="0">
              <a:solidFill>
                <a:schemeClr val="bg1"/>
              </a:solidFill>
            </a:endParaRPr>
          </a:p>
          <a:p>
            <a:pPr algn="just"/>
            <a:r>
              <a:rPr lang="id-ID" sz="3200" b="1" dirty="0">
                <a:solidFill>
                  <a:schemeClr val="bg1"/>
                </a:solidFill>
              </a:rPr>
              <a:t>Keamanan multimedia berfokus pada perlindungan informasi yang disimpan atau dikirimkan dalam bentuk gambar, audio, atau video</a:t>
            </a:r>
            <a:r>
              <a:rPr lang="id-ID" sz="3200" b="1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id-ID" sz="3200" b="1" dirty="0" smtClean="0">
              <a:solidFill>
                <a:schemeClr val="bg1"/>
              </a:solidFill>
            </a:endParaRPr>
          </a:p>
          <a:p>
            <a:pPr algn="just"/>
            <a:r>
              <a:rPr lang="id-ID" sz="3200" b="1" dirty="0">
                <a:solidFill>
                  <a:schemeClr val="bg1"/>
                </a:solidFill>
              </a:rPr>
              <a:t>Tiga konsep utama:</a:t>
            </a:r>
          </a:p>
          <a:p>
            <a:pPr algn="just"/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4430" y="4975881"/>
            <a:ext cx="10293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d-ID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566867"/>
              </p:ext>
            </p:extLst>
          </p:nvPr>
        </p:nvGraphicFramePr>
        <p:xfrm>
          <a:off x="4606505" y="5320977"/>
          <a:ext cx="11130297" cy="2572748"/>
        </p:xfrm>
        <a:graphic>
          <a:graphicData uri="http://schemas.openxmlformats.org/drawingml/2006/table">
            <a:tbl>
              <a:tblPr/>
              <a:tblGrid>
                <a:gridCol w="3710099">
                  <a:extLst>
                    <a:ext uri="{9D8B030D-6E8A-4147-A177-3AD203B41FA5}">
                      <a16:colId xmlns:a16="http://schemas.microsoft.com/office/drawing/2014/main" val="2692970328"/>
                    </a:ext>
                  </a:extLst>
                </a:gridCol>
                <a:gridCol w="3710099">
                  <a:extLst>
                    <a:ext uri="{9D8B030D-6E8A-4147-A177-3AD203B41FA5}">
                      <a16:colId xmlns:a16="http://schemas.microsoft.com/office/drawing/2014/main" val="1029834883"/>
                    </a:ext>
                  </a:extLst>
                </a:gridCol>
                <a:gridCol w="3710099">
                  <a:extLst>
                    <a:ext uri="{9D8B030D-6E8A-4147-A177-3AD203B41FA5}">
                      <a16:colId xmlns:a16="http://schemas.microsoft.com/office/drawing/2014/main" val="2048471069"/>
                    </a:ext>
                  </a:extLst>
                </a:gridCol>
              </a:tblGrid>
              <a:tr h="547393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674957"/>
                  </a:ext>
                </a:extLst>
              </a:tr>
              <a:tr h="547393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18777"/>
                  </a:ext>
                </a:extLst>
              </a:tr>
              <a:tr h="930569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769172"/>
                  </a:ext>
                </a:extLst>
              </a:tr>
              <a:tr h="547393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52039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167760"/>
              </p:ext>
            </p:extLst>
          </p:nvPr>
        </p:nvGraphicFramePr>
        <p:xfrm>
          <a:off x="3990077" y="5374997"/>
          <a:ext cx="12192000" cy="4267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0485851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691582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60837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3200" u="none" strike="noStrike" cap="none" dirty="0">
                          <a:sym typeface="Arial"/>
                        </a:rPr>
                        <a:t>Teknik</a:t>
                      </a:r>
                      <a:endParaRPr lang="id-ID" sz="3200" b="0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3200" u="none" strike="noStrike" cap="none" dirty="0">
                          <a:sym typeface="Arial"/>
                        </a:rPr>
                        <a:t>Fokus Keamanan</a:t>
                      </a:r>
                      <a:endParaRPr lang="id-ID" sz="3200" b="0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3200" u="none" strike="noStrike" cap="none">
                          <a:sym typeface="Arial"/>
                        </a:rPr>
                        <a:t>Contoh Penggunaan</a:t>
                      </a:r>
                      <a:endParaRPr lang="id-ID" sz="3200" b="0" i="0" u="none" strike="noStrike" cap="none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7652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3200" u="none" strike="noStrike" cap="none" dirty="0">
                          <a:sym typeface="Arial"/>
                        </a:rPr>
                        <a:t>Kriptografi</a:t>
                      </a:r>
                      <a:endParaRPr lang="id-ID" sz="3200" b="0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3200" u="none" strike="noStrike" cap="none" dirty="0">
                          <a:sym typeface="Arial"/>
                        </a:rPr>
                        <a:t>Menyembunyikan isi pesan</a:t>
                      </a:r>
                      <a:endParaRPr lang="id-ID" sz="3200" b="0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3200" u="none" strike="noStrike" cap="none" dirty="0">
                          <a:sym typeface="Arial"/>
                        </a:rPr>
                        <a:t>Enkripsi file PDF</a:t>
                      </a:r>
                      <a:endParaRPr lang="id-ID" sz="3200" b="0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9026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3200" u="none" strike="noStrike" cap="none">
                          <a:sym typeface="Arial"/>
                        </a:rPr>
                        <a:t>Steganografi</a:t>
                      </a:r>
                      <a:endParaRPr lang="id-ID" sz="3200" b="0" i="0" u="none" strike="noStrike" cap="none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3200" u="none" strike="noStrike" cap="none" dirty="0">
                          <a:sym typeface="Arial"/>
                        </a:rPr>
                        <a:t>Menyembunyikan keberadaan pesan</a:t>
                      </a:r>
                      <a:endParaRPr lang="id-ID" sz="3200" b="0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3200" u="none" strike="noStrike" cap="none" dirty="0">
                          <a:sym typeface="Arial"/>
                        </a:rPr>
                        <a:t>Pesan rahasia disisipkan ke gambar</a:t>
                      </a:r>
                      <a:endParaRPr lang="fi-FI" sz="3200" b="0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715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3200" u="none" strike="noStrike" cap="none">
                          <a:sym typeface="Arial"/>
                        </a:rPr>
                        <a:t>Digital Watermarking</a:t>
                      </a:r>
                      <a:endParaRPr lang="id-ID" sz="3200" b="0" i="0" u="none" strike="noStrike" cap="none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3200" u="none" strike="noStrike" cap="none" dirty="0">
                          <a:sym typeface="Arial"/>
                        </a:rPr>
                        <a:t>Perlindungan hak cipta, keaslian</a:t>
                      </a:r>
                      <a:endParaRPr lang="id-ID" sz="3200" b="0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3200" u="none" strike="noStrike" cap="none" dirty="0">
                          <a:sym typeface="Arial"/>
                        </a:rPr>
                        <a:t>Logo transparan pada foto</a:t>
                      </a:r>
                      <a:endParaRPr lang="id-ID" sz="3200" b="0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27216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/>
          <p:nvPr/>
        </p:nvSpPr>
        <p:spPr>
          <a:xfrm>
            <a:off x="1801333" y="1065518"/>
            <a:ext cx="14811538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id-ID" sz="6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2. Steganografi</a:t>
            </a:r>
            <a:endParaRPr sz="6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8" name="Google Shape;198;p15"/>
          <p:cNvSpPr/>
          <p:nvPr/>
        </p:nvSpPr>
        <p:spPr>
          <a:xfrm rot="-3278844">
            <a:off x="-7934806" y="-5136650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199" name="Google Shape;199;p15"/>
          <p:cNvSpPr/>
          <p:nvPr/>
        </p:nvSpPr>
        <p:spPr>
          <a:xfrm rot="7599151">
            <a:off x="12214224" y="426586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209" name="Google Shape;209;p15"/>
          <p:cNvSpPr/>
          <p:nvPr/>
        </p:nvSpPr>
        <p:spPr>
          <a:xfrm>
            <a:off x="3346508" y="4145197"/>
            <a:ext cx="1443419" cy="1443419"/>
          </a:xfrm>
          <a:custGeom>
            <a:avLst/>
            <a:gdLst/>
            <a:ahLst/>
            <a:cxnLst/>
            <a:rect l="l" t="t" r="r" b="b"/>
            <a:pathLst>
              <a:path w="1443419" h="1443419" extrusionOk="0">
                <a:moveTo>
                  <a:pt x="0" y="0"/>
                </a:moveTo>
                <a:lnTo>
                  <a:pt x="1443420" y="0"/>
                </a:lnTo>
                <a:lnTo>
                  <a:pt x="1443420" y="1443419"/>
                </a:lnTo>
                <a:lnTo>
                  <a:pt x="0" y="1443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0" name="Google Shape;210;p15"/>
          <p:cNvSpPr/>
          <p:nvPr/>
        </p:nvSpPr>
        <p:spPr>
          <a:xfrm>
            <a:off x="8113978" y="4145197"/>
            <a:ext cx="1443419" cy="1443419"/>
          </a:xfrm>
          <a:custGeom>
            <a:avLst/>
            <a:gdLst/>
            <a:ahLst/>
            <a:cxnLst/>
            <a:rect l="l" t="t" r="r" b="b"/>
            <a:pathLst>
              <a:path w="1443419" h="1443419" extrusionOk="0">
                <a:moveTo>
                  <a:pt x="0" y="0"/>
                </a:moveTo>
                <a:lnTo>
                  <a:pt x="1443419" y="0"/>
                </a:lnTo>
                <a:lnTo>
                  <a:pt x="1443419" y="1443419"/>
                </a:lnTo>
                <a:lnTo>
                  <a:pt x="0" y="1443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18" name="Google Shape;218;p15"/>
          <p:cNvGrpSpPr/>
          <p:nvPr/>
        </p:nvGrpSpPr>
        <p:grpSpPr>
          <a:xfrm>
            <a:off x="15314918" y="1506159"/>
            <a:ext cx="847888" cy="856040"/>
            <a:chOff x="0" y="-60012"/>
            <a:chExt cx="1130517" cy="1141387"/>
          </a:xfrm>
        </p:grpSpPr>
        <p:grpSp>
          <p:nvGrpSpPr>
            <p:cNvPr id="219" name="Google Shape;219;p15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220" name="Google Shape;220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21" name="Google Shape;221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" name="Google Shape;222;p15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223" name="Google Shape;223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224" name="Google Shape;224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5" name="Google Shape;225;p15"/>
          <p:cNvGrpSpPr/>
          <p:nvPr/>
        </p:nvGrpSpPr>
        <p:grpSpPr>
          <a:xfrm>
            <a:off x="4789927" y="8854526"/>
            <a:ext cx="847888" cy="856040"/>
            <a:chOff x="0" y="-60012"/>
            <a:chExt cx="1130517" cy="1141387"/>
          </a:xfrm>
        </p:grpSpPr>
        <p:grpSp>
          <p:nvGrpSpPr>
            <p:cNvPr id="226" name="Google Shape;226;p15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227" name="Google Shape;227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28" name="Google Shape;228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5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230" name="Google Shape;230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231" name="Google Shape;231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01333" y="2547447"/>
            <a:ext cx="15512127" cy="895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2.1  Steganografi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Steganografi adalah teknik </a:t>
            </a:r>
            <a:r>
              <a:rPr lang="id-ID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menyembunyikan informasi ke dalam media pembawa (cover media)</a:t>
            </a: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sehingga keberadaan pesan tidak disadari oleh pihak lain</a:t>
            </a:r>
            <a:r>
              <a:rPr lang="id-ID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Contoh media</a:t>
            </a:r>
            <a:r>
              <a:rPr lang="id-ID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id-ID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Gambar </a:t>
            </a: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(paling umum</a:t>
            </a:r>
            <a:r>
              <a:rPr lang="id-ID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id-ID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Audio</a:t>
            </a: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id-ID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Video</a:t>
            </a: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id-ID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Teks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d-ID" sz="3200" dirty="0" smtClean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d-ID" sz="3200" dirty="0" smtClean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d-ID" altLang="id-ID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d-ID" altLang="id-ID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/>
          <p:nvPr/>
        </p:nvSpPr>
        <p:spPr>
          <a:xfrm rot="-3278844">
            <a:off x="-9266991" y="-5136650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199" name="Google Shape;199;p15"/>
          <p:cNvSpPr/>
          <p:nvPr/>
        </p:nvSpPr>
        <p:spPr>
          <a:xfrm rot="7599151">
            <a:off x="12214224" y="426586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209" name="Google Shape;209;p15"/>
          <p:cNvSpPr/>
          <p:nvPr/>
        </p:nvSpPr>
        <p:spPr>
          <a:xfrm>
            <a:off x="3346508" y="4145197"/>
            <a:ext cx="1443419" cy="1443419"/>
          </a:xfrm>
          <a:custGeom>
            <a:avLst/>
            <a:gdLst/>
            <a:ahLst/>
            <a:cxnLst/>
            <a:rect l="l" t="t" r="r" b="b"/>
            <a:pathLst>
              <a:path w="1443419" h="1443419" extrusionOk="0">
                <a:moveTo>
                  <a:pt x="0" y="0"/>
                </a:moveTo>
                <a:lnTo>
                  <a:pt x="1443420" y="0"/>
                </a:lnTo>
                <a:lnTo>
                  <a:pt x="1443420" y="1443419"/>
                </a:lnTo>
                <a:lnTo>
                  <a:pt x="0" y="1443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0" name="Google Shape;210;p15"/>
          <p:cNvSpPr/>
          <p:nvPr/>
        </p:nvSpPr>
        <p:spPr>
          <a:xfrm>
            <a:off x="8113978" y="4145197"/>
            <a:ext cx="1443419" cy="1443419"/>
          </a:xfrm>
          <a:custGeom>
            <a:avLst/>
            <a:gdLst/>
            <a:ahLst/>
            <a:cxnLst/>
            <a:rect l="l" t="t" r="r" b="b"/>
            <a:pathLst>
              <a:path w="1443419" h="1443419" extrusionOk="0">
                <a:moveTo>
                  <a:pt x="0" y="0"/>
                </a:moveTo>
                <a:lnTo>
                  <a:pt x="1443419" y="0"/>
                </a:lnTo>
                <a:lnTo>
                  <a:pt x="1443419" y="1443419"/>
                </a:lnTo>
                <a:lnTo>
                  <a:pt x="0" y="1443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18" name="Google Shape;218;p15"/>
          <p:cNvGrpSpPr/>
          <p:nvPr/>
        </p:nvGrpSpPr>
        <p:grpSpPr>
          <a:xfrm>
            <a:off x="15314918" y="1506159"/>
            <a:ext cx="847888" cy="856040"/>
            <a:chOff x="0" y="-60012"/>
            <a:chExt cx="1130517" cy="1141387"/>
          </a:xfrm>
        </p:grpSpPr>
        <p:grpSp>
          <p:nvGrpSpPr>
            <p:cNvPr id="219" name="Google Shape;219;p15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220" name="Google Shape;220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21" name="Google Shape;221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" name="Google Shape;222;p15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223" name="Google Shape;223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224" name="Google Shape;224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5" name="Google Shape;225;p15"/>
          <p:cNvGrpSpPr/>
          <p:nvPr/>
        </p:nvGrpSpPr>
        <p:grpSpPr>
          <a:xfrm>
            <a:off x="4789927" y="8854526"/>
            <a:ext cx="847888" cy="856040"/>
            <a:chOff x="0" y="-60012"/>
            <a:chExt cx="1130517" cy="1141387"/>
          </a:xfrm>
        </p:grpSpPr>
        <p:grpSp>
          <p:nvGrpSpPr>
            <p:cNvPr id="226" name="Google Shape;226;p15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227" name="Google Shape;227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28" name="Google Shape;228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5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230" name="Google Shape;230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231" name="Google Shape;231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2540" y="2438697"/>
            <a:ext cx="15512127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2.2 Tujuan </a:t>
            </a:r>
            <a:r>
              <a:rPr lang="id-ID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Utama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Tujuan utamanya adalah : </a:t>
            </a:r>
            <a:endParaRPr lang="id-ID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Menyamarkan keberadaan </a:t>
            </a: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pesan</a:t>
            </a: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Menghindari kecurigaan pihak </a:t>
            </a: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ketiga</a:t>
            </a: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Menambah lapisan keamanan (bisa digabung dengan </a:t>
            </a: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kriptografi)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d-ID" sz="3200" dirty="0" smtClean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d-ID" sz="3200" dirty="0" smtClean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d-ID" altLang="id-ID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d-ID" altLang="id-ID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4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/>
          <p:nvPr/>
        </p:nvSpPr>
        <p:spPr>
          <a:xfrm rot="-3278844">
            <a:off x="-9266991" y="-5136650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199" name="Google Shape;199;p15"/>
          <p:cNvSpPr/>
          <p:nvPr/>
        </p:nvSpPr>
        <p:spPr>
          <a:xfrm rot="7599151">
            <a:off x="12214224" y="426586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209" name="Google Shape;209;p15"/>
          <p:cNvSpPr/>
          <p:nvPr/>
        </p:nvSpPr>
        <p:spPr>
          <a:xfrm>
            <a:off x="3346508" y="4145197"/>
            <a:ext cx="1443419" cy="1443419"/>
          </a:xfrm>
          <a:custGeom>
            <a:avLst/>
            <a:gdLst/>
            <a:ahLst/>
            <a:cxnLst/>
            <a:rect l="l" t="t" r="r" b="b"/>
            <a:pathLst>
              <a:path w="1443419" h="1443419" extrusionOk="0">
                <a:moveTo>
                  <a:pt x="0" y="0"/>
                </a:moveTo>
                <a:lnTo>
                  <a:pt x="1443420" y="0"/>
                </a:lnTo>
                <a:lnTo>
                  <a:pt x="1443420" y="1443419"/>
                </a:lnTo>
                <a:lnTo>
                  <a:pt x="0" y="1443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0" name="Google Shape;210;p15"/>
          <p:cNvSpPr/>
          <p:nvPr/>
        </p:nvSpPr>
        <p:spPr>
          <a:xfrm>
            <a:off x="8113978" y="4145197"/>
            <a:ext cx="1443419" cy="1443419"/>
          </a:xfrm>
          <a:custGeom>
            <a:avLst/>
            <a:gdLst/>
            <a:ahLst/>
            <a:cxnLst/>
            <a:rect l="l" t="t" r="r" b="b"/>
            <a:pathLst>
              <a:path w="1443419" h="1443419" extrusionOk="0">
                <a:moveTo>
                  <a:pt x="0" y="0"/>
                </a:moveTo>
                <a:lnTo>
                  <a:pt x="1443419" y="0"/>
                </a:lnTo>
                <a:lnTo>
                  <a:pt x="1443419" y="1443419"/>
                </a:lnTo>
                <a:lnTo>
                  <a:pt x="0" y="1443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18" name="Google Shape;218;p15"/>
          <p:cNvGrpSpPr/>
          <p:nvPr/>
        </p:nvGrpSpPr>
        <p:grpSpPr>
          <a:xfrm>
            <a:off x="15314918" y="1506159"/>
            <a:ext cx="847888" cy="856040"/>
            <a:chOff x="0" y="-60012"/>
            <a:chExt cx="1130517" cy="1141387"/>
          </a:xfrm>
        </p:grpSpPr>
        <p:grpSp>
          <p:nvGrpSpPr>
            <p:cNvPr id="219" name="Google Shape;219;p15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220" name="Google Shape;220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21" name="Google Shape;221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" name="Google Shape;222;p15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223" name="Google Shape;223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224" name="Google Shape;224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5" name="Google Shape;225;p15"/>
          <p:cNvGrpSpPr/>
          <p:nvPr/>
        </p:nvGrpSpPr>
        <p:grpSpPr>
          <a:xfrm>
            <a:off x="4789927" y="8854526"/>
            <a:ext cx="847888" cy="856040"/>
            <a:chOff x="0" y="-60012"/>
            <a:chExt cx="1130517" cy="1141387"/>
          </a:xfrm>
        </p:grpSpPr>
        <p:grpSp>
          <p:nvGrpSpPr>
            <p:cNvPr id="226" name="Google Shape;226;p15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227" name="Google Shape;227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28" name="Google Shape;228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5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230" name="Google Shape;230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231" name="Google Shape;231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2540" y="961370"/>
            <a:ext cx="15512127" cy="969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2.3 Karakteristik Sistem </a:t>
            </a:r>
            <a:r>
              <a:rPr lang="id-ID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Steganografi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d-ID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Karakteristik utamanya adalah : </a:t>
            </a:r>
            <a:endParaRPr lang="id-ID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Imperceptibility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Perubahan </a:t>
            </a: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tidak terlihat oleh mata </a:t>
            </a: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manusia.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2. Capacity</a:t>
            </a:r>
            <a:endParaRPr lang="id-ID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</a:t>
            </a: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Banyaknya data yang dapat </a:t>
            </a: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disisipkan.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3. Robustness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Ketahanan </a:t>
            </a:r>
            <a:r>
              <a:rPr 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terhadap manipulasi (kompresi, cropping, editing).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d-ID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d-ID" sz="3200" dirty="0" smtClean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d-ID" altLang="id-ID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d-ID" altLang="id-ID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CA8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/>
          <p:nvPr/>
        </p:nvSpPr>
        <p:spPr>
          <a:xfrm rot="-8100000">
            <a:off x="-7019259" y="4447771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237" name="Google Shape;237;p16"/>
          <p:cNvSpPr/>
          <p:nvPr/>
        </p:nvSpPr>
        <p:spPr>
          <a:xfrm rot="2700000">
            <a:off x="7693193" y="-4051440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1"/>
                </a:lnTo>
                <a:lnTo>
                  <a:pt x="0" y="93681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238" name="Google Shape;238;p16"/>
          <p:cNvGrpSpPr/>
          <p:nvPr/>
        </p:nvGrpSpPr>
        <p:grpSpPr>
          <a:xfrm>
            <a:off x="-297850" y="-850361"/>
            <a:ext cx="7993047" cy="7993047"/>
            <a:chOff x="0" y="0"/>
            <a:chExt cx="10657396" cy="10657396"/>
          </a:xfrm>
        </p:grpSpPr>
        <p:grpSp>
          <p:nvGrpSpPr>
            <p:cNvPr id="239" name="Google Shape;239;p16"/>
            <p:cNvGrpSpPr/>
            <p:nvPr/>
          </p:nvGrpSpPr>
          <p:grpSpPr>
            <a:xfrm>
              <a:off x="0" y="0"/>
              <a:ext cx="10657396" cy="10657396"/>
              <a:chOff x="0" y="0"/>
              <a:chExt cx="812800" cy="812800"/>
            </a:xfrm>
          </p:grpSpPr>
          <p:sp>
            <p:nvSpPr>
              <p:cNvPr id="240" name="Google Shape;24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6"/>
            <p:cNvGrpSpPr/>
            <p:nvPr/>
          </p:nvGrpSpPr>
          <p:grpSpPr>
            <a:xfrm>
              <a:off x="1034397" y="1034397"/>
              <a:ext cx="8588602" cy="8588602"/>
              <a:chOff x="0" y="0"/>
              <a:chExt cx="812800" cy="812800"/>
            </a:xfrm>
          </p:grpSpPr>
          <p:sp>
            <p:nvSpPr>
              <p:cNvPr id="243" name="Google Shape;24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" name="Google Shape;245;p16"/>
            <p:cNvGrpSpPr/>
            <p:nvPr/>
          </p:nvGrpSpPr>
          <p:grpSpPr>
            <a:xfrm>
              <a:off x="1786907" y="1786907"/>
              <a:ext cx="7083581" cy="7083581"/>
              <a:chOff x="0" y="0"/>
              <a:chExt cx="812800" cy="812800"/>
            </a:xfrm>
          </p:grpSpPr>
          <p:sp>
            <p:nvSpPr>
              <p:cNvPr id="246" name="Google Shape;24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8" name="Google Shape;248;p16"/>
            <p:cNvGrpSpPr/>
            <p:nvPr/>
          </p:nvGrpSpPr>
          <p:grpSpPr>
            <a:xfrm>
              <a:off x="2409352" y="2409352"/>
              <a:ext cx="5838691" cy="5838691"/>
              <a:chOff x="0" y="0"/>
              <a:chExt cx="812800" cy="812800"/>
            </a:xfrm>
          </p:grpSpPr>
          <p:sp>
            <p:nvSpPr>
              <p:cNvPr id="249" name="Google Shape;24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1" name="Google Shape;251;p16"/>
            <p:cNvGrpSpPr/>
            <p:nvPr/>
          </p:nvGrpSpPr>
          <p:grpSpPr>
            <a:xfrm>
              <a:off x="3092186" y="3092186"/>
              <a:ext cx="4473024" cy="4473024"/>
              <a:chOff x="0" y="0"/>
              <a:chExt cx="812800" cy="812800"/>
            </a:xfrm>
          </p:grpSpPr>
          <p:sp>
            <p:nvSpPr>
              <p:cNvPr id="252" name="Google Shape;25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4" name="Google Shape;254;p16"/>
          <p:cNvGrpSpPr/>
          <p:nvPr/>
        </p:nvGrpSpPr>
        <p:grpSpPr>
          <a:xfrm>
            <a:off x="1989919" y="-179217"/>
            <a:ext cx="3086100" cy="4896140"/>
            <a:chOff x="0" y="-47625"/>
            <a:chExt cx="812800" cy="1704015"/>
          </a:xfrm>
        </p:grpSpPr>
        <p:sp>
          <p:nvSpPr>
            <p:cNvPr id="255" name="Google Shape;255;p16"/>
            <p:cNvSpPr/>
            <p:nvPr/>
          </p:nvSpPr>
          <p:spPr>
            <a:xfrm>
              <a:off x="0" y="0"/>
              <a:ext cx="812800" cy="1656390"/>
            </a:xfrm>
            <a:custGeom>
              <a:avLst/>
              <a:gdLst/>
              <a:ahLst/>
              <a:cxnLst/>
              <a:rect l="l" t="t" r="r" b="b"/>
              <a:pathLst>
                <a:path w="812800" h="165639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1656390"/>
                  </a:lnTo>
                  <a:lnTo>
                    <a:pt x="0" y="1656390"/>
                  </a:lnTo>
                  <a:close/>
                </a:path>
              </a:pathLst>
            </a:custGeom>
            <a:solidFill>
              <a:srgbClr val="F35391"/>
            </a:solidFill>
            <a:ln>
              <a:noFill/>
            </a:ln>
          </p:spPr>
        </p:sp>
        <p:sp>
          <p:nvSpPr>
            <p:cNvPr id="256" name="Google Shape;256;p16"/>
            <p:cNvSpPr txBox="1"/>
            <p:nvPr/>
          </p:nvSpPr>
          <p:spPr>
            <a:xfrm>
              <a:off x="0" y="-47625"/>
              <a:ext cx="812800" cy="1704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16"/>
          <p:cNvGrpSpPr/>
          <p:nvPr/>
        </p:nvGrpSpPr>
        <p:grpSpPr>
          <a:xfrm>
            <a:off x="2926386" y="2373875"/>
            <a:ext cx="1544574" cy="1544574"/>
            <a:chOff x="0" y="0"/>
            <a:chExt cx="812800" cy="812800"/>
          </a:xfrm>
        </p:grpSpPr>
        <p:sp>
          <p:nvSpPr>
            <p:cNvPr id="258" name="Google Shape;258;p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01</a:t>
              </a:r>
              <a:endParaRPr dirty="0"/>
            </a:p>
          </p:txBody>
        </p:sp>
      </p:grpSp>
      <p:grpSp>
        <p:nvGrpSpPr>
          <p:cNvPr id="260" name="Google Shape;260;p16"/>
          <p:cNvGrpSpPr/>
          <p:nvPr/>
        </p:nvGrpSpPr>
        <p:grpSpPr>
          <a:xfrm>
            <a:off x="16518133" y="-180826"/>
            <a:ext cx="1769866" cy="10466217"/>
            <a:chOff x="0" y="-47625"/>
            <a:chExt cx="812800" cy="2756534"/>
          </a:xfrm>
        </p:grpSpPr>
        <p:sp>
          <p:nvSpPr>
            <p:cNvPr id="261" name="Google Shape;261;p16"/>
            <p:cNvSpPr/>
            <p:nvPr/>
          </p:nvSpPr>
          <p:spPr>
            <a:xfrm>
              <a:off x="0" y="0"/>
              <a:ext cx="812800" cy="2708909"/>
            </a:xfrm>
            <a:custGeom>
              <a:avLst/>
              <a:gdLst/>
              <a:ahLst/>
              <a:cxnLst/>
              <a:rect l="l" t="t" r="r" b="b"/>
              <a:pathLst>
                <a:path w="812800" h="2708909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08909"/>
                  </a:lnTo>
                  <a:lnTo>
                    <a:pt x="0" y="2708909"/>
                  </a:lnTo>
                  <a:close/>
                </a:path>
              </a:pathLst>
            </a:custGeom>
            <a:solidFill>
              <a:srgbClr val="69F3C2"/>
            </a:solidFill>
            <a:ln>
              <a:noFill/>
            </a:ln>
          </p:spPr>
        </p:sp>
        <p:sp>
          <p:nvSpPr>
            <p:cNvPr id="262" name="Google Shape;262;p16"/>
            <p:cNvSpPr txBox="1"/>
            <p:nvPr/>
          </p:nvSpPr>
          <p:spPr>
            <a:xfrm>
              <a:off x="0" y="-47625"/>
              <a:ext cx="812800" cy="2756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6"/>
          <p:cNvSpPr/>
          <p:nvPr/>
        </p:nvSpPr>
        <p:spPr>
          <a:xfrm>
            <a:off x="17043010" y="-1002413"/>
            <a:ext cx="5016889" cy="10134270"/>
          </a:xfrm>
          <a:custGeom>
            <a:avLst/>
            <a:gdLst/>
            <a:ahLst/>
            <a:cxnLst/>
            <a:rect l="l" t="t" r="r" b="b"/>
            <a:pathLst>
              <a:path w="6858000" h="10134270" extrusionOk="0">
                <a:moveTo>
                  <a:pt x="0" y="0"/>
                </a:moveTo>
                <a:lnTo>
                  <a:pt x="6858000" y="0"/>
                </a:lnTo>
                <a:lnTo>
                  <a:pt x="6858000" y="10134270"/>
                </a:lnTo>
                <a:lnTo>
                  <a:pt x="0" y="10134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4629" r="-131652"/>
            </a:stretch>
          </a:blipFill>
          <a:ln>
            <a:noFill/>
          </a:ln>
        </p:spPr>
      </p:sp>
      <p:sp>
        <p:nvSpPr>
          <p:cNvPr id="269" name="Google Shape;269;p16"/>
          <p:cNvSpPr txBox="1"/>
          <p:nvPr/>
        </p:nvSpPr>
        <p:spPr>
          <a:xfrm>
            <a:off x="174705" y="544795"/>
            <a:ext cx="1630392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d-ID" sz="6600" dirty="0" smtClean="0"/>
              <a:t>3</a:t>
            </a:r>
            <a:r>
              <a:rPr lang="id-ID" sz="6600" dirty="0"/>
              <a:t>. Metode LSB (Least Significant Bit)</a:t>
            </a:r>
            <a:endParaRPr lang="id-ID" sz="6600" dirty="0">
              <a:solidFill>
                <a:schemeClr val="bg1"/>
              </a:solidFill>
            </a:endParaRPr>
          </a:p>
        </p:txBody>
      </p:sp>
      <p:sp>
        <p:nvSpPr>
          <p:cNvPr id="271" name="Google Shape;271;p16"/>
          <p:cNvSpPr txBox="1"/>
          <p:nvPr/>
        </p:nvSpPr>
        <p:spPr>
          <a:xfrm>
            <a:off x="5146241" y="1629480"/>
            <a:ext cx="11120971" cy="935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endParaRPr lang="id-ID" sz="3200" b="1" dirty="0">
              <a:solidFill>
                <a:schemeClr val="bg1"/>
              </a:solidFill>
            </a:endParaRPr>
          </a:p>
          <a:p>
            <a:pPr algn="just"/>
            <a:r>
              <a:rPr lang="id-ID" sz="3200" dirty="0"/>
              <a:t>3.1 Prinsip </a:t>
            </a:r>
            <a:r>
              <a:rPr lang="id-ID" sz="3200" dirty="0" smtClean="0"/>
              <a:t>Kerja</a:t>
            </a:r>
          </a:p>
          <a:p>
            <a:r>
              <a:rPr lang="id-ID" sz="3200" dirty="0"/>
              <a:t>Pada gambar digital RGB, setiap pixel memiliki 3 komponen warna (R, G, B), masing-masing 8 bit.</a:t>
            </a:r>
          </a:p>
          <a:p>
            <a:r>
              <a:rPr lang="id-ID" sz="3200" dirty="0"/>
              <a:t>Bit paling rendah (Least Significant Bit) dapat diubah tanpa mengubah warna pixel secara terlihat.</a:t>
            </a:r>
          </a:p>
          <a:p>
            <a:pPr algn="just"/>
            <a:endParaRPr lang="id-ID" sz="3200" b="1" dirty="0" smtClean="0">
              <a:solidFill>
                <a:schemeClr val="bg1"/>
              </a:solidFill>
            </a:endParaRPr>
          </a:p>
          <a:p>
            <a:pPr algn="just"/>
            <a:r>
              <a:rPr lang="id-ID" sz="3200" dirty="0"/>
              <a:t>Contoh penyisipan 1 bit, </a:t>
            </a:r>
            <a:r>
              <a:rPr lang="id-ID" sz="3200" dirty="0" smtClean="0"/>
              <a:t>maka hasil sebelum sebelum:</a:t>
            </a:r>
          </a:p>
          <a:p>
            <a:pPr algn="just"/>
            <a:endParaRPr lang="id-ID" sz="3200" dirty="0" smtClean="0"/>
          </a:p>
          <a:p>
            <a:pPr algn="just"/>
            <a:r>
              <a:rPr lang="id-ID" sz="3200" b="1" dirty="0">
                <a:solidFill>
                  <a:schemeClr val="bg1"/>
                </a:solidFill>
                <a:latin typeface="Prestige Elite Std" panose="02060509020206020304" pitchFamily="49" charset="0"/>
              </a:rPr>
              <a:t>Pixel R = 10110110 (182</a:t>
            </a:r>
            <a:r>
              <a:rPr lang="id-ID" sz="3200" b="1" dirty="0" smtClean="0">
                <a:solidFill>
                  <a:schemeClr val="bg1"/>
                </a:solidFill>
                <a:latin typeface="Prestige Elite Std" panose="02060509020206020304" pitchFamily="49" charset="0"/>
              </a:rPr>
              <a:t>)</a:t>
            </a:r>
          </a:p>
          <a:p>
            <a:pPr algn="just"/>
            <a:endParaRPr lang="id-ID" sz="3200" b="1" dirty="0" smtClean="0">
              <a:solidFill>
                <a:schemeClr val="bg1"/>
              </a:solidFill>
              <a:latin typeface="Prestige Elite Std" panose="02060509020206020304" pitchFamily="49" charset="0"/>
            </a:endParaRPr>
          </a:p>
          <a:p>
            <a:pPr algn="just"/>
            <a:r>
              <a:rPr lang="sv-SE" sz="3200" dirty="0"/>
              <a:t>Jika ingin menyisipkan bit pesan = 1</a:t>
            </a:r>
            <a:r>
              <a:rPr lang="sv-SE" sz="3200" dirty="0" smtClean="0"/>
              <a:t>:</a:t>
            </a:r>
            <a:endParaRPr lang="id-ID" sz="3200" dirty="0" smtClean="0"/>
          </a:p>
          <a:p>
            <a:pPr algn="just"/>
            <a:endParaRPr lang="id-ID" sz="3200" dirty="0" smtClean="0"/>
          </a:p>
          <a:p>
            <a:pPr algn="just"/>
            <a:r>
              <a:rPr lang="id-ID" sz="3200" b="1" dirty="0">
                <a:solidFill>
                  <a:schemeClr val="bg1"/>
                </a:solidFill>
                <a:latin typeface="Prestige Elite Std" panose="02060509020206020304" pitchFamily="49" charset="0"/>
              </a:rPr>
              <a:t>Pixel R = 10110111 (183</a:t>
            </a:r>
            <a:r>
              <a:rPr lang="id-ID" sz="3200" b="1" dirty="0" smtClean="0">
                <a:solidFill>
                  <a:schemeClr val="bg1"/>
                </a:solidFill>
                <a:latin typeface="Prestige Elite Std" panose="02060509020206020304" pitchFamily="49" charset="0"/>
              </a:rPr>
              <a:t>)</a:t>
            </a:r>
          </a:p>
          <a:p>
            <a:pPr algn="just"/>
            <a:endParaRPr lang="id-ID" sz="3200" b="1" dirty="0">
              <a:solidFill>
                <a:schemeClr val="bg1"/>
              </a:solidFill>
              <a:latin typeface="Prestige Elite Std" panose="02060509020206020304" pitchFamily="49" charset="0"/>
            </a:endParaRPr>
          </a:p>
          <a:p>
            <a:pPr algn="just"/>
            <a:r>
              <a:rPr lang="id-ID" sz="3200" dirty="0"/>
              <a:t>Perubahan nilai warna sangat kecil </a:t>
            </a:r>
            <a:r>
              <a:rPr lang="id-ID" sz="3200" dirty="0" smtClean="0"/>
              <a:t>sehingga tidak </a:t>
            </a:r>
            <a:r>
              <a:rPr lang="id-ID" sz="3200" dirty="0"/>
              <a:t>terlihat.</a:t>
            </a:r>
            <a:endParaRPr lang="id-ID" sz="3200" b="1" dirty="0">
              <a:solidFill>
                <a:schemeClr val="bg1"/>
              </a:solidFill>
              <a:latin typeface="Prestige Elite Std" panose="02060509020206020304" pitchFamily="49" charset="0"/>
            </a:endParaRPr>
          </a:p>
          <a:p>
            <a:pPr algn="just"/>
            <a:endParaRPr lang="id-ID" sz="3200" b="1" dirty="0">
              <a:solidFill>
                <a:schemeClr val="bg1"/>
              </a:solidFill>
              <a:latin typeface="Prestige Elite Std" panose="02060509020206020304" pitchFamily="49" charset="0"/>
            </a:endParaRPr>
          </a:p>
          <a:p>
            <a:pPr algn="just"/>
            <a:endParaRPr lang="id-ID" sz="3200" b="1" dirty="0">
              <a:solidFill>
                <a:schemeClr val="bg1"/>
              </a:solidFill>
            </a:endParaRPr>
          </a:p>
          <a:p>
            <a:pPr algn="just"/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4430" y="4975881"/>
            <a:ext cx="10293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d-ID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8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/>
          <p:nvPr/>
        </p:nvSpPr>
        <p:spPr>
          <a:xfrm rot="-3278844">
            <a:off x="-9266991" y="-5136650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199" name="Google Shape;199;p15"/>
          <p:cNvSpPr/>
          <p:nvPr/>
        </p:nvSpPr>
        <p:spPr>
          <a:xfrm rot="7599151">
            <a:off x="12214224" y="426586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209" name="Google Shape;209;p15"/>
          <p:cNvSpPr/>
          <p:nvPr/>
        </p:nvSpPr>
        <p:spPr>
          <a:xfrm>
            <a:off x="3346508" y="4145197"/>
            <a:ext cx="1443419" cy="1443419"/>
          </a:xfrm>
          <a:custGeom>
            <a:avLst/>
            <a:gdLst/>
            <a:ahLst/>
            <a:cxnLst/>
            <a:rect l="l" t="t" r="r" b="b"/>
            <a:pathLst>
              <a:path w="1443419" h="1443419" extrusionOk="0">
                <a:moveTo>
                  <a:pt x="0" y="0"/>
                </a:moveTo>
                <a:lnTo>
                  <a:pt x="1443420" y="0"/>
                </a:lnTo>
                <a:lnTo>
                  <a:pt x="1443420" y="1443419"/>
                </a:lnTo>
                <a:lnTo>
                  <a:pt x="0" y="1443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18" name="Google Shape;218;p15"/>
          <p:cNvGrpSpPr/>
          <p:nvPr/>
        </p:nvGrpSpPr>
        <p:grpSpPr>
          <a:xfrm>
            <a:off x="15314918" y="1506159"/>
            <a:ext cx="847888" cy="856040"/>
            <a:chOff x="0" y="-60012"/>
            <a:chExt cx="1130517" cy="1141387"/>
          </a:xfrm>
        </p:grpSpPr>
        <p:grpSp>
          <p:nvGrpSpPr>
            <p:cNvPr id="219" name="Google Shape;219;p15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220" name="Google Shape;220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21" name="Google Shape;221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" name="Google Shape;222;p15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223" name="Google Shape;223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224" name="Google Shape;224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5" name="Google Shape;225;p15"/>
          <p:cNvGrpSpPr/>
          <p:nvPr/>
        </p:nvGrpSpPr>
        <p:grpSpPr>
          <a:xfrm>
            <a:off x="4789927" y="8854526"/>
            <a:ext cx="847888" cy="856040"/>
            <a:chOff x="0" y="-60012"/>
            <a:chExt cx="1130517" cy="1141387"/>
          </a:xfrm>
        </p:grpSpPr>
        <p:grpSp>
          <p:nvGrpSpPr>
            <p:cNvPr id="226" name="Google Shape;226;p15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227" name="Google Shape;227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28" name="Google Shape;228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5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230" name="Google Shape;230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231" name="Google Shape;231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55937" y="2353561"/>
            <a:ext cx="15512127" cy="807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3200" dirty="0">
                <a:solidFill>
                  <a:schemeClr val="bg1"/>
                </a:solidFill>
              </a:rPr>
              <a:t>3.2 Contoh Penyisipan Byte </a:t>
            </a:r>
            <a:r>
              <a:rPr lang="id-ID" sz="3200" dirty="0" smtClean="0">
                <a:solidFill>
                  <a:schemeClr val="bg1"/>
                </a:solidFill>
              </a:rPr>
              <a:t>ASCII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3200" dirty="0" smtClean="0">
                <a:solidFill>
                  <a:schemeClr val="bg1"/>
                </a:solidFill>
              </a:rPr>
              <a:t>Teks: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3200" dirty="0">
                <a:solidFill>
                  <a:schemeClr val="bg1"/>
                </a:solidFill>
              </a:rPr>
              <a:t/>
            </a:r>
            <a:br>
              <a:rPr lang="id-ID" sz="3200" dirty="0">
                <a:solidFill>
                  <a:schemeClr val="bg1"/>
                </a:solidFill>
              </a:rPr>
            </a:br>
            <a:r>
              <a:rPr lang="sv-SE" sz="3200" dirty="0">
                <a:solidFill>
                  <a:schemeClr val="bg1"/>
                </a:solidFill>
              </a:rPr>
              <a:t>Jika disisipkan ke 8 pixel (bit LSB-nya</a:t>
            </a:r>
            <a:r>
              <a:rPr lang="sv-SE" sz="3200" dirty="0" smtClean="0">
                <a:solidFill>
                  <a:schemeClr val="bg1"/>
                </a:solidFill>
              </a:rPr>
              <a:t>):</a:t>
            </a:r>
            <a:endParaRPr lang="id-ID" sz="3200" dirty="0" smtClean="0">
              <a:solidFill>
                <a:schemeClr val="bg1"/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1800" dirty="0">
                <a:solidFill>
                  <a:schemeClr val="bg1"/>
                </a:solidFill>
                <a:latin typeface="Prestige Elite Std" panose="02060509020206020304" pitchFamily="49" charset="0"/>
              </a:rPr>
              <a:t>Pixel1 LSB → 0 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1800" dirty="0">
                <a:solidFill>
                  <a:schemeClr val="bg1"/>
                </a:solidFill>
                <a:latin typeface="Prestige Elite Std" panose="02060509020206020304" pitchFamily="49" charset="0"/>
              </a:rPr>
              <a:t>Pixel2 LSB → 1 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1800" dirty="0">
                <a:solidFill>
                  <a:schemeClr val="bg1"/>
                </a:solidFill>
                <a:latin typeface="Prestige Elite Std" panose="02060509020206020304" pitchFamily="49" charset="0"/>
              </a:rPr>
              <a:t>Pixel3 LSB → 0 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1800" dirty="0">
                <a:solidFill>
                  <a:schemeClr val="bg1"/>
                </a:solidFill>
                <a:latin typeface="Prestige Elite Std" panose="02060509020206020304" pitchFamily="49" charset="0"/>
              </a:rPr>
              <a:t>...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d-ID" sz="1800" dirty="0">
                <a:solidFill>
                  <a:schemeClr val="bg1"/>
                </a:solidFill>
                <a:latin typeface="Prestige Elite Std" panose="02060509020206020304" pitchFamily="49" charset="0"/>
              </a:rPr>
              <a:t>Pixel8 LSB → 1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d-ID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d-ID" sz="3200" dirty="0" smtClean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d-ID" altLang="id-ID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d-ID" altLang="id-ID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97406" y="3950957"/>
            <a:ext cx="4458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id-ID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restige Elite Std" panose="02060509020206020304" pitchFamily="49" charset="0"/>
              </a:rPr>
              <a:t>A → ASCII: 65 → biner 01000001 </a:t>
            </a:r>
          </a:p>
        </p:txBody>
      </p:sp>
    </p:spTree>
    <p:extLst>
      <p:ext uri="{BB962C8B-B14F-4D97-AF65-F5344CB8AC3E}">
        <p14:creationId xmlns:p14="http://schemas.microsoft.com/office/powerpoint/2010/main" val="217487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/>
          <p:nvPr/>
        </p:nvSpPr>
        <p:spPr>
          <a:xfrm rot="-3278844">
            <a:off x="-7178676" y="-49888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153" name="Google Shape;153;p14"/>
          <p:cNvSpPr txBox="1"/>
          <p:nvPr/>
        </p:nvSpPr>
        <p:spPr>
          <a:xfrm>
            <a:off x="1301588" y="1028700"/>
            <a:ext cx="1698641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d-ID" sz="6000" b="1" dirty="0">
                <a:solidFill>
                  <a:schemeClr val="bg1"/>
                </a:solidFill>
              </a:rPr>
              <a:t>4. Digital Watermarking</a:t>
            </a:r>
            <a:endParaRPr sz="6000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60" name="Google Shape;160;p14"/>
          <p:cNvSpPr/>
          <p:nvPr/>
        </p:nvSpPr>
        <p:spPr>
          <a:xfrm rot="7599151">
            <a:off x="11423302" y="4022635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64" name="Google Shape;164;p14"/>
          <p:cNvGrpSpPr/>
          <p:nvPr/>
        </p:nvGrpSpPr>
        <p:grpSpPr>
          <a:xfrm>
            <a:off x="15374565" y="1952030"/>
            <a:ext cx="1875026" cy="1989564"/>
            <a:chOff x="0" y="-122432"/>
            <a:chExt cx="2500034" cy="2652752"/>
          </a:xfrm>
        </p:grpSpPr>
        <p:grpSp>
          <p:nvGrpSpPr>
            <p:cNvPr id="165" name="Google Shape;165;p14"/>
            <p:cNvGrpSpPr/>
            <p:nvPr/>
          </p:nvGrpSpPr>
          <p:grpSpPr>
            <a:xfrm>
              <a:off x="487115" y="682524"/>
              <a:ext cx="2012919" cy="1847796"/>
              <a:chOff x="0" y="-47625"/>
              <a:chExt cx="812800" cy="746125"/>
            </a:xfrm>
          </p:grpSpPr>
          <p:sp>
            <p:nvSpPr>
              <p:cNvPr id="166" name="Google Shape;166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67" name="Google Shape;167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14"/>
            <p:cNvGrpSpPr/>
            <p:nvPr/>
          </p:nvGrpSpPr>
          <p:grpSpPr>
            <a:xfrm>
              <a:off x="0" y="-122432"/>
              <a:ext cx="2089507" cy="1918102"/>
              <a:chOff x="0" y="-47625"/>
              <a:chExt cx="812800" cy="746125"/>
            </a:xfrm>
          </p:grpSpPr>
          <p:sp>
            <p:nvSpPr>
              <p:cNvPr id="169" name="Google Shape;16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70" name="Google Shape;17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14"/>
            <p:cNvGrpSpPr/>
            <p:nvPr/>
          </p:nvGrpSpPr>
          <p:grpSpPr>
            <a:xfrm rot="8840484">
              <a:off x="873587" y="682056"/>
              <a:ext cx="395197" cy="395197"/>
              <a:chOff x="0" y="0"/>
              <a:chExt cx="812800" cy="812800"/>
            </a:xfrm>
          </p:grpSpPr>
          <p:sp>
            <p:nvSpPr>
              <p:cNvPr id="172" name="Google Shape;17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174;p14"/>
            <p:cNvGrpSpPr/>
            <p:nvPr/>
          </p:nvGrpSpPr>
          <p:grpSpPr>
            <a:xfrm rot="8840484">
              <a:off x="816146" y="505646"/>
              <a:ext cx="232906" cy="315588"/>
              <a:chOff x="0" y="-47625"/>
              <a:chExt cx="635000" cy="860425"/>
            </a:xfrm>
          </p:grpSpPr>
          <p:sp>
            <p:nvSpPr>
              <p:cNvPr id="175" name="Google Shape;175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76" name="Google Shape;176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" name="Google Shape;177;p14"/>
          <p:cNvGrpSpPr/>
          <p:nvPr/>
        </p:nvGrpSpPr>
        <p:grpSpPr>
          <a:xfrm rot="-7214293">
            <a:off x="16009774" y="8079888"/>
            <a:ext cx="1209607" cy="1283498"/>
            <a:chOff x="0" y="-78983"/>
            <a:chExt cx="1612809" cy="1711331"/>
          </a:xfrm>
        </p:grpSpPr>
        <p:grpSp>
          <p:nvGrpSpPr>
            <p:cNvPr id="178" name="Google Shape;178;p14"/>
            <p:cNvGrpSpPr/>
            <p:nvPr/>
          </p:nvGrpSpPr>
          <p:grpSpPr>
            <a:xfrm>
              <a:off x="314245" y="440306"/>
              <a:ext cx="1298564" cy="1192042"/>
              <a:chOff x="0" y="-47625"/>
              <a:chExt cx="812800" cy="746125"/>
            </a:xfrm>
          </p:grpSpPr>
          <p:sp>
            <p:nvSpPr>
              <p:cNvPr id="179" name="Google Shape;17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80" name="Google Shape;18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14"/>
            <p:cNvGrpSpPr/>
            <p:nvPr/>
          </p:nvGrpSpPr>
          <p:grpSpPr>
            <a:xfrm>
              <a:off x="0" y="-78983"/>
              <a:ext cx="1347973" cy="1237397"/>
              <a:chOff x="0" y="-47625"/>
              <a:chExt cx="812800" cy="746125"/>
            </a:xfrm>
          </p:grpSpPr>
          <p:sp>
            <p:nvSpPr>
              <p:cNvPr id="182" name="Google Shape;182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83" name="Google Shape;183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4"/>
            <p:cNvGrpSpPr/>
            <p:nvPr/>
          </p:nvGrpSpPr>
          <p:grpSpPr>
            <a:xfrm rot="9220010">
              <a:off x="507475" y="433726"/>
              <a:ext cx="258304" cy="258304"/>
              <a:chOff x="0" y="0"/>
              <a:chExt cx="812800" cy="812800"/>
            </a:xfrm>
          </p:grpSpPr>
          <p:sp>
            <p:nvSpPr>
              <p:cNvPr id="185" name="Google Shape;18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14"/>
            <p:cNvGrpSpPr/>
            <p:nvPr/>
          </p:nvGrpSpPr>
          <p:grpSpPr>
            <a:xfrm rot="9220010">
              <a:off x="486052" y="309304"/>
              <a:ext cx="152229" cy="206270"/>
              <a:chOff x="0" y="-47625"/>
              <a:chExt cx="635000" cy="860425"/>
            </a:xfrm>
          </p:grpSpPr>
          <p:sp>
            <p:nvSpPr>
              <p:cNvPr id="188" name="Google Shape;188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89" name="Google Shape;189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319091" y="3202930"/>
            <a:ext cx="134838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3200" dirty="0">
                <a:solidFill>
                  <a:schemeClr val="bg1"/>
                </a:solidFill>
              </a:rPr>
              <a:t>4.1 </a:t>
            </a:r>
            <a:r>
              <a:rPr lang="id-ID" sz="3200" dirty="0" smtClean="0">
                <a:solidFill>
                  <a:schemeClr val="bg1"/>
                </a:solidFill>
              </a:rPr>
              <a:t>Definisi</a:t>
            </a:r>
          </a:p>
          <a:p>
            <a:pPr algn="just"/>
            <a:r>
              <a:rPr lang="id-ID" sz="3200" dirty="0">
                <a:solidFill>
                  <a:schemeClr val="bg1"/>
                </a:solidFill>
              </a:rPr>
              <a:t>Digital watermark adalah teknik </a:t>
            </a:r>
            <a:r>
              <a:rPr lang="id-ID" sz="3200" b="1" dirty="0">
                <a:solidFill>
                  <a:schemeClr val="bg1"/>
                </a:solidFill>
              </a:rPr>
              <a:t>penandaan hak cipta</a:t>
            </a:r>
            <a:r>
              <a:rPr lang="id-ID" sz="3200" dirty="0">
                <a:solidFill>
                  <a:schemeClr val="bg1"/>
                </a:solidFill>
              </a:rPr>
              <a:t> pada media digital dengan cara menyisipkan identitas pemilik secara permanen</a:t>
            </a:r>
            <a:r>
              <a:rPr lang="id-ID" sz="32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id-ID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d-ID" sz="3200" dirty="0">
                <a:solidFill>
                  <a:schemeClr val="bg1"/>
                </a:solidFill>
              </a:rPr>
              <a:t>4.2 Jenis </a:t>
            </a:r>
            <a:r>
              <a:rPr lang="id-ID" sz="3200" dirty="0" smtClean="0">
                <a:solidFill>
                  <a:schemeClr val="bg1"/>
                </a:solidFill>
              </a:rPr>
              <a:t>Watermark</a:t>
            </a:r>
          </a:p>
          <a:p>
            <a:pPr algn="just"/>
            <a:endParaRPr lang="id-ID" sz="32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352994"/>
              </p:ext>
            </p:extLst>
          </p:nvPr>
        </p:nvGraphicFramePr>
        <p:xfrm>
          <a:off x="1527193" y="5904214"/>
          <a:ext cx="12893616" cy="323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872">
                  <a:extLst>
                    <a:ext uri="{9D8B030D-6E8A-4147-A177-3AD203B41FA5}">
                      <a16:colId xmlns:a16="http://schemas.microsoft.com/office/drawing/2014/main" val="2726230813"/>
                    </a:ext>
                  </a:extLst>
                </a:gridCol>
                <a:gridCol w="4297872">
                  <a:extLst>
                    <a:ext uri="{9D8B030D-6E8A-4147-A177-3AD203B41FA5}">
                      <a16:colId xmlns:a16="http://schemas.microsoft.com/office/drawing/2014/main" val="1351160165"/>
                    </a:ext>
                  </a:extLst>
                </a:gridCol>
                <a:gridCol w="4297872">
                  <a:extLst>
                    <a:ext uri="{9D8B030D-6E8A-4147-A177-3AD203B41FA5}">
                      <a16:colId xmlns:a16="http://schemas.microsoft.com/office/drawing/2014/main" val="547389344"/>
                    </a:ext>
                  </a:extLst>
                </a:gridCol>
              </a:tblGrid>
              <a:tr h="612360">
                <a:tc>
                  <a:txBody>
                    <a:bodyPr/>
                    <a:lstStyle/>
                    <a:p>
                      <a:r>
                        <a:rPr lang="id-ID" sz="32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Watermark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32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Deskripsi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32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Contoh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865350"/>
                  </a:ext>
                </a:extLst>
              </a:tr>
              <a:tr h="61236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d-ID" sz="32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Visible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32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Terlihat secara visual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3200" b="0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Logo TV, logo Shutterstock</a:t>
                      </a:r>
                      <a:endParaRPr lang="id-ID" sz="32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21882"/>
                  </a:ext>
                </a:extLst>
              </a:tr>
              <a:tr h="61236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d-ID" sz="3200" b="0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Invisible</a:t>
                      </a:r>
                      <a:endParaRPr lang="id-ID" sz="32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b="0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Tidak terlihat, digunakan untuk autentikasi</a:t>
                      </a:r>
                      <a:endParaRPr lang="id-ID" sz="32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b="0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Sertifikat digital, dokumen legal</a:t>
                      </a:r>
                      <a:endParaRPr lang="id-ID" sz="32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6070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/>
          <p:nvPr/>
        </p:nvSpPr>
        <p:spPr>
          <a:xfrm rot="-3278844">
            <a:off x="-7178676" y="-49888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160" name="Google Shape;160;p14"/>
          <p:cNvSpPr/>
          <p:nvPr/>
        </p:nvSpPr>
        <p:spPr>
          <a:xfrm rot="7599151">
            <a:off x="11423302" y="4022635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64" name="Google Shape;164;p14"/>
          <p:cNvGrpSpPr/>
          <p:nvPr/>
        </p:nvGrpSpPr>
        <p:grpSpPr>
          <a:xfrm>
            <a:off x="15374565" y="1952030"/>
            <a:ext cx="1875026" cy="1989564"/>
            <a:chOff x="0" y="-122432"/>
            <a:chExt cx="2500034" cy="2652752"/>
          </a:xfrm>
        </p:grpSpPr>
        <p:grpSp>
          <p:nvGrpSpPr>
            <p:cNvPr id="165" name="Google Shape;165;p14"/>
            <p:cNvGrpSpPr/>
            <p:nvPr/>
          </p:nvGrpSpPr>
          <p:grpSpPr>
            <a:xfrm>
              <a:off x="487115" y="682524"/>
              <a:ext cx="2012919" cy="1847796"/>
              <a:chOff x="0" y="-47625"/>
              <a:chExt cx="812800" cy="746125"/>
            </a:xfrm>
          </p:grpSpPr>
          <p:sp>
            <p:nvSpPr>
              <p:cNvPr id="166" name="Google Shape;166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67" name="Google Shape;167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14"/>
            <p:cNvGrpSpPr/>
            <p:nvPr/>
          </p:nvGrpSpPr>
          <p:grpSpPr>
            <a:xfrm>
              <a:off x="0" y="-122432"/>
              <a:ext cx="2089507" cy="1918102"/>
              <a:chOff x="0" y="-47625"/>
              <a:chExt cx="812800" cy="746125"/>
            </a:xfrm>
          </p:grpSpPr>
          <p:sp>
            <p:nvSpPr>
              <p:cNvPr id="169" name="Google Shape;16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70" name="Google Shape;17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14"/>
            <p:cNvGrpSpPr/>
            <p:nvPr/>
          </p:nvGrpSpPr>
          <p:grpSpPr>
            <a:xfrm rot="8840484">
              <a:off x="873587" y="682056"/>
              <a:ext cx="395197" cy="395197"/>
              <a:chOff x="0" y="0"/>
              <a:chExt cx="812800" cy="812800"/>
            </a:xfrm>
          </p:grpSpPr>
          <p:sp>
            <p:nvSpPr>
              <p:cNvPr id="172" name="Google Shape;17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174;p14"/>
            <p:cNvGrpSpPr/>
            <p:nvPr/>
          </p:nvGrpSpPr>
          <p:grpSpPr>
            <a:xfrm rot="8840484">
              <a:off x="816146" y="505646"/>
              <a:ext cx="232906" cy="315588"/>
              <a:chOff x="0" y="-47625"/>
              <a:chExt cx="635000" cy="860425"/>
            </a:xfrm>
          </p:grpSpPr>
          <p:sp>
            <p:nvSpPr>
              <p:cNvPr id="175" name="Google Shape;175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76" name="Google Shape;176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" name="Google Shape;177;p14"/>
          <p:cNvGrpSpPr/>
          <p:nvPr/>
        </p:nvGrpSpPr>
        <p:grpSpPr>
          <a:xfrm rot="-7214293">
            <a:off x="16009774" y="8079888"/>
            <a:ext cx="1209607" cy="1283498"/>
            <a:chOff x="0" y="-78983"/>
            <a:chExt cx="1612809" cy="1711331"/>
          </a:xfrm>
        </p:grpSpPr>
        <p:grpSp>
          <p:nvGrpSpPr>
            <p:cNvPr id="178" name="Google Shape;178;p14"/>
            <p:cNvGrpSpPr/>
            <p:nvPr/>
          </p:nvGrpSpPr>
          <p:grpSpPr>
            <a:xfrm>
              <a:off x="314245" y="440306"/>
              <a:ext cx="1298564" cy="1192042"/>
              <a:chOff x="0" y="-47625"/>
              <a:chExt cx="812800" cy="746125"/>
            </a:xfrm>
          </p:grpSpPr>
          <p:sp>
            <p:nvSpPr>
              <p:cNvPr id="179" name="Google Shape;17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80" name="Google Shape;18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14"/>
            <p:cNvGrpSpPr/>
            <p:nvPr/>
          </p:nvGrpSpPr>
          <p:grpSpPr>
            <a:xfrm>
              <a:off x="0" y="-78983"/>
              <a:ext cx="1347973" cy="1237397"/>
              <a:chOff x="0" y="-47625"/>
              <a:chExt cx="812800" cy="746125"/>
            </a:xfrm>
          </p:grpSpPr>
          <p:sp>
            <p:nvSpPr>
              <p:cNvPr id="182" name="Google Shape;182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83" name="Google Shape;183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4"/>
            <p:cNvGrpSpPr/>
            <p:nvPr/>
          </p:nvGrpSpPr>
          <p:grpSpPr>
            <a:xfrm rot="9220010">
              <a:off x="507475" y="433726"/>
              <a:ext cx="258304" cy="258304"/>
              <a:chOff x="0" y="0"/>
              <a:chExt cx="812800" cy="812800"/>
            </a:xfrm>
          </p:grpSpPr>
          <p:sp>
            <p:nvSpPr>
              <p:cNvPr id="185" name="Google Shape;18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14"/>
            <p:cNvGrpSpPr/>
            <p:nvPr/>
          </p:nvGrpSpPr>
          <p:grpSpPr>
            <a:xfrm rot="9220010">
              <a:off x="486052" y="309304"/>
              <a:ext cx="152229" cy="206270"/>
              <a:chOff x="0" y="-47625"/>
              <a:chExt cx="635000" cy="860425"/>
            </a:xfrm>
          </p:grpSpPr>
          <p:sp>
            <p:nvSpPr>
              <p:cNvPr id="188" name="Google Shape;188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89" name="Google Shape;189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317725" y="1725176"/>
            <a:ext cx="13483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dirty="0"/>
              <a:t>4.3 Perbedaan Steganografi vs </a:t>
            </a:r>
            <a:r>
              <a:rPr lang="nl-NL" sz="3200" dirty="0" smtClean="0"/>
              <a:t>Watermarking</a:t>
            </a:r>
            <a:endParaRPr lang="id-ID" sz="3200" dirty="0" smtClean="0"/>
          </a:p>
          <a:p>
            <a:pPr algn="just"/>
            <a:endParaRPr lang="id-ID" sz="3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799953"/>
              </p:ext>
            </p:extLst>
          </p:nvPr>
        </p:nvGraphicFramePr>
        <p:xfrm>
          <a:off x="2022959" y="2802394"/>
          <a:ext cx="11624031" cy="34086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74677">
                  <a:extLst>
                    <a:ext uri="{9D8B030D-6E8A-4147-A177-3AD203B41FA5}">
                      <a16:colId xmlns:a16="http://schemas.microsoft.com/office/drawing/2014/main" val="2703842779"/>
                    </a:ext>
                  </a:extLst>
                </a:gridCol>
                <a:gridCol w="3874677">
                  <a:extLst>
                    <a:ext uri="{9D8B030D-6E8A-4147-A177-3AD203B41FA5}">
                      <a16:colId xmlns:a16="http://schemas.microsoft.com/office/drawing/2014/main" val="2057208047"/>
                    </a:ext>
                  </a:extLst>
                </a:gridCol>
                <a:gridCol w="3874677">
                  <a:extLst>
                    <a:ext uri="{9D8B030D-6E8A-4147-A177-3AD203B41FA5}">
                      <a16:colId xmlns:a16="http://schemas.microsoft.com/office/drawing/2014/main" val="220412624"/>
                    </a:ext>
                  </a:extLst>
                </a:gridCol>
              </a:tblGrid>
              <a:tr h="852156">
                <a:tc>
                  <a:txBody>
                    <a:bodyPr/>
                    <a:lstStyle/>
                    <a:p>
                      <a:r>
                        <a:rPr lang="id-ID" sz="2000" dirty="0"/>
                        <a:t>Aspek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000"/>
                        <a:t>Steganografi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000"/>
                        <a:t>Watermarking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1344962"/>
                  </a:ext>
                </a:extLst>
              </a:tr>
              <a:tr h="852156">
                <a:tc>
                  <a:txBody>
                    <a:bodyPr/>
                    <a:lstStyle/>
                    <a:p>
                      <a:r>
                        <a:rPr lang="id-ID" sz="2000" dirty="0"/>
                        <a:t>Tujuan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000" dirty="0"/>
                        <a:t>Menyembunyikan pesan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000"/>
                        <a:t>Melindungi hak cipta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862436"/>
                  </a:ext>
                </a:extLst>
              </a:tr>
              <a:tr h="852156">
                <a:tc>
                  <a:txBody>
                    <a:bodyPr/>
                    <a:lstStyle/>
                    <a:p>
                      <a:r>
                        <a:rPr lang="id-ID" sz="2000"/>
                        <a:t>Visibilitas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000" dirty="0"/>
                        <a:t>Tidak terlihat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000" dirty="0"/>
                        <a:t>Bisa terlihat / tidak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5346121"/>
                  </a:ext>
                </a:extLst>
              </a:tr>
              <a:tr h="852156">
                <a:tc>
                  <a:txBody>
                    <a:bodyPr/>
                    <a:lstStyle/>
                    <a:p>
                      <a:r>
                        <a:rPr lang="id-ID" sz="2000"/>
                        <a:t>Ketahanan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000"/>
                        <a:t>Tidak selalu kuat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000" dirty="0"/>
                        <a:t>Harus kuat (robust)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496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856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372</Words>
  <Application>Microsoft Office PowerPoint</Application>
  <PresentationFormat>Custom</PresentationFormat>
  <Paragraphs>112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Prestige Elite Std</vt:lpstr>
      <vt:lpstr>Montserrat Black</vt:lpstr>
      <vt:lpstr>Book Antiqua</vt:lpstr>
      <vt:lpstr>Montserrat</vt:lpstr>
      <vt:lpstr>Calibri</vt:lpstr>
      <vt:lpstr>Montserrat SemiBold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32</cp:revision>
  <dcterms:modified xsi:type="dcterms:W3CDTF">2025-12-11T02:42:59Z</dcterms:modified>
</cp:coreProperties>
</file>