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1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=""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286000"/>
            <a:ext cx="6400800" cy="1752600"/>
          </a:xfrm>
        </p:spPr>
        <p:txBody>
          <a:bodyPr>
            <a:normAutofit/>
          </a:bodyPr>
          <a:lstStyle/>
          <a:p>
            <a:r>
              <a:rPr lang="id-ID" sz="6600" b="1" dirty="0">
                <a:solidFill>
                  <a:schemeClr val="tx1"/>
                </a:solidFill>
              </a:rPr>
              <a:t>RPJMD</a:t>
            </a:r>
            <a:r>
              <a:rPr lang="id-ID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smtClean="0">
                <a:solidFill>
                  <a:schemeClr val="tx1"/>
                </a:solidFill>
              </a:rPr>
              <a:t>DAERAH</a:t>
            </a:r>
            <a:endParaRPr lang="en-US" sz="4400" b="1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2136339"/>
            <a:ext cx="71628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E. </a:t>
            </a:r>
            <a:r>
              <a:rPr lang="en-US" sz="2000" b="1" dirty="0" err="1"/>
              <a:t>Rencana</a:t>
            </a:r>
            <a:r>
              <a:rPr lang="en-US" sz="2000" b="1" dirty="0"/>
              <a:t> </a:t>
            </a:r>
            <a:r>
              <a:rPr lang="en-US" sz="2000" b="1" dirty="0" err="1"/>
              <a:t>Aksi</a:t>
            </a:r>
            <a:r>
              <a:rPr lang="en-US" sz="2000" b="1" dirty="0"/>
              <a:t> (20 </a:t>
            </a:r>
            <a:r>
              <a:rPr lang="en-US" sz="2000" b="1" dirty="0" err="1"/>
              <a:t>Tahun</a:t>
            </a:r>
            <a:r>
              <a:rPr lang="en-US" sz="2000" b="1" dirty="0"/>
              <a:t>)</a:t>
            </a:r>
          </a:p>
          <a:p>
            <a:r>
              <a:rPr lang="en-US" sz="2000" dirty="0"/>
              <a:t>RIPARDA </a:t>
            </a:r>
            <a:r>
              <a:rPr lang="en-US" sz="2000" dirty="0" err="1"/>
              <a:t>membagi</a:t>
            </a:r>
            <a:r>
              <a:rPr lang="en-US" sz="2000" dirty="0"/>
              <a:t> </a:t>
            </a:r>
            <a:r>
              <a:rPr lang="en-US" sz="2000" dirty="0" err="1"/>
              <a:t>perencanaan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Tahap</a:t>
            </a:r>
            <a:r>
              <a:rPr lang="en-US" sz="2000" b="1" dirty="0"/>
              <a:t> I (0–5 </a:t>
            </a:r>
            <a:r>
              <a:rPr lang="en-US" sz="2000" b="1" dirty="0" err="1"/>
              <a:t>tahun</a:t>
            </a:r>
            <a:r>
              <a:rPr lang="en-US" sz="2000" b="1" dirty="0"/>
              <a:t>):</a:t>
            </a:r>
            <a:r>
              <a:rPr lang="en-US" sz="2000" dirty="0"/>
              <a:t> </a:t>
            </a:r>
            <a:r>
              <a:rPr lang="en-US" sz="2000" dirty="0" err="1"/>
              <a:t>pembangunan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Tahap</a:t>
            </a:r>
            <a:r>
              <a:rPr lang="en-US" sz="2000" b="1" dirty="0"/>
              <a:t> II (6–10 </a:t>
            </a:r>
            <a:r>
              <a:rPr lang="en-US" sz="2000" b="1" dirty="0" err="1"/>
              <a:t>tahun</a:t>
            </a:r>
            <a:r>
              <a:rPr lang="en-US" sz="2000" b="1" dirty="0"/>
              <a:t>):</a:t>
            </a:r>
            <a:r>
              <a:rPr lang="en-US" sz="2000" dirty="0"/>
              <a:t> </a:t>
            </a:r>
            <a:r>
              <a:rPr lang="en-US" sz="2000" dirty="0" err="1"/>
              <a:t>penguatan</a:t>
            </a:r>
            <a:r>
              <a:rPr lang="en-US" sz="2000" dirty="0"/>
              <a:t> </a:t>
            </a:r>
            <a:r>
              <a:rPr lang="en-US" sz="2000" dirty="0" err="1"/>
              <a:t>amenitas</a:t>
            </a:r>
            <a:r>
              <a:rPr lang="en-US" sz="2000" dirty="0"/>
              <a:t> &amp; </a:t>
            </a:r>
            <a:r>
              <a:rPr lang="en-US" sz="2000" dirty="0" err="1"/>
              <a:t>industri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Tahap</a:t>
            </a:r>
            <a:r>
              <a:rPr lang="en-US" sz="2000" b="1" dirty="0"/>
              <a:t> III (11–15 </a:t>
            </a:r>
            <a:r>
              <a:rPr lang="en-US" sz="2000" b="1" dirty="0" err="1"/>
              <a:t>tahun</a:t>
            </a:r>
            <a:r>
              <a:rPr lang="en-US" sz="2000" b="1" dirty="0"/>
              <a:t>):</a:t>
            </a:r>
            <a:r>
              <a:rPr lang="en-US" sz="2000" dirty="0"/>
              <a:t> </a:t>
            </a:r>
            <a:r>
              <a:rPr lang="en-US" sz="2000" dirty="0" err="1"/>
              <a:t>ekspansi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Tahap</a:t>
            </a:r>
            <a:r>
              <a:rPr lang="en-US" sz="2000" b="1" dirty="0"/>
              <a:t> IV (16–20 </a:t>
            </a:r>
            <a:r>
              <a:rPr lang="en-US" sz="2000" b="1" dirty="0" err="1"/>
              <a:t>tahun</a:t>
            </a:r>
            <a:r>
              <a:rPr lang="en-US" sz="2000" b="1" dirty="0"/>
              <a:t>):</a:t>
            </a:r>
            <a:r>
              <a:rPr lang="en-US" sz="2000" dirty="0"/>
              <a:t> </a:t>
            </a:r>
            <a:r>
              <a:rPr lang="en-US" sz="2000" dirty="0" err="1"/>
              <a:t>pemantapan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/>
              <a:t>saing</a:t>
            </a:r>
            <a:r>
              <a:rPr lang="en-US" sz="2000" dirty="0"/>
              <a:t> global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584648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381000"/>
            <a:ext cx="318645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it-IT" dirty="0"/>
              <a:t>4. Integrasi RPJMD dan RIPARDA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900044"/>
              </p:ext>
            </p:extLst>
          </p:nvPr>
        </p:nvGraphicFramePr>
        <p:xfrm>
          <a:off x="457200" y="1676400"/>
          <a:ext cx="8229600" cy="265176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Aspek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RPJMD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RIPARDA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Horizon Waktu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5 tahun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20 tahun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Fokus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Prioritas jangka menengah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Rencana induk jangka panjang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Kedetailan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Program dan indikator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Konsep teknis, zonasi, masterplan</a:t>
                      </a:r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Keterkaitan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/>
                        <a:t>Mengadopsi prioritas dari RIPARDA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Menjadi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referensi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utama</a:t>
                      </a:r>
                      <a:r>
                        <a:rPr lang="en-US" dirty="0"/>
                        <a:t> RPJMD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832846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447800"/>
            <a:ext cx="8382000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5. </a:t>
            </a:r>
            <a:r>
              <a:rPr lang="en-US" sz="2000" b="1" dirty="0" err="1"/>
              <a:t>Contoh</a:t>
            </a:r>
            <a:r>
              <a:rPr lang="en-US" sz="2000" b="1" dirty="0"/>
              <a:t>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b="1" dirty="0"/>
              <a:t> </a:t>
            </a:r>
            <a:endParaRPr lang="en-US" sz="2000" b="1" dirty="0" smtClean="0"/>
          </a:p>
          <a:p>
            <a:r>
              <a:rPr lang="en-US" sz="2000" b="1" dirty="0" err="1" smtClean="0"/>
              <a:t>Arah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Kebijakan</a:t>
            </a:r>
            <a:endParaRPr lang="en-US" sz="2000" b="1" dirty="0" smtClean="0"/>
          </a:p>
          <a:p>
            <a:pPr>
              <a:buFont typeface="+mj-lt"/>
              <a:buAutoNum type="arabicPeriod"/>
            </a:pPr>
            <a:r>
              <a:rPr lang="en-US" sz="2000" dirty="0" err="1" smtClean="0"/>
              <a:t>Meningkatkan</a:t>
            </a:r>
            <a:r>
              <a:rPr lang="en-US" sz="2000" dirty="0" smtClean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/>
              <a:t>tarik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dirty="0" err="1"/>
              <a:t>Memperluas</a:t>
            </a:r>
            <a:r>
              <a:rPr lang="en-US" sz="2000" dirty="0"/>
              <a:t> </a:t>
            </a:r>
            <a:r>
              <a:rPr lang="en-US" sz="2000" dirty="0" err="1"/>
              <a:t>aksesibilitas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konektivitas</a:t>
            </a:r>
            <a:r>
              <a:rPr lang="en-US" sz="2000" dirty="0"/>
              <a:t> </a:t>
            </a:r>
            <a:r>
              <a:rPr lang="en-US" sz="2000" dirty="0" err="1"/>
              <a:t>menuju</a:t>
            </a:r>
            <a:r>
              <a:rPr lang="en-US" sz="2000" dirty="0"/>
              <a:t> </a:t>
            </a:r>
            <a:r>
              <a:rPr lang="en-US" sz="2000" dirty="0" err="1"/>
              <a:t>kawasan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kompetensi</a:t>
            </a:r>
            <a:r>
              <a:rPr lang="en-US" sz="2000" dirty="0"/>
              <a:t> SDM </a:t>
            </a:r>
            <a:r>
              <a:rPr lang="en-US" sz="2000" dirty="0" err="1"/>
              <a:t>pariwisata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dirty="0" err="1"/>
              <a:t>Memperkuat</a:t>
            </a:r>
            <a:r>
              <a:rPr lang="en-US" sz="2000" dirty="0"/>
              <a:t> </a:t>
            </a:r>
            <a:r>
              <a:rPr lang="en-US" sz="2000" dirty="0" err="1"/>
              <a:t>industri</a:t>
            </a:r>
            <a:r>
              <a:rPr lang="en-US" sz="2000" dirty="0"/>
              <a:t> </a:t>
            </a:r>
            <a:r>
              <a:rPr lang="en-US" sz="2000" dirty="0" err="1"/>
              <a:t>kreatif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jasa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promosi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berbasis</a:t>
            </a:r>
            <a:r>
              <a:rPr lang="en-US" sz="2000" dirty="0"/>
              <a:t> digital.</a:t>
            </a:r>
          </a:p>
          <a:p>
            <a:pPr>
              <a:buFont typeface="+mj-lt"/>
              <a:buAutoNum type="arabicPeriod"/>
            </a:pPr>
            <a:r>
              <a:rPr lang="en-US" sz="2000" dirty="0" err="1"/>
              <a:t>Mengembangkan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berkelanjutan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ramah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.</a:t>
            </a:r>
          </a:p>
          <a:p>
            <a:pPr>
              <a:buFont typeface="+mj-lt"/>
              <a:buAutoNum type="arabicPeriod"/>
            </a:pPr>
            <a:r>
              <a:rPr lang="en-US" sz="2000" dirty="0" err="1"/>
              <a:t>Mendorong</a:t>
            </a:r>
            <a:r>
              <a:rPr lang="en-US" sz="2000" dirty="0"/>
              <a:t> </a:t>
            </a:r>
            <a:r>
              <a:rPr lang="en-US" sz="2000" dirty="0" err="1"/>
              <a:t>kolaborasi</a:t>
            </a:r>
            <a:r>
              <a:rPr lang="en-US" sz="2000" dirty="0"/>
              <a:t> </a:t>
            </a:r>
            <a:r>
              <a:rPr lang="en-US" sz="2000" dirty="0" smtClean="0"/>
              <a:t> (</a:t>
            </a:r>
            <a:r>
              <a:rPr lang="en-US" sz="2000" dirty="0" err="1"/>
              <a:t>Pemerintah</a:t>
            </a:r>
            <a:r>
              <a:rPr lang="en-US" sz="2000" dirty="0"/>
              <a:t>–</a:t>
            </a:r>
            <a:r>
              <a:rPr lang="en-US" sz="2000" dirty="0" err="1"/>
              <a:t>Akademisi</a:t>
            </a:r>
            <a:r>
              <a:rPr lang="en-US" sz="2000" dirty="0"/>
              <a:t>–</a:t>
            </a:r>
            <a:r>
              <a:rPr lang="en-US" sz="2000" dirty="0" err="1"/>
              <a:t>Bisnis</a:t>
            </a:r>
            <a:r>
              <a:rPr lang="en-US" sz="2000" dirty="0"/>
              <a:t>–</a:t>
            </a:r>
            <a:r>
              <a:rPr lang="en-US" sz="2000" dirty="0" err="1"/>
              <a:t>Komunitas</a:t>
            </a:r>
            <a:r>
              <a:rPr lang="en-US" sz="2000" dirty="0"/>
              <a:t>–Media).</a:t>
            </a:r>
          </a:p>
        </p:txBody>
      </p:sp>
    </p:spTree>
    <p:extLst>
      <p:ext uri="{BB962C8B-B14F-4D97-AF65-F5344CB8AC3E}">
        <p14:creationId xmlns:p14="http://schemas.microsoft.com/office/powerpoint/2010/main" val="96722122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chemeClr val="tx1"/>
                </a:solidFill>
              </a:rPr>
              <a:t>	</a:t>
            </a:r>
          </a:p>
          <a:p>
            <a:endParaRPr lang="en-US" sz="4000" b="1" dirty="0">
              <a:solidFill>
                <a:schemeClr val="tx1"/>
              </a:solidFill>
            </a:endParaRPr>
          </a:p>
          <a:p>
            <a:endParaRPr lang="id-ID" sz="2400" b="1" dirty="0">
              <a:solidFill>
                <a:schemeClr val="tx1"/>
              </a:solidFill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 smtClean="0">
                <a:solidFill>
                  <a:schemeClr val="tx1"/>
                </a:solidFill>
                <a:sym typeface="Wingdings" panose="05000000000000000000" pitchFamily="2" charset="2"/>
              </a:rPr>
              <a:t>Thank You</a:t>
            </a:r>
            <a:r>
              <a:rPr lang="id-ID" sz="4000" b="1" dirty="0" smtClean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685800"/>
            <a:ext cx="70104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err="1"/>
              <a:t>Kebijakan</a:t>
            </a:r>
            <a:r>
              <a:rPr lang="en-US" sz="2400" b="1" dirty="0"/>
              <a:t> </a:t>
            </a:r>
            <a:r>
              <a:rPr lang="en-US" sz="2400" b="1" dirty="0" err="1"/>
              <a:t>Pariwisata</a:t>
            </a:r>
            <a:r>
              <a:rPr lang="en-US" sz="2400" b="1" dirty="0"/>
              <a:t> </a:t>
            </a:r>
            <a:r>
              <a:rPr lang="en-US" sz="2400" b="1" dirty="0" err="1"/>
              <a:t>dalam</a:t>
            </a:r>
            <a:r>
              <a:rPr lang="en-US" sz="2400" b="1" dirty="0"/>
              <a:t> RPJMD </a:t>
            </a:r>
            <a:r>
              <a:rPr lang="en-US" sz="2400" b="1" dirty="0" err="1"/>
              <a:t>dan</a:t>
            </a:r>
            <a:r>
              <a:rPr lang="en-US" sz="2400" b="1" dirty="0"/>
              <a:t> RIPARDA</a:t>
            </a:r>
          </a:p>
        </p:txBody>
      </p:sp>
      <p:sp>
        <p:nvSpPr>
          <p:cNvPr id="4" name="Rectangle 3"/>
          <p:cNvSpPr/>
          <p:nvPr/>
        </p:nvSpPr>
        <p:spPr>
          <a:xfrm>
            <a:off x="685800" y="1762541"/>
            <a:ext cx="8001000" cy="39703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1. </a:t>
            </a:r>
            <a:r>
              <a:rPr lang="en-US" b="1" dirty="0" err="1"/>
              <a:t>Pengertian</a:t>
            </a:r>
            <a:r>
              <a:rPr lang="en-US" b="1" dirty="0"/>
              <a:t> </a:t>
            </a:r>
            <a:r>
              <a:rPr lang="en-US" b="1" dirty="0" err="1"/>
              <a:t>Dokumen</a:t>
            </a:r>
            <a:r>
              <a:rPr lang="en-US" b="1" dirty="0"/>
              <a:t> </a:t>
            </a:r>
            <a:r>
              <a:rPr lang="en-US" b="1" dirty="0" err="1"/>
              <a:t>Perencanaan</a:t>
            </a:r>
            <a:endParaRPr lang="en-US" b="1" dirty="0"/>
          </a:p>
          <a:p>
            <a:r>
              <a:rPr lang="en-US" b="1" dirty="0"/>
              <a:t>a. RPJMD (</a:t>
            </a:r>
            <a:r>
              <a:rPr lang="en-US" b="1" dirty="0" err="1"/>
              <a:t>Rencana</a:t>
            </a:r>
            <a:r>
              <a:rPr lang="en-US" b="1" dirty="0"/>
              <a:t> Pembangunan </a:t>
            </a:r>
            <a:r>
              <a:rPr lang="en-US" b="1" dirty="0" err="1"/>
              <a:t>Jangka</a:t>
            </a:r>
            <a:r>
              <a:rPr lang="en-US" b="1" dirty="0"/>
              <a:t> </a:t>
            </a:r>
            <a:r>
              <a:rPr lang="en-US" b="1" dirty="0" err="1"/>
              <a:t>Menengah</a:t>
            </a:r>
            <a:r>
              <a:rPr lang="en-US" b="1" dirty="0"/>
              <a:t> Daerah)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b="1" dirty="0"/>
              <a:t>5 </a:t>
            </a:r>
            <a:r>
              <a:rPr lang="en-US" b="1" dirty="0" err="1"/>
              <a:t>tahun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Menjabarkan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–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terpilih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Renstra</a:t>
            </a:r>
            <a:r>
              <a:rPr lang="en-US" dirty="0"/>
              <a:t> OPD, RKPD, </a:t>
            </a:r>
            <a:r>
              <a:rPr lang="en-US" dirty="0" err="1"/>
              <a:t>dan</a:t>
            </a:r>
            <a:r>
              <a:rPr lang="en-US" dirty="0"/>
              <a:t> APBD.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b="1" dirty="0" err="1"/>
              <a:t>pilihan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UU 23/2014.</a:t>
            </a:r>
          </a:p>
          <a:p>
            <a:r>
              <a:rPr lang="en-US" b="1" dirty="0"/>
              <a:t>b. RIPARDA (</a:t>
            </a:r>
            <a:r>
              <a:rPr lang="en-US" b="1" dirty="0" err="1"/>
              <a:t>Rencana</a:t>
            </a:r>
            <a:r>
              <a:rPr lang="en-US" b="1" dirty="0"/>
              <a:t> </a:t>
            </a:r>
            <a:r>
              <a:rPr lang="en-US" b="1" dirty="0" err="1"/>
              <a:t>Induk</a:t>
            </a:r>
            <a:r>
              <a:rPr lang="en-US" b="1" dirty="0"/>
              <a:t> Pembangunan </a:t>
            </a:r>
            <a:r>
              <a:rPr lang="en-US" b="1" dirty="0" err="1"/>
              <a:t>Kepariwisataan</a:t>
            </a:r>
            <a:r>
              <a:rPr lang="en-US" b="1" dirty="0"/>
              <a:t> Daerah)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b="1" dirty="0"/>
              <a:t>20 </a:t>
            </a:r>
            <a:r>
              <a:rPr lang="en-US" b="1" dirty="0" err="1"/>
              <a:t>tahun</a:t>
            </a:r>
            <a:r>
              <a:rPr lang="en-US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RIPARNAS</a:t>
            </a:r>
            <a:r>
              <a:rPr lang="en-US" dirty="0"/>
              <a:t> (PP 50/2011)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RTRW Daerah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/>
              <a:t>RPJPD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arah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jangka</a:t>
            </a:r>
            <a:r>
              <a:rPr lang="en-US" b="1" dirty="0"/>
              <a:t> </a:t>
            </a:r>
            <a:r>
              <a:rPr lang="en-US" b="1" dirty="0" err="1"/>
              <a:t>panjang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RPJMD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2606056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609600" y="685800"/>
            <a:ext cx="8077200" cy="480131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2. </a:t>
            </a:r>
            <a:r>
              <a:rPr lang="en-US" b="1" dirty="0" err="1"/>
              <a:t>Posisi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r>
              <a:rPr lang="en-US" b="1" dirty="0"/>
              <a:t> di RPJMD</a:t>
            </a:r>
          </a:p>
          <a:p>
            <a:r>
              <a:rPr lang="en-US" dirty="0" err="1"/>
              <a:t>Dalam</a:t>
            </a:r>
            <a:r>
              <a:rPr lang="en-US" dirty="0"/>
              <a:t> RPJMD,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masuk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Bab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b="1" dirty="0" err="1"/>
              <a:t>Tujuan</a:t>
            </a:r>
            <a:r>
              <a:rPr lang="en-US" b="1" dirty="0"/>
              <a:t>, </a:t>
            </a:r>
            <a:r>
              <a:rPr lang="en-US" b="1" dirty="0" err="1"/>
              <a:t>Sasaran</a:t>
            </a:r>
            <a:r>
              <a:rPr lang="en-US" b="1" dirty="0"/>
              <a:t>, </a:t>
            </a:r>
            <a:r>
              <a:rPr lang="en-US" b="1" dirty="0" err="1"/>
              <a:t>Strategi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Arah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Pembangunan Daerah</a:t>
            </a:r>
            <a:r>
              <a:rPr lang="en-US" dirty="0"/>
              <a:t>.</a:t>
            </a:r>
          </a:p>
          <a:p>
            <a:r>
              <a:rPr lang="en-US" b="1" dirty="0"/>
              <a:t>A. </a:t>
            </a:r>
            <a:r>
              <a:rPr lang="en-US" b="1" dirty="0" err="1"/>
              <a:t>Visi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Misi</a:t>
            </a:r>
            <a:endParaRPr lang="en-US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misi</a:t>
            </a:r>
            <a:r>
              <a:rPr lang="en-US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daerah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Peningkatan</a:t>
            </a:r>
            <a:r>
              <a:rPr lang="en-US" dirty="0"/>
              <a:t> PAD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saing</a:t>
            </a:r>
            <a:r>
              <a:rPr lang="en-US" dirty="0"/>
              <a:t> </a:t>
            </a:r>
            <a:r>
              <a:rPr lang="en-US" dirty="0" err="1"/>
              <a:t>daerah</a:t>
            </a:r>
            <a:endParaRPr lang="en-U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UMKM</a:t>
            </a:r>
          </a:p>
          <a:p>
            <a:r>
              <a:rPr lang="en-US" b="1" dirty="0"/>
              <a:t>B. </a:t>
            </a:r>
            <a:r>
              <a:rPr lang="en-US" b="1" dirty="0" err="1"/>
              <a:t>Isu</a:t>
            </a:r>
            <a:r>
              <a:rPr lang="en-US" b="1" dirty="0"/>
              <a:t> </a:t>
            </a:r>
            <a:r>
              <a:rPr lang="en-US" b="1" dirty="0" err="1"/>
              <a:t>Strategis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endParaRPr lang="en-US" b="1" dirty="0"/>
          </a:p>
          <a:p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destinasi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optimal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Kesiapan</a:t>
            </a:r>
            <a:r>
              <a:rPr lang="en-US" dirty="0"/>
              <a:t> SDM </a:t>
            </a:r>
            <a:r>
              <a:rPr lang="en-US" dirty="0" err="1"/>
              <a:t>pariwisata</a:t>
            </a:r>
            <a:r>
              <a:rPr lang="en-US" dirty="0"/>
              <a:t> </a:t>
            </a:r>
            <a:r>
              <a:rPr lang="en-US" dirty="0" err="1"/>
              <a:t>rendah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Minimnya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Pengelolaan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tarik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profesional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optimalnya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branding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menurun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68506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57200" y="1600200"/>
            <a:ext cx="8229600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C. </a:t>
            </a:r>
            <a:r>
              <a:rPr lang="en-US" sz="2000" b="1" dirty="0" err="1"/>
              <a:t>Tujuan</a:t>
            </a:r>
            <a:r>
              <a:rPr lang="en-US" sz="2000" b="1" dirty="0"/>
              <a:t> &amp; </a:t>
            </a:r>
            <a:r>
              <a:rPr lang="en-US" sz="2000" b="1" dirty="0" err="1"/>
              <a:t>Sasaran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b="1" dirty="0"/>
              <a:t> RPJMD</a:t>
            </a:r>
          </a:p>
          <a:p>
            <a:r>
              <a:rPr lang="en-US" sz="2000" dirty="0" err="1"/>
              <a:t>Contoh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Tujuan</a:t>
            </a:r>
            <a:r>
              <a:rPr lang="en-US" sz="2000" b="1" dirty="0"/>
              <a:t>:</a:t>
            </a:r>
            <a:r>
              <a:rPr lang="en-US" sz="2000" dirty="0"/>
              <a:t> </a:t>
            </a:r>
            <a:r>
              <a:rPr lang="en-US" sz="2000" dirty="0" err="1"/>
              <a:t>Meningkatkan</a:t>
            </a:r>
            <a:r>
              <a:rPr lang="en-US" sz="2000" dirty="0"/>
              <a:t> </a:t>
            </a:r>
            <a:r>
              <a:rPr lang="en-US" sz="2000" dirty="0" err="1"/>
              <a:t>kontribusi</a:t>
            </a:r>
            <a:r>
              <a:rPr lang="en-US" sz="2000" dirty="0"/>
              <a:t> </a:t>
            </a:r>
            <a:r>
              <a:rPr lang="en-US" sz="2000" dirty="0" err="1"/>
              <a:t>sektor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 err="1"/>
              <a:t>Sasaran</a:t>
            </a:r>
            <a:r>
              <a:rPr lang="en-US" sz="2000" b="1" dirty="0"/>
              <a:t>: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kunjungan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Peningkatan</a:t>
            </a:r>
            <a:r>
              <a:rPr lang="en-US" sz="2000" dirty="0"/>
              <a:t> lama </a:t>
            </a:r>
            <a:r>
              <a:rPr lang="en-US" sz="2000" dirty="0" err="1"/>
              <a:t>tinggal</a:t>
            </a:r>
            <a:r>
              <a:rPr lang="en-US" sz="2000" dirty="0"/>
              <a:t> (length of stay)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Peningkatan</a:t>
            </a:r>
            <a:r>
              <a:rPr lang="en-US" sz="2000" dirty="0"/>
              <a:t> PAD </a:t>
            </a:r>
            <a:r>
              <a:rPr lang="en-US" sz="2000" dirty="0" err="1"/>
              <a:t>pariwisata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indeks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/>
              <a:t>tarik</a:t>
            </a:r>
            <a:r>
              <a:rPr lang="en-US" sz="2000" dirty="0"/>
              <a:t> </a:t>
            </a:r>
            <a:r>
              <a:rPr lang="en-US" sz="2000" dirty="0" err="1" smtClean="0"/>
              <a:t>wisata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08407751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304800"/>
            <a:ext cx="8305800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D. </a:t>
            </a:r>
            <a:r>
              <a:rPr lang="en-US" sz="2000" b="1" dirty="0" err="1"/>
              <a:t>Strategi</a:t>
            </a:r>
            <a:r>
              <a:rPr lang="en-US" sz="2000" b="1" dirty="0"/>
              <a:t> RPJMD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Pengembangan</a:t>
            </a:r>
            <a:r>
              <a:rPr lang="en-US" sz="2000" b="1" dirty="0"/>
              <a:t> </a:t>
            </a:r>
            <a:r>
              <a:rPr lang="en-US" sz="2000" b="1" dirty="0" err="1"/>
              <a:t>Destinasi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Revitalisasi</a:t>
            </a:r>
            <a:r>
              <a:rPr lang="en-US" sz="2000" dirty="0"/>
              <a:t> </a:t>
            </a:r>
            <a:r>
              <a:rPr lang="en-US" sz="2000" dirty="0" err="1"/>
              <a:t>daya</a:t>
            </a:r>
            <a:r>
              <a:rPr lang="en-US" sz="2000" dirty="0"/>
              <a:t> </a:t>
            </a:r>
            <a:r>
              <a:rPr lang="en-US" sz="2000" dirty="0" err="1"/>
              <a:t>tarik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kawasan</a:t>
            </a:r>
            <a:r>
              <a:rPr lang="en-US" sz="2000" dirty="0"/>
              <a:t> </a:t>
            </a:r>
            <a:r>
              <a:rPr lang="en-US" sz="2000" dirty="0" err="1"/>
              <a:t>prioritas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amenitas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Penguatan</a:t>
            </a:r>
            <a:r>
              <a:rPr lang="en-US" sz="2000" b="1" dirty="0"/>
              <a:t> SDM &amp; </a:t>
            </a:r>
            <a:r>
              <a:rPr lang="en-US" sz="2000" b="1" dirty="0" err="1"/>
              <a:t>Kelembagaan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Sertifikasi</a:t>
            </a:r>
            <a:r>
              <a:rPr lang="en-US" sz="2000" dirty="0"/>
              <a:t> </a:t>
            </a:r>
            <a:r>
              <a:rPr lang="en-US" sz="2000" dirty="0" err="1"/>
              <a:t>kompetensi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pengelola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 (</a:t>
            </a:r>
            <a:r>
              <a:rPr lang="en-US" sz="2000" dirty="0" err="1"/>
              <a:t>BUMDes</a:t>
            </a:r>
            <a:r>
              <a:rPr lang="en-US" sz="2000" dirty="0"/>
              <a:t>/ </a:t>
            </a:r>
            <a:r>
              <a:rPr lang="en-US" sz="2000" dirty="0" err="1"/>
              <a:t>Pokdarwis</a:t>
            </a:r>
            <a:r>
              <a:rPr lang="en-US" sz="2000" dirty="0"/>
              <a:t>)</a:t>
            </a:r>
          </a:p>
          <a:p>
            <a:pPr>
              <a:buFont typeface="+mj-lt"/>
              <a:buAutoNum type="arabicPeriod"/>
            </a:pPr>
            <a:r>
              <a:rPr lang="en-US" sz="2000" b="1" dirty="0" err="1"/>
              <a:t>Promosi</a:t>
            </a:r>
            <a:r>
              <a:rPr lang="en-US" sz="2000" b="1" dirty="0"/>
              <a:t> &amp; </a:t>
            </a:r>
            <a:r>
              <a:rPr lang="en-US" sz="2000" b="1" dirty="0" err="1"/>
              <a:t>Pemasaran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Digital marketing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Calendar of events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/>
              <a:t>Branding </a:t>
            </a:r>
            <a:r>
              <a:rPr lang="en-US" sz="2000" dirty="0" err="1"/>
              <a:t>destinasi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Industri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Dukungan</a:t>
            </a:r>
            <a:r>
              <a:rPr lang="en-US" sz="2000" dirty="0"/>
              <a:t> </a:t>
            </a:r>
            <a:r>
              <a:rPr lang="en-US" sz="2000" dirty="0" err="1"/>
              <a:t>regulasi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(TDUP)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Insentif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pelaku</a:t>
            </a:r>
            <a:r>
              <a:rPr lang="en-US" sz="2000" dirty="0"/>
              <a:t> </a:t>
            </a:r>
            <a:r>
              <a:rPr lang="en-US" sz="2000" dirty="0" err="1"/>
              <a:t>usaha</a:t>
            </a:r>
            <a:r>
              <a:rPr lang="en-US" sz="2000" dirty="0"/>
              <a:t> </a:t>
            </a:r>
            <a:r>
              <a:rPr lang="en-US" sz="2000" dirty="0" err="1"/>
              <a:t>kreatif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b="1" dirty="0" err="1"/>
              <a:t>Aksesibilitas</a:t>
            </a:r>
            <a:endParaRPr lang="en-US" sz="2000" dirty="0"/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Perbaikan</a:t>
            </a:r>
            <a:r>
              <a:rPr lang="en-US" sz="2000" dirty="0"/>
              <a:t> </a:t>
            </a:r>
            <a:r>
              <a:rPr lang="en-US" sz="2000" dirty="0" err="1"/>
              <a:t>akses</a:t>
            </a:r>
            <a:r>
              <a:rPr lang="en-US" sz="2000" dirty="0"/>
              <a:t> </a:t>
            </a:r>
            <a:r>
              <a:rPr lang="en-US" sz="2000" dirty="0" err="1"/>
              <a:t>fisik</a:t>
            </a:r>
            <a:r>
              <a:rPr lang="en-US" sz="2000" dirty="0"/>
              <a:t> (</a:t>
            </a:r>
            <a:r>
              <a:rPr lang="en-US" sz="2000" dirty="0" err="1"/>
              <a:t>jalan</a:t>
            </a:r>
            <a:r>
              <a:rPr lang="en-US" sz="2000" dirty="0"/>
              <a:t> </a:t>
            </a:r>
            <a:r>
              <a:rPr lang="en-US" sz="2000" dirty="0" err="1"/>
              <a:t>menuju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sz="2000" dirty="0" err="1"/>
              <a:t>Transportasi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37340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2362200"/>
            <a:ext cx="7391400" cy="224676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E. Program </a:t>
            </a:r>
            <a:r>
              <a:rPr lang="en-US" sz="2000" b="1" dirty="0" err="1"/>
              <a:t>Prioritas</a:t>
            </a:r>
            <a:r>
              <a:rPr lang="en-US" sz="2000" b="1" dirty="0"/>
              <a:t> OPD (</a:t>
            </a:r>
            <a:r>
              <a:rPr lang="en-US" sz="2000" b="1" dirty="0" err="1"/>
              <a:t>Dinas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b="1" dirty="0"/>
              <a:t>)</a:t>
            </a:r>
          </a:p>
          <a:p>
            <a:r>
              <a:rPr lang="en-US" sz="2000" dirty="0" err="1"/>
              <a:t>Biasanya</a:t>
            </a:r>
            <a:r>
              <a:rPr lang="en-US" sz="2000" dirty="0"/>
              <a:t> </a:t>
            </a:r>
            <a:r>
              <a:rPr lang="en-US" sz="2000" dirty="0" err="1"/>
              <a:t>mencakup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Program </a:t>
            </a:r>
            <a:r>
              <a:rPr lang="en-US" sz="2000" dirty="0" err="1"/>
              <a:t>pemasaran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Program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Program </a:t>
            </a:r>
            <a:r>
              <a:rPr lang="en-US" sz="2000" dirty="0" err="1"/>
              <a:t>ekonomi</a:t>
            </a:r>
            <a:r>
              <a:rPr lang="en-US" sz="2000" dirty="0"/>
              <a:t> </a:t>
            </a:r>
            <a:r>
              <a:rPr lang="en-US" sz="2000" dirty="0" err="1"/>
              <a:t>kreatif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Program </a:t>
            </a:r>
            <a:r>
              <a:rPr lang="en-US" sz="2000" dirty="0" err="1"/>
              <a:t>pelatihan</a:t>
            </a:r>
            <a:r>
              <a:rPr lang="en-US" sz="2000" dirty="0"/>
              <a:t> SDM </a:t>
            </a:r>
            <a:r>
              <a:rPr lang="en-US" sz="2000" dirty="0" err="1"/>
              <a:t>pariwisata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Program </a:t>
            </a:r>
            <a:r>
              <a:rPr lang="en-US" sz="2000" dirty="0" err="1"/>
              <a:t>tata</a:t>
            </a:r>
            <a:r>
              <a:rPr lang="en-US" sz="2000" dirty="0"/>
              <a:t> </a:t>
            </a:r>
            <a:r>
              <a:rPr lang="en-US" sz="2000" dirty="0" err="1"/>
              <a:t>kelola</a:t>
            </a:r>
            <a:r>
              <a:rPr lang="en-US" sz="2000" dirty="0"/>
              <a:t> </a:t>
            </a:r>
            <a:r>
              <a:rPr lang="en-US" sz="2000" dirty="0" err="1"/>
              <a:t>kepariwisataan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861083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889844"/>
            <a:ext cx="8229600" cy="44012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3. </a:t>
            </a:r>
            <a:r>
              <a:rPr lang="en-US" sz="2000" b="1" dirty="0" err="1"/>
              <a:t>Kebijakan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b="1" dirty="0"/>
              <a:t> </a:t>
            </a:r>
            <a:r>
              <a:rPr lang="en-US" sz="2000" b="1" dirty="0" err="1"/>
              <a:t>dalam</a:t>
            </a:r>
            <a:r>
              <a:rPr lang="en-US" sz="2000" b="1" dirty="0"/>
              <a:t> RIPARDA</a:t>
            </a:r>
          </a:p>
          <a:p>
            <a:r>
              <a:rPr lang="en-US" sz="2000" dirty="0"/>
              <a:t>RIPARDA </a:t>
            </a:r>
            <a:r>
              <a:rPr lang="en-US" sz="2000" dirty="0" err="1"/>
              <a:t>lebih</a:t>
            </a:r>
            <a:r>
              <a:rPr lang="en-US" sz="2000" dirty="0"/>
              <a:t> </a:t>
            </a:r>
            <a:r>
              <a:rPr lang="en-US" sz="2000" dirty="0" err="1"/>
              <a:t>teknis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komprehensif</a:t>
            </a:r>
            <a:r>
              <a:rPr lang="en-US" sz="2000" dirty="0"/>
              <a:t>. </a:t>
            </a:r>
            <a:r>
              <a:rPr lang="en-US" sz="2000" dirty="0" err="1"/>
              <a:t>Komponen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:</a:t>
            </a:r>
          </a:p>
          <a:p>
            <a:r>
              <a:rPr lang="en-US" sz="2000" b="1" dirty="0"/>
              <a:t>A. </a:t>
            </a:r>
            <a:r>
              <a:rPr lang="en-US" sz="2000" b="1" dirty="0" err="1"/>
              <a:t>Penetapan</a:t>
            </a:r>
            <a:r>
              <a:rPr lang="en-US" sz="2000" b="1" dirty="0"/>
              <a:t> </a:t>
            </a:r>
            <a:r>
              <a:rPr lang="en-US" sz="2000" b="1" dirty="0" err="1"/>
              <a:t>Kawasan</a:t>
            </a:r>
            <a:r>
              <a:rPr lang="en-US" sz="2000" b="1" dirty="0"/>
              <a:t> </a:t>
            </a:r>
            <a:r>
              <a:rPr lang="en-US" sz="2000" b="1" dirty="0" err="1"/>
              <a:t>Pengembangan</a:t>
            </a:r>
            <a:r>
              <a:rPr lang="en-US" sz="2000" b="1" dirty="0"/>
              <a:t> </a:t>
            </a:r>
            <a:r>
              <a:rPr lang="en-US" sz="2000" b="1" dirty="0" err="1"/>
              <a:t>Pariwisata</a:t>
            </a:r>
            <a:r>
              <a:rPr lang="en-US" sz="2000" b="1" dirty="0"/>
              <a:t> (KPPD)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Pembagian</a:t>
            </a:r>
            <a:r>
              <a:rPr lang="en-US" sz="2000" dirty="0"/>
              <a:t> </a:t>
            </a:r>
            <a:r>
              <a:rPr lang="en-US" sz="2000" dirty="0" err="1"/>
              <a:t>zona</a:t>
            </a:r>
            <a:r>
              <a:rPr lang="en-US" sz="2000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Kawasan</a:t>
            </a:r>
            <a:r>
              <a:rPr lang="en-US" sz="2000" dirty="0"/>
              <a:t> </a:t>
            </a:r>
            <a:r>
              <a:rPr lang="en-US" sz="2000" dirty="0" err="1"/>
              <a:t>strategis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Kawasan</a:t>
            </a:r>
            <a:r>
              <a:rPr lang="en-US" sz="2000" dirty="0"/>
              <a:t> </a:t>
            </a:r>
            <a:r>
              <a:rPr lang="en-US" sz="2000" dirty="0" err="1"/>
              <a:t>unggulan</a:t>
            </a:r>
            <a:endParaRPr lang="en-US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err="1"/>
              <a:t>Kawasan</a:t>
            </a:r>
            <a:r>
              <a:rPr lang="en-US" sz="2000" dirty="0"/>
              <a:t> </a:t>
            </a:r>
            <a:r>
              <a:rPr lang="en-US" sz="2000" dirty="0" err="1"/>
              <a:t>penyangga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pola</a:t>
            </a:r>
            <a:r>
              <a:rPr lang="en-US" sz="2000" dirty="0"/>
              <a:t> </a:t>
            </a:r>
            <a:r>
              <a:rPr lang="en-US" sz="2000" dirty="0" err="1"/>
              <a:t>perencanaan</a:t>
            </a:r>
            <a:r>
              <a:rPr lang="en-US" sz="2000" dirty="0"/>
              <a:t> </a:t>
            </a:r>
            <a:r>
              <a:rPr lang="en-US" sz="2000" dirty="0" err="1"/>
              <a:t>ruang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r>
              <a:rPr lang="en-US" sz="2000" dirty="0"/>
              <a:t>.</a:t>
            </a:r>
          </a:p>
          <a:p>
            <a:r>
              <a:rPr lang="en-US" sz="2000" b="1" dirty="0"/>
              <a:t>B. </a:t>
            </a:r>
            <a:r>
              <a:rPr lang="en-US" sz="2000" b="1" dirty="0" err="1"/>
              <a:t>Produk</a:t>
            </a:r>
            <a:r>
              <a:rPr lang="en-US" sz="2000" b="1" dirty="0"/>
              <a:t> </a:t>
            </a:r>
            <a:r>
              <a:rPr lang="en-US" sz="2000" b="1" dirty="0" err="1"/>
              <a:t>Wisata</a:t>
            </a:r>
            <a:r>
              <a:rPr lang="en-US" sz="2000" b="1" dirty="0"/>
              <a:t> </a:t>
            </a:r>
            <a:r>
              <a:rPr lang="en-US" sz="2000" b="1" dirty="0" err="1"/>
              <a:t>Unggulan</a:t>
            </a:r>
            <a:r>
              <a:rPr lang="en-US" sz="2000" b="1" dirty="0"/>
              <a:t> Daerah</a:t>
            </a:r>
          </a:p>
          <a:p>
            <a:r>
              <a:rPr lang="en-US" sz="2000" dirty="0"/>
              <a:t>RIPARDA </a:t>
            </a:r>
            <a:r>
              <a:rPr lang="en-US" sz="2000" dirty="0" err="1"/>
              <a:t>mengidentifikasi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Atraksi</a:t>
            </a:r>
            <a:r>
              <a:rPr lang="en-US" sz="2000" dirty="0"/>
              <a:t> </a:t>
            </a:r>
            <a:r>
              <a:rPr lang="en-US" sz="2000" dirty="0" err="1"/>
              <a:t>prioritas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Segmen</a:t>
            </a:r>
            <a:r>
              <a:rPr lang="en-US" sz="2000" dirty="0"/>
              <a:t> </a:t>
            </a:r>
            <a:r>
              <a:rPr lang="en-US" sz="2000" dirty="0" err="1"/>
              <a:t>pasar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Paket</a:t>
            </a:r>
            <a:r>
              <a:rPr lang="en-US" sz="2000" dirty="0"/>
              <a:t> </a:t>
            </a:r>
            <a:r>
              <a:rPr lang="en-US" sz="2000" dirty="0" err="1"/>
              <a:t>wisata</a:t>
            </a:r>
            <a:r>
              <a:rPr lang="en-US" sz="2000" dirty="0"/>
              <a:t> </a:t>
            </a:r>
            <a:r>
              <a:rPr lang="en-US" sz="2000" dirty="0" err="1"/>
              <a:t>unggulan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Tema</a:t>
            </a:r>
            <a:r>
              <a:rPr lang="en-US" sz="2000" dirty="0"/>
              <a:t> </a:t>
            </a:r>
            <a:r>
              <a:rPr lang="en-US" sz="2000" dirty="0" err="1"/>
              <a:t>pengembangan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r>
              <a:rPr lang="en-US" sz="2000" dirty="0"/>
              <a:t> </a:t>
            </a:r>
            <a:r>
              <a:rPr lang="en-US" sz="2000" dirty="0" err="1"/>
              <a:t>daerah</a:t>
            </a:r>
            <a:r>
              <a:rPr lang="en-US" sz="2000" dirty="0"/>
              <a:t> (nature, culture, adventure, MICE)</a:t>
            </a:r>
          </a:p>
        </p:txBody>
      </p:sp>
    </p:spTree>
    <p:extLst>
      <p:ext uri="{BB962C8B-B14F-4D97-AF65-F5344CB8AC3E}">
        <p14:creationId xmlns:p14="http://schemas.microsoft.com/office/powerpoint/2010/main" val="172358375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33400" y="751344"/>
            <a:ext cx="8229600" cy="42473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/>
              <a:t>C. </a:t>
            </a:r>
            <a:r>
              <a:rPr lang="en-US" b="1" dirty="0" err="1"/>
              <a:t>Arah</a:t>
            </a:r>
            <a:r>
              <a:rPr lang="en-US" b="1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Pengembangan</a:t>
            </a:r>
            <a:r>
              <a:rPr lang="en-US" b="1" dirty="0"/>
              <a:t> 4 </a:t>
            </a:r>
            <a:r>
              <a:rPr lang="en-US" b="1" dirty="0" err="1"/>
              <a:t>Pilar</a:t>
            </a:r>
            <a:r>
              <a:rPr lang="en-US" b="1" dirty="0"/>
              <a:t> </a:t>
            </a:r>
            <a:r>
              <a:rPr lang="en-US" b="1" dirty="0" err="1"/>
              <a:t>Kepariwisataan</a:t>
            </a:r>
            <a:endParaRPr lang="en-US" b="1" dirty="0"/>
          </a:p>
          <a:p>
            <a:r>
              <a:rPr lang="en-US" dirty="0" err="1"/>
              <a:t>Sesuai</a:t>
            </a:r>
            <a:r>
              <a:rPr lang="en-US" dirty="0"/>
              <a:t> PP 50/2011: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Destinasi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amenitas</a:t>
            </a:r>
            <a:r>
              <a:rPr lang="en-US" dirty="0"/>
              <a:t>, </a:t>
            </a:r>
            <a:r>
              <a:rPr lang="en-US" dirty="0" err="1"/>
              <a:t>atraksi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dukung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Penataan</a:t>
            </a:r>
            <a:r>
              <a:rPr lang="en-US" dirty="0"/>
              <a:t> </a:t>
            </a:r>
            <a:r>
              <a:rPr lang="en-US" dirty="0" err="1"/>
              <a:t>kawasan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.</a:t>
            </a:r>
          </a:p>
          <a:p>
            <a:pPr>
              <a:buFont typeface="+mj-lt"/>
              <a:buAutoNum type="arabicPeriod"/>
            </a:pPr>
            <a:r>
              <a:rPr lang="en-US" b="1" dirty="0" err="1"/>
              <a:t>Pemasaran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Penentuan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prioritas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Branding </a:t>
            </a:r>
            <a:r>
              <a:rPr lang="en-US" dirty="0" err="1"/>
              <a:t>dan</a:t>
            </a:r>
            <a:r>
              <a:rPr lang="en-US" dirty="0"/>
              <a:t> positioning </a:t>
            </a:r>
            <a:r>
              <a:rPr lang="en-US" dirty="0" err="1"/>
              <a:t>daerah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Media </a:t>
            </a:r>
            <a:r>
              <a:rPr lang="en-US" dirty="0" err="1"/>
              <a:t>promosi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Industri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pariwisata</a:t>
            </a:r>
            <a:r>
              <a:rPr lang="en-US" dirty="0"/>
              <a:t> (hotel, </a:t>
            </a:r>
            <a:r>
              <a:rPr lang="en-US" dirty="0" err="1"/>
              <a:t>restoran</a:t>
            </a:r>
            <a:r>
              <a:rPr lang="en-US" dirty="0"/>
              <a:t>, travel, </a:t>
            </a:r>
            <a:r>
              <a:rPr lang="en-US" dirty="0" err="1"/>
              <a:t>ekraf</a:t>
            </a:r>
            <a:r>
              <a:rPr lang="en-US" dirty="0"/>
              <a:t>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Sertifikasi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pariwisata</a:t>
            </a:r>
            <a:endParaRPr lang="en-US" dirty="0"/>
          </a:p>
          <a:p>
            <a:pPr>
              <a:buFont typeface="+mj-lt"/>
              <a:buAutoNum type="arabicPeriod"/>
            </a:pPr>
            <a:r>
              <a:rPr lang="en-US" b="1" dirty="0" err="1"/>
              <a:t>Kelembagaan</a:t>
            </a:r>
            <a:r>
              <a:rPr lang="en-US" b="1" dirty="0"/>
              <a:t> </a:t>
            </a:r>
            <a:r>
              <a:rPr lang="en-US" b="1" dirty="0" err="1"/>
              <a:t>Pariwisata</a:t>
            </a:r>
            <a:endParaRPr lang="en-US" dirty="0"/>
          </a:p>
          <a:p>
            <a:pPr marL="742950" lvl="1" indent="-285750">
              <a:buFont typeface="+mj-lt"/>
              <a:buAutoNum type="arabicPeriod"/>
            </a:pPr>
            <a:r>
              <a:rPr lang="en-US" dirty="0"/>
              <a:t>Tata </a:t>
            </a:r>
            <a:r>
              <a:rPr lang="en-US" dirty="0" err="1"/>
              <a:t>kelola</a:t>
            </a:r>
            <a:r>
              <a:rPr lang="en-US" dirty="0"/>
              <a:t> (governance)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US" dirty="0" err="1"/>
              <a:t>Sinergi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masyarakat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5027889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1000" y="1305342"/>
            <a:ext cx="8077200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000" b="1" dirty="0"/>
              <a:t>D. Target Pembangunan </a:t>
            </a:r>
            <a:r>
              <a:rPr lang="en-US" sz="2000" b="1" dirty="0" err="1"/>
              <a:t>Jangka</a:t>
            </a:r>
            <a:r>
              <a:rPr lang="en-US" sz="2000" b="1" dirty="0"/>
              <a:t> </a:t>
            </a:r>
            <a:r>
              <a:rPr lang="en-US" sz="2000" b="1" dirty="0" err="1"/>
              <a:t>Panjang</a:t>
            </a:r>
            <a:endParaRPr lang="en-US" sz="2000" b="1" dirty="0"/>
          </a:p>
          <a:p>
            <a:r>
              <a:rPr lang="en-US" sz="2000" dirty="0" err="1"/>
              <a:t>Biasanya</a:t>
            </a:r>
            <a:r>
              <a:rPr lang="en-US" sz="2000" dirty="0"/>
              <a:t> </a:t>
            </a:r>
            <a:r>
              <a:rPr lang="en-US" sz="2000" dirty="0" err="1"/>
              <a:t>mencakup</a:t>
            </a:r>
            <a:r>
              <a:rPr lang="en-US" sz="20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jumlah</a:t>
            </a:r>
            <a:r>
              <a:rPr lang="en-US" sz="2000" dirty="0"/>
              <a:t> </a:t>
            </a:r>
            <a:r>
              <a:rPr lang="en-US" sz="2000" dirty="0" err="1"/>
              <a:t>kunjungan</a:t>
            </a:r>
            <a:r>
              <a:rPr lang="en-US" sz="2000" dirty="0"/>
              <a:t> </a:t>
            </a:r>
            <a:r>
              <a:rPr lang="en-US" sz="2000" dirty="0" err="1"/>
              <a:t>wisatawan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investasi</a:t>
            </a:r>
            <a:r>
              <a:rPr lang="en-US" sz="2000" dirty="0"/>
              <a:t> </a:t>
            </a:r>
            <a:r>
              <a:rPr lang="en-US" sz="2000" dirty="0" err="1"/>
              <a:t>pariwisata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kualitas</a:t>
            </a:r>
            <a:r>
              <a:rPr lang="en-US" sz="2000" dirty="0"/>
              <a:t> </a:t>
            </a:r>
            <a:r>
              <a:rPr lang="en-US" sz="2000" dirty="0" err="1"/>
              <a:t>lingkungan</a:t>
            </a:r>
            <a:r>
              <a:rPr lang="en-US" sz="2000" dirty="0"/>
              <a:t> </a:t>
            </a:r>
            <a:r>
              <a:rPr lang="en-US" sz="2000" dirty="0" err="1"/>
              <a:t>destinasi</a:t>
            </a: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err="1"/>
              <a:t>Peningkatan</a:t>
            </a:r>
            <a:r>
              <a:rPr lang="en-US" sz="2000" dirty="0"/>
              <a:t> </a:t>
            </a:r>
            <a:r>
              <a:rPr lang="en-US" sz="2000" dirty="0" err="1"/>
              <a:t>kesejahteraan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 smtClean="0"/>
              <a:t>lokal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7149669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4921</TotalTime>
  <Words>636</Words>
  <Application>Microsoft Office PowerPoint</Application>
  <PresentationFormat>On-screen Show (4:3)</PresentationFormat>
  <Paragraphs>134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 C E R</cp:lastModifiedBy>
  <cp:revision>595</cp:revision>
  <cp:lastPrinted>2017-08-29T02:54:51Z</cp:lastPrinted>
  <dcterms:created xsi:type="dcterms:W3CDTF">2010-04-18T12:06:30Z</dcterms:created>
  <dcterms:modified xsi:type="dcterms:W3CDTF">2025-12-11T06:12:09Z</dcterms:modified>
</cp:coreProperties>
</file>