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286000"/>
            <a:ext cx="6400800" cy="1752600"/>
          </a:xfrm>
        </p:spPr>
        <p:txBody>
          <a:bodyPr>
            <a:normAutofit/>
          </a:bodyPr>
          <a:lstStyle/>
          <a:p>
            <a:r>
              <a:rPr lang="id-ID" sz="3200" b="1" dirty="0">
                <a:solidFill>
                  <a:schemeClr val="tx1"/>
                </a:solidFill>
              </a:rPr>
              <a:t>Implementasi Kebijakan Pariwisata dalam Pengelolaan Destinasi Pariwisata di Indonesia</a:t>
            </a:r>
            <a:endParaRPr lang="en-US" sz="32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889844"/>
            <a:ext cx="62484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5. </a:t>
            </a:r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Monitoring &amp;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endParaRPr lang="en-US" b="1" dirty="0"/>
          </a:p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mengamanatkan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Indikator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kunjungan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Lama </a:t>
            </a:r>
            <a:r>
              <a:rPr lang="en-US" dirty="0" err="1"/>
              <a:t>tinggal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wisatawan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wisata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Audit CHSE &amp;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Layanan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Kebersihan</a:t>
            </a:r>
            <a:r>
              <a:rPr lang="en-US" dirty="0"/>
              <a:t>,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keselamatan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Penegakan</a:t>
            </a:r>
            <a:r>
              <a:rPr lang="en-US" b="1" dirty="0"/>
              <a:t> </a:t>
            </a:r>
            <a:r>
              <a:rPr lang="en-US" b="1" dirty="0" err="1"/>
              <a:t>Regulasi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pedagang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Penertiban</a:t>
            </a:r>
            <a:r>
              <a:rPr lang="en-US" dirty="0"/>
              <a:t> </a:t>
            </a:r>
            <a:r>
              <a:rPr lang="en-US" dirty="0" err="1"/>
              <a:t>tiket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di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wisata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Pelaporan</a:t>
            </a:r>
            <a:r>
              <a:rPr lang="en-US" b="1" dirty="0"/>
              <a:t> KSPN / Program </a:t>
            </a:r>
            <a:r>
              <a:rPr lang="en-US" b="1" dirty="0" err="1"/>
              <a:t>Strategis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613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751344"/>
            <a:ext cx="8610600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6.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 </a:t>
            </a:r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(Indonesia)</a:t>
            </a:r>
          </a:p>
          <a:p>
            <a:r>
              <a:rPr lang="en-US" b="1" dirty="0"/>
              <a:t>A.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</a:t>
            </a:r>
            <a:r>
              <a:rPr lang="en-US" b="1" dirty="0" err="1"/>
              <a:t>Nglanggeran</a:t>
            </a:r>
            <a:r>
              <a:rPr lang="en-US" b="1" dirty="0"/>
              <a:t> – Yogyakarta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ekowisata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Pokdarwis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 ASEAN Sustainable Tourism Award.</a:t>
            </a:r>
          </a:p>
          <a:p>
            <a:r>
              <a:rPr lang="en-US" b="1" dirty="0"/>
              <a:t>B. Toba Caldera Resort (</a:t>
            </a:r>
            <a:r>
              <a:rPr lang="en-US" b="1" dirty="0" err="1"/>
              <a:t>Danau</a:t>
            </a:r>
            <a:r>
              <a:rPr lang="en-US" b="1" dirty="0"/>
              <a:t> Toba)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KSPN super </a:t>
            </a:r>
            <a:r>
              <a:rPr lang="en-US" dirty="0" err="1"/>
              <a:t>prioritas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PUPR.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 </a:t>
            </a:r>
            <a:r>
              <a:rPr lang="en-US" dirty="0" err="1"/>
              <a:t>Danau</a:t>
            </a:r>
            <a:r>
              <a:rPr lang="en-US" dirty="0"/>
              <a:t> Toba (BODT).</a:t>
            </a:r>
          </a:p>
          <a:p>
            <a:r>
              <a:rPr lang="en-US" b="1" dirty="0"/>
              <a:t>C. </a:t>
            </a:r>
            <a:r>
              <a:rPr lang="en-US" b="1" dirty="0" err="1"/>
              <a:t>Mandalika</a:t>
            </a:r>
            <a:r>
              <a:rPr lang="en-US" b="1" dirty="0"/>
              <a:t> – NTB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sport tourism.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Tata </a:t>
            </a:r>
            <a:r>
              <a:rPr lang="en-US" dirty="0" err="1"/>
              <a:t>kelola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ITDC.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Konektivitas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RPJMN 2020–2024.</a:t>
            </a:r>
          </a:p>
        </p:txBody>
      </p:sp>
    </p:spTree>
    <p:extLst>
      <p:ext uri="{BB962C8B-B14F-4D97-AF65-F5344CB8AC3E}">
        <p14:creationId xmlns:p14="http://schemas.microsoft.com/office/powerpoint/2010/main" val="10873889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2136339"/>
            <a:ext cx="72390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7. </a:t>
            </a:r>
            <a:r>
              <a:rPr lang="en-US" sz="2400" b="1" dirty="0" err="1"/>
              <a:t>Tantangan</a:t>
            </a:r>
            <a:r>
              <a:rPr lang="en-US" sz="2400" b="1" dirty="0"/>
              <a:t> </a:t>
            </a:r>
            <a:r>
              <a:rPr lang="en-US" sz="2400" b="1" dirty="0" err="1"/>
              <a:t>Implementasi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dirty="0" err="1"/>
              <a:t>Ketidaksinkronan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RPJMN–RPJMD–RIPARDA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Keterbatasan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SDM </a:t>
            </a:r>
            <a:r>
              <a:rPr lang="en-US" sz="2400" dirty="0" err="1"/>
              <a:t>pengelola</a:t>
            </a:r>
            <a:r>
              <a:rPr lang="en-US" sz="2400" dirty="0"/>
              <a:t>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lahan</a:t>
            </a:r>
            <a:r>
              <a:rPr lang="en-US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Over-tourism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kerusakan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 err="1"/>
              <a:t>Minimnya</a:t>
            </a:r>
            <a:r>
              <a:rPr lang="en-US" sz="2400" dirty="0"/>
              <a:t> data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Monev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85802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443841"/>
            <a:ext cx="8229600" cy="31700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di Indonesia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implementasi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, regional,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—yang </a:t>
            </a:r>
            <a:r>
              <a:rPr lang="en-US" sz="2000" dirty="0" err="1"/>
              <a:t>berlandaskan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UU No. 10 </a:t>
            </a:r>
            <a:r>
              <a:rPr lang="en-US" sz="2000" b="1" dirty="0" err="1"/>
              <a:t>Tahun</a:t>
            </a:r>
            <a:r>
              <a:rPr lang="en-US" sz="2000" b="1" dirty="0"/>
              <a:t> 2009 </a:t>
            </a:r>
            <a:r>
              <a:rPr lang="en-US" sz="2000" b="1" dirty="0" err="1"/>
              <a:t>tentang</a:t>
            </a:r>
            <a:r>
              <a:rPr lang="en-US" sz="2000" b="1" dirty="0"/>
              <a:t> </a:t>
            </a:r>
            <a:r>
              <a:rPr lang="en-US" sz="2000" b="1" dirty="0" err="1"/>
              <a:t>Kepariwisataan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PP No. 50 </a:t>
            </a:r>
            <a:r>
              <a:rPr lang="en-US" sz="2000" b="1" dirty="0" err="1"/>
              <a:t>Tahun</a:t>
            </a:r>
            <a:r>
              <a:rPr lang="en-US" sz="2000" b="1" dirty="0"/>
              <a:t> 2011 </a:t>
            </a:r>
            <a:r>
              <a:rPr lang="en-US" sz="2000" b="1" dirty="0" err="1"/>
              <a:t>tentang</a:t>
            </a:r>
            <a:r>
              <a:rPr lang="en-US" sz="2000" b="1" dirty="0"/>
              <a:t> RIPARNAS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RPJMN </a:t>
            </a:r>
            <a:r>
              <a:rPr lang="en-US" sz="2000" b="1" dirty="0" err="1"/>
              <a:t>dan</a:t>
            </a:r>
            <a:r>
              <a:rPr lang="en-US" sz="2000" b="1" dirty="0"/>
              <a:t> RIPPARNAS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RPJMD </a:t>
            </a:r>
            <a:r>
              <a:rPr lang="en-US" sz="2000" b="1" dirty="0" err="1"/>
              <a:t>Provinsi</a:t>
            </a:r>
            <a:r>
              <a:rPr lang="en-US" sz="2000" b="1" dirty="0"/>
              <a:t>/</a:t>
            </a:r>
            <a:r>
              <a:rPr lang="en-US" sz="2000" b="1" dirty="0" err="1"/>
              <a:t>Kabupaten</a:t>
            </a:r>
            <a:r>
              <a:rPr lang="en-US" sz="2000" b="1" dirty="0"/>
              <a:t>/Kota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RIPARDA</a:t>
            </a:r>
            <a:endParaRPr lang="en-US" sz="2000" dirty="0"/>
          </a:p>
          <a:p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yang </a:t>
            </a:r>
            <a:r>
              <a:rPr lang="en-US" sz="2000" dirty="0" err="1"/>
              <a:t>mengarahkan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dikembangkan</a:t>
            </a:r>
            <a:r>
              <a:rPr lang="en-US" sz="2000" dirty="0"/>
              <a:t>, </a:t>
            </a:r>
            <a:r>
              <a:rPr lang="en-US" sz="2000" dirty="0" err="1"/>
              <a:t>dikelola</a:t>
            </a:r>
            <a:r>
              <a:rPr lang="en-US" sz="2000" dirty="0"/>
              <a:t>, </a:t>
            </a:r>
            <a:r>
              <a:rPr lang="en-US" sz="2000" dirty="0" err="1"/>
              <a:t>dipromosikan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dijaga</a:t>
            </a:r>
            <a:r>
              <a:rPr lang="en-US" sz="2000" dirty="0"/>
              <a:t> </a:t>
            </a:r>
            <a:r>
              <a:rPr lang="en-US" sz="2000" dirty="0" err="1"/>
              <a:t>keberlanjutannya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382612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889844"/>
            <a:ext cx="8458200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Kerangka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endParaRPr lang="en-US" sz="2400" b="1" dirty="0"/>
          </a:p>
          <a:p>
            <a:r>
              <a:rPr lang="en-US" sz="2400" b="1" dirty="0"/>
              <a:t>A. </a:t>
            </a:r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(UU 10/2009)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/>
              <a:t>Sustainability</a:t>
            </a:r>
            <a:r>
              <a:rPr lang="en-US" sz="2400" dirty="0"/>
              <a:t>: </a:t>
            </a:r>
            <a:r>
              <a:rPr lang="en-US" sz="2400" dirty="0" err="1"/>
              <a:t>lingkungan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budaya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err="1"/>
              <a:t>Partisipatif</a:t>
            </a:r>
            <a:r>
              <a:rPr lang="en-US" sz="2400" dirty="0"/>
              <a:t>: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err="1"/>
              <a:t>Konektivitas</a:t>
            </a:r>
            <a:r>
              <a:rPr lang="en-US" sz="2400" dirty="0"/>
              <a:t>: </a:t>
            </a:r>
            <a:r>
              <a:rPr lang="en-US" sz="2400" dirty="0" err="1"/>
              <a:t>aksesibilitas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infrastruktur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err="1"/>
              <a:t>Kualitas</a:t>
            </a:r>
            <a:r>
              <a:rPr lang="en-US" sz="2400" i="1" dirty="0"/>
              <a:t> </a:t>
            </a:r>
            <a:r>
              <a:rPr lang="en-US" sz="2400" i="1" dirty="0" err="1"/>
              <a:t>layanan</a:t>
            </a:r>
            <a:r>
              <a:rPr lang="en-US" sz="2400" dirty="0"/>
              <a:t>: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SDM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err="1"/>
              <a:t>Manfaat</a:t>
            </a:r>
            <a:r>
              <a:rPr lang="en-US" sz="2400" i="1" dirty="0"/>
              <a:t> </a:t>
            </a:r>
            <a:r>
              <a:rPr lang="en-US" sz="2400" i="1" dirty="0" err="1"/>
              <a:t>ekonomi</a:t>
            </a:r>
            <a:r>
              <a:rPr lang="en-US" sz="2400" dirty="0"/>
              <a:t>: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  <a:p>
            <a:r>
              <a:rPr lang="en-US" sz="2400" b="1" dirty="0"/>
              <a:t>B. </a:t>
            </a:r>
            <a:r>
              <a:rPr lang="en-US" sz="2400" b="1" dirty="0" err="1"/>
              <a:t>Pilar</a:t>
            </a:r>
            <a:r>
              <a:rPr lang="en-US" sz="2400" b="1" dirty="0"/>
              <a:t> </a:t>
            </a:r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(PP 50/2011)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Destinasi</a:t>
            </a:r>
            <a:r>
              <a:rPr lang="en-US" sz="2400" dirty="0"/>
              <a:t> →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atraksi</a:t>
            </a:r>
            <a:r>
              <a:rPr lang="en-US" sz="2400" dirty="0"/>
              <a:t>, </a:t>
            </a:r>
            <a:r>
              <a:rPr lang="en-US" sz="2400" dirty="0" err="1"/>
              <a:t>amenitas</a:t>
            </a:r>
            <a:r>
              <a:rPr lang="en-US" sz="2400" dirty="0"/>
              <a:t>, </a:t>
            </a:r>
            <a:r>
              <a:rPr lang="en-US" sz="2400" dirty="0" err="1"/>
              <a:t>aksesibilitas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dukung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Pemasaran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Industri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Kelembagaan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323396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751344"/>
            <a:ext cx="8153400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Implementasi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Pengelolaan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b="1" dirty="0"/>
          </a:p>
          <a:p>
            <a:r>
              <a:rPr lang="en-US" sz="2000" b="1" dirty="0"/>
              <a:t>A. </a:t>
            </a:r>
            <a:r>
              <a:rPr lang="en-US" sz="2000" b="1" dirty="0" err="1"/>
              <a:t>Perencanaan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b="1" dirty="0"/>
          </a:p>
          <a:p>
            <a:r>
              <a:rPr lang="en-US" sz="2000" dirty="0" err="1"/>
              <a:t>Implementasi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dimulai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Penetapan</a:t>
            </a:r>
            <a:r>
              <a:rPr lang="en-US" sz="2000" b="1" dirty="0"/>
              <a:t> </a:t>
            </a:r>
            <a:r>
              <a:rPr lang="en-US" sz="2000" b="1" dirty="0" err="1"/>
              <a:t>Kawasan</a:t>
            </a:r>
            <a:r>
              <a:rPr lang="en-US" sz="2000" b="1" dirty="0"/>
              <a:t> </a:t>
            </a:r>
            <a:r>
              <a:rPr lang="en-US" sz="2000" b="1" dirty="0" err="1"/>
              <a:t>Strategis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Mengacu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RIPARNAS </a:t>
            </a:r>
            <a:r>
              <a:rPr lang="en-US" sz="2000" dirty="0" smtClean="0"/>
              <a:t>Co</a:t>
            </a:r>
          </a:p>
          <a:p>
            <a:pPr lvl="1"/>
            <a:r>
              <a:rPr lang="en-US" sz="2000" dirty="0" err="1" smtClean="0"/>
              <a:t>contoh</a:t>
            </a:r>
            <a:r>
              <a:rPr lang="en-US" sz="2000" dirty="0"/>
              <a:t>: </a:t>
            </a:r>
            <a:r>
              <a:rPr lang="en-US" sz="2000" dirty="0" err="1"/>
              <a:t>Danau</a:t>
            </a:r>
            <a:r>
              <a:rPr lang="en-US" sz="2000" dirty="0"/>
              <a:t> Toba, Borobudur, </a:t>
            </a:r>
            <a:r>
              <a:rPr lang="en-US" sz="2000" dirty="0" err="1"/>
              <a:t>Mandalika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Penyusunan</a:t>
            </a:r>
            <a:r>
              <a:rPr lang="en-US" sz="2000" b="1" dirty="0"/>
              <a:t> </a:t>
            </a:r>
            <a:r>
              <a:rPr lang="en-US" sz="2000" b="1" dirty="0" err="1"/>
              <a:t>Masterplan</a:t>
            </a:r>
            <a:r>
              <a:rPr lang="en-US" sz="2000" b="1" dirty="0"/>
              <a:t> </a:t>
            </a:r>
            <a:r>
              <a:rPr lang="en-US" sz="2000" dirty="0" err="1" smtClean="0"/>
              <a:t>Zo</a:t>
            </a:r>
            <a:endParaRPr lang="en-US" sz="2000" dirty="0" smtClean="0"/>
          </a:p>
          <a:p>
            <a:r>
              <a:rPr lang="en-US" sz="2000" dirty="0" err="1" smtClean="0"/>
              <a:t>zonasi</a:t>
            </a:r>
            <a:r>
              <a:rPr lang="en-US" sz="2000" dirty="0" smtClean="0"/>
              <a:t> </a:t>
            </a:r>
            <a:r>
              <a:rPr lang="en-US" sz="2000" dirty="0" err="1"/>
              <a:t>atraksi</a:t>
            </a:r>
            <a:r>
              <a:rPr lang="en-US" sz="2000" dirty="0"/>
              <a:t>, </a:t>
            </a:r>
            <a:r>
              <a:rPr lang="en-US" sz="2000" dirty="0" err="1"/>
              <a:t>amenitas</a:t>
            </a:r>
            <a:r>
              <a:rPr lang="en-US" sz="2000" dirty="0"/>
              <a:t>, </a:t>
            </a:r>
            <a:r>
              <a:rPr lang="en-US" sz="2000" dirty="0" err="1"/>
              <a:t>utilitas</a:t>
            </a:r>
            <a:r>
              <a:rPr lang="en-US" sz="2000" dirty="0"/>
              <a:t>, </a:t>
            </a:r>
            <a:r>
              <a:rPr lang="en-US" sz="2000" dirty="0" err="1"/>
              <a:t>konservasi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Analisis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</a:t>
            </a:r>
            <a:r>
              <a:rPr lang="en-US" sz="2000" b="1" dirty="0" err="1"/>
              <a:t>Dukung</a:t>
            </a:r>
            <a:r>
              <a:rPr lang="en-US" sz="2000" b="1" dirty="0"/>
              <a:t> (Carrying Capacity)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merusak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Kajian</a:t>
            </a:r>
            <a:r>
              <a:rPr lang="en-US" sz="2000" b="1" dirty="0"/>
              <a:t> </a:t>
            </a:r>
            <a:r>
              <a:rPr lang="en-US" sz="2000" b="1" dirty="0" err="1"/>
              <a:t>Dampak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096361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889844"/>
            <a:ext cx="8382000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B. </a:t>
            </a:r>
            <a:r>
              <a:rPr lang="en-US" sz="2000" b="1" dirty="0" err="1"/>
              <a:t>Pengembangan</a:t>
            </a:r>
            <a:r>
              <a:rPr lang="en-US" sz="2000" b="1" dirty="0"/>
              <a:t> </a:t>
            </a:r>
            <a:r>
              <a:rPr lang="en-US" sz="2000" b="1" dirty="0" err="1"/>
              <a:t>Sarana</a:t>
            </a:r>
            <a:r>
              <a:rPr lang="en-US" sz="2000" b="1" dirty="0"/>
              <a:t> &amp; </a:t>
            </a:r>
            <a:r>
              <a:rPr lang="en-US" sz="2000" b="1" dirty="0" err="1"/>
              <a:t>Prasarana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b="1" dirty="0"/>
          </a:p>
          <a:p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mengamanatkan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Amenitas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Toilet </a:t>
            </a:r>
            <a:r>
              <a:rPr lang="en-US" sz="2000" dirty="0" err="1"/>
              <a:t>umum</a:t>
            </a:r>
            <a:r>
              <a:rPr lang="en-US" sz="2000" dirty="0"/>
              <a:t>, </a:t>
            </a:r>
            <a:r>
              <a:rPr lang="en-US" sz="2000" dirty="0" err="1"/>
              <a:t>pusat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, </a:t>
            </a:r>
            <a:r>
              <a:rPr lang="en-US" sz="2000" dirty="0" err="1"/>
              <a:t>jalur</a:t>
            </a:r>
            <a:r>
              <a:rPr lang="en-US" sz="2000" dirty="0"/>
              <a:t> pedestrian, homestay </a:t>
            </a:r>
            <a:r>
              <a:rPr lang="en-US" sz="2000" dirty="0" err="1"/>
              <a:t>standar</a:t>
            </a:r>
            <a:r>
              <a:rPr lang="en-US" sz="2000" dirty="0"/>
              <a:t> CHSE.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Aksesibilitas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Jalan</a:t>
            </a:r>
            <a:r>
              <a:rPr lang="en-US" sz="2000" dirty="0"/>
              <a:t>, </a:t>
            </a:r>
            <a:r>
              <a:rPr lang="en-US" sz="2000" dirty="0" err="1"/>
              <a:t>transportasi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, </a:t>
            </a:r>
            <a:r>
              <a:rPr lang="en-US" sz="2000" dirty="0" err="1"/>
              <a:t>penunjuk</a:t>
            </a:r>
            <a:r>
              <a:rPr lang="en-US" sz="2000" dirty="0"/>
              <a:t> </a:t>
            </a:r>
            <a:r>
              <a:rPr lang="en-US" sz="2000" dirty="0" err="1"/>
              <a:t>arah</a:t>
            </a:r>
            <a:r>
              <a:rPr lang="en-US" sz="2000" dirty="0"/>
              <a:t>, </a:t>
            </a:r>
            <a:r>
              <a:rPr lang="en-US" sz="2000" dirty="0" err="1"/>
              <a:t>dermaga</a:t>
            </a:r>
            <a:r>
              <a:rPr lang="en-US" sz="2000" dirty="0"/>
              <a:t>, </a:t>
            </a:r>
            <a:r>
              <a:rPr lang="en-US" sz="2000" dirty="0" err="1"/>
              <a:t>bandara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Atraksi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,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,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khusus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Implementasi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Kementerian</a:t>
            </a:r>
            <a:r>
              <a:rPr lang="en-US" sz="2000" dirty="0"/>
              <a:t> PUPR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Pemda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APBD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Kerjasama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swasta</a:t>
            </a:r>
            <a:r>
              <a:rPr lang="en-US" sz="2000" dirty="0"/>
              <a:t> (KPBU)</a:t>
            </a:r>
          </a:p>
        </p:txBody>
      </p:sp>
    </p:spTree>
    <p:extLst>
      <p:ext uri="{BB962C8B-B14F-4D97-AF65-F5344CB8AC3E}">
        <p14:creationId xmlns:p14="http://schemas.microsoft.com/office/powerpoint/2010/main" val="117172852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751344"/>
            <a:ext cx="8229600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C. </a:t>
            </a:r>
            <a:r>
              <a:rPr lang="en-US" sz="2000" b="1" dirty="0" err="1"/>
              <a:t>Penguatan</a:t>
            </a:r>
            <a:r>
              <a:rPr lang="en-US" sz="2000" b="1" dirty="0"/>
              <a:t> </a:t>
            </a:r>
            <a:r>
              <a:rPr lang="en-US" sz="2000" b="1" dirty="0" err="1"/>
              <a:t>Kelembagaan</a:t>
            </a:r>
            <a:r>
              <a:rPr lang="en-US" sz="2000" b="1" dirty="0"/>
              <a:t> </a:t>
            </a:r>
            <a:r>
              <a:rPr lang="en-US" sz="2000" b="1" dirty="0" err="1"/>
              <a:t>Pengelola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b="1" dirty="0"/>
          </a:p>
          <a:p>
            <a:r>
              <a:rPr lang="en-US" sz="2000" dirty="0" err="1"/>
              <a:t>Implementasi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menuntut</a:t>
            </a:r>
            <a:r>
              <a:rPr lang="en-US" sz="2000" dirty="0"/>
              <a:t> </a:t>
            </a:r>
            <a:r>
              <a:rPr lang="en-US" sz="2000" dirty="0" err="1"/>
              <a:t>tata</a:t>
            </a:r>
            <a:r>
              <a:rPr lang="en-US" sz="2000" dirty="0"/>
              <a:t> </a:t>
            </a:r>
            <a:r>
              <a:rPr lang="en-US" sz="2000" dirty="0" err="1"/>
              <a:t>kelola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Pembentukan</a:t>
            </a:r>
            <a:r>
              <a:rPr lang="en-US" sz="2000" b="1" dirty="0"/>
              <a:t> </a:t>
            </a:r>
            <a:r>
              <a:rPr lang="en-US" sz="2000" b="1" dirty="0" err="1"/>
              <a:t>Badan</a:t>
            </a:r>
            <a:r>
              <a:rPr lang="en-US" sz="2000" b="1" dirty="0"/>
              <a:t> </a:t>
            </a:r>
            <a:r>
              <a:rPr lang="en-US" sz="2000" b="1" dirty="0" err="1"/>
              <a:t>Pengelola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Pokdarwis</a:t>
            </a:r>
            <a:r>
              <a:rPr lang="en-US" sz="2000" dirty="0"/>
              <a:t>, </a:t>
            </a:r>
            <a:r>
              <a:rPr lang="en-US" sz="2000" dirty="0" err="1"/>
              <a:t>BUMDes</a:t>
            </a:r>
            <a:r>
              <a:rPr lang="en-US" sz="2000" dirty="0"/>
              <a:t>, UPTD,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Otorita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Standarisasi</a:t>
            </a:r>
            <a:r>
              <a:rPr lang="en-US" sz="2000" b="1" dirty="0"/>
              <a:t> </a:t>
            </a:r>
            <a:r>
              <a:rPr lang="en-US" sz="2000" b="1" dirty="0" err="1"/>
              <a:t>Manajemen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SOP </a:t>
            </a:r>
            <a:r>
              <a:rPr lang="en-US" sz="2000" dirty="0" err="1"/>
              <a:t>pelayanan</a:t>
            </a:r>
            <a:r>
              <a:rPr lang="en-US" sz="2000" dirty="0"/>
              <a:t>, </a:t>
            </a:r>
            <a:r>
              <a:rPr lang="en-US" sz="2000" dirty="0" err="1"/>
              <a:t>keselamatan</a:t>
            </a:r>
            <a:r>
              <a:rPr lang="en-US" sz="2000" dirty="0"/>
              <a:t>, </a:t>
            </a:r>
            <a:r>
              <a:rPr lang="en-US" sz="2000" dirty="0" err="1"/>
              <a:t>kebersihan</a:t>
            </a:r>
            <a:r>
              <a:rPr lang="en-US" sz="2000" dirty="0"/>
              <a:t>, </a:t>
            </a:r>
            <a:r>
              <a:rPr lang="en-US" sz="2000" dirty="0" err="1"/>
              <a:t>tiket</a:t>
            </a:r>
            <a:r>
              <a:rPr lang="en-US" sz="2000" dirty="0"/>
              <a:t>, </a:t>
            </a:r>
            <a:r>
              <a:rPr lang="en-US" sz="2000" dirty="0" err="1"/>
              <a:t>keamanan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Kolaborasi</a:t>
            </a:r>
            <a:r>
              <a:rPr lang="en-US" sz="2000" b="1" dirty="0"/>
              <a:t> </a:t>
            </a:r>
            <a:r>
              <a:rPr lang="en-US" sz="2000" b="1" dirty="0" err="1"/>
              <a:t>Pentahelix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Pemerintah</a:t>
            </a:r>
            <a:r>
              <a:rPr lang="en-US" sz="2000" dirty="0"/>
              <a:t>, </a:t>
            </a:r>
            <a:r>
              <a:rPr lang="en-US" sz="2000" dirty="0" err="1"/>
              <a:t>akademisi</a:t>
            </a:r>
            <a:r>
              <a:rPr lang="en-US" sz="2000" dirty="0"/>
              <a:t>, </a:t>
            </a:r>
            <a:r>
              <a:rPr lang="en-US" sz="2000" dirty="0" err="1"/>
              <a:t>bisnis</a:t>
            </a:r>
            <a:r>
              <a:rPr lang="en-US" sz="2000" dirty="0"/>
              <a:t>, </a:t>
            </a:r>
            <a:r>
              <a:rPr lang="en-US" sz="2000" dirty="0" err="1"/>
              <a:t>komunitas</a:t>
            </a:r>
            <a:r>
              <a:rPr lang="en-US" sz="2000" dirty="0"/>
              <a:t>, media.</a:t>
            </a:r>
          </a:p>
          <a:p>
            <a:r>
              <a:rPr lang="en-US" sz="2000" b="1" dirty="0" err="1"/>
              <a:t>Contoh</a:t>
            </a:r>
            <a:r>
              <a:rPr lang="en-US" sz="2000" b="1" dirty="0"/>
              <a:t> </a:t>
            </a:r>
            <a:r>
              <a:rPr lang="en-US" sz="2000" b="1" dirty="0" err="1"/>
              <a:t>Implementasi</a:t>
            </a:r>
            <a:r>
              <a:rPr lang="en-US" sz="20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Badan</a:t>
            </a:r>
            <a:r>
              <a:rPr lang="en-US" sz="2000" b="1" dirty="0"/>
              <a:t> </a:t>
            </a:r>
            <a:r>
              <a:rPr lang="en-US" sz="2000" b="1" dirty="0" err="1"/>
              <a:t>Otorita</a:t>
            </a:r>
            <a:r>
              <a:rPr lang="en-US" sz="2000" b="1" dirty="0"/>
              <a:t> Borobudur (BOB)</a:t>
            </a:r>
            <a:r>
              <a:rPr lang="en-US" sz="2000" dirty="0"/>
              <a:t> </a:t>
            </a: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Pokdarwis</a:t>
            </a:r>
            <a:r>
              <a:rPr lang="en-US" sz="2000" b="1" dirty="0"/>
              <a:t> </a:t>
            </a:r>
            <a:r>
              <a:rPr lang="en-US" sz="2000" b="1" dirty="0" err="1"/>
              <a:t>Nglanggeran</a:t>
            </a:r>
            <a:r>
              <a:rPr lang="en-US" sz="2000" dirty="0"/>
              <a:t> </a:t>
            </a: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ekowisata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75851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274838"/>
            <a:ext cx="81534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D. </a:t>
            </a:r>
            <a:r>
              <a:rPr lang="en-US" sz="2400" b="1" dirty="0" err="1"/>
              <a:t>Pengembangan</a:t>
            </a:r>
            <a:r>
              <a:rPr lang="en-US" sz="2400" b="1" dirty="0"/>
              <a:t> SDM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mengarahkan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Sertifikasi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(LSP </a:t>
            </a:r>
            <a:r>
              <a:rPr lang="en-US" sz="2400" dirty="0" err="1"/>
              <a:t>Pariwisata</a:t>
            </a:r>
            <a:r>
              <a:rPr lang="en-US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Pelatihan</a:t>
            </a:r>
            <a:r>
              <a:rPr lang="en-US" sz="2400" dirty="0"/>
              <a:t> CHSE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Pelatihan</a:t>
            </a:r>
            <a:r>
              <a:rPr lang="en-US" sz="2400" dirty="0"/>
              <a:t> digital marketing </a:t>
            </a:r>
            <a:r>
              <a:rPr lang="en-US" sz="2400" dirty="0" err="1"/>
              <a:t>dan</a:t>
            </a:r>
            <a:r>
              <a:rPr lang="en-US" sz="2400" dirty="0"/>
              <a:t> storytelling</a:t>
            </a:r>
          </a:p>
          <a:p>
            <a:r>
              <a:rPr lang="en-US" sz="2400" dirty="0" err="1"/>
              <a:t>Tujuannya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Profesionalisasi</a:t>
            </a:r>
            <a:r>
              <a:rPr lang="en-US" sz="2400" dirty="0"/>
              <a:t> </a:t>
            </a:r>
            <a:r>
              <a:rPr lang="en-US" sz="2400" dirty="0" err="1"/>
              <a:t>pengelola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68845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443841"/>
            <a:ext cx="8153400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E. </a:t>
            </a:r>
            <a:r>
              <a:rPr lang="en-US" sz="2400" b="1" dirty="0" err="1"/>
              <a:t>Implementasi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Keberlanjutan</a:t>
            </a:r>
            <a:endParaRPr lang="en-US" sz="2400" b="1" dirty="0"/>
          </a:p>
          <a:p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menekankan</a:t>
            </a:r>
            <a:r>
              <a:rPr lang="en-US" sz="2400" dirty="0"/>
              <a:t> </a:t>
            </a:r>
            <a:r>
              <a:rPr lang="en-US" sz="2400" b="1" dirty="0"/>
              <a:t>sustainable tourism</a:t>
            </a:r>
            <a:r>
              <a:rPr lang="en-US" sz="24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sampah</a:t>
            </a:r>
            <a:r>
              <a:rPr lang="en-US" sz="2400" b="1" dirty="0"/>
              <a:t> di </a:t>
            </a:r>
            <a:r>
              <a:rPr lang="en-US" sz="2400" b="1" dirty="0" err="1"/>
              <a:t>destinasi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TPS3R, bank </a:t>
            </a:r>
            <a:r>
              <a:rPr lang="en-US" sz="2400" dirty="0" err="1"/>
              <a:t>sampah</a:t>
            </a:r>
            <a:r>
              <a:rPr lang="en-US" sz="2400" dirty="0"/>
              <a:t>, zero waste events.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Konservasi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&amp; </a:t>
            </a:r>
            <a:r>
              <a:rPr lang="en-US" sz="2400" b="1" dirty="0" err="1"/>
              <a:t>budaya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zona</a:t>
            </a:r>
            <a:r>
              <a:rPr lang="en-US" sz="2400" dirty="0"/>
              <a:t> </a:t>
            </a:r>
            <a:r>
              <a:rPr lang="en-US" sz="2400" dirty="0" err="1"/>
              <a:t>merah</a:t>
            </a:r>
            <a:r>
              <a:rPr lang="en-US" sz="2400" dirty="0"/>
              <a:t>/</a:t>
            </a:r>
            <a:r>
              <a:rPr lang="en-US" sz="2400" dirty="0" err="1"/>
              <a:t>terbatas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Green Tourism / Ecotourism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edukasi</a:t>
            </a:r>
            <a:r>
              <a:rPr lang="en-US" sz="2400" dirty="0"/>
              <a:t>, </a:t>
            </a:r>
            <a:r>
              <a:rPr lang="en-US" sz="2400" dirty="0" err="1"/>
              <a:t>konservasi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pemberdayaan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Taman </a:t>
            </a:r>
            <a:r>
              <a:rPr lang="en-US" sz="2400" dirty="0" err="1"/>
              <a:t>Nasional</a:t>
            </a:r>
            <a:r>
              <a:rPr lang="en-US" sz="2400" dirty="0"/>
              <a:t> Komodo → </a:t>
            </a:r>
            <a:r>
              <a:rPr lang="en-US" sz="2400" dirty="0" err="1"/>
              <a:t>kuota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Nusa </a:t>
            </a:r>
            <a:r>
              <a:rPr lang="en-US" sz="2400" dirty="0" err="1"/>
              <a:t>Penida</a:t>
            </a:r>
            <a:r>
              <a:rPr lang="en-US" sz="2400" dirty="0"/>
              <a:t> → </a:t>
            </a:r>
            <a:r>
              <a:rPr lang="en-US" sz="2400" dirty="0" err="1"/>
              <a:t>rehabilitasi</a:t>
            </a:r>
            <a:r>
              <a:rPr lang="en-US" sz="2400" dirty="0"/>
              <a:t> </a:t>
            </a:r>
            <a:r>
              <a:rPr lang="en-US" sz="2400" dirty="0" err="1"/>
              <a:t>terumbu</a:t>
            </a:r>
            <a:r>
              <a:rPr lang="en-US" sz="2400" dirty="0"/>
              <a:t> </a:t>
            </a:r>
            <a:r>
              <a:rPr lang="en-US" sz="2400" dirty="0" err="1"/>
              <a:t>karang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348554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71500" y="1828800"/>
            <a:ext cx="8001000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4. </a:t>
            </a:r>
            <a:r>
              <a:rPr lang="en-US" sz="2000" b="1" dirty="0" err="1"/>
              <a:t>Implementasi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Promosi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Pemasaran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b="1" dirty="0"/>
          </a:p>
          <a:p>
            <a:r>
              <a:rPr lang="en-US" sz="2000" dirty="0" err="1"/>
              <a:t>Walaupun</a:t>
            </a:r>
            <a:r>
              <a:rPr lang="en-US" sz="2000" dirty="0"/>
              <a:t>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, </a:t>
            </a:r>
            <a:r>
              <a:rPr lang="en-US" sz="2000" dirty="0" err="1"/>
              <a:t>pemasaran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terpisahkan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Implementasi</a:t>
            </a:r>
            <a:r>
              <a:rPr lang="en-US" sz="2000" b="1" dirty="0"/>
              <a:t> </a:t>
            </a:r>
            <a:r>
              <a:rPr lang="en-US" sz="2000" b="1" dirty="0" err="1"/>
              <a:t>meliputi</a:t>
            </a:r>
            <a:r>
              <a:rPr lang="en-US" sz="20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Digital tourism</a:t>
            </a:r>
            <a:r>
              <a:rPr lang="en-US" sz="2000" dirty="0"/>
              <a:t>: website </a:t>
            </a:r>
            <a:r>
              <a:rPr lang="en-US" sz="2000" dirty="0" err="1"/>
              <a:t>destinasi</a:t>
            </a:r>
            <a:r>
              <a:rPr lang="en-US" sz="2000" dirty="0"/>
              <a:t>, media </a:t>
            </a:r>
            <a:r>
              <a:rPr lang="en-US" sz="2000" dirty="0" err="1"/>
              <a:t>sosial</a:t>
            </a:r>
            <a:r>
              <a:rPr lang="en-US" sz="2000" dirty="0"/>
              <a:t>, VR/360°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Event </a:t>
            </a:r>
            <a:r>
              <a:rPr lang="en-US" sz="2000" i="1" dirty="0" err="1"/>
              <a:t>daerah</a:t>
            </a:r>
            <a:r>
              <a:rPr lang="en-US" sz="2000" dirty="0"/>
              <a:t>: Festival </a:t>
            </a:r>
            <a:r>
              <a:rPr lang="en-US" sz="2000" dirty="0" err="1"/>
              <a:t>Danau</a:t>
            </a:r>
            <a:r>
              <a:rPr lang="en-US" sz="2000" dirty="0"/>
              <a:t> Toba, </a:t>
            </a:r>
            <a:r>
              <a:rPr lang="en-US" sz="2000" dirty="0" err="1"/>
              <a:t>Dieng</a:t>
            </a:r>
            <a:r>
              <a:rPr lang="en-US" sz="2000" dirty="0"/>
              <a:t> Culture Festival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Branding</a:t>
            </a:r>
            <a:r>
              <a:rPr lang="en-US" sz="2000" dirty="0"/>
              <a:t>: Wonderful Indonesia, branding </a:t>
            </a:r>
            <a:r>
              <a:rPr lang="en-US" sz="2000" dirty="0" err="1"/>
              <a:t>provinsi</a:t>
            </a:r>
            <a:r>
              <a:rPr lang="en-US" sz="2000" dirty="0"/>
              <a:t>/</a:t>
            </a:r>
            <a:r>
              <a:rPr lang="en-US" sz="2000" dirty="0" err="1"/>
              <a:t>kabupaten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Public relations</a:t>
            </a:r>
            <a:r>
              <a:rPr lang="en-US" sz="2000" dirty="0"/>
              <a:t>: </a:t>
            </a:r>
            <a:r>
              <a:rPr lang="en-US" sz="2000" dirty="0" err="1"/>
              <a:t>kerjasama</a:t>
            </a:r>
            <a:r>
              <a:rPr lang="en-US" sz="2000" dirty="0"/>
              <a:t> media </a:t>
            </a:r>
            <a:r>
              <a:rPr lang="en-US" sz="2000" dirty="0" err="1"/>
              <a:t>dan</a:t>
            </a:r>
            <a:r>
              <a:rPr lang="en-US" sz="2000" dirty="0"/>
              <a:t> influencer</a:t>
            </a:r>
          </a:p>
          <a:p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pusat</a:t>
            </a:r>
            <a:r>
              <a:rPr lang="en-US" sz="2000" dirty="0"/>
              <a:t> →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Pemda</a:t>
            </a:r>
            <a:r>
              <a:rPr lang="en-US" sz="2000" dirty="0"/>
              <a:t> →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 &amp; regional</a:t>
            </a:r>
            <a:br>
              <a:rPr lang="en-US" sz="2000" dirty="0"/>
            </a:br>
            <a:r>
              <a:rPr lang="en-US" sz="2000" dirty="0" err="1"/>
              <a:t>Komunitas</a:t>
            </a:r>
            <a:r>
              <a:rPr lang="en-US" sz="2000" dirty="0"/>
              <a:t> → </a:t>
            </a:r>
            <a:r>
              <a:rPr lang="en-US" sz="2000" dirty="0" err="1"/>
              <a:t>pemasaran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367079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4795</TotalTime>
  <Words>677</Words>
  <Application>Microsoft Office PowerPoint</Application>
  <PresentationFormat>On-screen Show (4:3)</PresentationFormat>
  <Paragraphs>122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583</cp:revision>
  <cp:lastPrinted>2017-08-29T02:54:51Z</cp:lastPrinted>
  <dcterms:created xsi:type="dcterms:W3CDTF">2010-04-18T12:06:30Z</dcterms:created>
  <dcterms:modified xsi:type="dcterms:W3CDTF">2025-12-11T06:28:46Z</dcterms:modified>
</cp:coreProperties>
</file>