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24" r:id="rId3"/>
    <p:sldId id="336" r:id="rId4"/>
    <p:sldId id="337" r:id="rId5"/>
    <p:sldId id="338" r:id="rId6"/>
    <p:sldId id="339" r:id="rId7"/>
    <p:sldId id="340" r:id="rId8"/>
    <p:sldId id="341" r:id="rId9"/>
    <p:sldId id="342" r:id="rId10"/>
    <p:sldId id="343" r:id="rId11"/>
    <p:sldId id="344" r:id="rId12"/>
    <p:sldId id="345" r:id="rId13"/>
    <p:sldId id="346" r:id="rId14"/>
    <p:sldId id="347" r:id="rId15"/>
    <p:sldId id="300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228600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id-ID" sz="4400" i="1" dirty="0">
                <a:solidFill>
                  <a:schemeClr val="tx1"/>
                </a:solidFill>
              </a:rPr>
              <a:t>The Future of Tourism in The Asia Pacific</a:t>
            </a:r>
            <a:r>
              <a:rPr lang="id-ID" sz="4400" dirty="0">
                <a:solidFill>
                  <a:schemeClr val="tx1"/>
                </a:solidFill>
              </a:rPr>
              <a:t>, ADB- UNWTO </a:t>
            </a:r>
            <a:r>
              <a:rPr lang="id-ID" sz="4400" i="1" dirty="0">
                <a:solidFill>
                  <a:schemeClr val="tx1"/>
                </a:solidFill>
              </a:rPr>
              <a:t>Report</a:t>
            </a:r>
            <a:endParaRPr lang="en-US" sz="44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1295400"/>
            <a:ext cx="8153400" cy="369331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3. </a:t>
            </a:r>
            <a:r>
              <a:rPr lang="en-US" b="1" dirty="0" err="1"/>
              <a:t>Memperkuat</a:t>
            </a:r>
            <a:r>
              <a:rPr lang="en-US" b="1" dirty="0"/>
              <a:t> </a:t>
            </a:r>
            <a:r>
              <a:rPr lang="en-US" b="1" dirty="0" err="1"/>
              <a:t>Infrastruktur</a:t>
            </a:r>
            <a:r>
              <a:rPr lang="en-US" b="1" dirty="0"/>
              <a:t> Digital &amp; Smart Tourism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digitalisasi</a:t>
            </a:r>
            <a:r>
              <a:rPr lang="en-US" dirty="0"/>
              <a:t> UMKM </a:t>
            </a:r>
            <a:r>
              <a:rPr lang="en-US" dirty="0" err="1"/>
              <a:t>pariwisata</a:t>
            </a:r>
            <a:r>
              <a:rPr lang="en-US" dirty="0"/>
              <a:t> (booking online, </a:t>
            </a:r>
            <a:r>
              <a:rPr lang="en-US" dirty="0" err="1"/>
              <a:t>pembayaran</a:t>
            </a:r>
            <a:r>
              <a:rPr lang="en-US" dirty="0"/>
              <a:t> digital).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Pembangunan </a:t>
            </a:r>
            <a:r>
              <a:rPr lang="en-US" b="1" dirty="0"/>
              <a:t>Tourism Information System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keramaian</a:t>
            </a:r>
            <a:r>
              <a:rPr lang="en-US" dirty="0"/>
              <a:t> (crowd control), ticketing digital, CCTV </a:t>
            </a:r>
            <a:r>
              <a:rPr lang="en-US" dirty="0" err="1"/>
              <a:t>cerdas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dashboard </a:t>
            </a:r>
            <a:r>
              <a:rPr lang="en-US" dirty="0" err="1"/>
              <a:t>kunjungan</a:t>
            </a:r>
            <a:r>
              <a:rPr lang="en-US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r>
              <a:rPr lang="en-US" b="1" dirty="0"/>
              <a:t>4. </a:t>
            </a:r>
            <a:r>
              <a:rPr lang="en-US" b="1" dirty="0" err="1"/>
              <a:t>Mendorong</a:t>
            </a:r>
            <a:r>
              <a:rPr lang="en-US" b="1" dirty="0"/>
              <a:t> </a:t>
            </a:r>
            <a:r>
              <a:rPr lang="en-US" b="1" dirty="0" err="1"/>
              <a:t>Wisata</a:t>
            </a:r>
            <a:r>
              <a:rPr lang="en-US" b="1" dirty="0"/>
              <a:t> Wellness &amp; Health Tourism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(spa, retreat </a:t>
            </a:r>
            <a:r>
              <a:rPr lang="en-US" dirty="0" err="1"/>
              <a:t>alam</a:t>
            </a:r>
            <a:r>
              <a:rPr lang="en-US" dirty="0"/>
              <a:t>, herbal, yoga, slow tourism).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(</a:t>
            </a:r>
            <a:r>
              <a:rPr lang="en-US" dirty="0" err="1"/>
              <a:t>hutan</a:t>
            </a:r>
            <a:r>
              <a:rPr lang="en-US" dirty="0"/>
              <a:t>, </a:t>
            </a:r>
            <a:r>
              <a:rPr lang="en-US" dirty="0" err="1"/>
              <a:t>pantai</a:t>
            </a:r>
            <a:r>
              <a:rPr lang="en-US" dirty="0"/>
              <a:t>, air </a:t>
            </a:r>
            <a:r>
              <a:rPr lang="en-US" dirty="0" err="1"/>
              <a:t>terjun</a:t>
            </a:r>
            <a:r>
              <a:rPr lang="en-US" dirty="0"/>
              <a:t>) </a:t>
            </a:r>
            <a:r>
              <a:rPr lang="en-US" dirty="0" err="1"/>
              <a:t>sebagai</a:t>
            </a:r>
            <a:r>
              <a:rPr lang="en-US" dirty="0"/>
              <a:t> basis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relaksasi</a:t>
            </a:r>
            <a:r>
              <a:rPr lang="en-US" dirty="0"/>
              <a:t> &amp; healing.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herbal.</a:t>
            </a:r>
          </a:p>
        </p:txBody>
      </p:sp>
    </p:spTree>
    <p:extLst>
      <p:ext uri="{BB962C8B-B14F-4D97-AF65-F5344CB8AC3E}">
        <p14:creationId xmlns:p14="http://schemas.microsoft.com/office/powerpoint/2010/main" val="23295538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1284625"/>
            <a:ext cx="8382000" cy="34778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5. </a:t>
            </a:r>
            <a:r>
              <a:rPr lang="en-US" sz="2000" b="1" dirty="0" err="1"/>
              <a:t>Kebijakan</a:t>
            </a:r>
            <a:r>
              <a:rPr lang="en-US" sz="2000" b="1" dirty="0"/>
              <a:t> </a:t>
            </a:r>
            <a:r>
              <a:rPr lang="en-US" sz="2000" b="1" dirty="0" err="1"/>
              <a:t>untuk</a:t>
            </a:r>
            <a:r>
              <a:rPr lang="en-US" sz="2000" b="1" dirty="0"/>
              <a:t> Digital Nomads &amp; Long-Stay Tourism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Menyediakan</a:t>
            </a:r>
            <a:r>
              <a:rPr lang="en-US" sz="2000" dirty="0"/>
              <a:t> </a:t>
            </a:r>
            <a:r>
              <a:rPr lang="en-US" sz="2000" dirty="0" err="1"/>
              <a:t>fasilitas</a:t>
            </a:r>
            <a:r>
              <a:rPr lang="en-US" sz="2000" dirty="0"/>
              <a:t> internet </a:t>
            </a:r>
            <a:r>
              <a:rPr lang="en-US" sz="2000" dirty="0" err="1"/>
              <a:t>cepat</a:t>
            </a:r>
            <a:r>
              <a:rPr lang="en-US" sz="2000" dirty="0"/>
              <a:t>, </a:t>
            </a:r>
            <a:r>
              <a:rPr lang="en-US" sz="2000" dirty="0" err="1"/>
              <a:t>coworking</a:t>
            </a:r>
            <a:r>
              <a:rPr lang="en-US" sz="2000" dirty="0"/>
              <a:t> space,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akomodasi</a:t>
            </a:r>
            <a:r>
              <a:rPr lang="en-US" sz="2000" dirty="0"/>
              <a:t> </a:t>
            </a:r>
            <a:r>
              <a:rPr lang="en-US" sz="2000" dirty="0" err="1"/>
              <a:t>jangka</a:t>
            </a:r>
            <a:r>
              <a:rPr lang="en-US" sz="2000" dirty="0"/>
              <a:t> </a:t>
            </a:r>
            <a:r>
              <a:rPr lang="en-US" sz="2000" dirty="0" err="1"/>
              <a:t>panjang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Mendorong</a:t>
            </a:r>
            <a:r>
              <a:rPr lang="en-US" sz="2000" dirty="0"/>
              <a:t> </a:t>
            </a:r>
            <a:r>
              <a:rPr lang="en-US" sz="2000" dirty="0" err="1"/>
              <a:t>regulasi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mengembangkan</a:t>
            </a:r>
            <a:r>
              <a:rPr lang="en-US" sz="2000" dirty="0"/>
              <a:t> “</a:t>
            </a:r>
            <a:r>
              <a:rPr lang="en-US" sz="2000" dirty="0" err="1"/>
              <a:t>Workation</a:t>
            </a:r>
            <a:r>
              <a:rPr lang="en-US" sz="2000" dirty="0"/>
              <a:t> Zone”.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pasar</a:t>
            </a:r>
            <a:r>
              <a:rPr lang="en-US" sz="2000" dirty="0"/>
              <a:t> </a:t>
            </a:r>
            <a:r>
              <a:rPr lang="en-US" sz="2000" dirty="0" err="1"/>
              <a:t>internasional</a:t>
            </a:r>
            <a:r>
              <a:rPr lang="en-US" sz="2000" dirty="0"/>
              <a:t> yang </a:t>
            </a:r>
            <a:r>
              <a:rPr lang="en-US" sz="2000" dirty="0" err="1"/>
              <a:t>mencari</a:t>
            </a:r>
            <a:r>
              <a:rPr lang="en-US" sz="2000" dirty="0"/>
              <a:t> work-from-anywhere </a:t>
            </a:r>
            <a:r>
              <a:rPr lang="en-US" sz="2000" dirty="0" err="1"/>
              <a:t>destinasi</a:t>
            </a:r>
            <a:r>
              <a:rPr lang="en-US" sz="2000" dirty="0"/>
              <a:t> </a:t>
            </a:r>
            <a:r>
              <a:rPr lang="en-US" sz="2000" dirty="0" err="1"/>
              <a:t>ramah</a:t>
            </a:r>
            <a:r>
              <a:rPr lang="en-US" sz="2000" dirty="0"/>
              <a:t> </a:t>
            </a:r>
            <a:r>
              <a:rPr lang="en-US" sz="2000" dirty="0" err="1"/>
              <a:t>tropis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terjangkau</a:t>
            </a:r>
            <a:r>
              <a:rPr lang="en-US" sz="2000" dirty="0"/>
              <a:t>.</a:t>
            </a:r>
          </a:p>
          <a:p>
            <a:r>
              <a:rPr lang="en-US" sz="2000" b="1" dirty="0"/>
              <a:t>6. </a:t>
            </a:r>
            <a:r>
              <a:rPr lang="en-US" sz="2000" b="1" dirty="0" err="1"/>
              <a:t>Penguatan</a:t>
            </a:r>
            <a:r>
              <a:rPr lang="en-US" sz="2000" b="1" dirty="0"/>
              <a:t> SDM </a:t>
            </a:r>
            <a:r>
              <a:rPr lang="en-US" sz="2000" b="1" dirty="0" err="1"/>
              <a:t>Pariwisata</a:t>
            </a:r>
            <a:r>
              <a:rPr lang="en-US" sz="2000" b="1" dirty="0"/>
              <a:t> (</a:t>
            </a:r>
            <a:r>
              <a:rPr lang="en-US" sz="2000" b="1" dirty="0" err="1"/>
              <a:t>Upskilling</a:t>
            </a:r>
            <a:r>
              <a:rPr lang="en-US" sz="2000" b="1" dirty="0"/>
              <a:t> &amp; Reskilling)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Pelatihan</a:t>
            </a:r>
            <a:r>
              <a:rPr lang="en-US" sz="2000" dirty="0"/>
              <a:t> </a:t>
            </a:r>
            <a:r>
              <a:rPr lang="en-US" sz="2000" dirty="0" err="1"/>
              <a:t>pemandu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hospitality, </a:t>
            </a:r>
            <a:r>
              <a:rPr lang="en-US" sz="2000" dirty="0" err="1"/>
              <a:t>bahasa</a:t>
            </a:r>
            <a:r>
              <a:rPr lang="en-US" sz="2000" dirty="0"/>
              <a:t> </a:t>
            </a:r>
            <a:r>
              <a:rPr lang="en-US" sz="2000" dirty="0" err="1"/>
              <a:t>asing</a:t>
            </a:r>
            <a:r>
              <a:rPr lang="en-US" sz="2000" dirty="0"/>
              <a:t>, heritage interpretation, </a:t>
            </a:r>
            <a:r>
              <a:rPr lang="en-US" sz="2000" dirty="0" err="1"/>
              <a:t>dan</a:t>
            </a:r>
            <a:r>
              <a:rPr lang="en-US" sz="2000" dirty="0"/>
              <a:t> ecotourism guiding.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Pelatihan</a:t>
            </a:r>
            <a:r>
              <a:rPr lang="en-US" sz="2000" dirty="0"/>
              <a:t> </a:t>
            </a:r>
            <a:r>
              <a:rPr lang="en-US" sz="2000" dirty="0" err="1"/>
              <a:t>transformasi</a:t>
            </a:r>
            <a:r>
              <a:rPr lang="en-US" sz="2000" dirty="0"/>
              <a:t> digital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pelaku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UMKM.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Sertifikasi</a:t>
            </a:r>
            <a:r>
              <a:rPr lang="en-US" sz="2000" dirty="0"/>
              <a:t> </a:t>
            </a:r>
            <a:r>
              <a:rPr lang="en-US" sz="2000" dirty="0" err="1"/>
              <a:t>profesi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 yang </a:t>
            </a:r>
            <a:r>
              <a:rPr lang="en-US" sz="2000" dirty="0" err="1"/>
              <a:t>disubsidi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8601358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33400" y="1166843"/>
            <a:ext cx="8229600" cy="31700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7. </a:t>
            </a:r>
            <a:r>
              <a:rPr lang="en-US" sz="2000" b="1" dirty="0" err="1"/>
              <a:t>Kolaborasi</a:t>
            </a:r>
            <a:r>
              <a:rPr lang="en-US" sz="2000" b="1" dirty="0"/>
              <a:t> </a:t>
            </a:r>
            <a:r>
              <a:rPr lang="en-US" sz="2000" b="1" dirty="0" err="1"/>
              <a:t>Pemerintah</a:t>
            </a:r>
            <a:r>
              <a:rPr lang="en-US" sz="2000" b="1" dirty="0"/>
              <a:t>–</a:t>
            </a:r>
            <a:r>
              <a:rPr lang="en-US" sz="2000" b="1" dirty="0" err="1"/>
              <a:t>Komunitas</a:t>
            </a:r>
            <a:r>
              <a:rPr lang="en-US" sz="2000" b="1" dirty="0"/>
              <a:t>–</a:t>
            </a:r>
            <a:r>
              <a:rPr lang="en-US" sz="2000" b="1" dirty="0" err="1"/>
              <a:t>Swasta</a:t>
            </a:r>
            <a:r>
              <a:rPr lang="en-US" sz="2000" b="1" dirty="0"/>
              <a:t> (Co-Creation Policy)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Pembentukan</a:t>
            </a:r>
            <a:r>
              <a:rPr lang="en-US" sz="2000" dirty="0"/>
              <a:t> </a:t>
            </a:r>
            <a:r>
              <a:rPr lang="en-US" sz="2000" b="1" dirty="0"/>
              <a:t>Forum </a:t>
            </a:r>
            <a:r>
              <a:rPr lang="en-US" sz="2000" b="1" dirty="0" err="1"/>
              <a:t>Pariwisata</a:t>
            </a:r>
            <a:r>
              <a:rPr lang="en-US" sz="2000" b="1" dirty="0"/>
              <a:t> Daerah</a:t>
            </a:r>
            <a:r>
              <a:rPr lang="en-US" sz="2000" dirty="0"/>
              <a:t> yang </a:t>
            </a:r>
            <a:r>
              <a:rPr lang="en-US" sz="2000" dirty="0" err="1"/>
              <a:t>melibatkan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lokal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Model </a:t>
            </a:r>
            <a:r>
              <a:rPr lang="en-US" sz="2000" dirty="0" err="1"/>
              <a:t>kemitraan</a:t>
            </a:r>
            <a:r>
              <a:rPr lang="en-US" sz="2000" dirty="0"/>
              <a:t> </a:t>
            </a:r>
            <a:r>
              <a:rPr lang="en-US" sz="2000" dirty="0" err="1"/>
              <a:t>pengelolaan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r>
              <a:rPr lang="en-US" sz="2000" dirty="0"/>
              <a:t> (co-management) </a:t>
            </a:r>
            <a:r>
              <a:rPr lang="en-US" sz="2000" dirty="0" err="1"/>
              <a:t>terutama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desa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Skema</a:t>
            </a:r>
            <a:r>
              <a:rPr lang="en-US" sz="2000" dirty="0"/>
              <a:t> CSR </a:t>
            </a:r>
            <a:r>
              <a:rPr lang="en-US" sz="2000" dirty="0" err="1"/>
              <a:t>pariwisata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konservasi</a:t>
            </a:r>
            <a:r>
              <a:rPr lang="en-US" sz="2000" dirty="0"/>
              <a:t> &amp; </a:t>
            </a:r>
            <a:r>
              <a:rPr lang="en-US" sz="2000" dirty="0" err="1"/>
              <a:t>pemberdayaan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.</a:t>
            </a:r>
          </a:p>
          <a:p>
            <a:r>
              <a:rPr lang="en-US" sz="2000" b="1" dirty="0"/>
              <a:t>8. </a:t>
            </a:r>
            <a:r>
              <a:rPr lang="en-US" sz="2000" b="1" dirty="0" err="1"/>
              <a:t>Kebijakan</a:t>
            </a:r>
            <a:r>
              <a:rPr lang="en-US" sz="2000" b="1" dirty="0"/>
              <a:t> </a:t>
            </a:r>
            <a:r>
              <a:rPr lang="en-US" sz="2000" b="1" dirty="0" err="1"/>
              <a:t>Konservasi</a:t>
            </a:r>
            <a:r>
              <a:rPr lang="en-US" sz="2000" b="1" dirty="0"/>
              <a:t> </a:t>
            </a:r>
            <a:r>
              <a:rPr lang="en-US" sz="2000" b="1" dirty="0" err="1"/>
              <a:t>Alam</a:t>
            </a:r>
            <a:r>
              <a:rPr lang="en-US" sz="2000" b="1" dirty="0"/>
              <a:t> &amp; </a:t>
            </a:r>
            <a:r>
              <a:rPr lang="en-US" sz="2000" b="1" dirty="0" err="1"/>
              <a:t>Pengendalian</a:t>
            </a:r>
            <a:r>
              <a:rPr lang="en-US" sz="2000" b="1" dirty="0"/>
              <a:t> </a:t>
            </a:r>
            <a:r>
              <a:rPr lang="en-US" sz="2000" b="1" dirty="0" err="1"/>
              <a:t>Lingkungan</a:t>
            </a:r>
            <a:endParaRPr lang="en-US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Penetapan</a:t>
            </a:r>
            <a:r>
              <a:rPr lang="en-US" sz="2000" dirty="0"/>
              <a:t> </a:t>
            </a:r>
            <a:r>
              <a:rPr lang="en-US" sz="2000" dirty="0" err="1"/>
              <a:t>zona</a:t>
            </a:r>
            <a:r>
              <a:rPr lang="en-US" sz="2000" dirty="0"/>
              <a:t> </a:t>
            </a:r>
            <a:r>
              <a:rPr lang="en-US" sz="2000" dirty="0" err="1"/>
              <a:t>perlindungan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batas</a:t>
            </a:r>
            <a:r>
              <a:rPr lang="en-US" sz="2000" dirty="0"/>
              <a:t> </a:t>
            </a:r>
            <a:r>
              <a:rPr lang="en-US" sz="2000" dirty="0" err="1"/>
              <a:t>kunjungan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r>
              <a:rPr lang="en-US" sz="2000" dirty="0"/>
              <a:t> </a:t>
            </a:r>
            <a:r>
              <a:rPr lang="en-US" sz="2000" dirty="0" err="1"/>
              <a:t>alam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Pengembangan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monitoring </a:t>
            </a:r>
            <a:r>
              <a:rPr lang="en-US" sz="2000" dirty="0" err="1"/>
              <a:t>kualitas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(air, </a:t>
            </a:r>
            <a:r>
              <a:rPr lang="en-US" sz="2000" dirty="0" err="1"/>
              <a:t>sampah</a:t>
            </a:r>
            <a:r>
              <a:rPr lang="en-US" sz="2000" dirty="0"/>
              <a:t>, </a:t>
            </a:r>
            <a:r>
              <a:rPr lang="en-US" sz="2000" dirty="0" err="1"/>
              <a:t>vegetasi</a:t>
            </a:r>
            <a:r>
              <a:rPr lang="en-US" sz="2000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Pengelolaan</a:t>
            </a:r>
            <a:r>
              <a:rPr lang="en-US" sz="2000" dirty="0"/>
              <a:t> </a:t>
            </a:r>
            <a:r>
              <a:rPr lang="en-US" sz="2000" dirty="0" err="1"/>
              <a:t>sampah</a:t>
            </a:r>
            <a:r>
              <a:rPr lang="en-US" sz="2000" dirty="0"/>
              <a:t> </a:t>
            </a:r>
            <a:r>
              <a:rPr lang="en-US" sz="2000" dirty="0" err="1"/>
              <a:t>terpadu</a:t>
            </a:r>
            <a:r>
              <a:rPr lang="en-US" sz="2000" dirty="0"/>
              <a:t> </a:t>
            </a:r>
            <a:r>
              <a:rPr lang="en-US" sz="2000" dirty="0" err="1"/>
              <a:t>terutama</a:t>
            </a:r>
            <a:r>
              <a:rPr lang="en-US" sz="2000" dirty="0"/>
              <a:t> di </a:t>
            </a:r>
            <a:r>
              <a:rPr lang="en-US" sz="2000" dirty="0" err="1"/>
              <a:t>destinasi</a:t>
            </a:r>
            <a:r>
              <a:rPr lang="en-US" sz="2000" dirty="0"/>
              <a:t> </a:t>
            </a:r>
            <a:r>
              <a:rPr lang="en-US" sz="2000" dirty="0" err="1"/>
              <a:t>pantai</a:t>
            </a:r>
            <a:r>
              <a:rPr lang="en-US" sz="2000" dirty="0"/>
              <a:t> &amp; </a:t>
            </a:r>
            <a:r>
              <a:rPr lang="en-US" sz="2000" dirty="0" err="1"/>
              <a:t>pulau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673869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33400" y="889844"/>
            <a:ext cx="8077200" cy="40934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9. </a:t>
            </a:r>
            <a:r>
              <a:rPr lang="en-US" sz="2000" b="1" dirty="0" err="1"/>
              <a:t>Memperkuat</a:t>
            </a:r>
            <a:r>
              <a:rPr lang="en-US" sz="2000" b="1" dirty="0"/>
              <a:t> </a:t>
            </a:r>
            <a:r>
              <a:rPr lang="en-US" sz="2000" b="1" dirty="0" err="1"/>
              <a:t>Wisata</a:t>
            </a:r>
            <a:r>
              <a:rPr lang="en-US" sz="2000" b="1" dirty="0"/>
              <a:t> </a:t>
            </a:r>
            <a:r>
              <a:rPr lang="en-US" sz="2000" b="1" dirty="0" err="1"/>
              <a:t>Domestik</a:t>
            </a:r>
            <a:r>
              <a:rPr lang="en-US" sz="2000" b="1" dirty="0"/>
              <a:t> &amp; Regional Asia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Kampanye</a:t>
            </a:r>
            <a:r>
              <a:rPr lang="en-US" sz="2000" dirty="0"/>
              <a:t> “travel local” </a:t>
            </a:r>
            <a:r>
              <a:rPr lang="en-US" sz="2000" dirty="0" err="1"/>
              <a:t>atau</a:t>
            </a:r>
            <a:r>
              <a:rPr lang="en-US" sz="2000" dirty="0"/>
              <a:t> “</a:t>
            </a:r>
            <a:r>
              <a:rPr lang="en-US" sz="2000" dirty="0" err="1"/>
              <a:t>wisata</a:t>
            </a:r>
            <a:r>
              <a:rPr lang="en-US" sz="2000" dirty="0"/>
              <a:t> </a:t>
            </a:r>
            <a:r>
              <a:rPr lang="en-US" sz="2000" dirty="0" err="1"/>
              <a:t>dekat</a:t>
            </a:r>
            <a:r>
              <a:rPr lang="en-US" sz="2000" dirty="0"/>
              <a:t> </a:t>
            </a:r>
            <a:r>
              <a:rPr lang="en-US" sz="2000" dirty="0" err="1"/>
              <a:t>rumah</a:t>
            </a:r>
            <a:r>
              <a:rPr lang="en-US" sz="2000" dirty="0"/>
              <a:t>”.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Promosi</a:t>
            </a:r>
            <a:r>
              <a:rPr lang="en-US" sz="2000" dirty="0"/>
              <a:t> cross-province tourism (</a:t>
            </a:r>
            <a:r>
              <a:rPr lang="en-US" sz="2000" dirty="0" err="1"/>
              <a:t>misal</a:t>
            </a:r>
            <a:r>
              <a:rPr lang="en-US" sz="2000" dirty="0"/>
              <a:t>: Lampung – Palembang – Bengkulu – Jambi).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Paket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r>
              <a:rPr lang="en-US" sz="2000" dirty="0"/>
              <a:t> bundling </a:t>
            </a:r>
            <a:r>
              <a:rPr lang="en-US" sz="2000" dirty="0" err="1"/>
              <a:t>lintas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meningkatkan</a:t>
            </a:r>
            <a:r>
              <a:rPr lang="en-US" sz="2000" dirty="0"/>
              <a:t> lama </a:t>
            </a:r>
            <a:r>
              <a:rPr lang="en-US" sz="2000" dirty="0" err="1"/>
              <a:t>tinggal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r>
              <a:rPr lang="en-US" sz="2000" dirty="0"/>
              <a:t>.</a:t>
            </a:r>
          </a:p>
          <a:p>
            <a:r>
              <a:rPr lang="en-US" sz="2000" b="1" dirty="0"/>
              <a:t>10. </a:t>
            </a:r>
            <a:r>
              <a:rPr lang="en-US" sz="2000" b="1" dirty="0" err="1"/>
              <a:t>Kebijakan</a:t>
            </a:r>
            <a:r>
              <a:rPr lang="en-US" sz="2000" b="1" dirty="0"/>
              <a:t> Branding </a:t>
            </a:r>
            <a:r>
              <a:rPr lang="en-US" sz="2000" b="1" dirty="0" err="1"/>
              <a:t>Pariwisata</a:t>
            </a:r>
            <a:r>
              <a:rPr lang="en-US" sz="2000" b="1" dirty="0"/>
              <a:t> </a:t>
            </a:r>
            <a:r>
              <a:rPr lang="en-US" sz="2000" b="1" dirty="0" err="1"/>
              <a:t>Berbasis</a:t>
            </a:r>
            <a:r>
              <a:rPr lang="en-US" sz="2000" b="1" dirty="0"/>
              <a:t> </a:t>
            </a:r>
            <a:r>
              <a:rPr lang="en-US" sz="2000" b="1" dirty="0" err="1"/>
              <a:t>Tren</a:t>
            </a:r>
            <a:r>
              <a:rPr lang="en-US" sz="2000" b="1" dirty="0"/>
              <a:t> </a:t>
            </a:r>
            <a:r>
              <a:rPr lang="en-US" sz="2000" b="1" dirty="0" err="1"/>
              <a:t>Baru</a:t>
            </a:r>
            <a:endParaRPr lang="en-US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Menyusun</a:t>
            </a:r>
            <a:r>
              <a:rPr lang="en-US" sz="2000" dirty="0"/>
              <a:t> brand </a:t>
            </a:r>
            <a:r>
              <a:rPr lang="en-US" sz="2000" dirty="0" err="1"/>
              <a:t>pariwisata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 yang </a:t>
            </a:r>
            <a:r>
              <a:rPr lang="en-US" sz="2000" dirty="0" err="1"/>
              <a:t>menekankan</a:t>
            </a:r>
            <a:r>
              <a:rPr lang="en-US" sz="2000" dirty="0"/>
              <a:t>:</a:t>
            </a:r>
            <a:br>
              <a:rPr lang="en-US" sz="2000" dirty="0"/>
            </a:br>
            <a:r>
              <a:rPr lang="en-US" sz="2000" b="1" dirty="0"/>
              <a:t>nature – culture – wellness – authenticity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Memperkuat</a:t>
            </a:r>
            <a:r>
              <a:rPr lang="en-US" sz="2000" dirty="0"/>
              <a:t> storytelling digital </a:t>
            </a:r>
            <a:r>
              <a:rPr lang="en-US" sz="2000" dirty="0" err="1"/>
              <a:t>berbasis</a:t>
            </a:r>
            <a:r>
              <a:rPr lang="en-US" sz="2000" dirty="0"/>
              <a:t> </a:t>
            </a:r>
            <a:r>
              <a:rPr lang="en-US" sz="2000" dirty="0" err="1"/>
              <a:t>budaya</a:t>
            </a:r>
            <a:r>
              <a:rPr lang="en-US" sz="2000" dirty="0"/>
              <a:t> </a:t>
            </a:r>
            <a:r>
              <a:rPr lang="en-US" sz="2000" dirty="0" err="1"/>
              <a:t>lokal</a:t>
            </a:r>
            <a:r>
              <a:rPr lang="en-US" sz="2000" dirty="0"/>
              <a:t>, </a:t>
            </a:r>
            <a:r>
              <a:rPr lang="en-US" sz="2000" dirty="0" err="1"/>
              <a:t>kuliner</a:t>
            </a:r>
            <a:r>
              <a:rPr lang="en-US" sz="2000" dirty="0"/>
              <a:t>, </a:t>
            </a:r>
            <a:r>
              <a:rPr lang="en-US" sz="2000" dirty="0" err="1"/>
              <a:t>sejarah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alam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Mengembangkan</a:t>
            </a:r>
            <a:r>
              <a:rPr lang="en-US" sz="2000" dirty="0"/>
              <a:t> </a:t>
            </a:r>
            <a:r>
              <a:rPr lang="en-US" sz="2000" dirty="0" err="1"/>
              <a:t>kalender</a:t>
            </a:r>
            <a:r>
              <a:rPr lang="en-US" sz="2000" dirty="0"/>
              <a:t> event </a:t>
            </a:r>
            <a:r>
              <a:rPr lang="en-US" sz="2000" dirty="0" err="1"/>
              <a:t>kelas</a:t>
            </a:r>
            <a:r>
              <a:rPr lang="en-US" sz="2000" dirty="0"/>
              <a:t> </a:t>
            </a:r>
            <a:r>
              <a:rPr lang="en-US" sz="2000" dirty="0" err="1"/>
              <a:t>nasional</a:t>
            </a:r>
            <a:r>
              <a:rPr lang="en-US" sz="2000" dirty="0"/>
              <a:t>/</a:t>
            </a:r>
            <a:r>
              <a:rPr lang="en-US" sz="2000" dirty="0" err="1"/>
              <a:t>internasional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kunjungan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4694015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33400" y="2286000"/>
            <a:ext cx="7696200" cy="26776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/>
              <a:t>Pariwisata</a:t>
            </a:r>
            <a:r>
              <a:rPr lang="en-US" sz="2400" b="1" dirty="0"/>
              <a:t> 2025 </a:t>
            </a:r>
            <a:r>
              <a:rPr lang="en-US" sz="2400" b="1" dirty="0" err="1"/>
              <a:t>menuntut</a:t>
            </a:r>
            <a:r>
              <a:rPr lang="en-US" sz="2400" b="1" dirty="0"/>
              <a:t> </a:t>
            </a:r>
            <a:r>
              <a:rPr lang="en-US" sz="2400" b="1" dirty="0" err="1"/>
              <a:t>kebijakan</a:t>
            </a:r>
            <a:r>
              <a:rPr lang="en-US" sz="2400" b="1" dirty="0"/>
              <a:t> yang: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Berkelanjutan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dirty="0" err="1"/>
              <a:t>komunitas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Menghadirkan</a:t>
            </a:r>
            <a:r>
              <a:rPr lang="en-US" sz="2400" dirty="0"/>
              <a:t> </a:t>
            </a:r>
            <a:r>
              <a:rPr lang="en-US" sz="2400" dirty="0" err="1"/>
              <a:t>pengalaman</a:t>
            </a:r>
            <a:r>
              <a:rPr lang="en-US" sz="2400" dirty="0"/>
              <a:t> </a:t>
            </a:r>
            <a:r>
              <a:rPr lang="en-US" sz="2400" dirty="0" err="1"/>
              <a:t>autentik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wellness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</a:t>
            </a:r>
            <a:r>
              <a:rPr lang="en-US" sz="2400" dirty="0" err="1"/>
              <a:t>saing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resiliensi</a:t>
            </a:r>
            <a:r>
              <a:rPr lang="en-US" sz="2400" dirty="0"/>
              <a:t> </a:t>
            </a:r>
            <a:r>
              <a:rPr lang="en-US" sz="2400" dirty="0" err="1"/>
              <a:t>destinasi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45524477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	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endParaRPr lang="id-ID" sz="24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Thank You</a:t>
            </a:r>
            <a:r>
              <a:rPr lang="id-ID" sz="4000" b="1" dirty="0" smtClean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381000"/>
            <a:ext cx="46482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400" dirty="0" err="1"/>
              <a:t>Tren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 2025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8600" y="1623179"/>
            <a:ext cx="8382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err="1"/>
              <a:t>Pariwisata</a:t>
            </a:r>
            <a:r>
              <a:rPr lang="en-US" sz="2000" b="1" dirty="0"/>
              <a:t> </a:t>
            </a:r>
            <a:r>
              <a:rPr lang="en-US" sz="2000" b="1" dirty="0" err="1"/>
              <a:t>Berkelanjutan</a:t>
            </a:r>
            <a:r>
              <a:rPr lang="en-US" sz="2000" b="1" dirty="0"/>
              <a:t>, </a:t>
            </a:r>
            <a:r>
              <a:rPr lang="en-US" sz="2000" b="1" dirty="0" err="1"/>
              <a:t>Ekowisata</a:t>
            </a:r>
            <a:r>
              <a:rPr lang="en-US" sz="2000" b="1" dirty="0"/>
              <a:t> &amp; “Regenerative Tourism”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/>
              <a:t>Pada</a:t>
            </a:r>
            <a:r>
              <a:rPr lang="en-US" sz="2000" dirty="0"/>
              <a:t> 2025, </a:t>
            </a:r>
            <a:r>
              <a:rPr lang="en-US" sz="2000" dirty="0" err="1"/>
              <a:t>pariwisata</a:t>
            </a:r>
            <a:r>
              <a:rPr lang="en-US" sz="2000" dirty="0"/>
              <a:t> </a:t>
            </a:r>
            <a:r>
              <a:rPr lang="en-US" sz="2000" dirty="0" err="1"/>
              <a:t>ramah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— </a:t>
            </a:r>
            <a:r>
              <a:rPr lang="en-US" sz="2000" dirty="0" err="1"/>
              <a:t>termasuk</a:t>
            </a:r>
            <a:r>
              <a:rPr lang="en-US" sz="2000" dirty="0"/>
              <a:t> </a:t>
            </a:r>
            <a:r>
              <a:rPr lang="en-US" sz="2000" dirty="0" err="1"/>
              <a:t>ekowisata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“regenerative tourism” yang </a:t>
            </a:r>
            <a:r>
              <a:rPr lang="en-US" sz="2000" dirty="0" err="1"/>
              <a:t>berusaha</a:t>
            </a:r>
            <a:r>
              <a:rPr lang="en-US" sz="2000" dirty="0"/>
              <a:t> </a:t>
            </a:r>
            <a:r>
              <a:rPr lang="en-US" sz="2000" dirty="0" err="1"/>
              <a:t>memperbaiki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— </a:t>
            </a:r>
            <a:r>
              <a:rPr lang="en-US" sz="2000" dirty="0" err="1"/>
              <a:t>diprediksi</a:t>
            </a:r>
            <a:r>
              <a:rPr lang="en-US" sz="2000" dirty="0"/>
              <a:t> </a:t>
            </a:r>
            <a:r>
              <a:rPr lang="en-US" sz="2000" dirty="0" err="1"/>
              <a:t>semakin</a:t>
            </a:r>
            <a:r>
              <a:rPr lang="en-US" sz="2000" dirty="0"/>
              <a:t> </a:t>
            </a:r>
            <a:r>
              <a:rPr lang="en-US" sz="2000" dirty="0" err="1"/>
              <a:t>mendapat</a:t>
            </a:r>
            <a:r>
              <a:rPr lang="en-US" sz="2000" dirty="0"/>
              <a:t> </a:t>
            </a:r>
            <a:r>
              <a:rPr lang="en-US" sz="2000" dirty="0" err="1"/>
              <a:t>perhatian</a:t>
            </a:r>
            <a:r>
              <a:rPr lang="en-US" sz="2000" dirty="0"/>
              <a:t>. </a:t>
            </a:r>
            <a:r>
              <a:rPr lang="en-US" sz="2000" dirty="0" err="1"/>
              <a:t>Banyak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memilih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akomodasi</a:t>
            </a:r>
            <a:r>
              <a:rPr lang="en-US" sz="2000" dirty="0"/>
              <a:t> yang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komitmen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 smtClean="0"/>
              <a:t>Praktik</a:t>
            </a:r>
            <a:r>
              <a:rPr lang="en-US" sz="2000" dirty="0" smtClean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offset </a:t>
            </a:r>
            <a:r>
              <a:rPr lang="en-US" sz="2000" dirty="0" err="1"/>
              <a:t>karbon</a:t>
            </a:r>
            <a:r>
              <a:rPr lang="en-US" sz="2000" dirty="0"/>
              <a:t>, </a:t>
            </a:r>
            <a:r>
              <a:rPr lang="en-US" sz="2000" dirty="0" err="1"/>
              <a:t>penggunaan</a:t>
            </a:r>
            <a:r>
              <a:rPr lang="en-US" sz="2000" dirty="0"/>
              <a:t> </a:t>
            </a:r>
            <a:r>
              <a:rPr lang="en-US" sz="2000" dirty="0" err="1"/>
              <a:t>energi</a:t>
            </a:r>
            <a:r>
              <a:rPr lang="en-US" sz="2000" dirty="0"/>
              <a:t> </a:t>
            </a:r>
            <a:r>
              <a:rPr lang="en-US" sz="2000" dirty="0" err="1"/>
              <a:t>terbarukan</a:t>
            </a:r>
            <a:r>
              <a:rPr lang="en-US" sz="2000" dirty="0"/>
              <a:t> di hotel/resort, tour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dampak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minimal,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konservasi</a:t>
            </a:r>
            <a:r>
              <a:rPr lang="en-US" sz="2000" dirty="0"/>
              <a:t> </a:t>
            </a:r>
            <a:r>
              <a:rPr lang="en-US" sz="2000" dirty="0" err="1"/>
              <a:t>alam</a:t>
            </a:r>
            <a:r>
              <a:rPr lang="en-US" sz="2000" dirty="0"/>
              <a:t> di </a:t>
            </a:r>
            <a:r>
              <a:rPr lang="en-US" sz="2000" dirty="0" err="1"/>
              <a:t>destinasi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r>
              <a:rPr lang="en-US" sz="2000" dirty="0"/>
              <a:t> —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jual</a:t>
            </a:r>
            <a:r>
              <a:rPr lang="en-US" sz="2000" dirty="0"/>
              <a:t> </a:t>
            </a:r>
            <a:r>
              <a:rPr lang="en-US" sz="2000" dirty="0" err="1"/>
              <a:t>penting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dirty="0" err="1" smtClean="0"/>
              <a:t>Pemerintah</a:t>
            </a:r>
            <a:r>
              <a:rPr lang="en-US" sz="2000" dirty="0" smtClean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pelaku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 di </a:t>
            </a:r>
            <a:r>
              <a:rPr lang="en-US" sz="2000" dirty="0" err="1"/>
              <a:t>banyak</a:t>
            </a:r>
            <a:r>
              <a:rPr lang="en-US" sz="2000" dirty="0"/>
              <a:t> </a:t>
            </a:r>
            <a:r>
              <a:rPr lang="en-US" sz="2000" dirty="0" err="1"/>
              <a:t>tempat</a:t>
            </a:r>
            <a:r>
              <a:rPr lang="en-US" sz="2000" dirty="0"/>
              <a:t> </a:t>
            </a:r>
            <a:r>
              <a:rPr lang="en-US" sz="2000" dirty="0" err="1"/>
              <a:t>kemungkinan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mendorong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mendukung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r>
              <a:rPr lang="en-US" sz="2000" dirty="0"/>
              <a:t> </a:t>
            </a:r>
            <a:r>
              <a:rPr lang="en-US" sz="2000" dirty="0" err="1"/>
              <a:t>berkelanjutan</a:t>
            </a:r>
            <a:r>
              <a:rPr lang="en-US" sz="2000" dirty="0"/>
              <a:t> — </a:t>
            </a:r>
            <a:r>
              <a:rPr lang="en-US" sz="2000" dirty="0" err="1"/>
              <a:t>misalnya</a:t>
            </a:r>
            <a:r>
              <a:rPr lang="en-US" sz="2000" dirty="0"/>
              <a:t> </a:t>
            </a:r>
            <a:r>
              <a:rPr lang="en-US" sz="2000" dirty="0" err="1"/>
              <a:t>regulasi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, </a:t>
            </a:r>
            <a:r>
              <a:rPr lang="en-US" sz="2000" dirty="0" err="1"/>
              <a:t>insentif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akomodasi</a:t>
            </a:r>
            <a:r>
              <a:rPr lang="en-US" sz="2000" dirty="0"/>
              <a:t> “</a:t>
            </a:r>
            <a:r>
              <a:rPr lang="en-US" sz="2000" dirty="0" err="1"/>
              <a:t>hijau</a:t>
            </a:r>
            <a:r>
              <a:rPr lang="en-US" sz="2000" dirty="0"/>
              <a:t>”,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r>
              <a:rPr lang="en-US" sz="2000" dirty="0"/>
              <a:t> </a:t>
            </a:r>
            <a:r>
              <a:rPr lang="en-US" sz="2000" dirty="0" err="1"/>
              <a:t>alam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komunitas</a:t>
            </a:r>
            <a:r>
              <a:rPr lang="en-US" sz="2000" dirty="0"/>
              <a:t> </a:t>
            </a:r>
            <a:r>
              <a:rPr lang="en-US" sz="2000" dirty="0" err="1"/>
              <a:t>lokal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42455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19100" y="1600200"/>
            <a:ext cx="8305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/>
              <a:t>Wellness, Health Tourism,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Liburan</a:t>
            </a:r>
            <a:r>
              <a:rPr lang="en-US" b="1" dirty="0"/>
              <a:t> </a:t>
            </a:r>
            <a:r>
              <a:rPr lang="en-US" b="1" dirty="0" err="1"/>
              <a:t>Berdasarkan</a:t>
            </a:r>
            <a:r>
              <a:rPr lang="en-US" b="1" dirty="0"/>
              <a:t> </a:t>
            </a:r>
            <a:r>
              <a:rPr lang="en-US" b="1" dirty="0" err="1"/>
              <a:t>Kesejahteraan</a:t>
            </a:r>
            <a:r>
              <a:rPr lang="en-US" b="1" dirty="0"/>
              <a:t> </a:t>
            </a:r>
            <a:r>
              <a:rPr lang="en-US" b="1" dirty="0" err="1" smtClean="0"/>
              <a:t>Pribadi</a:t>
            </a:r>
            <a:endParaRPr lang="en-US" b="1" dirty="0" smtClean="0"/>
          </a:p>
          <a:p>
            <a:pPr algn="just"/>
            <a:endParaRPr lang="en-US" b="1" dirty="0"/>
          </a:p>
          <a:p>
            <a:pPr algn="just"/>
            <a:endParaRPr lang="en-US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, </a:t>
            </a:r>
            <a:r>
              <a:rPr lang="en-US" dirty="0" err="1"/>
              <a:t>kebugaran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(wellness tourism)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tren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.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wisatawan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relaksasi</a:t>
            </a:r>
            <a:r>
              <a:rPr lang="en-US" dirty="0"/>
              <a:t>, </a:t>
            </a:r>
            <a:r>
              <a:rPr lang="en-US" dirty="0" err="1"/>
              <a:t>peremajaan</a:t>
            </a:r>
            <a:r>
              <a:rPr lang="en-US" dirty="0"/>
              <a:t> — </a:t>
            </a:r>
            <a:r>
              <a:rPr lang="en-US" dirty="0" err="1"/>
              <a:t>seperti</a:t>
            </a:r>
            <a:r>
              <a:rPr lang="en-US" dirty="0"/>
              <a:t> spa, retreat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meditasi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en-US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krisis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ketidakpastian</a:t>
            </a:r>
            <a:r>
              <a:rPr lang="en-US" dirty="0"/>
              <a:t> global,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mental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orang —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 yang </a:t>
            </a:r>
            <a:r>
              <a:rPr lang="en-US" dirty="0" err="1"/>
              <a:t>menawarkan</a:t>
            </a:r>
            <a:r>
              <a:rPr lang="en-US" dirty="0"/>
              <a:t> </a:t>
            </a:r>
            <a:r>
              <a:rPr lang="en-US" dirty="0" err="1"/>
              <a:t>ketenangan</a:t>
            </a:r>
            <a:r>
              <a:rPr lang="en-US" dirty="0"/>
              <a:t>,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wellness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wisatawan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771296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1023878"/>
            <a:ext cx="8229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/>
              <a:t>Pengalaman</a:t>
            </a:r>
            <a:r>
              <a:rPr lang="en-US" b="1" dirty="0"/>
              <a:t> </a:t>
            </a:r>
            <a:r>
              <a:rPr lang="en-US" b="1" dirty="0" err="1"/>
              <a:t>Otentik</a:t>
            </a:r>
            <a:r>
              <a:rPr lang="en-US" b="1" dirty="0"/>
              <a:t>, </a:t>
            </a:r>
            <a:r>
              <a:rPr lang="en-US" b="1" dirty="0" err="1"/>
              <a:t>Imersif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Wisata</a:t>
            </a:r>
            <a:r>
              <a:rPr lang="en-US" b="1" dirty="0"/>
              <a:t> “Local / Off-the-Beaten-Path</a:t>
            </a:r>
            <a:r>
              <a:rPr lang="en-US" b="1" dirty="0" smtClean="0"/>
              <a:t>”</a:t>
            </a:r>
          </a:p>
          <a:p>
            <a:endParaRPr lang="en-US" b="1" dirty="0"/>
          </a:p>
          <a:p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Wisatawan</a:t>
            </a:r>
            <a:r>
              <a:rPr lang="en-US" dirty="0"/>
              <a:t> di 2025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autentik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: </a:t>
            </a:r>
            <a:r>
              <a:rPr lang="en-US" dirty="0" err="1"/>
              <a:t>menyelami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, </a:t>
            </a:r>
            <a:r>
              <a:rPr lang="en-US" dirty="0" err="1"/>
              <a:t>mengeksplorasi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 yang </a:t>
            </a:r>
            <a:r>
              <a:rPr lang="en-US" dirty="0" err="1"/>
              <a:t>kurang</a:t>
            </a:r>
            <a:r>
              <a:rPr lang="en-US" dirty="0"/>
              <a:t> mainstream,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“hidden gems</a:t>
            </a:r>
            <a:r>
              <a:rPr lang="en-US" dirty="0" smtClean="0"/>
              <a:t>.”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Tren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—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massal</a:t>
            </a:r>
            <a:r>
              <a:rPr lang="en-US" dirty="0"/>
              <a:t> di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populer</a:t>
            </a:r>
            <a:r>
              <a:rPr lang="en-US" dirty="0"/>
              <a:t>,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,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,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/</a:t>
            </a:r>
            <a:r>
              <a:rPr lang="en-US" dirty="0" err="1"/>
              <a:t>pengelola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diarahkan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diversifikasi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 —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r>
              <a:rPr lang="en-US" dirty="0"/>
              <a:t>,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promosi</a:t>
            </a:r>
            <a:r>
              <a:rPr lang="en-US" dirty="0"/>
              <a:t> — agar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terpusat</a:t>
            </a:r>
            <a:r>
              <a:rPr lang="en-US" dirty="0"/>
              <a:t> di “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panas</a:t>
            </a:r>
            <a:r>
              <a:rPr lang="en-US" dirty="0"/>
              <a:t>” </a:t>
            </a:r>
            <a:r>
              <a:rPr lang="en-US" dirty="0" err="1"/>
              <a:t>saja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723026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1143000"/>
            <a:ext cx="81534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err="1"/>
              <a:t>Teknologi</a:t>
            </a:r>
            <a:r>
              <a:rPr lang="en-US" b="1" dirty="0"/>
              <a:t> &amp; </a:t>
            </a:r>
            <a:r>
              <a:rPr lang="en-US" b="1" dirty="0" err="1"/>
              <a:t>Pariwisata</a:t>
            </a:r>
            <a:r>
              <a:rPr lang="en-US" b="1" dirty="0"/>
              <a:t> </a:t>
            </a:r>
            <a:r>
              <a:rPr lang="en-US" b="1" dirty="0" err="1"/>
              <a:t>Pintar</a:t>
            </a:r>
            <a:r>
              <a:rPr lang="en-US" b="1" dirty="0"/>
              <a:t> (Smart Tourism</a:t>
            </a:r>
            <a:r>
              <a:rPr lang="en-US" b="1" dirty="0" smtClean="0"/>
              <a:t>)</a:t>
            </a:r>
          </a:p>
          <a:p>
            <a:pPr algn="just"/>
            <a:endParaRPr lang="en-US" b="1" dirty="0"/>
          </a:p>
          <a:p>
            <a:pPr algn="just"/>
            <a:endParaRPr lang="en-US" b="1" dirty="0" smtClean="0"/>
          </a:p>
          <a:p>
            <a:pPr algn="just"/>
            <a:endParaRPr lang="en-US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Teknologi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AI, augmented reality (AR),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digital </a:t>
            </a:r>
            <a:r>
              <a:rPr lang="en-US" dirty="0" err="1"/>
              <a:t>lainnya</a:t>
            </a:r>
            <a:r>
              <a:rPr lang="en-US" dirty="0"/>
              <a:t> —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memainkan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 2025.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wisatawan</a:t>
            </a:r>
            <a:r>
              <a:rPr lang="en-US" dirty="0"/>
              <a:t>: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en-US" dirty="0" err="1"/>
              <a:t>pemesanan</a:t>
            </a:r>
            <a:r>
              <a:rPr lang="en-US" dirty="0"/>
              <a:t>,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,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di </a:t>
            </a:r>
            <a:r>
              <a:rPr lang="en-US" dirty="0" err="1"/>
              <a:t>lokasi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 smtClean="0"/>
              <a:t>Destinasi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penyedia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mengadopsi</a:t>
            </a:r>
            <a:r>
              <a:rPr lang="en-US" dirty="0"/>
              <a:t> “smart tourism” —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tur</a:t>
            </a:r>
            <a:r>
              <a:rPr lang="en-US" dirty="0"/>
              <a:t> virtual,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digital,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reservasi</a:t>
            </a:r>
            <a:r>
              <a:rPr lang="en-US" dirty="0"/>
              <a:t> </a:t>
            </a:r>
            <a:r>
              <a:rPr lang="en-US" dirty="0" err="1"/>
              <a:t>pintar</a:t>
            </a:r>
            <a:r>
              <a:rPr lang="en-US" dirty="0"/>
              <a:t>,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keramaian</a:t>
            </a:r>
            <a:r>
              <a:rPr lang="en-US" dirty="0"/>
              <a:t>, </a:t>
            </a:r>
            <a:r>
              <a:rPr lang="en-US" dirty="0" err="1"/>
              <a:t>pemantauan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data —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, </a:t>
            </a:r>
            <a:r>
              <a:rPr lang="en-US" dirty="0" err="1"/>
              <a:t>kenyamanan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keberlanjutan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diarahkan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digitalisasi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: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r>
              <a:rPr lang="en-US" dirty="0"/>
              <a:t> digital, </a:t>
            </a:r>
            <a:r>
              <a:rPr lang="en-US" dirty="0" err="1"/>
              <a:t>regulasi</a:t>
            </a:r>
            <a:r>
              <a:rPr lang="en-US" dirty="0"/>
              <a:t> data &amp; </a:t>
            </a:r>
            <a:r>
              <a:rPr lang="en-US" dirty="0" err="1"/>
              <a:t>privasi</a:t>
            </a:r>
            <a:r>
              <a:rPr lang="en-US" dirty="0"/>
              <a:t>, </a:t>
            </a:r>
            <a:r>
              <a:rPr lang="en-US" dirty="0" err="1"/>
              <a:t>pelatihan</a:t>
            </a:r>
            <a:r>
              <a:rPr lang="en-US" dirty="0"/>
              <a:t> SDM,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promosi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686396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52400" y="1720840"/>
            <a:ext cx="838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/>
              <a:t>Wisata</a:t>
            </a:r>
            <a:r>
              <a:rPr lang="en-US" sz="2400" b="1" dirty="0"/>
              <a:t> </a:t>
            </a:r>
            <a:r>
              <a:rPr lang="en-US" sz="2400" b="1" dirty="0" err="1"/>
              <a:t>Multigenerasi</a:t>
            </a:r>
            <a:r>
              <a:rPr lang="en-US" sz="2400" b="1" dirty="0"/>
              <a:t> &amp; </a:t>
            </a:r>
            <a:r>
              <a:rPr lang="en-US" sz="2400" b="1" dirty="0" err="1"/>
              <a:t>Segmentasi</a:t>
            </a:r>
            <a:r>
              <a:rPr lang="en-US" sz="2400" b="1" dirty="0"/>
              <a:t> </a:t>
            </a:r>
            <a:r>
              <a:rPr lang="en-US" sz="2400" b="1" dirty="0" err="1"/>
              <a:t>Pasar</a:t>
            </a:r>
            <a:r>
              <a:rPr lang="en-US" sz="2400" b="1" dirty="0"/>
              <a:t> yang </a:t>
            </a:r>
            <a:r>
              <a:rPr lang="en-US" sz="2400" b="1" dirty="0" err="1"/>
              <a:t>Lebih</a:t>
            </a:r>
            <a:r>
              <a:rPr lang="en-US" sz="2400" b="1" dirty="0"/>
              <a:t> </a:t>
            </a:r>
            <a:r>
              <a:rPr lang="en-US" sz="2400" b="1" dirty="0" err="1"/>
              <a:t>Luas</a:t>
            </a:r>
            <a:endParaRPr lang="en-US" sz="2400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dirty="0" err="1"/>
              <a:t>Wisata</a:t>
            </a:r>
            <a:r>
              <a:rPr lang="en-US" sz="2400" dirty="0"/>
              <a:t> </a:t>
            </a:r>
            <a:r>
              <a:rPr lang="en-US" sz="2400" dirty="0" err="1"/>
              <a:t>multigenerasi</a:t>
            </a:r>
            <a:r>
              <a:rPr lang="en-US" sz="2400" dirty="0"/>
              <a:t> — </a:t>
            </a:r>
            <a:r>
              <a:rPr lang="en-US" sz="2400" dirty="0" err="1"/>
              <a:t>artinya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 </a:t>
            </a:r>
            <a:r>
              <a:rPr lang="en-US" sz="2400" dirty="0" err="1"/>
              <a:t>keluarga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/>
              <a:t> yang </a:t>
            </a:r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rentang</a:t>
            </a:r>
            <a:r>
              <a:rPr lang="en-US" sz="2400" dirty="0"/>
              <a:t> </a:t>
            </a:r>
            <a:r>
              <a:rPr lang="en-US" sz="2400" dirty="0" err="1"/>
              <a:t>umur</a:t>
            </a:r>
            <a:r>
              <a:rPr lang="en-US" sz="2400" dirty="0"/>
              <a:t> —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tren</a:t>
            </a:r>
            <a:r>
              <a:rPr lang="en-US" sz="2400" dirty="0"/>
              <a:t>. 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keluarga</a:t>
            </a:r>
            <a:r>
              <a:rPr lang="en-US" sz="2400" dirty="0"/>
              <a:t>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liburan</a:t>
            </a:r>
            <a:r>
              <a:rPr lang="en-US" sz="2400" dirty="0"/>
              <a:t> </a:t>
            </a:r>
            <a:r>
              <a:rPr lang="en-US" sz="2400" dirty="0" err="1"/>
              <a:t>bersama</a:t>
            </a:r>
            <a:r>
              <a:rPr lang="en-US" sz="2400" dirty="0"/>
              <a:t> </a:t>
            </a:r>
            <a:r>
              <a:rPr lang="en-US" sz="2400" dirty="0" err="1"/>
              <a:t>lintas</a:t>
            </a:r>
            <a:r>
              <a:rPr lang="en-US" sz="2400" dirty="0"/>
              <a:t> </a:t>
            </a:r>
            <a:r>
              <a:rPr lang="en-US" sz="2400" dirty="0" err="1"/>
              <a:t>generasi</a:t>
            </a:r>
            <a:r>
              <a:rPr lang="en-US" sz="2400" dirty="0"/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dirty="0" err="1" smtClean="0"/>
              <a:t>Selain</a:t>
            </a:r>
            <a:r>
              <a:rPr lang="en-US" sz="2400" dirty="0" smtClean="0"/>
              <a:t> </a:t>
            </a:r>
            <a:r>
              <a:rPr lang="en-US" sz="2400" dirty="0" err="1"/>
              <a:t>itu</a:t>
            </a:r>
            <a:r>
              <a:rPr lang="en-US" sz="2400" dirty="0"/>
              <a:t>, </a:t>
            </a:r>
            <a:r>
              <a:rPr lang="en-US" sz="2400" dirty="0" err="1"/>
              <a:t>segmen</a:t>
            </a:r>
            <a:r>
              <a:rPr lang="en-US" sz="2400" dirty="0"/>
              <a:t> </a:t>
            </a:r>
            <a:r>
              <a:rPr lang="en-US" sz="2400" dirty="0" err="1"/>
              <a:t>wisatawan</a:t>
            </a:r>
            <a:r>
              <a:rPr lang="en-US" sz="2400" dirty="0"/>
              <a:t> </a:t>
            </a:r>
            <a:r>
              <a:rPr lang="en-US" sz="2400" dirty="0" err="1"/>
              <a:t>berpendapatan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menggeser</a:t>
            </a:r>
            <a:r>
              <a:rPr lang="en-US" sz="2400" dirty="0"/>
              <a:t> </a:t>
            </a:r>
            <a:r>
              <a:rPr lang="en-US" sz="2400" dirty="0" err="1"/>
              <a:t>preferensi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pengalaman</a:t>
            </a:r>
            <a:r>
              <a:rPr lang="en-US" sz="2400" dirty="0"/>
              <a:t> </a:t>
            </a:r>
            <a:r>
              <a:rPr lang="en-US" sz="2400" dirty="0" err="1"/>
              <a:t>berkualitas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unik</a:t>
            </a:r>
            <a:r>
              <a:rPr lang="en-US" sz="2400" dirty="0"/>
              <a:t> —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sekadar</a:t>
            </a:r>
            <a:r>
              <a:rPr lang="en-US" sz="2400" dirty="0"/>
              <a:t> “</a:t>
            </a:r>
            <a:r>
              <a:rPr lang="en-US" sz="2400" dirty="0" err="1"/>
              <a:t>liburan</a:t>
            </a:r>
            <a:r>
              <a:rPr lang="en-US" sz="2400" dirty="0"/>
              <a:t> </a:t>
            </a:r>
            <a:r>
              <a:rPr lang="en-US" sz="2400" dirty="0" err="1"/>
              <a:t>biasa</a:t>
            </a:r>
            <a:r>
              <a:rPr lang="en-US" sz="2400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19628718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85800" y="1305342"/>
            <a:ext cx="79248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/>
              <a:t>“</a:t>
            </a:r>
            <a:r>
              <a:rPr lang="en-US" b="1" dirty="0" err="1"/>
              <a:t>Workation</a:t>
            </a:r>
            <a:r>
              <a:rPr lang="en-US" b="1" dirty="0"/>
              <a:t>”, Digital Nomads &amp; Long-Stay Tourism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Seiring</a:t>
            </a:r>
            <a:r>
              <a:rPr lang="en-US" dirty="0"/>
              <a:t> </a:t>
            </a:r>
            <a:r>
              <a:rPr lang="en-US" dirty="0" err="1"/>
              <a:t>berkembangnya</a:t>
            </a:r>
            <a:r>
              <a:rPr lang="en-US" dirty="0"/>
              <a:t> remote work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jarak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, </a:t>
            </a:r>
            <a:r>
              <a:rPr lang="en-US" dirty="0" err="1"/>
              <a:t>banyak</a:t>
            </a:r>
            <a:r>
              <a:rPr lang="en-US" dirty="0"/>
              <a:t> orang </a:t>
            </a:r>
            <a:r>
              <a:rPr lang="en-US" dirty="0" err="1"/>
              <a:t>memilih</a:t>
            </a:r>
            <a:r>
              <a:rPr lang="en-US" dirty="0"/>
              <a:t> model “work + vacation” (</a:t>
            </a:r>
            <a:r>
              <a:rPr lang="en-US" dirty="0" err="1"/>
              <a:t>workation</a:t>
            </a:r>
            <a:r>
              <a:rPr lang="en-US" dirty="0"/>
              <a:t>) — </a:t>
            </a:r>
            <a:r>
              <a:rPr lang="en-US" dirty="0" err="1"/>
              <a:t>tinggal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lama di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sambil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, </a:t>
            </a:r>
            <a:r>
              <a:rPr lang="en-US" dirty="0" err="1"/>
              <a:t>alih-alih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liburan</a:t>
            </a:r>
            <a:r>
              <a:rPr lang="en-US" dirty="0"/>
              <a:t> </a:t>
            </a:r>
            <a:r>
              <a:rPr lang="en-US" dirty="0" err="1"/>
              <a:t>singkat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buFont typeface="Arial" panose="020B0604020202020204" pitchFamily="34" charset="0"/>
              <a:buChar char="•"/>
            </a:pPr>
            <a:endParaRPr lang="en-US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 smtClean="0"/>
              <a:t>Tren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pendukung</a:t>
            </a:r>
            <a:r>
              <a:rPr lang="en-US" dirty="0"/>
              <a:t>: </a:t>
            </a:r>
            <a:r>
              <a:rPr lang="en-US" dirty="0" err="1"/>
              <a:t>koneksi</a:t>
            </a:r>
            <a:r>
              <a:rPr lang="en-US" dirty="0"/>
              <a:t> internet, </a:t>
            </a:r>
            <a:r>
              <a:rPr lang="en-US" dirty="0" err="1"/>
              <a:t>coworking</a:t>
            </a:r>
            <a:r>
              <a:rPr lang="en-US" dirty="0"/>
              <a:t> spaces, </a:t>
            </a:r>
            <a:r>
              <a:rPr lang="en-US" dirty="0" err="1"/>
              <a:t>akomodasi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,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—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wisatawan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.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diarahkan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segmen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visa </a:t>
            </a:r>
            <a:r>
              <a:rPr lang="en-US" dirty="0" err="1"/>
              <a:t>khusus</a:t>
            </a:r>
            <a:r>
              <a:rPr lang="en-US" dirty="0"/>
              <a:t>, </a:t>
            </a:r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akomodasi</a:t>
            </a:r>
            <a:r>
              <a:rPr lang="en-US" dirty="0"/>
              <a:t>,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138787479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381000"/>
            <a:ext cx="84582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/>
              <a:t>I</a:t>
            </a:r>
            <a:r>
              <a:rPr lang="en-US" sz="3600" b="1" dirty="0" err="1" smtClean="0"/>
              <a:t>mplikasi</a:t>
            </a:r>
            <a:r>
              <a:rPr lang="en-US" sz="3600" b="1" dirty="0" smtClean="0"/>
              <a:t> </a:t>
            </a:r>
            <a:r>
              <a:rPr lang="en-US" sz="3600" b="1" dirty="0" err="1"/>
              <a:t>bagi</a:t>
            </a:r>
            <a:r>
              <a:rPr lang="en-US" sz="3600" b="1" dirty="0"/>
              <a:t> </a:t>
            </a:r>
            <a:r>
              <a:rPr lang="en-US" sz="3600" b="1" dirty="0" err="1"/>
              <a:t>Kebijakan</a:t>
            </a:r>
            <a:r>
              <a:rPr lang="en-US" sz="3600" b="1" dirty="0"/>
              <a:t> </a:t>
            </a:r>
            <a:r>
              <a:rPr lang="en-US" sz="3600" b="1" dirty="0" err="1"/>
              <a:t>Pariwisata</a:t>
            </a:r>
            <a:r>
              <a:rPr lang="en-US" sz="3600" b="1" dirty="0"/>
              <a:t> di </a:t>
            </a:r>
            <a:r>
              <a:rPr lang="en-US" sz="3600" b="1" dirty="0" smtClean="0"/>
              <a:t>2025</a:t>
            </a:r>
          </a:p>
          <a:p>
            <a:pPr algn="just"/>
            <a:endParaRPr lang="en-US" b="1" dirty="0"/>
          </a:p>
          <a:p>
            <a:pPr algn="just"/>
            <a:endParaRPr lang="en-US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b="1" dirty="0" err="1"/>
              <a:t>kerangka</a:t>
            </a:r>
            <a:r>
              <a:rPr lang="en-US" b="1" dirty="0"/>
              <a:t> </a:t>
            </a:r>
            <a:r>
              <a:rPr lang="en-US" b="1" dirty="0" err="1"/>
              <a:t>kebijakan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r>
              <a:rPr lang="en-US" b="1" dirty="0"/>
              <a:t> </a:t>
            </a:r>
            <a:r>
              <a:rPr lang="en-US" b="1" dirty="0" err="1"/>
              <a:t>berkelanjutan</a:t>
            </a:r>
            <a:r>
              <a:rPr lang="en-US" dirty="0"/>
              <a:t> — </a:t>
            </a:r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, </a:t>
            </a:r>
            <a:r>
              <a:rPr lang="en-US" dirty="0" err="1"/>
              <a:t>insentif</a:t>
            </a:r>
            <a:r>
              <a:rPr lang="en-US" dirty="0"/>
              <a:t> </a:t>
            </a:r>
            <a:r>
              <a:rPr lang="en-US" dirty="0" err="1"/>
              <a:t>akomodasi</a:t>
            </a:r>
            <a:r>
              <a:rPr lang="en-US" dirty="0"/>
              <a:t> “</a:t>
            </a:r>
            <a:r>
              <a:rPr lang="en-US" dirty="0" err="1"/>
              <a:t>hijau</a:t>
            </a:r>
            <a:r>
              <a:rPr lang="en-US" dirty="0"/>
              <a:t>”,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&amp;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konservasi</a:t>
            </a:r>
            <a:r>
              <a:rPr lang="en-US" dirty="0"/>
              <a:t> di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b="1" dirty="0" err="1"/>
              <a:t>diversifikasi</a:t>
            </a:r>
            <a:r>
              <a:rPr lang="en-US" b="1" dirty="0"/>
              <a:t> </a:t>
            </a:r>
            <a:r>
              <a:rPr lang="en-US" b="1" dirty="0" err="1"/>
              <a:t>destinasi</a:t>
            </a:r>
            <a:r>
              <a:rPr lang="en-US" dirty="0"/>
              <a:t> —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,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,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&amp; </a:t>
            </a:r>
            <a:r>
              <a:rPr lang="en-US" dirty="0" err="1"/>
              <a:t>alam</a:t>
            </a:r>
            <a:r>
              <a:rPr lang="en-US" dirty="0"/>
              <a:t>, agar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terpusat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populer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b="1" dirty="0" err="1"/>
              <a:t>infrastruktur</a:t>
            </a:r>
            <a:r>
              <a:rPr lang="en-US" b="1" dirty="0"/>
              <a:t> &amp; </a:t>
            </a:r>
            <a:r>
              <a:rPr lang="en-US" b="1" dirty="0" err="1"/>
              <a:t>teknologi</a:t>
            </a:r>
            <a:r>
              <a:rPr lang="en-US" b="1" dirty="0"/>
              <a:t> digital</a:t>
            </a:r>
            <a:r>
              <a:rPr lang="en-US" dirty="0"/>
              <a:t>: smart tourism, digital booking, data-driven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, </a:t>
            </a:r>
            <a:r>
              <a:rPr lang="en-US" dirty="0" err="1"/>
              <a:t>infrastruktur</a:t>
            </a:r>
            <a:r>
              <a:rPr lang="en-US" dirty="0"/>
              <a:t> digital di </a:t>
            </a:r>
            <a:r>
              <a:rPr lang="en-US" dirty="0" err="1"/>
              <a:t>destinasi</a:t>
            </a:r>
            <a:r>
              <a:rPr lang="en-US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b="1" dirty="0" err="1"/>
              <a:t>fasilitas</a:t>
            </a:r>
            <a:r>
              <a:rPr lang="en-US" b="1" dirty="0"/>
              <a:t> &amp; </a:t>
            </a:r>
            <a:r>
              <a:rPr lang="en-US" b="1" dirty="0" err="1"/>
              <a:t>regulasi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wisatawan</a:t>
            </a:r>
            <a:r>
              <a:rPr lang="en-US" b="1" dirty="0"/>
              <a:t> modern</a:t>
            </a:r>
            <a:r>
              <a:rPr lang="en-US" dirty="0"/>
              <a:t>: </a:t>
            </a:r>
            <a:r>
              <a:rPr lang="en-US" dirty="0" err="1"/>
              <a:t>akomodasi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digital nomads / long-stay, </a:t>
            </a:r>
            <a:r>
              <a:rPr lang="en-US" dirty="0" err="1"/>
              <a:t>coworking</a:t>
            </a:r>
            <a:r>
              <a:rPr lang="en-US" dirty="0"/>
              <a:t>, </a:t>
            </a:r>
            <a:r>
              <a:rPr lang="en-US" dirty="0" err="1"/>
              <a:t>wifi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,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&amp; wellness, </a:t>
            </a:r>
            <a:r>
              <a:rPr lang="en-US" dirty="0" err="1"/>
              <a:t>kombinasi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relaksasi</a:t>
            </a:r>
            <a:r>
              <a:rPr lang="en-US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Mengemas</a:t>
            </a:r>
            <a:r>
              <a:rPr lang="en-US" dirty="0"/>
              <a:t> </a:t>
            </a:r>
            <a:r>
              <a:rPr lang="en-US" b="1" dirty="0" err="1"/>
              <a:t>produk</a:t>
            </a:r>
            <a:r>
              <a:rPr lang="en-US" b="1" dirty="0"/>
              <a:t> </a:t>
            </a:r>
            <a:r>
              <a:rPr lang="en-US" b="1" dirty="0" err="1"/>
              <a:t>wisata</a:t>
            </a:r>
            <a:r>
              <a:rPr lang="en-US" b="1" dirty="0"/>
              <a:t> </a:t>
            </a:r>
            <a:r>
              <a:rPr lang="en-US" b="1" dirty="0" err="1"/>
              <a:t>berdasarkan</a:t>
            </a:r>
            <a:r>
              <a:rPr lang="en-US" b="1" dirty="0"/>
              <a:t> </a:t>
            </a:r>
            <a:r>
              <a:rPr lang="en-US" b="1" dirty="0" err="1"/>
              <a:t>segmen</a:t>
            </a:r>
            <a:r>
              <a:rPr lang="en-US" dirty="0"/>
              <a:t>: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(</a:t>
            </a:r>
            <a:r>
              <a:rPr lang="en-US" dirty="0" err="1"/>
              <a:t>multigenerasi</a:t>
            </a:r>
            <a:r>
              <a:rPr lang="en-US" dirty="0"/>
              <a:t>), </a:t>
            </a:r>
            <a:r>
              <a:rPr lang="en-US" dirty="0" err="1"/>
              <a:t>wisata</a:t>
            </a:r>
            <a:r>
              <a:rPr lang="en-US" dirty="0"/>
              <a:t> wellness, </a:t>
            </a:r>
            <a:r>
              <a:rPr lang="en-US" dirty="0" err="1"/>
              <a:t>ekowisata</a:t>
            </a:r>
            <a:r>
              <a:rPr lang="en-US" dirty="0"/>
              <a:t>,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&amp;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mewah</a:t>
            </a:r>
            <a:r>
              <a:rPr lang="en-US" dirty="0"/>
              <a:t> / </a:t>
            </a:r>
            <a:r>
              <a:rPr lang="en-US" dirty="0" err="1"/>
              <a:t>eksklusif</a:t>
            </a:r>
            <a:r>
              <a:rPr lang="en-US" dirty="0"/>
              <a:t> —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preferensi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b="1" dirty="0" err="1"/>
              <a:t>resiliensi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keberlanjutan</a:t>
            </a:r>
            <a:r>
              <a:rPr lang="en-US" b="1" dirty="0"/>
              <a:t> </a:t>
            </a:r>
            <a:r>
              <a:rPr lang="en-US" b="1" dirty="0" err="1"/>
              <a:t>jangka</a:t>
            </a:r>
            <a:r>
              <a:rPr lang="en-US" b="1" dirty="0"/>
              <a:t> </a:t>
            </a:r>
            <a:r>
              <a:rPr lang="en-US" b="1" dirty="0" err="1"/>
              <a:t>panjang</a:t>
            </a:r>
            <a:r>
              <a:rPr lang="en-US" dirty="0"/>
              <a:t> —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mengejar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wisatawan</a:t>
            </a:r>
            <a:r>
              <a:rPr lang="en-US" dirty="0"/>
              <a:t>,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,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sosial-lingkungan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kesinambungan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59011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09600" y="609600"/>
            <a:ext cx="678180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i-FI" sz="2400" b="1" dirty="0"/>
              <a:t>10 Rekomendasi Kebijakan Pariwisata untuk 2025</a:t>
            </a:r>
            <a:endParaRPr lang="en-US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457200" y="1623179"/>
            <a:ext cx="8001000" cy="369331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1. </a:t>
            </a:r>
            <a:r>
              <a:rPr lang="en-US" b="1" dirty="0" err="1"/>
              <a:t>Mengembangkan</a:t>
            </a:r>
            <a:r>
              <a:rPr lang="en-US" b="1" dirty="0"/>
              <a:t> </a:t>
            </a:r>
            <a:r>
              <a:rPr lang="en-US" b="1" dirty="0" err="1"/>
              <a:t>Kebijakan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r>
              <a:rPr lang="en-US" b="1" dirty="0"/>
              <a:t> </a:t>
            </a:r>
            <a:r>
              <a:rPr lang="en-US" b="1" dirty="0" err="1"/>
              <a:t>Berkelanjutan</a:t>
            </a:r>
            <a:r>
              <a:rPr lang="en-US" b="1" dirty="0"/>
              <a:t> (Sustainable Tourism Policy)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“Green Destination”.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Mendorong</a:t>
            </a:r>
            <a:r>
              <a:rPr lang="en-US" dirty="0"/>
              <a:t> hotel &amp;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sertifikasi</a:t>
            </a:r>
            <a:r>
              <a:rPr lang="en-US" dirty="0"/>
              <a:t> </a:t>
            </a:r>
            <a:r>
              <a:rPr lang="en-US" dirty="0" err="1"/>
              <a:t>ramah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(carrying capacity)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, </a:t>
            </a:r>
            <a:r>
              <a:rPr lang="en-US" dirty="0" err="1"/>
              <a:t>pantai</a:t>
            </a:r>
            <a:r>
              <a:rPr lang="en-US" dirty="0"/>
              <a:t>, </a:t>
            </a:r>
            <a:r>
              <a:rPr lang="en-US" dirty="0" err="1"/>
              <a:t>taman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konservasi</a:t>
            </a:r>
            <a:r>
              <a:rPr lang="en-US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r>
              <a:rPr lang="en-US" b="1" dirty="0"/>
              <a:t>2. </a:t>
            </a:r>
            <a:r>
              <a:rPr lang="en-US" b="1" dirty="0" err="1"/>
              <a:t>Mendorong</a:t>
            </a:r>
            <a:r>
              <a:rPr lang="en-US" b="1" dirty="0"/>
              <a:t> </a:t>
            </a:r>
            <a:r>
              <a:rPr lang="en-US" b="1" dirty="0" err="1"/>
              <a:t>Diversifikasi</a:t>
            </a:r>
            <a:r>
              <a:rPr lang="en-US" b="1" dirty="0"/>
              <a:t> </a:t>
            </a:r>
            <a:r>
              <a:rPr lang="en-US" b="1" dirty="0" err="1"/>
              <a:t>Destinasi</a:t>
            </a:r>
            <a:r>
              <a:rPr lang="en-US" b="1" dirty="0"/>
              <a:t> &amp; </a:t>
            </a:r>
            <a:r>
              <a:rPr lang="en-US" b="1" dirty="0" err="1"/>
              <a:t>Produk</a:t>
            </a:r>
            <a:r>
              <a:rPr lang="en-US" b="1" dirty="0"/>
              <a:t> </a:t>
            </a:r>
            <a:r>
              <a:rPr lang="en-US" b="1" dirty="0" err="1"/>
              <a:t>Wisata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b="1" dirty="0" err="1"/>
              <a:t>desa</a:t>
            </a:r>
            <a:r>
              <a:rPr lang="en-US" b="1" dirty="0"/>
              <a:t> </a:t>
            </a:r>
            <a:r>
              <a:rPr lang="en-US" b="1" dirty="0" err="1"/>
              <a:t>wisata</a:t>
            </a:r>
            <a:r>
              <a:rPr lang="en-US" dirty="0"/>
              <a:t>,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,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ekowisata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Insentif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yang </a:t>
            </a:r>
            <a:r>
              <a:rPr lang="en-US" dirty="0" err="1"/>
              <a:t>mempromosikan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“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panas</a:t>
            </a:r>
            <a:r>
              <a:rPr lang="en-US" dirty="0"/>
              <a:t>” </a:t>
            </a:r>
            <a:r>
              <a:rPr lang="en-US" dirty="0" err="1"/>
              <a:t>pariwisata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tematik</a:t>
            </a:r>
            <a:r>
              <a:rPr lang="en-US" dirty="0"/>
              <a:t>: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kuliner</a:t>
            </a:r>
            <a:r>
              <a:rPr lang="en-US" dirty="0"/>
              <a:t>, adventure, </a:t>
            </a:r>
            <a:r>
              <a:rPr lang="en-US" dirty="0" err="1"/>
              <a:t>religi</a:t>
            </a:r>
            <a:r>
              <a:rPr lang="en-US" dirty="0"/>
              <a:t>, </a:t>
            </a:r>
            <a:r>
              <a:rPr lang="en-US" dirty="0" err="1"/>
              <a:t>geowisata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890430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4849</TotalTime>
  <Words>1211</Words>
  <Application>Microsoft Office PowerPoint</Application>
  <PresentationFormat>On-screen Show (4:3)</PresentationFormat>
  <Paragraphs>97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588</cp:revision>
  <cp:lastPrinted>2017-08-29T02:54:51Z</cp:lastPrinted>
  <dcterms:created xsi:type="dcterms:W3CDTF">2010-04-18T12:06:30Z</dcterms:created>
  <dcterms:modified xsi:type="dcterms:W3CDTF">2025-12-10T06:35:33Z</dcterms:modified>
</cp:coreProperties>
</file>