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01" r:id="rId3"/>
    <p:sldId id="302" r:id="rId4"/>
    <p:sldId id="303" r:id="rId5"/>
    <p:sldId id="304" r:id="rId6"/>
    <p:sldId id="305" r:id="rId7"/>
    <p:sldId id="306" r:id="rId8"/>
    <p:sldId id="308" r:id="rId9"/>
    <p:sldId id="307" r:id="rId10"/>
    <p:sldId id="309" r:id="rId11"/>
    <p:sldId id="310" r:id="rId12"/>
    <p:sldId id="311" r:id="rId13"/>
    <p:sldId id="312" r:id="rId14"/>
    <p:sldId id="300" r:id="rId15"/>
  </p:sldIdLst>
  <p:sldSz cx="9144000" cy="6858000" type="screen4x3"/>
  <p:notesSz cx="7045325" cy="9345613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69" d="100"/>
          <a:sy n="69" d="100"/>
        </p:scale>
        <p:origin x="139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xmlns="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xmlns="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5800" y="2514600"/>
            <a:ext cx="8201025" cy="1146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0" marR="1270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Merancang</a:t>
            </a:r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SOP </a:t>
            </a:r>
            <a:r>
              <a:rPr lang="en-US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Higiene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Sanitasi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&amp; K3:</a:t>
            </a:r>
          </a:p>
          <a:p>
            <a:r>
              <a:rPr lang="en-US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Penyusunan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SOP hotel, </a:t>
            </a:r>
            <a:r>
              <a:rPr lang="en-US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restoran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destinasi</a:t>
            </a:r>
            <a:endParaRPr lang="en-US" sz="32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43000" y="685800"/>
            <a:ext cx="6477000" cy="20313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/>
              <a:t>C. SOP </a:t>
            </a:r>
            <a:r>
              <a:rPr lang="en-US" b="1" dirty="0" err="1"/>
              <a:t>Higiene</a:t>
            </a:r>
            <a:r>
              <a:rPr lang="en-US" b="1" dirty="0"/>
              <a:t>, </a:t>
            </a:r>
            <a:r>
              <a:rPr lang="en-US" b="1" dirty="0" err="1"/>
              <a:t>Sanitasi</a:t>
            </a:r>
            <a:r>
              <a:rPr lang="en-US" b="1" dirty="0"/>
              <a:t> &amp; K3 di DESTINASI WISATA</a:t>
            </a:r>
          </a:p>
          <a:p>
            <a:r>
              <a:rPr lang="en-US" b="1" dirty="0"/>
              <a:t>1. SOP </a:t>
            </a:r>
            <a:r>
              <a:rPr lang="en-US" b="1" dirty="0" err="1"/>
              <a:t>Kebersihan</a:t>
            </a:r>
            <a:r>
              <a:rPr lang="en-US" b="1" dirty="0"/>
              <a:t> </a:t>
            </a:r>
            <a:r>
              <a:rPr lang="en-US" b="1" dirty="0" err="1"/>
              <a:t>Destinasi</a:t>
            </a:r>
            <a:r>
              <a:rPr lang="en-US" b="1" dirty="0"/>
              <a:t> (Toilet </a:t>
            </a:r>
            <a:r>
              <a:rPr lang="en-US" b="1" dirty="0" err="1"/>
              <a:t>Umum</a:t>
            </a:r>
            <a:r>
              <a:rPr lang="en-US" b="1" dirty="0"/>
              <a:t>, Area </a:t>
            </a:r>
            <a:r>
              <a:rPr lang="en-US" b="1" dirty="0" err="1"/>
              <a:t>Publik</a:t>
            </a:r>
            <a:r>
              <a:rPr lang="en-US" b="1" dirty="0"/>
              <a:t>)</a:t>
            </a:r>
          </a:p>
          <a:p>
            <a:r>
              <a:rPr lang="en-US" b="1" dirty="0" err="1"/>
              <a:t>Prosedur</a:t>
            </a:r>
            <a:r>
              <a:rPr lang="en-US" b="1" dirty="0"/>
              <a:t>: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en-US" dirty="0" err="1"/>
              <a:t>Pembersihan</a:t>
            </a:r>
            <a:r>
              <a:rPr lang="en-US" dirty="0"/>
              <a:t> toilet </a:t>
            </a:r>
            <a:r>
              <a:rPr lang="en-US" dirty="0" err="1"/>
              <a:t>setiap</a:t>
            </a:r>
            <a:r>
              <a:rPr lang="en-US" dirty="0"/>
              <a:t> 1–2 jam.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Disinfeksi</a:t>
            </a:r>
            <a:r>
              <a:rPr lang="en-US" dirty="0"/>
              <a:t> </a:t>
            </a:r>
            <a:r>
              <a:rPr lang="en-US" dirty="0" err="1"/>
              <a:t>lantai</a:t>
            </a:r>
            <a:r>
              <a:rPr lang="en-US" dirty="0"/>
              <a:t>, </a:t>
            </a:r>
            <a:r>
              <a:rPr lang="en-US" dirty="0" err="1"/>
              <a:t>kloset</a:t>
            </a:r>
            <a:r>
              <a:rPr lang="en-US" dirty="0"/>
              <a:t>, </a:t>
            </a:r>
            <a:r>
              <a:rPr lang="en-US" dirty="0" err="1"/>
              <a:t>wastafel</a:t>
            </a:r>
            <a:r>
              <a:rPr lang="en-US" dirty="0"/>
              <a:t>, </a:t>
            </a:r>
            <a:r>
              <a:rPr lang="en-US" dirty="0" err="1"/>
              <a:t>pegangan</a:t>
            </a:r>
            <a:r>
              <a:rPr lang="en-US" dirty="0"/>
              <a:t> </a:t>
            </a:r>
            <a:r>
              <a:rPr lang="en-US" dirty="0" err="1"/>
              <a:t>pintu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Pastikan</a:t>
            </a:r>
            <a:r>
              <a:rPr lang="en-US" dirty="0"/>
              <a:t> </a:t>
            </a:r>
            <a:r>
              <a:rPr lang="en-US" dirty="0" err="1"/>
              <a:t>sabun</a:t>
            </a:r>
            <a:r>
              <a:rPr lang="en-US" dirty="0"/>
              <a:t>, </a:t>
            </a:r>
            <a:r>
              <a:rPr lang="en-US" dirty="0" err="1"/>
              <a:t>tisu</a:t>
            </a:r>
            <a:r>
              <a:rPr lang="en-US" dirty="0"/>
              <a:t>, air </a:t>
            </a:r>
            <a:r>
              <a:rPr lang="en-US" dirty="0" err="1"/>
              <a:t>bersih</a:t>
            </a:r>
            <a:r>
              <a:rPr lang="en-US" dirty="0"/>
              <a:t> </a:t>
            </a:r>
            <a:r>
              <a:rPr lang="en-US" dirty="0" err="1"/>
              <a:t>tersedia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Pemeriksaan</a:t>
            </a:r>
            <a:r>
              <a:rPr lang="en-US" dirty="0"/>
              <a:t> septic tank </a:t>
            </a:r>
            <a:r>
              <a:rPr lang="en-US" dirty="0" err="1"/>
              <a:t>berkala</a:t>
            </a:r>
            <a:r>
              <a:rPr lang="en-US" dirty="0"/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1143000" y="3344331"/>
            <a:ext cx="6477000" cy="17543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/>
              <a:t>2. SOP </a:t>
            </a:r>
            <a:r>
              <a:rPr lang="en-US" b="1" dirty="0" err="1"/>
              <a:t>Kebersihan</a:t>
            </a:r>
            <a:r>
              <a:rPr lang="en-US" b="1" dirty="0"/>
              <a:t> </a:t>
            </a:r>
            <a:r>
              <a:rPr lang="en-US" b="1" dirty="0" err="1"/>
              <a:t>Kawasan</a:t>
            </a:r>
            <a:r>
              <a:rPr lang="en-US" b="1" dirty="0"/>
              <a:t> </a:t>
            </a:r>
            <a:r>
              <a:rPr lang="en-US" b="1" dirty="0" err="1"/>
              <a:t>Wisata</a:t>
            </a:r>
            <a:r>
              <a:rPr lang="en-US" b="1" dirty="0"/>
              <a:t> </a:t>
            </a:r>
            <a:r>
              <a:rPr lang="en-US" b="1" dirty="0" err="1"/>
              <a:t>Alam</a:t>
            </a:r>
            <a:endParaRPr lang="en-US" b="1" dirty="0"/>
          </a:p>
          <a:p>
            <a:pPr>
              <a:buFont typeface="+mj-lt"/>
              <a:buAutoNum type="arabicPeriod"/>
            </a:pPr>
            <a:r>
              <a:rPr lang="en-US" dirty="0" err="1"/>
              <a:t>Jalur</a:t>
            </a:r>
            <a:r>
              <a:rPr lang="en-US" dirty="0"/>
              <a:t> trekking </a:t>
            </a:r>
            <a:r>
              <a:rPr lang="en-US" dirty="0" err="1"/>
              <a:t>dibersihkan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sampah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&amp; </a:t>
            </a:r>
            <a:r>
              <a:rPr lang="en-US" dirty="0" err="1"/>
              <a:t>sesudah</a:t>
            </a:r>
            <a:r>
              <a:rPr lang="en-US" dirty="0"/>
              <a:t> </a:t>
            </a:r>
            <a:r>
              <a:rPr lang="en-US" dirty="0" err="1"/>
              <a:t>operasional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Pemasangan</a:t>
            </a:r>
            <a:r>
              <a:rPr lang="en-US" dirty="0"/>
              <a:t> signage </a:t>
            </a:r>
            <a:r>
              <a:rPr lang="en-US" i="1" dirty="0"/>
              <a:t>“</a:t>
            </a:r>
            <a:r>
              <a:rPr lang="en-US" i="1" dirty="0" err="1"/>
              <a:t>Bawa</a:t>
            </a:r>
            <a:r>
              <a:rPr lang="en-US" i="1" dirty="0"/>
              <a:t> </a:t>
            </a:r>
            <a:r>
              <a:rPr lang="en-US" i="1" dirty="0" err="1"/>
              <a:t>Pulang</a:t>
            </a:r>
            <a:r>
              <a:rPr lang="en-US" i="1" dirty="0"/>
              <a:t> </a:t>
            </a:r>
            <a:r>
              <a:rPr lang="en-US" i="1" dirty="0" err="1"/>
              <a:t>Sampah</a:t>
            </a:r>
            <a:r>
              <a:rPr lang="en-US" i="1" dirty="0"/>
              <a:t>”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sampah</a:t>
            </a:r>
            <a:r>
              <a:rPr lang="en-US" dirty="0"/>
              <a:t> </a:t>
            </a:r>
            <a:r>
              <a:rPr lang="en-US" dirty="0" err="1"/>
              <a:t>ditempatkan</a:t>
            </a:r>
            <a:r>
              <a:rPr lang="en-US" dirty="0"/>
              <a:t> minimal </a:t>
            </a:r>
            <a:r>
              <a:rPr lang="en-US" dirty="0" err="1"/>
              <a:t>setiap</a:t>
            </a:r>
            <a:r>
              <a:rPr lang="en-US" dirty="0"/>
              <a:t> 200 meter.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ranger / </a:t>
            </a:r>
            <a:r>
              <a:rPr lang="en-US" dirty="0" err="1"/>
              <a:t>petugas</a:t>
            </a:r>
            <a:r>
              <a:rPr lang="en-US" dirty="0"/>
              <a:t> </a:t>
            </a:r>
            <a:r>
              <a:rPr lang="en-US" dirty="0" err="1"/>
              <a:t>lapangan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76532133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914400" y="762000"/>
            <a:ext cx="6629400" cy="23083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/>
              <a:t>3. SOP K3 </a:t>
            </a:r>
            <a:r>
              <a:rPr lang="en-US" b="1" dirty="0" err="1"/>
              <a:t>Destinasi</a:t>
            </a:r>
            <a:r>
              <a:rPr lang="en-US" b="1" dirty="0"/>
              <a:t> </a:t>
            </a:r>
            <a:r>
              <a:rPr lang="en-US" b="1" dirty="0" err="1"/>
              <a:t>Wisata</a:t>
            </a:r>
            <a:endParaRPr lang="en-US" b="1" dirty="0"/>
          </a:p>
          <a:p>
            <a:r>
              <a:rPr lang="en-US" b="1" dirty="0" err="1"/>
              <a:t>Risiko</a:t>
            </a:r>
            <a:r>
              <a:rPr lang="en-US" dirty="0"/>
              <a:t>: </a:t>
            </a:r>
            <a:r>
              <a:rPr lang="en-US" dirty="0" err="1"/>
              <a:t>terpeleset</a:t>
            </a:r>
            <a:r>
              <a:rPr lang="en-US" dirty="0"/>
              <a:t>, </a:t>
            </a:r>
            <a:r>
              <a:rPr lang="en-US" dirty="0" err="1"/>
              <a:t>jatuh</a:t>
            </a:r>
            <a:r>
              <a:rPr lang="en-US" dirty="0"/>
              <a:t>, </a:t>
            </a:r>
            <a:r>
              <a:rPr lang="en-US" dirty="0" err="1"/>
              <a:t>gigitan</a:t>
            </a:r>
            <a:r>
              <a:rPr lang="en-US" dirty="0"/>
              <a:t> </a:t>
            </a:r>
            <a:r>
              <a:rPr lang="en-US" dirty="0" err="1"/>
              <a:t>hewan</a:t>
            </a:r>
            <a:r>
              <a:rPr lang="en-US" dirty="0"/>
              <a:t>, </a:t>
            </a:r>
            <a:r>
              <a:rPr lang="en-US" dirty="0" err="1"/>
              <a:t>cuaca</a:t>
            </a:r>
            <a:r>
              <a:rPr lang="en-US" dirty="0"/>
              <a:t> </a:t>
            </a:r>
            <a:r>
              <a:rPr lang="en-US" dirty="0" err="1"/>
              <a:t>ekstrem</a:t>
            </a:r>
            <a:r>
              <a:rPr lang="en-US" dirty="0"/>
              <a:t>.</a:t>
            </a:r>
          </a:p>
          <a:p>
            <a:r>
              <a:rPr lang="en-US" b="1" dirty="0" err="1"/>
              <a:t>Prosedur</a:t>
            </a:r>
            <a:r>
              <a:rPr lang="en-US" b="1" dirty="0"/>
              <a:t>: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en-US" dirty="0"/>
              <a:t>Briefing </a:t>
            </a:r>
            <a:r>
              <a:rPr lang="en-US" dirty="0" err="1"/>
              <a:t>keselamatan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pengunjung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Pemasangan</a:t>
            </a:r>
            <a:r>
              <a:rPr lang="en-US" dirty="0"/>
              <a:t> </a:t>
            </a:r>
            <a:r>
              <a:rPr lang="en-US" dirty="0" err="1"/>
              <a:t>rambu</a:t>
            </a:r>
            <a:r>
              <a:rPr lang="en-US" dirty="0"/>
              <a:t> </a:t>
            </a:r>
            <a:r>
              <a:rPr lang="en-US" dirty="0" err="1"/>
              <a:t>keselamatan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Pengecekan</a:t>
            </a:r>
            <a:r>
              <a:rPr lang="en-US" dirty="0"/>
              <a:t> </a:t>
            </a:r>
            <a:r>
              <a:rPr lang="en-US" dirty="0" err="1"/>
              <a:t>jalur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fasilitas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pagi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Penyediaan</a:t>
            </a:r>
            <a:r>
              <a:rPr lang="en-US" dirty="0"/>
              <a:t> </a:t>
            </a:r>
            <a:r>
              <a:rPr lang="en-US" dirty="0" err="1"/>
              <a:t>kotak</a:t>
            </a:r>
            <a:r>
              <a:rPr lang="en-US" dirty="0"/>
              <a:t> P3K </a:t>
            </a:r>
            <a:r>
              <a:rPr lang="en-US" dirty="0" err="1"/>
              <a:t>standar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pelaporan</a:t>
            </a:r>
            <a:r>
              <a:rPr lang="en-US" dirty="0"/>
              <a:t> </a:t>
            </a:r>
            <a:r>
              <a:rPr lang="en-US" dirty="0" err="1"/>
              <a:t>insiden</a:t>
            </a:r>
            <a:r>
              <a:rPr lang="en-US" dirty="0"/>
              <a:t> (incident report).</a:t>
            </a:r>
          </a:p>
        </p:txBody>
      </p:sp>
      <p:sp>
        <p:nvSpPr>
          <p:cNvPr id="4" name="Rectangle 3"/>
          <p:cNvSpPr/>
          <p:nvPr/>
        </p:nvSpPr>
        <p:spPr>
          <a:xfrm>
            <a:off x="2667000" y="3469838"/>
            <a:ext cx="6172200" cy="17543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/>
              <a:t>4. SOP </a:t>
            </a:r>
            <a:r>
              <a:rPr lang="en-US" b="1" dirty="0" err="1"/>
              <a:t>Penanganan</a:t>
            </a:r>
            <a:r>
              <a:rPr lang="en-US" b="1" dirty="0"/>
              <a:t> </a:t>
            </a:r>
            <a:r>
              <a:rPr lang="en-US" b="1" dirty="0" err="1"/>
              <a:t>Keadaan</a:t>
            </a:r>
            <a:r>
              <a:rPr lang="en-US" b="1" dirty="0"/>
              <a:t> </a:t>
            </a:r>
            <a:r>
              <a:rPr lang="en-US" b="1" dirty="0" err="1"/>
              <a:t>Darurat</a:t>
            </a:r>
            <a:r>
              <a:rPr lang="en-US" b="1" dirty="0"/>
              <a:t> di </a:t>
            </a:r>
            <a:r>
              <a:rPr lang="en-US" b="1" dirty="0" err="1"/>
              <a:t>Destinasi</a:t>
            </a:r>
            <a:endParaRPr lang="en-US" b="1" dirty="0"/>
          </a:p>
          <a:p>
            <a:pPr>
              <a:buFont typeface="+mj-lt"/>
              <a:buAutoNum type="arabicPeriod"/>
            </a:pPr>
            <a:r>
              <a:rPr lang="en-US" dirty="0" err="1"/>
              <a:t>Identifikasi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kumpul</a:t>
            </a:r>
            <a:r>
              <a:rPr lang="en-US" dirty="0"/>
              <a:t> (assembly point).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Jalur</a:t>
            </a:r>
            <a:r>
              <a:rPr lang="en-US" dirty="0"/>
              <a:t> </a:t>
            </a:r>
            <a:r>
              <a:rPr lang="en-US" dirty="0" err="1"/>
              <a:t>evakuasi</a:t>
            </a:r>
            <a:r>
              <a:rPr lang="en-US" dirty="0"/>
              <a:t> </a:t>
            </a:r>
            <a:r>
              <a:rPr lang="en-US" dirty="0" err="1"/>
              <a:t>dipasang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terhalang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dirty="0"/>
              <a:t>Tim </a:t>
            </a:r>
            <a:r>
              <a:rPr lang="en-US" dirty="0" err="1"/>
              <a:t>tanggap</a:t>
            </a:r>
            <a:r>
              <a:rPr lang="en-US" dirty="0"/>
              <a:t> </a:t>
            </a:r>
            <a:r>
              <a:rPr lang="en-US" dirty="0" err="1"/>
              <a:t>darurat</a:t>
            </a:r>
            <a:r>
              <a:rPr lang="en-US" dirty="0"/>
              <a:t> (TDR)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siaga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Hubungi</a:t>
            </a:r>
            <a:r>
              <a:rPr lang="en-US" dirty="0"/>
              <a:t> BPBD, </a:t>
            </a:r>
            <a:r>
              <a:rPr lang="en-US" dirty="0" err="1"/>
              <a:t>puskesmas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SAR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Dokumentasi</a:t>
            </a:r>
            <a:r>
              <a:rPr lang="en-US" dirty="0"/>
              <a:t> </a:t>
            </a:r>
            <a:r>
              <a:rPr lang="en-US" dirty="0" err="1"/>
              <a:t>insiden</a:t>
            </a:r>
            <a:r>
              <a:rPr lang="en-US" dirty="0"/>
              <a:t> &amp;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pasca-kejadian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11380822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1000" y="2057400"/>
            <a:ext cx="7467600" cy="29718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sz="1800" b="1" dirty="0">
                <a:solidFill>
                  <a:schemeClr val="tx1"/>
                </a:solidFill>
              </a:rPr>
              <a:t>5. Checklist &amp; Monitoring SOP</a:t>
            </a:r>
          </a:p>
          <a:p>
            <a:pPr algn="l"/>
            <a:r>
              <a:rPr lang="en-US" sz="1800" b="1" dirty="0" err="1">
                <a:solidFill>
                  <a:schemeClr val="tx1"/>
                </a:solidFill>
              </a:rPr>
              <a:t>Contoh</a:t>
            </a:r>
            <a:r>
              <a:rPr lang="en-US" sz="1800" b="1" dirty="0">
                <a:solidFill>
                  <a:schemeClr val="tx1"/>
                </a:solidFill>
              </a:rPr>
              <a:t> checklist: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✔ </a:t>
            </a:r>
            <a:r>
              <a:rPr lang="en-US" sz="1800" dirty="0" err="1">
                <a:solidFill>
                  <a:schemeClr val="tx1"/>
                </a:solidFill>
              </a:rPr>
              <a:t>Kebersihan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kamar</a:t>
            </a:r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✔ </a:t>
            </a:r>
            <a:r>
              <a:rPr lang="en-US" sz="1800" dirty="0" err="1">
                <a:solidFill>
                  <a:schemeClr val="tx1"/>
                </a:solidFill>
              </a:rPr>
              <a:t>Suhu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kulkas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restoran</a:t>
            </a:r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✔ APD </a:t>
            </a:r>
            <a:r>
              <a:rPr lang="en-US" sz="1800" dirty="0" err="1">
                <a:solidFill>
                  <a:schemeClr val="tx1"/>
                </a:solidFill>
              </a:rPr>
              <a:t>lengkap</a:t>
            </a:r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✔ Logbook </a:t>
            </a:r>
            <a:r>
              <a:rPr lang="en-US" sz="1800" dirty="0" err="1">
                <a:solidFill>
                  <a:schemeClr val="tx1"/>
                </a:solidFill>
              </a:rPr>
              <a:t>pembersihan</a:t>
            </a:r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✔ </a:t>
            </a:r>
            <a:r>
              <a:rPr lang="en-US" sz="1800" dirty="0" err="1">
                <a:solidFill>
                  <a:schemeClr val="tx1"/>
                </a:solidFill>
              </a:rPr>
              <a:t>Inspeksi</a:t>
            </a:r>
            <a:r>
              <a:rPr lang="en-US" sz="1800" dirty="0">
                <a:solidFill>
                  <a:schemeClr val="tx1"/>
                </a:solidFill>
              </a:rPr>
              <a:t> K3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Checklist </a:t>
            </a:r>
            <a:r>
              <a:rPr lang="en-US" sz="1800" dirty="0" err="1">
                <a:solidFill>
                  <a:schemeClr val="tx1"/>
                </a:solidFill>
              </a:rPr>
              <a:t>membantu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memastikan</a:t>
            </a:r>
            <a:r>
              <a:rPr lang="en-US" sz="1800" dirty="0">
                <a:solidFill>
                  <a:schemeClr val="tx1"/>
                </a:solidFill>
              </a:rPr>
              <a:t> SOP </a:t>
            </a:r>
            <a:r>
              <a:rPr lang="en-US" sz="1800" dirty="0" err="1">
                <a:solidFill>
                  <a:schemeClr val="tx1"/>
                </a:solidFill>
              </a:rPr>
              <a:t>dijalankan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secara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konsisten</a:t>
            </a:r>
            <a:r>
              <a:rPr lang="en-US" sz="1800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4495474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85800" y="2136339"/>
            <a:ext cx="7772400" cy="224676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/>
              <a:t>6. Tips </a:t>
            </a:r>
            <a:r>
              <a:rPr lang="en-US" sz="2000" b="1" dirty="0" err="1"/>
              <a:t>Penyusunan</a:t>
            </a:r>
            <a:r>
              <a:rPr lang="en-US" sz="2000" b="1" dirty="0"/>
              <a:t> SOP yang </a:t>
            </a:r>
            <a:r>
              <a:rPr lang="en-US" sz="2000" b="1" dirty="0" err="1"/>
              <a:t>Efektif</a:t>
            </a:r>
            <a:endParaRPr lang="en-US" sz="20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Gunakan</a:t>
            </a:r>
            <a:r>
              <a:rPr lang="en-US" sz="2000" dirty="0"/>
              <a:t> </a:t>
            </a:r>
            <a:r>
              <a:rPr lang="en-US" sz="2000" dirty="0" err="1"/>
              <a:t>bahasa</a:t>
            </a:r>
            <a:r>
              <a:rPr lang="en-US" sz="2000" dirty="0"/>
              <a:t> </a:t>
            </a:r>
            <a:r>
              <a:rPr lang="en-US" sz="2000" dirty="0" err="1"/>
              <a:t>singkat</a:t>
            </a:r>
            <a:r>
              <a:rPr lang="en-US" sz="2000" dirty="0"/>
              <a:t>, </a:t>
            </a:r>
            <a:r>
              <a:rPr lang="en-US" sz="2000" dirty="0" err="1"/>
              <a:t>langsung</a:t>
            </a:r>
            <a:r>
              <a:rPr lang="en-US" sz="2000" dirty="0"/>
              <a:t>,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berbelit</a:t>
            </a:r>
            <a:r>
              <a:rPr lang="en-US" sz="2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Tambahkan</a:t>
            </a:r>
            <a:r>
              <a:rPr lang="en-US" sz="2000" dirty="0"/>
              <a:t> </a:t>
            </a:r>
            <a:r>
              <a:rPr lang="en-US" sz="2000" dirty="0" err="1"/>
              <a:t>foto</a:t>
            </a:r>
            <a:r>
              <a:rPr lang="en-US" sz="2000" dirty="0"/>
              <a:t>/diagram </a:t>
            </a:r>
            <a:r>
              <a:rPr lang="en-US" sz="2000" dirty="0" err="1"/>
              <a:t>alur</a:t>
            </a:r>
            <a:r>
              <a:rPr lang="en-US" sz="2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Sosialisasikan</a:t>
            </a:r>
            <a:r>
              <a:rPr lang="en-US" sz="2000" dirty="0"/>
              <a:t> </a:t>
            </a:r>
            <a:r>
              <a:rPr lang="en-US" sz="2000" dirty="0" err="1"/>
              <a:t>kepada</a:t>
            </a:r>
            <a:r>
              <a:rPr lang="en-US" sz="2000" dirty="0"/>
              <a:t> </a:t>
            </a:r>
            <a:r>
              <a:rPr lang="en-US" sz="2000" dirty="0" err="1"/>
              <a:t>seluruh</a:t>
            </a:r>
            <a:r>
              <a:rPr lang="en-US" sz="2000" dirty="0"/>
              <a:t> </a:t>
            </a:r>
            <a:r>
              <a:rPr lang="en-US" sz="2000" dirty="0" err="1"/>
              <a:t>karyawan</a:t>
            </a:r>
            <a:r>
              <a:rPr lang="en-US" sz="2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Tinjau</a:t>
            </a:r>
            <a:r>
              <a:rPr lang="en-US" sz="2000" dirty="0"/>
              <a:t> </a:t>
            </a:r>
            <a:r>
              <a:rPr lang="en-US" sz="2000" dirty="0" err="1"/>
              <a:t>ulang</a:t>
            </a:r>
            <a:r>
              <a:rPr lang="en-US" sz="2000" dirty="0"/>
              <a:t> SOP </a:t>
            </a:r>
            <a:r>
              <a:rPr lang="en-US" sz="2000" dirty="0" err="1"/>
              <a:t>setiap</a:t>
            </a:r>
            <a:r>
              <a:rPr lang="en-US" sz="2000" dirty="0"/>
              <a:t> 6–12 </a:t>
            </a:r>
            <a:r>
              <a:rPr lang="en-US" sz="2000" dirty="0" err="1"/>
              <a:t>bulan</a:t>
            </a:r>
            <a:r>
              <a:rPr lang="en-US" sz="2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Lakukan</a:t>
            </a:r>
            <a:r>
              <a:rPr lang="en-US" sz="2000" dirty="0"/>
              <a:t> </a:t>
            </a:r>
            <a:r>
              <a:rPr lang="en-US" sz="2000" dirty="0" err="1"/>
              <a:t>pelatihan</a:t>
            </a:r>
            <a:r>
              <a:rPr lang="en-US" sz="2000" dirty="0"/>
              <a:t> </a:t>
            </a:r>
            <a:r>
              <a:rPr lang="en-US" sz="2000" dirty="0" err="1"/>
              <a:t>rutin</a:t>
            </a:r>
            <a:r>
              <a:rPr lang="en-US" sz="2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Terapkan</a:t>
            </a:r>
            <a:r>
              <a:rPr lang="en-US" sz="2000" dirty="0"/>
              <a:t> reward–punishment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pelaksanaannya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42738549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chemeClr val="tx1"/>
                </a:solidFill>
              </a:rPr>
              <a:t>	</a:t>
            </a:r>
          </a:p>
          <a:p>
            <a:endParaRPr lang="en-US" sz="4000" b="1" dirty="0">
              <a:solidFill>
                <a:schemeClr val="tx1"/>
              </a:solidFill>
            </a:endParaRPr>
          </a:p>
          <a:p>
            <a:endParaRPr lang="id-ID" sz="2400" b="1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Thank You</a:t>
            </a:r>
            <a:r>
              <a:rPr lang="id-ID" sz="4000" b="1" dirty="0" smtClean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28600" y="1447800"/>
            <a:ext cx="8229600" cy="369331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/>
              <a:t>SOP (Standard Operating Procedure)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b="1" dirty="0" err="1"/>
              <a:t>tertulis</a:t>
            </a:r>
            <a:r>
              <a:rPr lang="en-US" dirty="0"/>
              <a:t>, </a:t>
            </a:r>
            <a:r>
              <a:rPr lang="en-US" b="1" dirty="0" err="1"/>
              <a:t>baku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b="1" dirty="0" err="1"/>
              <a:t>wajib</a:t>
            </a:r>
            <a:r>
              <a:rPr lang="en-US" b="1" dirty="0"/>
              <a:t> </a:t>
            </a:r>
            <a:r>
              <a:rPr lang="en-US" b="1" dirty="0" err="1"/>
              <a:t>dipatuhi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memastikan</a:t>
            </a:r>
            <a:r>
              <a:rPr lang="en-US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Kebersihan</a:t>
            </a:r>
            <a:r>
              <a:rPr lang="en-US" dirty="0"/>
              <a:t> (</a:t>
            </a:r>
            <a:r>
              <a:rPr lang="en-US" dirty="0" err="1"/>
              <a:t>higiene</a:t>
            </a:r>
            <a:r>
              <a:rPr lang="en-US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(</a:t>
            </a:r>
            <a:r>
              <a:rPr lang="en-US" dirty="0" err="1"/>
              <a:t>sanitasi</a:t>
            </a:r>
            <a:r>
              <a:rPr lang="en-US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Keselamatan</a:t>
            </a:r>
            <a:r>
              <a:rPr lang="en-US" dirty="0"/>
              <a:t> &amp;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(K3)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Konsistensi</a:t>
            </a:r>
            <a:r>
              <a:rPr lang="en-US" dirty="0"/>
              <a:t> </a:t>
            </a:r>
            <a:r>
              <a:rPr lang="en-US" dirty="0" err="1"/>
              <a:t>pelayanan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Pencegahan</a:t>
            </a:r>
            <a:r>
              <a:rPr lang="en-US" dirty="0"/>
              <a:t> </a:t>
            </a:r>
            <a:r>
              <a:rPr lang="en-US" dirty="0" err="1"/>
              <a:t>kecelakaan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kontaminasi</a:t>
            </a:r>
            <a:endParaRPr lang="en-US" dirty="0"/>
          </a:p>
          <a:p>
            <a:r>
              <a:rPr lang="en-US" dirty="0"/>
              <a:t>SOP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Jelas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Sederhana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dipahami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diukur</a:t>
            </a:r>
            <a:r>
              <a:rPr lang="en-US" dirty="0"/>
              <a:t> (measurable)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pariwisata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791970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62000" y="751344"/>
            <a:ext cx="7543800" cy="452431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 err="1"/>
              <a:t>Prinsip</a:t>
            </a:r>
            <a:r>
              <a:rPr lang="en-US" b="1" dirty="0"/>
              <a:t> </a:t>
            </a:r>
            <a:r>
              <a:rPr lang="en-US" b="1" dirty="0" err="1"/>
              <a:t>Merancang</a:t>
            </a:r>
            <a:r>
              <a:rPr lang="en-US" b="1" dirty="0"/>
              <a:t> SOP </a:t>
            </a:r>
            <a:r>
              <a:rPr lang="en-US" b="1" dirty="0" err="1"/>
              <a:t>Higiene</a:t>
            </a:r>
            <a:r>
              <a:rPr lang="en-US" b="1" dirty="0"/>
              <a:t>, </a:t>
            </a:r>
            <a:r>
              <a:rPr lang="en-US" b="1" dirty="0" err="1"/>
              <a:t>Sanitasi</a:t>
            </a:r>
            <a:r>
              <a:rPr lang="en-US" b="1" dirty="0"/>
              <a:t> &amp; K3</a:t>
            </a:r>
          </a:p>
          <a:p>
            <a:pPr>
              <a:buFont typeface="+mj-lt"/>
              <a:buAutoNum type="arabicPeriod"/>
            </a:pPr>
            <a:r>
              <a:rPr lang="en-US" b="1" dirty="0" err="1"/>
              <a:t>Mengidentifikasi</a:t>
            </a:r>
            <a:r>
              <a:rPr lang="en-US" b="1" dirty="0"/>
              <a:t> </a:t>
            </a:r>
            <a:r>
              <a:rPr lang="en-US" b="1" dirty="0" err="1"/>
              <a:t>risiko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Biologis</a:t>
            </a:r>
            <a:r>
              <a:rPr lang="en-US" dirty="0"/>
              <a:t>: </a:t>
            </a:r>
            <a:r>
              <a:rPr lang="en-US" dirty="0" err="1"/>
              <a:t>bakteri</a:t>
            </a:r>
            <a:r>
              <a:rPr lang="en-US" dirty="0"/>
              <a:t>, virus, </a:t>
            </a:r>
            <a:r>
              <a:rPr lang="en-US" dirty="0" err="1"/>
              <a:t>jamur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Kimiawi</a:t>
            </a:r>
            <a:r>
              <a:rPr lang="en-US" dirty="0"/>
              <a:t>: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pembersih</a:t>
            </a:r>
            <a:r>
              <a:rPr lang="en-US" dirty="0"/>
              <a:t>, </a:t>
            </a:r>
            <a:r>
              <a:rPr lang="en-US" dirty="0" err="1"/>
              <a:t>pestisida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Fisik</a:t>
            </a:r>
            <a:r>
              <a:rPr lang="en-US" dirty="0"/>
              <a:t>: </a:t>
            </a:r>
            <a:r>
              <a:rPr lang="en-US" dirty="0" err="1"/>
              <a:t>pecahan</a:t>
            </a:r>
            <a:r>
              <a:rPr lang="en-US" dirty="0"/>
              <a:t> </a:t>
            </a:r>
            <a:r>
              <a:rPr lang="en-US" dirty="0" err="1"/>
              <a:t>kaca</a:t>
            </a:r>
            <a:r>
              <a:rPr lang="en-US" dirty="0"/>
              <a:t>, </a:t>
            </a:r>
            <a:r>
              <a:rPr lang="en-US" dirty="0" err="1"/>
              <a:t>logam</a:t>
            </a:r>
            <a:r>
              <a:rPr lang="en-US" dirty="0"/>
              <a:t>, </a:t>
            </a:r>
            <a:r>
              <a:rPr lang="en-US" dirty="0" err="1"/>
              <a:t>panas</a:t>
            </a:r>
            <a:r>
              <a:rPr lang="en-US" dirty="0"/>
              <a:t>, </a:t>
            </a:r>
            <a:r>
              <a:rPr lang="en-US" dirty="0" err="1"/>
              <a:t>listrik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en-US" b="1" dirty="0" err="1"/>
              <a:t>Menentukan</a:t>
            </a:r>
            <a:r>
              <a:rPr lang="en-US" b="1" dirty="0"/>
              <a:t> </a:t>
            </a:r>
            <a:r>
              <a:rPr lang="en-US" b="1" dirty="0" err="1"/>
              <a:t>titik</a:t>
            </a:r>
            <a:r>
              <a:rPr lang="en-US" b="1" dirty="0"/>
              <a:t> </a:t>
            </a:r>
            <a:r>
              <a:rPr lang="en-US" b="1" dirty="0" err="1"/>
              <a:t>kritis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Area yang paling </a:t>
            </a:r>
            <a:r>
              <a:rPr lang="en-US" dirty="0" err="1"/>
              <a:t>berpotensi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kecelakaan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penularan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Contoh</a:t>
            </a:r>
            <a:r>
              <a:rPr lang="en-US" dirty="0"/>
              <a:t>: </a:t>
            </a:r>
            <a:r>
              <a:rPr lang="en-US" dirty="0" err="1"/>
              <a:t>dapur</a:t>
            </a:r>
            <a:r>
              <a:rPr lang="en-US" dirty="0"/>
              <a:t>, </a:t>
            </a:r>
            <a:r>
              <a:rPr lang="en-US" dirty="0" err="1"/>
              <a:t>kamar</a:t>
            </a:r>
            <a:r>
              <a:rPr lang="en-US" dirty="0"/>
              <a:t> </a:t>
            </a:r>
            <a:r>
              <a:rPr lang="en-US" dirty="0" err="1"/>
              <a:t>mandi</a:t>
            </a:r>
            <a:r>
              <a:rPr lang="en-US" dirty="0"/>
              <a:t>, area </a:t>
            </a:r>
            <a:r>
              <a:rPr lang="en-US" dirty="0" err="1"/>
              <a:t>publik</a:t>
            </a:r>
            <a:r>
              <a:rPr lang="en-US" dirty="0"/>
              <a:t> hotel, area loading </a:t>
            </a:r>
            <a:r>
              <a:rPr lang="en-US" dirty="0" err="1"/>
              <a:t>restoran</a:t>
            </a:r>
            <a:r>
              <a:rPr lang="en-US" dirty="0"/>
              <a:t>, area trekking </a:t>
            </a:r>
            <a:r>
              <a:rPr lang="en-US" dirty="0" err="1"/>
              <a:t>destinasi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b="1" dirty="0" err="1"/>
              <a:t>Merujuk</a:t>
            </a:r>
            <a:r>
              <a:rPr lang="en-US" b="1" dirty="0"/>
              <a:t> </a:t>
            </a:r>
            <a:r>
              <a:rPr lang="en-US" b="1" dirty="0" err="1"/>
              <a:t>standar</a:t>
            </a:r>
            <a:r>
              <a:rPr lang="en-US" b="1" dirty="0"/>
              <a:t> </a:t>
            </a:r>
            <a:r>
              <a:rPr lang="en-US" b="1" dirty="0" err="1"/>
              <a:t>regulasi</a:t>
            </a:r>
            <a:r>
              <a:rPr lang="en-US" b="1" dirty="0"/>
              <a:t>: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Permenkes</a:t>
            </a:r>
            <a:r>
              <a:rPr lang="en-US" dirty="0"/>
              <a:t> (</a:t>
            </a:r>
            <a:r>
              <a:rPr lang="en-US" dirty="0" err="1"/>
              <a:t>Sanitasi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)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Permenaker</a:t>
            </a:r>
            <a:r>
              <a:rPr lang="en-US" dirty="0"/>
              <a:t> (K3)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Standar</a:t>
            </a:r>
            <a:r>
              <a:rPr lang="en-US" dirty="0"/>
              <a:t> CHSE </a:t>
            </a:r>
            <a:r>
              <a:rPr lang="en-US" dirty="0" err="1"/>
              <a:t>Kemenparekraf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ISO 45001 (K3)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SNI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kebersihan</a:t>
            </a:r>
            <a:r>
              <a:rPr lang="en-US" dirty="0"/>
              <a:t> &amp; </a:t>
            </a:r>
            <a:r>
              <a:rPr lang="en-US" dirty="0" err="1"/>
              <a:t>makanan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681179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 rot="10800000" flipV="1">
            <a:off x="609600" y="1752600"/>
            <a:ext cx="7696200" cy="3785652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000" b="1" dirty="0" smtClean="0">
                <a:latin typeface="Arial" panose="020B0604020202020204" pitchFamily="34" charset="0"/>
              </a:rPr>
              <a:t>4.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Menyusun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alur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kerja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Urutan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kerja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logis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dari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awal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–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akhir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5.Penetapan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peralatan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&amp;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bahan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Jenis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APD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Disinfektan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Peralatan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kebersihan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Alat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pengolahan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makanan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6.Penetapan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indikator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kinerja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Waktu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pengerjaan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Standar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kebersihan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Standar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keamanan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236702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62000" y="1720840"/>
            <a:ext cx="6096000" cy="34163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 err="1"/>
              <a:t>Struktur</a:t>
            </a:r>
            <a:r>
              <a:rPr lang="en-US" b="1" dirty="0"/>
              <a:t> SOP </a:t>
            </a:r>
            <a:r>
              <a:rPr lang="en-US" b="1" dirty="0" err="1"/>
              <a:t>Higiene</a:t>
            </a:r>
            <a:r>
              <a:rPr lang="en-US" b="1" dirty="0"/>
              <a:t>, </a:t>
            </a:r>
            <a:r>
              <a:rPr lang="en-US" b="1" dirty="0" err="1"/>
              <a:t>Sanitasi</a:t>
            </a:r>
            <a:r>
              <a:rPr lang="en-US" b="1" dirty="0"/>
              <a:t> &amp; K3</a:t>
            </a:r>
          </a:p>
          <a:p>
            <a:r>
              <a:rPr lang="en-US" dirty="0" err="1"/>
              <a:t>Setiap</a:t>
            </a:r>
            <a:r>
              <a:rPr lang="en-US" dirty="0"/>
              <a:t> SOP </a:t>
            </a:r>
            <a:r>
              <a:rPr lang="en-US" dirty="0" err="1"/>
              <a:t>sebaiknya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format </a:t>
            </a:r>
            <a:r>
              <a:rPr lang="en-US" dirty="0" err="1"/>
              <a:t>baku</a:t>
            </a:r>
            <a:r>
              <a:rPr lang="en-US" dirty="0"/>
              <a:t>:</a:t>
            </a:r>
          </a:p>
          <a:p>
            <a:pPr>
              <a:buFont typeface="+mj-lt"/>
              <a:buAutoNum type="arabicPeriod"/>
            </a:pPr>
            <a:r>
              <a:rPr lang="en-US" b="1" dirty="0" err="1"/>
              <a:t>Judul</a:t>
            </a:r>
            <a:r>
              <a:rPr lang="en-US" b="1" dirty="0"/>
              <a:t> SOP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en-US" b="1" dirty="0" err="1"/>
              <a:t>Tujuan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en-US" b="1" dirty="0" err="1"/>
              <a:t>Ruang</a:t>
            </a:r>
            <a:r>
              <a:rPr lang="en-US" b="1" dirty="0"/>
              <a:t> </a:t>
            </a:r>
            <a:r>
              <a:rPr lang="en-US" b="1" dirty="0" err="1"/>
              <a:t>Lingkup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en-US" b="1" dirty="0" err="1"/>
              <a:t>Definisi</a:t>
            </a:r>
            <a:r>
              <a:rPr lang="en-US" b="1" dirty="0"/>
              <a:t> </a:t>
            </a:r>
            <a:r>
              <a:rPr lang="en-US" b="1" dirty="0" err="1"/>
              <a:t>Istilah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en-US" b="1" dirty="0" err="1"/>
              <a:t>Referensi</a:t>
            </a:r>
            <a:r>
              <a:rPr lang="en-US" b="1" dirty="0"/>
              <a:t> </a:t>
            </a:r>
            <a:r>
              <a:rPr lang="en-US" b="1" dirty="0" err="1"/>
              <a:t>Regulasi</a:t>
            </a:r>
            <a:r>
              <a:rPr lang="en-US" b="1" dirty="0"/>
              <a:t>/</a:t>
            </a:r>
            <a:r>
              <a:rPr lang="en-US" b="1" dirty="0" err="1"/>
              <a:t>Standar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en-US" b="1" dirty="0" err="1"/>
              <a:t>Peralatan</a:t>
            </a:r>
            <a:r>
              <a:rPr lang="en-US" b="1" dirty="0"/>
              <a:t> yang </a:t>
            </a:r>
            <a:r>
              <a:rPr lang="en-US" b="1" dirty="0" err="1"/>
              <a:t>Dibutuhkan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en-US" b="1" dirty="0" err="1"/>
              <a:t>Prosedur</a:t>
            </a:r>
            <a:r>
              <a:rPr lang="en-US" b="1" dirty="0"/>
              <a:t> </a:t>
            </a:r>
            <a:r>
              <a:rPr lang="en-US" b="1" dirty="0" err="1"/>
              <a:t>Langkah</a:t>
            </a:r>
            <a:r>
              <a:rPr lang="en-US" b="1" dirty="0"/>
              <a:t> Demi </a:t>
            </a:r>
            <a:r>
              <a:rPr lang="en-US" b="1" dirty="0" err="1"/>
              <a:t>Langkah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en-US" b="1" dirty="0" err="1"/>
              <a:t>Tanggung</a:t>
            </a:r>
            <a:r>
              <a:rPr lang="en-US" b="1" dirty="0"/>
              <a:t> </a:t>
            </a:r>
            <a:r>
              <a:rPr lang="en-US" b="1" dirty="0" err="1"/>
              <a:t>Jawab</a:t>
            </a:r>
            <a:r>
              <a:rPr lang="en-US" b="1" dirty="0"/>
              <a:t> </a:t>
            </a:r>
            <a:r>
              <a:rPr lang="en-US" b="1" dirty="0" err="1"/>
              <a:t>Petugas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en-US" b="1" dirty="0" err="1"/>
              <a:t>Catatan</a:t>
            </a:r>
            <a:r>
              <a:rPr lang="en-US" b="1" dirty="0"/>
              <a:t>/ </a:t>
            </a:r>
            <a:r>
              <a:rPr lang="en-US" b="1" dirty="0" err="1"/>
              <a:t>Formulir</a:t>
            </a:r>
            <a:r>
              <a:rPr lang="en-US" b="1" dirty="0"/>
              <a:t>/ Checklist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en-US" b="1" dirty="0" err="1"/>
              <a:t>Indikator</a:t>
            </a:r>
            <a:r>
              <a:rPr lang="en-US" b="1" dirty="0"/>
              <a:t> </a:t>
            </a:r>
            <a:r>
              <a:rPr lang="en-US" b="1" dirty="0" err="1"/>
              <a:t>Keberhasilan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032281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33400" y="1028343"/>
            <a:ext cx="7772400" cy="452431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/>
              <a:t>A. SOP </a:t>
            </a:r>
            <a:r>
              <a:rPr lang="en-US" b="1" dirty="0" err="1"/>
              <a:t>Higiene</a:t>
            </a:r>
            <a:r>
              <a:rPr lang="en-US" b="1" dirty="0"/>
              <a:t> &amp; </a:t>
            </a:r>
            <a:r>
              <a:rPr lang="en-US" b="1" dirty="0" err="1"/>
              <a:t>Sanitasi</a:t>
            </a:r>
            <a:r>
              <a:rPr lang="en-US" b="1" dirty="0"/>
              <a:t> di HOTEL</a:t>
            </a:r>
          </a:p>
          <a:p>
            <a:r>
              <a:rPr lang="en-US" b="1" dirty="0"/>
              <a:t>1. SOP Housekeeping (</a:t>
            </a:r>
            <a:r>
              <a:rPr lang="en-US" b="1" dirty="0" err="1"/>
              <a:t>Kamar</a:t>
            </a:r>
            <a:r>
              <a:rPr lang="en-US" b="1" dirty="0"/>
              <a:t> </a:t>
            </a:r>
            <a:r>
              <a:rPr lang="en-US" b="1" dirty="0" err="1"/>
              <a:t>Tamu</a:t>
            </a:r>
            <a:r>
              <a:rPr lang="en-US" b="1" dirty="0"/>
              <a:t>)</a:t>
            </a:r>
          </a:p>
          <a:p>
            <a:r>
              <a:rPr lang="en-US" b="1" dirty="0" err="1"/>
              <a:t>Tujuan</a:t>
            </a:r>
            <a:r>
              <a:rPr lang="en-US" dirty="0"/>
              <a:t>: </a:t>
            </a:r>
            <a:r>
              <a:rPr lang="en-US" dirty="0" err="1"/>
              <a:t>Menjamin</a:t>
            </a:r>
            <a:r>
              <a:rPr lang="en-US" dirty="0"/>
              <a:t> </a:t>
            </a:r>
            <a:r>
              <a:rPr lang="en-US" dirty="0" err="1"/>
              <a:t>kamar</a:t>
            </a:r>
            <a:r>
              <a:rPr lang="en-US" dirty="0"/>
              <a:t> </a:t>
            </a:r>
            <a:r>
              <a:rPr lang="en-US" dirty="0" err="1"/>
              <a:t>bersih</a:t>
            </a:r>
            <a:r>
              <a:rPr lang="en-US" dirty="0"/>
              <a:t>, </a:t>
            </a:r>
            <a:r>
              <a:rPr lang="en-US" dirty="0" err="1"/>
              <a:t>higienis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aman</a:t>
            </a:r>
            <a:r>
              <a:rPr lang="en-US" dirty="0"/>
              <a:t>.</a:t>
            </a:r>
          </a:p>
          <a:p>
            <a:r>
              <a:rPr lang="en-US" b="1" dirty="0" err="1"/>
              <a:t>Langkah</a:t>
            </a:r>
            <a:r>
              <a:rPr lang="en-US" b="1" dirty="0"/>
              <a:t> </a:t>
            </a:r>
            <a:r>
              <a:rPr lang="en-US" b="1" dirty="0" err="1"/>
              <a:t>Prosedur</a:t>
            </a:r>
            <a:r>
              <a:rPr lang="en-US" b="1" dirty="0"/>
              <a:t>: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en-US" dirty="0" err="1"/>
              <a:t>Gunakan</a:t>
            </a:r>
            <a:r>
              <a:rPr lang="en-US" dirty="0"/>
              <a:t> APD (masker, </a:t>
            </a:r>
            <a:r>
              <a:rPr lang="en-US" dirty="0" err="1"/>
              <a:t>sarung</a:t>
            </a:r>
            <a:r>
              <a:rPr lang="en-US" dirty="0"/>
              <a:t> </a:t>
            </a:r>
            <a:r>
              <a:rPr lang="en-US" dirty="0" err="1"/>
              <a:t>tangan</a:t>
            </a:r>
            <a:r>
              <a:rPr lang="en-US" dirty="0"/>
              <a:t>).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Buka</a:t>
            </a:r>
            <a:r>
              <a:rPr lang="en-US" dirty="0"/>
              <a:t> </a:t>
            </a:r>
            <a:r>
              <a:rPr lang="en-US" dirty="0" err="1"/>
              <a:t>ventilasi</a:t>
            </a:r>
            <a:r>
              <a:rPr lang="en-US" dirty="0"/>
              <a:t>, </a:t>
            </a:r>
            <a:r>
              <a:rPr lang="en-US" dirty="0" err="1"/>
              <a:t>buka</a:t>
            </a:r>
            <a:r>
              <a:rPr lang="en-US" dirty="0"/>
              <a:t> </a:t>
            </a:r>
            <a:r>
              <a:rPr lang="en-US" dirty="0" err="1"/>
              <a:t>tirai</a:t>
            </a:r>
            <a:r>
              <a:rPr lang="en-US" dirty="0"/>
              <a:t>, </a:t>
            </a:r>
            <a:r>
              <a:rPr lang="en-US" dirty="0" err="1"/>
              <a:t>nyalakan</a:t>
            </a:r>
            <a:r>
              <a:rPr lang="en-US" dirty="0"/>
              <a:t> </a:t>
            </a:r>
            <a:r>
              <a:rPr lang="en-US" dirty="0" err="1"/>
              <a:t>lampu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dirty="0"/>
              <a:t>Strip linen </a:t>
            </a:r>
            <a:r>
              <a:rPr lang="en-US" dirty="0" err="1"/>
              <a:t>kotor</a:t>
            </a:r>
            <a:r>
              <a:rPr lang="en-US" dirty="0"/>
              <a:t>, </a:t>
            </a:r>
            <a:r>
              <a:rPr lang="en-US" dirty="0" err="1"/>
              <a:t>masukkan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laundry bag </a:t>
            </a:r>
            <a:r>
              <a:rPr lang="en-US" dirty="0" err="1"/>
              <a:t>tertutup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Semprot</a:t>
            </a:r>
            <a:r>
              <a:rPr lang="en-US" dirty="0"/>
              <a:t> </a:t>
            </a:r>
            <a:r>
              <a:rPr lang="en-US" dirty="0" err="1"/>
              <a:t>disinfektan</a:t>
            </a:r>
            <a:r>
              <a:rPr lang="en-US" dirty="0"/>
              <a:t> light-touch area: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gagang</a:t>
            </a:r>
            <a:r>
              <a:rPr lang="en-US" dirty="0"/>
              <a:t> </a:t>
            </a:r>
            <a:r>
              <a:rPr lang="en-US" dirty="0" err="1"/>
              <a:t>pintu</a:t>
            </a:r>
            <a:r>
              <a:rPr lang="en-US" dirty="0"/>
              <a:t>, remote TV, </a:t>
            </a:r>
            <a:r>
              <a:rPr lang="en-US" dirty="0" err="1"/>
              <a:t>saklar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en-US" dirty="0" err="1"/>
              <a:t>Membersihkan</a:t>
            </a:r>
            <a:r>
              <a:rPr lang="en-US" dirty="0"/>
              <a:t> </a:t>
            </a:r>
            <a:r>
              <a:rPr lang="en-US" dirty="0" err="1"/>
              <a:t>kamar</a:t>
            </a:r>
            <a:r>
              <a:rPr lang="en-US" dirty="0"/>
              <a:t> </a:t>
            </a:r>
            <a:r>
              <a:rPr lang="en-US" dirty="0" err="1"/>
              <a:t>mandi</a:t>
            </a:r>
            <a:r>
              <a:rPr lang="en-US" dirty="0"/>
              <a:t>: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scrub </a:t>
            </a:r>
            <a:r>
              <a:rPr lang="en-US" dirty="0" err="1"/>
              <a:t>kloset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desinfeksi</a:t>
            </a:r>
            <a:r>
              <a:rPr lang="en-US" dirty="0"/>
              <a:t> </a:t>
            </a:r>
            <a:r>
              <a:rPr lang="en-US" dirty="0" err="1"/>
              <a:t>wastafel</a:t>
            </a:r>
            <a:r>
              <a:rPr lang="en-US" dirty="0"/>
              <a:t> &amp; </a:t>
            </a:r>
            <a:r>
              <a:rPr lang="en-US" dirty="0" err="1"/>
              <a:t>kran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mengganti</a:t>
            </a:r>
            <a:r>
              <a:rPr lang="en-US" dirty="0"/>
              <a:t> amenities</a:t>
            </a:r>
          </a:p>
          <a:p>
            <a:pPr>
              <a:buFont typeface="+mj-lt"/>
              <a:buAutoNum type="arabicPeriod"/>
            </a:pPr>
            <a:r>
              <a:rPr lang="en-US" dirty="0"/>
              <a:t>Vacuum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</a:t>
            </a:r>
            <a:r>
              <a:rPr lang="en-US" dirty="0"/>
              <a:t> </a:t>
            </a:r>
            <a:r>
              <a:rPr lang="en-US" dirty="0" err="1"/>
              <a:t>lantai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Pengisian</a:t>
            </a:r>
            <a:r>
              <a:rPr lang="en-US" dirty="0"/>
              <a:t> </a:t>
            </a:r>
            <a:r>
              <a:rPr lang="en-US" dirty="0" err="1"/>
              <a:t>ulang</a:t>
            </a:r>
            <a:r>
              <a:rPr lang="en-US" dirty="0"/>
              <a:t> amenities &amp; minibar</a:t>
            </a:r>
            <a:r>
              <a:rPr lang="en-US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en-US" dirty="0"/>
              <a:t>Checklist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39330434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04800" y="457200"/>
            <a:ext cx="7086600" cy="23083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/>
              <a:t>2. SOP </a:t>
            </a:r>
            <a:r>
              <a:rPr lang="en-US" b="1" dirty="0" err="1"/>
              <a:t>Sanitasi</a:t>
            </a:r>
            <a:r>
              <a:rPr lang="en-US" b="1" dirty="0"/>
              <a:t> Area </a:t>
            </a:r>
            <a:r>
              <a:rPr lang="en-US" b="1" dirty="0" err="1"/>
              <a:t>Publik</a:t>
            </a:r>
            <a:endParaRPr lang="en-US" b="1" dirty="0"/>
          </a:p>
          <a:p>
            <a:r>
              <a:rPr lang="en-US" b="1" dirty="0"/>
              <a:t>Area</a:t>
            </a:r>
            <a:r>
              <a:rPr lang="en-US" dirty="0"/>
              <a:t>: Lobby, lift, </a:t>
            </a:r>
            <a:r>
              <a:rPr lang="en-US" dirty="0" err="1"/>
              <a:t>koridor</a:t>
            </a:r>
            <a:r>
              <a:rPr lang="en-US" dirty="0"/>
              <a:t>, </a:t>
            </a:r>
            <a:r>
              <a:rPr lang="en-US" dirty="0" err="1"/>
              <a:t>restoran</a:t>
            </a:r>
            <a:r>
              <a:rPr lang="en-US" dirty="0"/>
              <a:t> hotel.</a:t>
            </a:r>
          </a:p>
          <a:p>
            <a:r>
              <a:rPr lang="en-US" b="1" dirty="0" err="1"/>
              <a:t>Prosedur</a:t>
            </a:r>
            <a:r>
              <a:rPr lang="en-US" b="1" dirty="0"/>
              <a:t>: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Frekuensi</a:t>
            </a:r>
            <a:r>
              <a:rPr lang="en-US" dirty="0"/>
              <a:t> </a:t>
            </a:r>
            <a:r>
              <a:rPr lang="en-US" dirty="0" err="1"/>
              <a:t>pembersihan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2–4 jam.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disinfeksi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high-touch area: </a:t>
            </a:r>
            <a:r>
              <a:rPr lang="en-US" dirty="0" err="1"/>
              <a:t>tombol</a:t>
            </a:r>
            <a:r>
              <a:rPr lang="en-US" dirty="0"/>
              <a:t> lift, </a:t>
            </a:r>
            <a:r>
              <a:rPr lang="en-US" dirty="0" err="1"/>
              <a:t>meja</a:t>
            </a:r>
            <a:r>
              <a:rPr lang="en-US" dirty="0"/>
              <a:t> front desk, </a:t>
            </a:r>
            <a:r>
              <a:rPr lang="en-US" dirty="0" err="1"/>
              <a:t>pegangan</a:t>
            </a:r>
            <a:r>
              <a:rPr lang="en-US" dirty="0"/>
              <a:t> </a:t>
            </a:r>
            <a:r>
              <a:rPr lang="en-US" dirty="0" err="1"/>
              <a:t>tangga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Gunakan</a:t>
            </a:r>
            <a:r>
              <a:rPr lang="en-US" dirty="0"/>
              <a:t> </a:t>
            </a:r>
            <a:r>
              <a:rPr lang="en-US" dirty="0" err="1"/>
              <a:t>desinfektan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Kemenkes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Catat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pembersihan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logbook.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3733800"/>
            <a:ext cx="6172200" cy="17543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/>
              <a:t>3. SOP K3 – </a:t>
            </a:r>
            <a:r>
              <a:rPr lang="en-US" b="1" dirty="0" err="1"/>
              <a:t>Kebakaran</a:t>
            </a:r>
            <a:r>
              <a:rPr lang="en-US" b="1" dirty="0"/>
              <a:t> (Fire Safety)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Pastikan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APAR </a:t>
            </a:r>
            <a:r>
              <a:rPr lang="en-US" dirty="0" err="1"/>
              <a:t>tersedia</a:t>
            </a:r>
            <a:r>
              <a:rPr lang="en-US" dirty="0"/>
              <a:t> &amp; </a:t>
            </a:r>
            <a:r>
              <a:rPr lang="en-US" dirty="0" err="1"/>
              <a:t>berfungsi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Pemeriksaan</a:t>
            </a:r>
            <a:r>
              <a:rPr lang="en-US" dirty="0"/>
              <a:t> </a:t>
            </a:r>
            <a:r>
              <a:rPr lang="en-US" dirty="0" err="1"/>
              <a:t>indikator</a:t>
            </a:r>
            <a:r>
              <a:rPr lang="en-US" dirty="0"/>
              <a:t> APAR </a:t>
            </a:r>
            <a:r>
              <a:rPr lang="en-US" dirty="0" err="1"/>
              <a:t>bulanan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Jalur</a:t>
            </a:r>
            <a:r>
              <a:rPr lang="en-US" dirty="0"/>
              <a:t> </a:t>
            </a:r>
            <a:r>
              <a:rPr lang="en-US" dirty="0" err="1"/>
              <a:t>evakuasi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terhalang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Latihan</a:t>
            </a:r>
            <a:r>
              <a:rPr lang="en-US" dirty="0"/>
              <a:t> </a:t>
            </a:r>
            <a:r>
              <a:rPr lang="en-US" dirty="0" err="1"/>
              <a:t>evakuasi</a:t>
            </a:r>
            <a:r>
              <a:rPr lang="en-US" dirty="0"/>
              <a:t> minimal 2 kali </a:t>
            </a:r>
            <a:r>
              <a:rPr lang="en-US" dirty="0" err="1"/>
              <a:t>setahun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dirty="0"/>
              <a:t>Panel </a:t>
            </a:r>
            <a:r>
              <a:rPr lang="en-US" dirty="0" err="1"/>
              <a:t>listrik</a:t>
            </a:r>
            <a:r>
              <a:rPr lang="en-US" dirty="0"/>
              <a:t> </a:t>
            </a:r>
            <a:r>
              <a:rPr lang="en-US" dirty="0" err="1"/>
              <a:t>dicek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teknisi</a:t>
            </a:r>
            <a:r>
              <a:rPr lang="en-US" dirty="0"/>
              <a:t> </a:t>
            </a:r>
            <a:r>
              <a:rPr lang="en-US" dirty="0" err="1"/>
              <a:t>bersertifikat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4361584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85800" y="1443841"/>
            <a:ext cx="7620000" cy="369331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/>
              <a:t>B. SOP </a:t>
            </a:r>
            <a:r>
              <a:rPr lang="en-US" b="1" dirty="0" err="1"/>
              <a:t>Higiene</a:t>
            </a:r>
            <a:r>
              <a:rPr lang="en-US" b="1" dirty="0"/>
              <a:t> &amp; </a:t>
            </a:r>
            <a:r>
              <a:rPr lang="en-US" b="1" dirty="0" err="1"/>
              <a:t>Sanitasi</a:t>
            </a:r>
            <a:r>
              <a:rPr lang="en-US" b="1" dirty="0"/>
              <a:t> di RESTORAN</a:t>
            </a:r>
          </a:p>
          <a:p>
            <a:r>
              <a:rPr lang="en-US" b="1" dirty="0"/>
              <a:t>1. SOP </a:t>
            </a:r>
            <a:r>
              <a:rPr lang="en-US" b="1" dirty="0" err="1"/>
              <a:t>Higiene</a:t>
            </a:r>
            <a:r>
              <a:rPr lang="en-US" b="1" dirty="0"/>
              <a:t> </a:t>
            </a:r>
            <a:r>
              <a:rPr lang="en-US" b="1" dirty="0" err="1"/>
              <a:t>Dapur</a:t>
            </a:r>
            <a:r>
              <a:rPr lang="en-US" b="1" dirty="0"/>
              <a:t> (Food Safety)</a:t>
            </a:r>
          </a:p>
          <a:p>
            <a:r>
              <a:rPr lang="en-US" dirty="0" err="1"/>
              <a:t>Pedoman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HACCP.</a:t>
            </a:r>
          </a:p>
          <a:p>
            <a:r>
              <a:rPr lang="en-US" b="1" dirty="0" err="1"/>
              <a:t>Prosedur</a:t>
            </a:r>
            <a:r>
              <a:rPr lang="en-US" b="1" dirty="0"/>
              <a:t>: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en-US" dirty="0" err="1"/>
              <a:t>Cuci</a:t>
            </a:r>
            <a:r>
              <a:rPr lang="en-US" dirty="0"/>
              <a:t> </a:t>
            </a:r>
            <a:r>
              <a:rPr lang="en-US" dirty="0" err="1"/>
              <a:t>tangan</a:t>
            </a:r>
            <a:r>
              <a:rPr lang="en-US" dirty="0"/>
              <a:t> 20 </a:t>
            </a:r>
            <a:r>
              <a:rPr lang="en-US" dirty="0" err="1"/>
              <a:t>detik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Pisahkan</a:t>
            </a:r>
            <a:r>
              <a:rPr lang="en-US" dirty="0"/>
              <a:t> area </a:t>
            </a:r>
            <a:r>
              <a:rPr lang="en-US" i="1" dirty="0"/>
              <a:t>raw food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i="1" dirty="0"/>
              <a:t>ready-to-eat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Suhu</a:t>
            </a:r>
            <a:r>
              <a:rPr lang="en-US" dirty="0"/>
              <a:t> </a:t>
            </a:r>
            <a:r>
              <a:rPr lang="en-US" dirty="0" err="1"/>
              <a:t>penyimpanan</a:t>
            </a:r>
            <a:r>
              <a:rPr lang="en-US" dirty="0"/>
              <a:t>: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Frozen: -18°C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Chiller: 0–5°C</a:t>
            </a:r>
          </a:p>
          <a:p>
            <a:pPr>
              <a:buFont typeface="+mj-lt"/>
              <a:buAutoNum type="arabicPeriod"/>
            </a:pPr>
            <a:r>
              <a:rPr lang="en-US" dirty="0"/>
              <a:t>Thawing </a:t>
            </a:r>
            <a:r>
              <a:rPr lang="en-US" dirty="0" err="1"/>
              <a:t>hanya</a:t>
            </a:r>
            <a:r>
              <a:rPr lang="en-US" dirty="0"/>
              <a:t> di chiller,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suhu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Gunakan</a:t>
            </a:r>
            <a:r>
              <a:rPr lang="en-US" dirty="0"/>
              <a:t> </a:t>
            </a:r>
            <a:r>
              <a:rPr lang="en-US" dirty="0" err="1"/>
              <a:t>talenan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warna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Pembersihan</a:t>
            </a:r>
            <a:r>
              <a:rPr lang="en-US" dirty="0"/>
              <a:t> </a:t>
            </a:r>
            <a:r>
              <a:rPr lang="en-US" dirty="0" err="1"/>
              <a:t>peralatan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air </a:t>
            </a:r>
            <a:r>
              <a:rPr lang="en-US" dirty="0" err="1"/>
              <a:t>panas</a:t>
            </a:r>
            <a:r>
              <a:rPr lang="en-US" dirty="0"/>
              <a:t> ≥ 82°C.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Catat</a:t>
            </a:r>
            <a:r>
              <a:rPr lang="en-US" dirty="0"/>
              <a:t> </a:t>
            </a:r>
            <a:r>
              <a:rPr lang="en-US" dirty="0" err="1"/>
              <a:t>suhu</a:t>
            </a:r>
            <a:r>
              <a:rPr lang="en-US" dirty="0"/>
              <a:t> </a:t>
            </a:r>
            <a:r>
              <a:rPr lang="en-US" dirty="0" err="1"/>
              <a:t>penyimpanan</a:t>
            </a:r>
            <a:r>
              <a:rPr lang="en-US" dirty="0"/>
              <a:t> </a:t>
            </a:r>
            <a:r>
              <a:rPr lang="en-US" dirty="0" err="1"/>
              <a:t>harian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189758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33400" y="990600"/>
            <a:ext cx="6781800" cy="20313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smtClean="0"/>
              <a:t>2. SOP Pelayanan Makanan &amp; Minuman</a:t>
            </a:r>
          </a:p>
          <a:p>
            <a:pPr>
              <a:buFont typeface="+mj-lt"/>
              <a:buAutoNum type="arabicPeriod"/>
            </a:pPr>
            <a:r>
              <a:rPr lang="en-US" smtClean="0"/>
              <a:t>Server wajib menggunakan hairnet, apron, masker.</a:t>
            </a:r>
          </a:p>
          <a:p>
            <a:pPr>
              <a:buFont typeface="+mj-lt"/>
              <a:buAutoNum type="arabicPeriod"/>
            </a:pPr>
            <a:r>
              <a:rPr lang="en-US" smtClean="0"/>
              <a:t>Peralatan makan harus disanitasi UV sterilizer / hot water.</a:t>
            </a:r>
          </a:p>
          <a:p>
            <a:pPr>
              <a:buFont typeface="+mj-lt"/>
              <a:buAutoNum type="arabicPeriod"/>
            </a:pPr>
            <a:r>
              <a:rPr lang="en-US" smtClean="0"/>
              <a:t>Tidak boleh menyentuh bagian makan (plate area).</a:t>
            </a:r>
          </a:p>
          <a:p>
            <a:pPr>
              <a:buFont typeface="+mj-lt"/>
              <a:buAutoNum type="arabicPeriod"/>
            </a:pPr>
            <a:r>
              <a:rPr lang="en-US" smtClean="0"/>
              <a:t>Prosedur </a:t>
            </a:r>
            <a:r>
              <a:rPr lang="en-US" i="1" smtClean="0"/>
              <a:t>food holding</a:t>
            </a:r>
            <a:r>
              <a:rPr lang="en-US" smtClean="0"/>
              <a:t>: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mtClean="0"/>
              <a:t>Hot food ≥ 60°C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mtClean="0"/>
              <a:t>Cold food ≤ 5°C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133600" y="3970961"/>
            <a:ext cx="4572000" cy="20313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b="1" dirty="0"/>
              <a:t>3. SOP </a:t>
            </a:r>
            <a:r>
              <a:rPr lang="en-US" b="1" dirty="0" err="1"/>
              <a:t>Pengelolaan</a:t>
            </a:r>
            <a:r>
              <a:rPr lang="en-US" b="1" dirty="0"/>
              <a:t> </a:t>
            </a:r>
            <a:r>
              <a:rPr lang="en-US" b="1" dirty="0" err="1"/>
              <a:t>Limbah</a:t>
            </a:r>
            <a:r>
              <a:rPr lang="en-US" b="1" dirty="0"/>
              <a:t> &amp; </a:t>
            </a:r>
            <a:r>
              <a:rPr lang="en-US" b="1" dirty="0" err="1"/>
              <a:t>Sampah</a:t>
            </a:r>
            <a:r>
              <a:rPr lang="en-US" b="1" dirty="0"/>
              <a:t> </a:t>
            </a:r>
            <a:r>
              <a:rPr lang="en-US" b="1" dirty="0" err="1"/>
              <a:t>Restoran</a:t>
            </a:r>
            <a:endParaRPr lang="en-US" b="1" dirty="0"/>
          </a:p>
          <a:p>
            <a:pPr>
              <a:buFont typeface="+mj-lt"/>
              <a:buAutoNum type="arabicPeriod"/>
            </a:pPr>
            <a:r>
              <a:rPr lang="en-US" dirty="0" err="1"/>
              <a:t>Pisahkan</a:t>
            </a:r>
            <a:r>
              <a:rPr lang="en-US" dirty="0"/>
              <a:t> </a:t>
            </a:r>
            <a:r>
              <a:rPr lang="en-US" dirty="0" err="1"/>
              <a:t>sampah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, </a:t>
            </a:r>
            <a:r>
              <a:rPr lang="en-US" dirty="0" err="1"/>
              <a:t>anorganik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B3.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Gunakan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sampah</a:t>
            </a:r>
            <a:r>
              <a:rPr lang="en-US" dirty="0"/>
              <a:t> </a:t>
            </a:r>
            <a:r>
              <a:rPr lang="en-US" dirty="0" err="1"/>
              <a:t>tertutup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Bersihkan</a:t>
            </a:r>
            <a:r>
              <a:rPr lang="en-US" dirty="0"/>
              <a:t> grease trap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Pembuangan</a:t>
            </a:r>
            <a:r>
              <a:rPr lang="en-US" dirty="0"/>
              <a:t> </a:t>
            </a:r>
            <a:r>
              <a:rPr lang="en-US" dirty="0" err="1"/>
              <a:t>minyak</a:t>
            </a:r>
            <a:r>
              <a:rPr lang="en-US" dirty="0"/>
              <a:t> </a:t>
            </a:r>
            <a:r>
              <a:rPr lang="en-US" dirty="0" err="1"/>
              <a:t>goreng</a:t>
            </a:r>
            <a:r>
              <a:rPr lang="en-US" dirty="0"/>
              <a:t> </a:t>
            </a:r>
            <a:r>
              <a:rPr lang="en-US" dirty="0" err="1"/>
              <a:t>bekas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vendor </a:t>
            </a:r>
            <a:r>
              <a:rPr lang="en-US" dirty="0" err="1"/>
              <a:t>resmi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31072827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4670</TotalTime>
  <Words>850</Words>
  <Application>Microsoft Office PowerPoint</Application>
  <PresentationFormat>On-screen Show (4:3)</PresentationFormat>
  <Paragraphs>150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 C E R</cp:lastModifiedBy>
  <cp:revision>568</cp:revision>
  <cp:lastPrinted>2017-08-29T02:54:51Z</cp:lastPrinted>
  <dcterms:created xsi:type="dcterms:W3CDTF">2010-04-18T12:06:30Z</dcterms:created>
  <dcterms:modified xsi:type="dcterms:W3CDTF">2025-12-11T13:28:49Z</dcterms:modified>
</cp:coreProperties>
</file>