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7" r:id="rId3"/>
    <p:sldId id="365" r:id="rId4"/>
    <p:sldId id="358" r:id="rId5"/>
    <p:sldId id="341" r:id="rId6"/>
    <p:sldId id="331" r:id="rId7"/>
    <p:sldId id="352" r:id="rId8"/>
    <p:sldId id="354" r:id="rId9"/>
    <p:sldId id="366" r:id="rId10"/>
    <p:sldId id="355" r:id="rId11"/>
    <p:sldId id="360" r:id="rId12"/>
    <p:sldId id="361" r:id="rId13"/>
    <p:sldId id="362" r:id="rId14"/>
    <p:sldId id="356" r:id="rId15"/>
    <p:sldId id="363" r:id="rId16"/>
    <p:sldId id="36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343" autoAdjust="0"/>
  </p:normalViewPr>
  <p:slideViewPr>
    <p:cSldViewPr>
      <p:cViewPr>
        <p:scale>
          <a:sx n="66" d="100"/>
          <a:sy n="66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Kreditur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)</a:t>
            </a:r>
          </a:p>
          <a:p>
            <a:r>
              <a:rPr lang="en-ID" dirty="0" err="1"/>
              <a:t>Debitur</a:t>
            </a:r>
            <a:r>
              <a:rPr lang="en-ID" dirty="0"/>
              <a:t> ;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pinjaman</a:t>
            </a:r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4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Wanprestasi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kegagalan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kelalaian</a:t>
            </a:r>
            <a:r>
              <a:rPr lang="en-ID" b="1" dirty="0"/>
              <a:t> </a:t>
            </a:r>
            <a:r>
              <a:rPr lang="en-ID" b="1" dirty="0" err="1"/>
              <a:t>seorang</a:t>
            </a:r>
            <a:r>
              <a:rPr lang="en-ID" b="1" dirty="0"/>
              <a:t> </a:t>
            </a:r>
            <a:r>
              <a:rPr lang="en-ID" b="1" dirty="0" err="1"/>
              <a:t>pihak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perjanjian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memenuhi</a:t>
            </a:r>
            <a:r>
              <a:rPr lang="en-ID" b="1" dirty="0"/>
              <a:t> </a:t>
            </a:r>
            <a:r>
              <a:rPr lang="en-ID" b="1" dirty="0" err="1"/>
              <a:t>kewajibannya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6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JAMINAN 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3588" y="692696"/>
            <a:ext cx="7016824" cy="4802088"/>
          </a:xfrm>
        </p:spPr>
        <p:txBody>
          <a:bodyPr>
            <a:normAutofit fontScale="85000" lnSpcReduction="10000"/>
          </a:bodyPr>
          <a:lstStyle/>
          <a:p>
            <a:r>
              <a:rPr lang="en-US" sz="3000" b="1" dirty="0" err="1">
                <a:solidFill>
                  <a:schemeClr val="tx1"/>
                </a:solidFill>
              </a:rPr>
              <a:t>Jenis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Jaminan</a:t>
            </a:r>
            <a:endParaRPr lang="en-US" sz="3000" b="1" dirty="0">
              <a:solidFill>
                <a:schemeClr val="tx1"/>
              </a:solidFill>
            </a:endParaRPr>
          </a:p>
          <a:p>
            <a:endParaRPr lang="en-US" sz="3000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bedakan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2 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Kebendaan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melekat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maupun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Perorangan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Ciri-ciri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melekat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Bergantung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kemampuan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8AA6164-F104-47E7-A928-7498ECDA4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32656"/>
            <a:ext cx="7016824" cy="5832648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Jenis-jenis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jaminan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berikut</a:t>
            </a:r>
            <a:r>
              <a:rPr lang="en-US" sz="2000" dirty="0">
                <a:solidFill>
                  <a:schemeClr val="tx1"/>
                </a:solidFill>
              </a:rPr>
              <a:t> :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en-US" sz="2000" dirty="0" err="1">
                <a:solidFill>
                  <a:schemeClr val="tx1"/>
                </a:solidFill>
              </a:rPr>
              <a:t>Gadai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KUHPerdata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yang di </a:t>
            </a:r>
            <a:r>
              <a:rPr lang="en-US" sz="2000" dirty="0" err="1">
                <a:solidFill>
                  <a:schemeClr val="tx1"/>
                </a:solidFill>
              </a:rPr>
              <a:t>peroleh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seseorang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berpiutang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bergerak</a:t>
            </a:r>
            <a:r>
              <a:rPr lang="en-US" sz="2000" dirty="0">
                <a:solidFill>
                  <a:schemeClr val="tx1"/>
                </a:solidFill>
              </a:rPr>
              <a:t> yang di </a:t>
            </a:r>
            <a:r>
              <a:rPr lang="en-US" sz="2000" dirty="0" err="1">
                <a:solidFill>
                  <a:schemeClr val="tx1"/>
                </a:solidFill>
              </a:rPr>
              <a:t>serahkan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kepadanya</a:t>
            </a:r>
            <a:r>
              <a:rPr lang="en-US" sz="2000" dirty="0">
                <a:solidFill>
                  <a:schemeClr val="tx1"/>
                </a:solidFill>
              </a:rPr>
              <a:t> oleh </a:t>
            </a:r>
            <a:r>
              <a:rPr lang="en-US" sz="2000" dirty="0" err="1">
                <a:solidFill>
                  <a:schemeClr val="tx1"/>
                </a:solidFill>
              </a:rPr>
              <a:t>seorang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berutang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Fidusia</a:t>
            </a:r>
            <a:r>
              <a:rPr lang="en-US" sz="2000" dirty="0">
                <a:solidFill>
                  <a:schemeClr val="tx1"/>
                </a:solidFill>
              </a:rPr>
              <a:t> ( UU No.42/1999)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Pengalihan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kepemilikan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sebuah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di mana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kepemilikannya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kekuasaan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pemilik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tersebut</a:t>
            </a:r>
            <a:r>
              <a:rPr lang="en-US" sz="2000" dirty="0">
                <a:solidFill>
                  <a:schemeClr val="tx1"/>
                </a:solidFill>
              </a:rPr>
              <a:t>. (motor, </a:t>
            </a:r>
            <a:r>
              <a:rPr lang="en-US" sz="2000" dirty="0" err="1">
                <a:solidFill>
                  <a:schemeClr val="tx1"/>
                </a:solidFill>
              </a:rPr>
              <a:t>mobil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ID" sz="2000" dirty="0" err="1">
                <a:solidFill>
                  <a:schemeClr val="tx1"/>
                </a:solidFill>
              </a:rPr>
              <a:t>Hipotek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kebendaan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benda-benda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bergerak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mengambil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penggantian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pelunasan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perikatan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kapal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laut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pesawat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udara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s-ES" sz="2000" dirty="0" err="1">
                <a:solidFill>
                  <a:schemeClr val="tx1"/>
                </a:solidFill>
              </a:rPr>
              <a:t>Hak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Tanggungan</a:t>
            </a:r>
            <a:r>
              <a:rPr lang="es-ES" sz="2000" dirty="0">
                <a:solidFill>
                  <a:schemeClr val="tx1"/>
                </a:solidFill>
              </a:rPr>
              <a:t> (UU No. 4/1996)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s-ES" sz="2000" dirty="0" err="1">
                <a:solidFill>
                  <a:schemeClr val="tx1"/>
                </a:solidFill>
              </a:rPr>
              <a:t>Jaminan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pelunasan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utang</a:t>
            </a:r>
            <a:r>
              <a:rPr lang="es-ES" sz="2000" dirty="0">
                <a:solidFill>
                  <a:schemeClr val="tx1"/>
                </a:solidFill>
              </a:rPr>
              <a:t> yang di </a:t>
            </a:r>
            <a:r>
              <a:rPr lang="es-ES" sz="2000" dirty="0" err="1">
                <a:solidFill>
                  <a:schemeClr val="tx1"/>
                </a:solidFill>
              </a:rPr>
              <a:t>bebankan</a:t>
            </a:r>
            <a:r>
              <a:rPr lang="es-ES" sz="2000" dirty="0">
                <a:solidFill>
                  <a:schemeClr val="tx1"/>
                </a:solidFill>
              </a:rPr>
              <a:t> pada </a:t>
            </a:r>
            <a:r>
              <a:rPr lang="es-ES" sz="2000" dirty="0" err="1">
                <a:solidFill>
                  <a:schemeClr val="tx1"/>
                </a:solidFill>
              </a:rPr>
              <a:t>suatu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hak</a:t>
            </a:r>
            <a:r>
              <a:rPr lang="es-ES" sz="2000" dirty="0">
                <a:solidFill>
                  <a:schemeClr val="tx1"/>
                </a:solidFill>
              </a:rPr>
              <a:t> atas </a:t>
            </a:r>
            <a:r>
              <a:rPr lang="es-ES" sz="2000" dirty="0" err="1">
                <a:solidFill>
                  <a:schemeClr val="tx1"/>
                </a:solidFill>
              </a:rPr>
              <a:t>tanah</a:t>
            </a:r>
            <a:r>
              <a:rPr lang="es-ES" sz="2000" dirty="0">
                <a:solidFill>
                  <a:schemeClr val="tx1"/>
                </a:solidFill>
              </a:rPr>
              <a:t>  (</a:t>
            </a:r>
            <a:r>
              <a:rPr lang="es-ES" sz="2000" dirty="0" err="1">
                <a:solidFill>
                  <a:schemeClr val="tx1"/>
                </a:solidFill>
              </a:rPr>
              <a:t>tanah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dengan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sertifikat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hak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milik</a:t>
            </a:r>
            <a:r>
              <a:rPr lang="es-ES" sz="2000" dirty="0">
                <a:solidFill>
                  <a:schemeClr val="tx1"/>
                </a:solidFill>
              </a:rPr>
              <a:t>, dan HGB)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4442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F45E8-A2FF-4EE6-A2CA-50626AAD1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632848" cy="5472608"/>
          </a:xfrm>
        </p:spPr>
        <p:txBody>
          <a:bodyPr>
            <a:normAutofit fontScale="77500" lnSpcReduction="2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Objek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ID" sz="2600" b="1" dirty="0">
                <a:solidFill>
                  <a:schemeClr val="tx1"/>
                </a:solidFill>
              </a:rPr>
              <a:t>Benda </a:t>
            </a:r>
            <a:r>
              <a:rPr lang="en-ID" sz="2600" b="1" dirty="0" err="1">
                <a:solidFill>
                  <a:schemeClr val="tx1"/>
                </a:solidFill>
              </a:rPr>
              <a:t>bergerak</a:t>
            </a:r>
            <a:r>
              <a:rPr lang="en-ID" sz="2600" b="1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Kendaraan</a:t>
            </a:r>
            <a:endParaRPr lang="en-ID" sz="26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Mesin</a:t>
            </a:r>
            <a:endParaRPr lang="en-ID" sz="26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Persediaan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Barang</a:t>
            </a:r>
            <a:endParaRPr lang="en-ID" sz="2600" dirty="0">
              <a:solidFill>
                <a:schemeClr val="tx1"/>
              </a:solidFill>
            </a:endParaRPr>
          </a:p>
          <a:p>
            <a:pPr algn="l"/>
            <a:endParaRPr lang="en-ID" sz="2600" dirty="0">
              <a:solidFill>
                <a:schemeClr val="tx1"/>
              </a:solidFill>
            </a:endParaRPr>
          </a:p>
          <a:p>
            <a:pPr algn="l"/>
            <a:r>
              <a:rPr lang="en-ID" sz="2600" dirty="0">
                <a:solidFill>
                  <a:schemeClr val="tx1"/>
                </a:solidFill>
              </a:rPr>
              <a:t>2</a:t>
            </a:r>
            <a:r>
              <a:rPr lang="en-ID" sz="2600" b="1" dirty="0">
                <a:solidFill>
                  <a:schemeClr val="tx1"/>
                </a:solidFill>
              </a:rPr>
              <a:t>. Benda </a:t>
            </a:r>
            <a:r>
              <a:rPr lang="en-ID" sz="2600" b="1" dirty="0" err="1">
                <a:solidFill>
                  <a:schemeClr val="tx1"/>
                </a:solidFill>
              </a:rPr>
              <a:t>tidak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bergerak</a:t>
            </a:r>
            <a:endParaRPr lang="en-ID" sz="26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600" dirty="0">
                <a:solidFill>
                  <a:schemeClr val="tx1"/>
                </a:solidFill>
              </a:rPr>
              <a:t>Tanah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Bangunan</a:t>
            </a:r>
            <a:br>
              <a:rPr lang="en-ID" sz="2600" dirty="0">
                <a:solidFill>
                  <a:schemeClr val="tx1"/>
                </a:solidFill>
              </a:rPr>
            </a:br>
            <a:r>
              <a:rPr lang="en-ID" sz="2600" dirty="0">
                <a:solidFill>
                  <a:schemeClr val="tx1"/>
                </a:solidFill>
              </a:rPr>
              <a:t>HGU, HGB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Hak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pakai</a:t>
            </a:r>
            <a:endParaRPr lang="en-ID" sz="2600" dirty="0">
              <a:solidFill>
                <a:schemeClr val="tx1"/>
              </a:solidFill>
            </a:endParaRPr>
          </a:p>
          <a:p>
            <a:pPr algn="l"/>
            <a:endParaRPr lang="en-ID" sz="2600" dirty="0">
              <a:solidFill>
                <a:schemeClr val="tx1"/>
              </a:solidFill>
            </a:endParaRPr>
          </a:p>
          <a:p>
            <a:pPr algn="l"/>
            <a:r>
              <a:rPr lang="en-ID" sz="2600" dirty="0">
                <a:solidFill>
                  <a:schemeClr val="tx1"/>
                </a:solidFill>
              </a:rPr>
              <a:t>3. </a:t>
            </a:r>
            <a:r>
              <a:rPr lang="en-ID" sz="2600" b="1" dirty="0">
                <a:solidFill>
                  <a:schemeClr val="tx1"/>
                </a:solidFill>
              </a:rPr>
              <a:t>Benda </a:t>
            </a:r>
            <a:r>
              <a:rPr lang="en-ID" sz="2600" b="1" dirty="0" err="1">
                <a:solidFill>
                  <a:schemeClr val="tx1"/>
                </a:solidFill>
              </a:rPr>
              <a:t>berwujud</a:t>
            </a:r>
            <a:r>
              <a:rPr lang="en-ID" sz="2600" b="1" dirty="0">
                <a:solidFill>
                  <a:schemeClr val="tx1"/>
                </a:solidFill>
              </a:rPr>
              <a:t> / </a:t>
            </a:r>
            <a:r>
              <a:rPr lang="en-ID" sz="2600" b="1" dirty="0" err="1">
                <a:solidFill>
                  <a:schemeClr val="tx1"/>
                </a:solidFill>
              </a:rPr>
              <a:t>tidak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berwujud</a:t>
            </a:r>
            <a:r>
              <a:rPr lang="en-ID" sz="26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</a:rPr>
              <a:t>Benda </a:t>
            </a:r>
            <a:r>
              <a:rPr lang="en-ID" sz="2600" dirty="0" err="1">
                <a:solidFill>
                  <a:schemeClr val="tx1"/>
                </a:solidFill>
              </a:rPr>
              <a:t>tidak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berwujud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meliputi</a:t>
            </a:r>
            <a:r>
              <a:rPr lang="en-ID" sz="2600" dirty="0">
                <a:solidFill>
                  <a:schemeClr val="tx1"/>
                </a:solidFill>
              </a:rPr>
              <a:t>::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600" dirty="0">
                <a:solidFill>
                  <a:schemeClr val="tx1"/>
                </a:solidFill>
              </a:rPr>
              <a:t>Benda </a:t>
            </a:r>
            <a:r>
              <a:rPr lang="en-ID" sz="2600" dirty="0" err="1">
                <a:solidFill>
                  <a:schemeClr val="tx1"/>
                </a:solidFill>
              </a:rPr>
              <a:t>tidak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berwujud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meliputi</a:t>
            </a:r>
            <a:r>
              <a:rPr lang="en-ID" sz="2600" dirty="0">
                <a:solidFill>
                  <a:schemeClr val="tx1"/>
                </a:solidFill>
              </a:rPr>
              <a:t>: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600" dirty="0" err="1">
                <a:solidFill>
                  <a:schemeClr val="tx1"/>
                </a:solidFill>
              </a:rPr>
              <a:t>Tagihan</a:t>
            </a:r>
            <a:endParaRPr lang="en-ID" sz="2600" dirty="0">
              <a:solidFill>
                <a:schemeClr val="tx1"/>
              </a:solidFill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600" dirty="0">
                <a:solidFill>
                  <a:schemeClr val="tx1"/>
                </a:solidFill>
              </a:rPr>
              <a:t>Deposito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0104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2DF556-8469-4CED-94AA-4700E5EDF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632848" cy="4946104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Perjanjian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1. </a:t>
            </a:r>
            <a:r>
              <a:rPr lang="en-ID" dirty="0" err="1">
                <a:solidFill>
                  <a:schemeClr val="tx1"/>
                </a:solidFill>
              </a:rPr>
              <a:t>Identitas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3. Nilai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Keadan</a:t>
            </a:r>
            <a:r>
              <a:rPr lang="en-ID" dirty="0">
                <a:solidFill>
                  <a:schemeClr val="tx1"/>
                </a:solidFill>
              </a:rPr>
              <a:t> wan </a:t>
            </a:r>
            <a:r>
              <a:rPr lang="en-ID" dirty="0" err="1">
                <a:solidFill>
                  <a:schemeClr val="tx1"/>
                </a:solidFill>
              </a:rPr>
              <a:t>prestasi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6. </a:t>
            </a:r>
            <a:r>
              <a:rPr lang="en-ID" dirty="0" err="1">
                <a:solidFill>
                  <a:schemeClr val="tx1"/>
                </a:solidFill>
              </a:rPr>
              <a:t>Pendaftaran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0647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632848" cy="5472608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Eksekusi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Parate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hipotek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).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lelang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Dibantu</a:t>
            </a:r>
            <a:r>
              <a:rPr lang="en-ID" dirty="0">
                <a:solidFill>
                  <a:schemeClr val="tx1"/>
                </a:solidFill>
              </a:rPr>
              <a:t> oleh Kantor </a:t>
            </a:r>
            <a:r>
              <a:rPr lang="en-ID" dirty="0" err="1">
                <a:solidFill>
                  <a:schemeClr val="tx1"/>
                </a:solidFill>
              </a:rPr>
              <a:t>Lelang</a:t>
            </a:r>
            <a:r>
              <a:rPr lang="en-ID" dirty="0">
                <a:solidFill>
                  <a:schemeClr val="tx1"/>
                </a:solidFill>
              </a:rPr>
              <a:t> negara.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Penjualan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bawah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Jika </a:t>
            </a:r>
            <a:r>
              <a:rPr lang="en-ID" dirty="0" err="1">
                <a:solidFill>
                  <a:schemeClr val="tx1"/>
                </a:solidFill>
              </a:rPr>
              <a:t>disepakati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menguntungkan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212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2BDBBA-9278-4ACD-A1F0-9E0162D4B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6800800" cy="4874096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>
                <a:solidFill>
                  <a:schemeClr val="tx1"/>
                </a:solidFill>
              </a:rPr>
              <a:t>Wanprestasi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Bentuk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wanprestasi</a:t>
            </a:r>
            <a:r>
              <a:rPr lang="en-ID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utang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Melanggar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kalusul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Merusak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menghilangkan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Dampak</a:t>
            </a:r>
            <a:r>
              <a:rPr lang="en-ID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Penyitaan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118558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3EC6883-7F11-4FD4-BA00-68DB0A5C4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6872808" cy="4946104"/>
          </a:xfrm>
        </p:spPr>
        <p:txBody>
          <a:bodyPr/>
          <a:lstStyle/>
          <a:p>
            <a:r>
              <a:rPr lang="nn-NO" b="1" dirty="0">
                <a:solidFill>
                  <a:schemeClr val="tx1"/>
                </a:solidFill>
              </a:rPr>
              <a:t>Perkembangan Hukum Jaminan di Indonesia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Digitalisasi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pendaftaran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 Online,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Elektronik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Potensi pembentukan </a:t>
            </a:r>
            <a:r>
              <a:rPr lang="fi-FI" b="1" dirty="0">
                <a:solidFill>
                  <a:schemeClr val="tx1"/>
                </a:solidFill>
              </a:rPr>
              <a:t>UU Jaminan Kebendaan</a:t>
            </a:r>
            <a:r>
              <a:rPr lang="fi-FI" dirty="0">
                <a:solidFill>
                  <a:schemeClr val="tx1"/>
                </a:solidFill>
              </a:rPr>
              <a:t> sebagai kodifikasi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Penerapan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berbasis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digital (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intelektual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392691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594E67-C742-4AE0-91D1-F9226B82B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560840" cy="4946104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: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memperjanjikan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sejumlah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pelunasan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menurut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yang di </a:t>
            </a:r>
            <a:r>
              <a:rPr lang="en-ID" dirty="0" err="1">
                <a:solidFill>
                  <a:schemeClr val="tx1"/>
                </a:solidFill>
              </a:rPr>
              <a:t>tentukan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kemacetan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utama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dari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kepastian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b="1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gagal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memenuhi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prestasinya</a:t>
            </a:r>
            <a:r>
              <a:rPr lang="en-ID" dirty="0"/>
              <a:t>.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054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5A0F4D2-775D-448B-934B-31D10BC10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632848" cy="48740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D" b="1" dirty="0" err="1">
                <a:solidFill>
                  <a:schemeClr val="tx1"/>
                </a:solidFill>
              </a:rPr>
              <a:t>Contoh-Contoh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Kehidupan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Sehari</a:t>
            </a:r>
            <a:r>
              <a:rPr lang="en-ID" b="1" dirty="0">
                <a:solidFill>
                  <a:schemeClr val="tx1"/>
                </a:solidFill>
              </a:rPr>
              <a:t>-Hari 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Kredit</a:t>
            </a:r>
            <a:r>
              <a:rPr lang="en-ID" dirty="0">
                <a:solidFill>
                  <a:schemeClr val="tx1"/>
                </a:solidFill>
              </a:rPr>
              <a:t> motor →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KPR (</a:t>
            </a:r>
            <a:r>
              <a:rPr lang="en-ID" dirty="0" err="1">
                <a:solidFill>
                  <a:schemeClr val="tx1"/>
                </a:solidFill>
              </a:rPr>
              <a:t>Kredit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Rumah</a:t>
            </a:r>
            <a:r>
              <a:rPr lang="en-ID" dirty="0">
                <a:solidFill>
                  <a:schemeClr val="tx1"/>
                </a:solidFill>
              </a:rPr>
              <a:t>) →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sv-SE" dirty="0">
                <a:solidFill>
                  <a:schemeClr val="tx1"/>
                </a:solidFill>
              </a:rPr>
              <a:t>hak jaminan yang dibebankan pada hak atas tanah sebagaimana dimaksud dalam UUPA)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Pegadaian</a:t>
            </a:r>
            <a:r>
              <a:rPr lang="en-ID" dirty="0">
                <a:solidFill>
                  <a:schemeClr val="tx1"/>
                </a:solidFill>
              </a:rPr>
              <a:t> → </a:t>
            </a:r>
            <a:r>
              <a:rPr lang="en-ID" dirty="0" err="1">
                <a:solidFill>
                  <a:schemeClr val="tx1"/>
                </a:solidFill>
              </a:rPr>
              <a:t>gadai</a:t>
            </a:r>
            <a:endParaRPr lang="sv-SE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Pinjaman</a:t>
            </a:r>
            <a:r>
              <a:rPr lang="en-ID" dirty="0">
                <a:solidFill>
                  <a:schemeClr val="tx1"/>
                </a:solidFill>
              </a:rPr>
              <a:t> modal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penjamin</a:t>
            </a:r>
            <a:r>
              <a:rPr lang="en-ID" dirty="0">
                <a:solidFill>
                  <a:schemeClr val="tx1"/>
                </a:solidFill>
              </a:rPr>
              <a:t> → personal guarantee (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perorangan</a:t>
            </a:r>
            <a:r>
              <a:rPr lang="en-ID" dirty="0">
                <a:solidFill>
                  <a:schemeClr val="tx1"/>
                </a:solidFill>
              </a:rPr>
              <a:t> )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Pembiayaan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→ corporate guarantee (</a:t>
            </a:r>
            <a:r>
              <a:rPr lang="fi-FI" dirty="0">
                <a:solidFill>
                  <a:schemeClr val="tx1"/>
                </a:solidFill>
              </a:rPr>
              <a:t>jaminan perorangan yang diberikan oleh suatu perusahaan )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02848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3D7CBF-9D3B-40EA-8ECB-F09ADAC08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04856" cy="532859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Ruang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anatar</a:t>
            </a:r>
            <a:r>
              <a:rPr lang="en-US" dirty="0">
                <a:solidFill>
                  <a:schemeClr val="tx1"/>
                </a:solidFill>
              </a:rPr>
              <a:t> lain 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Buku</a:t>
            </a:r>
            <a:r>
              <a:rPr lang="en-US" dirty="0">
                <a:solidFill>
                  <a:schemeClr val="tx1"/>
                </a:solidFill>
              </a:rPr>
              <a:t> II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Benda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Buku</a:t>
            </a:r>
            <a:r>
              <a:rPr lang="en-US" dirty="0">
                <a:solidFill>
                  <a:schemeClr val="tx1"/>
                </a:solidFill>
              </a:rPr>
              <a:t> III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Perikatan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KUH </a:t>
            </a:r>
            <a:r>
              <a:rPr lang="en-US" dirty="0" err="1">
                <a:solidFill>
                  <a:schemeClr val="tx1"/>
                </a:solidFill>
              </a:rPr>
              <a:t>Dagang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No.5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1960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Pokok-pokok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agraria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 4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1996 </a:t>
            </a:r>
            <a:r>
              <a:rPr lang="en-US" dirty="0" err="1">
                <a:solidFill>
                  <a:schemeClr val="tx1"/>
                </a:solidFill>
              </a:rPr>
              <a:t>tentag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beserta</a:t>
            </a:r>
            <a:r>
              <a:rPr lang="en-US" dirty="0">
                <a:solidFill>
                  <a:schemeClr val="tx1"/>
                </a:solidFill>
              </a:rPr>
              <a:t> Benda-</a:t>
            </a:r>
            <a:r>
              <a:rPr lang="en-US" dirty="0" err="1">
                <a:solidFill>
                  <a:schemeClr val="tx1"/>
                </a:solidFill>
              </a:rPr>
              <a:t>benda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 42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Fidusia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49 UU No.21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1992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Pelayaran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089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</a:rPr>
              <a:t>Jaminan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memiliki</a:t>
            </a:r>
            <a:r>
              <a:rPr lang="en-US" sz="2600" dirty="0">
                <a:solidFill>
                  <a:schemeClr val="tx1"/>
                </a:solidFill>
              </a:rPr>
              <a:t> 2 </a:t>
            </a:r>
            <a:r>
              <a:rPr lang="en-US" sz="2600" dirty="0" err="1">
                <a:solidFill>
                  <a:schemeClr val="tx1"/>
                </a:solidFill>
              </a:rPr>
              <a:t>Fungsi</a:t>
            </a:r>
            <a:r>
              <a:rPr lang="en-US" sz="2600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2600" b="1" dirty="0">
                <a:solidFill>
                  <a:schemeClr val="tx1"/>
                </a:solidFill>
              </a:rPr>
              <a:t>A </a:t>
            </a:r>
            <a:r>
              <a:rPr lang="en-US" sz="2600" b="1" dirty="0" err="1">
                <a:solidFill>
                  <a:schemeClr val="tx1"/>
                </a:solidFill>
              </a:rPr>
              <a:t>Secara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Khusus</a:t>
            </a:r>
            <a:endParaRPr lang="en-US" sz="26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hutang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seandainya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terjadi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wanprestasi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ketiga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yaitu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dengan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jalan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menguangkan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menjual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jaminan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tersebut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Sebagai</a:t>
            </a:r>
            <a:r>
              <a:rPr lang="en-US" sz="2600" dirty="0">
                <a:solidFill>
                  <a:schemeClr val="tx1"/>
                </a:solidFill>
              </a:rPr>
              <a:t> indicator </a:t>
            </a:r>
            <a:r>
              <a:rPr lang="en-US" sz="2600" dirty="0" err="1">
                <a:solidFill>
                  <a:schemeClr val="tx1"/>
                </a:solidFill>
              </a:rPr>
              <a:t>penentuan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jumlah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akan</a:t>
            </a:r>
            <a:r>
              <a:rPr lang="en-US" sz="2600" dirty="0">
                <a:solidFill>
                  <a:schemeClr val="tx1"/>
                </a:solidFill>
              </a:rPr>
              <a:t> di </a:t>
            </a:r>
            <a:r>
              <a:rPr lang="en-US" sz="2600" dirty="0" err="1">
                <a:solidFill>
                  <a:schemeClr val="tx1"/>
                </a:solidFill>
              </a:rPr>
              <a:t>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ketiga</a:t>
            </a:r>
            <a:r>
              <a:rPr lang="en-US" sz="2600" dirty="0">
                <a:solidFill>
                  <a:schemeClr val="tx1"/>
                </a:solidFill>
              </a:rPr>
              <a:t>. </a:t>
            </a:r>
            <a:r>
              <a:rPr lang="en-US" sz="2600" dirty="0" err="1">
                <a:solidFill>
                  <a:schemeClr val="tx1"/>
                </a:solidFill>
              </a:rPr>
              <a:t>Pemberian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jumlah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boleh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melebihi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nilai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harta</a:t>
            </a:r>
            <a:r>
              <a:rPr lang="en-US" sz="2600" dirty="0">
                <a:solidFill>
                  <a:schemeClr val="tx1"/>
                </a:solidFill>
              </a:rPr>
              <a:t> yang di </a:t>
            </a:r>
            <a:r>
              <a:rPr lang="en-US" sz="2600" dirty="0" err="1">
                <a:solidFill>
                  <a:schemeClr val="tx1"/>
                </a:solidFill>
              </a:rPr>
              <a:t>jaminkan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marL="806450" indent="-806450"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Secara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Umum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pelunasan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Meningkatkan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kepercayaan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Mengurangi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Memperkuat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posisi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wanprestasi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Menjadi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dasar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utang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488832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dapat</a:t>
            </a:r>
            <a:r>
              <a:rPr lang="en-US" b="1" dirty="0">
                <a:solidFill>
                  <a:schemeClr val="tx1"/>
                </a:solidFill>
              </a:rPr>
              <a:t> di </a:t>
            </a:r>
            <a:r>
              <a:rPr lang="en-US" b="1" dirty="0" err="1">
                <a:solidFill>
                  <a:schemeClr val="tx1"/>
                </a:solidFill>
              </a:rPr>
              <a:t>katakan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baik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yaitu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marL="358775" indent="-358775" algn="just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endParaRPr lang="en-US" dirty="0">
              <a:solidFill>
                <a:schemeClr val="tx1"/>
              </a:solidFill>
            </a:endParaRPr>
          </a:p>
          <a:p>
            <a:pPr marL="358775" indent="-358775"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melemahkan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usahanya</a:t>
            </a:r>
            <a:endParaRPr lang="en-US" dirty="0">
              <a:solidFill>
                <a:schemeClr val="tx1"/>
              </a:solidFill>
            </a:endParaRPr>
          </a:p>
          <a:p>
            <a:pPr marL="268288" indent="-268288"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mengeluarkan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uangkan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272808" cy="547260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Kegunaan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358775" indent="-358775" algn="l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pelunasan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</a:t>
            </a:r>
            <a:endParaRPr lang="en-US" dirty="0">
              <a:solidFill>
                <a:schemeClr val="tx1"/>
              </a:solidFill>
            </a:endParaRPr>
          </a:p>
          <a:p>
            <a:pPr marL="358775" indent="-358775" algn="l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membiayai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usahanya</a:t>
            </a:r>
            <a:endParaRPr lang="en-US" dirty="0">
              <a:solidFill>
                <a:schemeClr val="tx1"/>
              </a:solidFill>
            </a:endParaRPr>
          </a:p>
          <a:p>
            <a:pPr marL="268288" indent="-268288" algn="l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dorongan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Kembali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setujui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55E01D3-FC7D-4B22-A082-FCA3A8702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488832" cy="5018112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Syarat-Syarat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Sebuah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dinilai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ekonominya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Stabil (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turun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nilainya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cepat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Dilindungi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703113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7002</TotalTime>
  <Words>812</Words>
  <Application>Microsoft Office PowerPoint</Application>
  <PresentationFormat>On-screen Show (4:3)</PresentationFormat>
  <Paragraphs>132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635</cp:revision>
  <cp:lastPrinted>2017-08-29T02:54:51Z</cp:lastPrinted>
  <dcterms:created xsi:type="dcterms:W3CDTF">2010-04-18T12:06:30Z</dcterms:created>
  <dcterms:modified xsi:type="dcterms:W3CDTF">2025-12-11T16:56:28Z</dcterms:modified>
</cp:coreProperties>
</file>