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2" r:id="rId3"/>
    <p:sldId id="364" r:id="rId4"/>
    <p:sldId id="365" r:id="rId5"/>
    <p:sldId id="347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8" r:id="rId18"/>
    <p:sldId id="379" r:id="rId19"/>
    <p:sldId id="313" r:id="rId20"/>
  </p:sldIdLst>
  <p:sldSz cx="9144000" cy="6858000" type="screen4x3"/>
  <p:notesSz cx="7077075" cy="90043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63" d="100"/>
          <a:sy n="63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+mn-lt"/>
              </a:rPr>
              <a:t>Kode</a:t>
            </a:r>
            <a:r>
              <a:rPr lang="en-US" altLang="en-US" sz="3600" dirty="0">
                <a:latin typeface="+mn-lt"/>
              </a:rPr>
              <a:t> MK/SKS : /3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id-ID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Contoh:</a:t>
            </a:r>
          </a:p>
          <a:p>
            <a:pPr lvl="1" algn="just">
              <a:buFont typeface="Wingdings" pitchFamily="2" charset="2"/>
              <a:buChar char="§"/>
            </a:pPr>
            <a:r>
              <a:rPr lang="id-ID" sz="2400" dirty="0"/>
              <a:t>Suatu perusahaan di Daerah Istimewa Yogyakarta (DIY) ingin membangun sebuah gudang yang akan digunakan sebagai tempat untuk menyimpan sementara hasil produksinya.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Ada 3 lokasi yang akan menjadi alternatif, yaitu: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A1 = Ngemplak,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A2 = Kalasan,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A3 = Kota Gedhe.</a:t>
            </a:r>
            <a:br>
              <a:rPr lang="id-ID" sz="2000" dirty="0"/>
            </a:br>
            <a:endParaRPr lang="id-ID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id-ID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Ada 5 kriteria yang dijadikan acuan dalam pengambilan keputusan,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C1 = jarak dengan pasar terdekat (km),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C2 = kepadatan penduduk di sekitar lokasi (orang/km2);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C3 = jarak dari pabrik (km)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C4 = jarak dengan gudang yang sudah ada (km);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C5 = harga tanah untuk lokasi (x1000 Rp/m2).</a:t>
            </a:r>
            <a:br>
              <a:rPr lang="id-ID" sz="2400" dirty="0"/>
            </a:b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>
                <a:solidFill>
                  <a:schemeClr val="bg2">
                    <a:lumMod val="25000"/>
                  </a:schemeClr>
                </a:solidFill>
              </a:rPr>
              <a:t> TOPSIS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72320" cy="4525963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/>
              <a:t>Tingkat kepentingan setiap kriteria, juga dinilai dengan 1 sampai 5, yaitu: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/>
              <a:t>1 = Sangat rendah,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/>
              <a:t>2 = Rendah,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/>
              <a:t>3 = Cukup,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/>
              <a:t>4 = Tinggi,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id-ID" sz="2000" dirty="0"/>
              <a:t>5 = Sangat Tinggi.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/>
              <a:t>Pengambil keputusan memberikan bobot preferensi sebagai:</a:t>
            </a:r>
          </a:p>
          <a:p>
            <a:pPr marL="457200" indent="-457200">
              <a:buNone/>
            </a:pPr>
            <a:r>
              <a:rPr lang="id-ID" sz="2400" dirty="0"/>
              <a:t>		W = (5, 3, 4, 4,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35" t="20519" r="22795" b="22658"/>
          <a:stretch>
            <a:fillRect/>
          </a:stretch>
        </p:blipFill>
        <p:spPr bwMode="auto">
          <a:xfrm>
            <a:off x="642910" y="571480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3" t="18309" r="28702" b="18555"/>
          <a:stretch>
            <a:fillRect/>
          </a:stretch>
        </p:blipFill>
        <p:spPr bwMode="auto">
          <a:xfrm>
            <a:off x="500034" y="357166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8309" r="24265" b="23290"/>
          <a:stretch>
            <a:fillRect/>
          </a:stretch>
        </p:blipFill>
        <p:spPr bwMode="auto">
          <a:xfrm>
            <a:off x="642910" y="642918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6731" r="24265" b="24868"/>
          <a:stretch>
            <a:fillRect/>
          </a:stretch>
        </p:blipFill>
        <p:spPr bwMode="auto">
          <a:xfrm>
            <a:off x="714348" y="714356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27780" r="24265" b="20133"/>
          <a:stretch>
            <a:fillRect/>
          </a:stretch>
        </p:blipFill>
        <p:spPr bwMode="auto">
          <a:xfrm>
            <a:off x="714348" y="571480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5152" r="22490" b="18555"/>
          <a:stretch>
            <a:fillRect/>
          </a:stretch>
        </p:blipFill>
        <p:spPr bwMode="auto">
          <a:xfrm>
            <a:off x="571472" y="428604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i="1" dirty="0"/>
              <a:t>T</a:t>
            </a:r>
            <a:r>
              <a:rPr lang="id-ID" b="1" i="1" dirty="0"/>
              <a:t>echnique for Order Preference by Similarity to Ideal Solution</a:t>
            </a:r>
            <a:r>
              <a:rPr lang="id-ID" i="1" dirty="0">
                <a:solidFill>
                  <a:srgbClr val="FF0000"/>
                </a:solidFill>
              </a:rPr>
              <a:t> </a:t>
            </a:r>
            <a:r>
              <a:rPr lang="id-ID" b="1" dirty="0"/>
              <a:t>(TOPSIS)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id-ID" sz="2400" i="1" dirty="0">
                <a:solidFill>
                  <a:srgbClr val="FF0000"/>
                </a:solidFill>
              </a:rPr>
              <a:t>Technique for Order Preference by Similarity to Ideal Solution </a:t>
            </a:r>
            <a:r>
              <a:rPr lang="id-ID" sz="2400" dirty="0"/>
              <a:t>(TOPSIS) didasarkan pada konsep dimana alternatif terpilih yang terbaik tidak hanya memiliki </a:t>
            </a:r>
            <a:r>
              <a:rPr lang="id-ID" sz="2400" dirty="0">
                <a:solidFill>
                  <a:srgbClr val="00B050"/>
                </a:solidFill>
              </a:rPr>
              <a:t>jarak terpendek dari solusi ideal positif</a:t>
            </a:r>
            <a:r>
              <a:rPr lang="id-ID" sz="2400" dirty="0"/>
              <a:t>, namun juga memiliki </a:t>
            </a:r>
            <a:r>
              <a:rPr lang="id-ID" sz="2400" dirty="0">
                <a:solidFill>
                  <a:srgbClr val="00B050"/>
                </a:solidFill>
              </a:rPr>
              <a:t>jarak terpanjang dari solusi ideal negatif.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TOPSIS banyak digunakan dengan alasan: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konsepnya sederhana dan mudah dipahami;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komputasinya efisien; dan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memiliki kemampuan untuk mengukur kinerja relatif dari alternatif-alternatif keputusan dalam bentuk matematis yang sederhana.</a:t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5589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5400" b="1" dirty="0">
                <a:solidFill>
                  <a:schemeClr val="bg2">
                    <a:lumMod val="25000"/>
                  </a:schemeClr>
                </a:solidFill>
              </a:rPr>
              <a:t>TOPSIS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Langkah-langkah penyelesaian masalah dengan TOPSIS: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Membuat matriks keputusan yang ternormalisasi;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Membuat matriks keputusan yang ternormalisasi terbobot;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Menentukan matriks solusi ideal positif &amp; matriks solusi ideal negatif;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Menentukan jarak antara nilai setiap alternatif dengan matriks solusi ideal positif &amp; matriks solusi ideal negatif;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Menentukan nilai preferensi untuk setiap alternatif.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7909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26201" r="27815" b="13819"/>
          <a:stretch>
            <a:fillRect/>
          </a:stretch>
        </p:blipFill>
        <p:spPr bwMode="auto">
          <a:xfrm>
            <a:off x="428596" y="24000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62682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3377" b="28025"/>
          <a:stretch>
            <a:fillRect/>
          </a:stretch>
        </p:blipFill>
        <p:spPr bwMode="auto">
          <a:xfrm>
            <a:off x="428596" y="357166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5152" b="21711"/>
          <a:stretch>
            <a:fillRect/>
          </a:stretch>
        </p:blipFill>
        <p:spPr bwMode="auto">
          <a:xfrm>
            <a:off x="285720" y="428604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6040" b="21711"/>
          <a:stretch>
            <a:fillRect/>
          </a:stretch>
        </p:blipFill>
        <p:spPr bwMode="auto">
          <a:xfrm>
            <a:off x="357158" y="571480"/>
            <a:ext cx="81439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3574" r="23377" b="28025"/>
          <a:stretch>
            <a:fillRect/>
          </a:stretch>
        </p:blipFill>
        <p:spPr bwMode="auto">
          <a:xfrm>
            <a:off x="642910" y="357166"/>
            <a:ext cx="77153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364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 Kode MK/SKS : /3</vt:lpstr>
      <vt:lpstr>Technique for Order Preference by Similarity to Ideal Solution (TOPSIS) </vt:lpstr>
      <vt:lpstr>TOPSIS</vt:lpstr>
      <vt:lpstr>TOPSIS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TOPSIS</vt:lpstr>
      <vt:lpstr>TOPSIS</vt:lpstr>
      <vt:lpstr> TOPSIS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Sri Lestari</cp:lastModifiedBy>
  <cp:revision>308</cp:revision>
  <dcterms:created xsi:type="dcterms:W3CDTF">2010-04-18T12:06:30Z</dcterms:created>
  <dcterms:modified xsi:type="dcterms:W3CDTF">2025-12-05T04:25:37Z</dcterms:modified>
</cp:coreProperties>
</file>