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7"/>
  </p:handoutMasterIdLst>
  <p:sldIdLst>
    <p:sldId id="256" r:id="rId3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52" r:id="rId13"/>
    <p:sldId id="371" r:id="rId14"/>
    <p:sldId id="372" r:id="rId15"/>
    <p:sldId id="373" r:id="rId16"/>
    <p:sldId id="374" r:id="rId17"/>
    <p:sldId id="375" r:id="rId18"/>
    <p:sldId id="345" r:id="rId19"/>
    <p:sldId id="353" r:id="rId20"/>
    <p:sldId id="354" r:id="rId21"/>
    <p:sldId id="356" r:id="rId22"/>
    <p:sldId id="357" r:id="rId23"/>
    <p:sldId id="358" r:id="rId24"/>
    <p:sldId id="359" r:id="rId25"/>
    <p:sldId id="337" r:id="rId26"/>
  </p:sldIdLst>
  <p:sldSz cx="9144000" cy="6858000" type="screen4x3"/>
  <p:notesSz cx="7045325" cy="9345295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9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5" autoAdjust="0"/>
    <p:restoredTop sz="94291" autoAdjust="0"/>
  </p:normalViewPr>
  <p:slideViewPr>
    <p:cSldViewPr showGuides="1">
      <p:cViewPr varScale="1">
        <p:scale>
          <a:sx n="56" d="100"/>
          <a:sy n="56" d="100"/>
        </p:scale>
        <p:origin x="1488" y="44"/>
      </p:cViewPr>
      <p:guideLst>
        <p:guide orient="horz" pos="2153"/>
        <p:guide pos="29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3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2" Type="http://schemas.openxmlformats.org/officeDocument/2006/relationships/tags" Target="tags/tag2.xml"/><Relationship Id="rId31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en-US" dirty="0"/>
              <a:t>1. Duty of Care (</a:t>
            </a:r>
            <a:r>
              <a:rPr lang="en-US" altLang="en-US" dirty="0" err="1"/>
              <a:t>Kewajiban</a:t>
            </a:r>
            <a:r>
              <a:rPr lang="en-US" altLang="en-US" dirty="0"/>
              <a:t> </a:t>
            </a:r>
            <a:r>
              <a:rPr lang="en-US" altLang="en-US" dirty="0" err="1"/>
              <a:t>Kehati-hatian</a:t>
            </a:r>
            <a:r>
              <a:rPr lang="en-US" altLang="en-US" dirty="0"/>
              <a:t>)</a:t>
            </a:r>
            <a:endParaRPr lang="en-US" altLang="en-US" dirty="0"/>
          </a:p>
          <a:p>
            <a:r>
              <a:rPr lang="en-US" altLang="en-US" dirty="0" err="1"/>
              <a:t>Direksi</a:t>
            </a:r>
            <a:r>
              <a:rPr lang="en-US" altLang="en-US" dirty="0"/>
              <a:t> </a:t>
            </a:r>
            <a:r>
              <a:rPr lang="en-US" altLang="en-US" dirty="0" err="1"/>
              <a:t>wajib</a:t>
            </a:r>
            <a:r>
              <a:rPr lang="en-US" altLang="en-US" dirty="0"/>
              <a:t> </a:t>
            </a:r>
            <a:r>
              <a:rPr lang="en-US" altLang="en-US" dirty="0" err="1"/>
              <a:t>mengelola</a:t>
            </a:r>
            <a:r>
              <a:rPr lang="en-US" altLang="en-US" dirty="0"/>
              <a:t> </a:t>
            </a:r>
            <a:r>
              <a:rPr lang="en-US" altLang="en-US" dirty="0" err="1"/>
              <a:t>perusahaan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penuh</a:t>
            </a:r>
            <a:r>
              <a:rPr lang="en-US" altLang="en-US" dirty="0"/>
              <a:t> </a:t>
            </a:r>
            <a:r>
              <a:rPr lang="en-US" altLang="en-US" dirty="0" err="1"/>
              <a:t>kehati-hatian</a:t>
            </a:r>
            <a:r>
              <a:rPr lang="en-US" altLang="en-US" dirty="0"/>
              <a:t>, </a:t>
            </a:r>
            <a:r>
              <a:rPr lang="en-US" altLang="en-US" dirty="0" err="1"/>
              <a:t>kompetensi</a:t>
            </a:r>
            <a:r>
              <a:rPr lang="en-US" altLang="en-US" dirty="0"/>
              <a:t>, dan </a:t>
            </a:r>
            <a:r>
              <a:rPr lang="en-US" altLang="en-US" dirty="0" err="1"/>
              <a:t>pertimbangan</a:t>
            </a:r>
            <a:r>
              <a:rPr lang="en-US" altLang="en-US" dirty="0"/>
              <a:t> yang </a:t>
            </a:r>
            <a:r>
              <a:rPr lang="en-US" altLang="en-US" dirty="0" err="1"/>
              <a:t>wajar</a:t>
            </a:r>
            <a:r>
              <a:rPr lang="en-US" altLang="en-US" dirty="0"/>
              <a:t>. Mereka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yang </a:t>
            </a:r>
            <a:r>
              <a:rPr lang="en-US" altLang="en-US" dirty="0" err="1"/>
              <a:t>cukup</a:t>
            </a:r>
            <a:r>
              <a:rPr lang="en-US" altLang="en-US" dirty="0"/>
              <a:t> </a:t>
            </a:r>
            <a:r>
              <a:rPr lang="en-US" altLang="en-US" dirty="0" err="1"/>
              <a:t>sebelum</a:t>
            </a:r>
            <a:r>
              <a:rPr lang="en-US" altLang="en-US" dirty="0"/>
              <a:t> </a:t>
            </a:r>
            <a:r>
              <a:rPr lang="en-US" altLang="en-US" dirty="0" err="1"/>
              <a:t>mengambil</a:t>
            </a:r>
            <a:r>
              <a:rPr lang="en-US" altLang="en-US" dirty="0"/>
              <a:t> </a:t>
            </a:r>
            <a:r>
              <a:rPr lang="en-US" altLang="en-US" dirty="0" err="1"/>
              <a:t>keputusan</a:t>
            </a:r>
            <a:r>
              <a:rPr lang="en-US" altLang="en-US" dirty="0"/>
              <a:t> dan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bertindak</a:t>
            </a:r>
            <a:r>
              <a:rPr lang="en-US" altLang="en-US" dirty="0"/>
              <a:t> </a:t>
            </a:r>
            <a:r>
              <a:rPr lang="en-US" altLang="en-US" dirty="0" err="1"/>
              <a:t>sembrono</a:t>
            </a:r>
            <a:r>
              <a:rPr lang="en-US" altLang="en-US" dirty="0"/>
              <a:t>.</a:t>
            </a:r>
            <a:endParaRPr lang="en-US" altLang="en-US" dirty="0"/>
          </a:p>
          <a:p>
            <a:r>
              <a:rPr lang="en-US" altLang="en-US" dirty="0"/>
              <a:t>2. Duty of Loyalty (</a:t>
            </a:r>
            <a:r>
              <a:rPr lang="en-US" altLang="en-US" dirty="0" err="1"/>
              <a:t>Kewajiban</a:t>
            </a:r>
            <a:r>
              <a:rPr lang="en-US" altLang="en-US" dirty="0"/>
              <a:t> </a:t>
            </a:r>
            <a:r>
              <a:rPr lang="en-US" altLang="en-US" dirty="0" err="1"/>
              <a:t>Loyalitas</a:t>
            </a:r>
            <a:r>
              <a:rPr lang="en-US" altLang="en-US" dirty="0"/>
              <a:t>)</a:t>
            </a:r>
            <a:endParaRPr lang="en-US" altLang="en-US" dirty="0"/>
          </a:p>
          <a:p>
            <a:r>
              <a:rPr lang="en-US" altLang="en-US" dirty="0" err="1"/>
              <a:t>Direksi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mendahulukan</a:t>
            </a:r>
            <a:r>
              <a:rPr lang="en-US" altLang="en-US" dirty="0"/>
              <a:t> </a:t>
            </a:r>
            <a:r>
              <a:rPr lang="en-US" altLang="en-US" dirty="0" err="1"/>
              <a:t>kepentingan</a:t>
            </a:r>
            <a:r>
              <a:rPr lang="en-US" altLang="en-US" dirty="0"/>
              <a:t> </a:t>
            </a:r>
            <a:r>
              <a:rPr lang="en-US" altLang="en-US" dirty="0" err="1"/>
              <a:t>perseroan</a:t>
            </a:r>
            <a:r>
              <a:rPr lang="en-US" altLang="en-US" dirty="0"/>
              <a:t>, </a:t>
            </a:r>
            <a:r>
              <a:rPr lang="en-US" altLang="en-US" dirty="0" err="1"/>
              <a:t>bukan</a:t>
            </a:r>
            <a:r>
              <a:rPr lang="en-US" altLang="en-US" dirty="0"/>
              <a:t> </a:t>
            </a:r>
            <a:r>
              <a:rPr lang="en-US" altLang="en-US" dirty="0" err="1"/>
              <a:t>kepentingan</a:t>
            </a:r>
            <a:r>
              <a:rPr lang="en-US" altLang="en-US" dirty="0"/>
              <a:t> </a:t>
            </a:r>
            <a:r>
              <a:rPr lang="en-US" altLang="en-US" dirty="0" err="1"/>
              <a:t>pribadi</a:t>
            </a:r>
            <a:r>
              <a:rPr lang="en-US" altLang="en-US" dirty="0"/>
              <a:t>. Tidak </a:t>
            </a:r>
            <a:r>
              <a:rPr lang="en-US" altLang="en-US" dirty="0" err="1"/>
              <a:t>boleh</a:t>
            </a:r>
            <a:r>
              <a:rPr lang="en-US" altLang="en-US" dirty="0"/>
              <a:t> </a:t>
            </a:r>
            <a:r>
              <a:rPr lang="en-US" altLang="en-US" dirty="0" err="1"/>
              <a:t>menyalahgunakan</a:t>
            </a:r>
            <a:r>
              <a:rPr lang="en-US" altLang="en-US" dirty="0"/>
              <a:t> </a:t>
            </a:r>
            <a:r>
              <a:rPr lang="en-US" altLang="en-US" dirty="0" err="1"/>
              <a:t>jabatan</a:t>
            </a:r>
            <a:r>
              <a:rPr lang="en-US" altLang="en-US" dirty="0"/>
              <a:t>, </a:t>
            </a:r>
            <a:r>
              <a:rPr lang="en-US" altLang="en-US" dirty="0" err="1"/>
              <a:t>mengambil</a:t>
            </a:r>
            <a:r>
              <a:rPr lang="en-US" altLang="en-US" dirty="0"/>
              <a:t> </a:t>
            </a:r>
            <a:r>
              <a:rPr lang="en-US" altLang="en-US" dirty="0" err="1"/>
              <a:t>keuntungan</a:t>
            </a:r>
            <a:r>
              <a:rPr lang="en-US" altLang="en-US" dirty="0"/>
              <a:t> </a:t>
            </a:r>
            <a:r>
              <a:rPr lang="en-US" altLang="en-US" dirty="0" err="1"/>
              <a:t>pribadi</a:t>
            </a:r>
            <a:r>
              <a:rPr lang="en-US" altLang="en-US" dirty="0"/>
              <a:t>,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melakukan</a:t>
            </a:r>
            <a:r>
              <a:rPr lang="en-US" altLang="en-US" dirty="0"/>
              <a:t> </a:t>
            </a:r>
            <a:r>
              <a:rPr lang="en-US" altLang="en-US" dirty="0" err="1"/>
              <a:t>tindakan</a:t>
            </a:r>
            <a:r>
              <a:rPr lang="en-US" altLang="en-US" dirty="0"/>
              <a:t> yang </a:t>
            </a:r>
            <a:r>
              <a:rPr lang="en-US" altLang="en-US" dirty="0" err="1"/>
              <a:t>menimbulkan</a:t>
            </a:r>
            <a:r>
              <a:rPr lang="en-US" altLang="en-US" dirty="0"/>
              <a:t> </a:t>
            </a:r>
            <a:r>
              <a:rPr lang="en-US" altLang="en-US" dirty="0" err="1"/>
              <a:t>konflik</a:t>
            </a:r>
            <a:r>
              <a:rPr lang="en-US" altLang="en-US" dirty="0"/>
              <a:t> </a:t>
            </a:r>
            <a:r>
              <a:rPr lang="en-US" altLang="en-US" dirty="0" err="1"/>
              <a:t>kepentingan</a:t>
            </a:r>
            <a:r>
              <a:rPr lang="en-US" altLang="en-US" dirty="0"/>
              <a:t>.</a:t>
            </a:r>
            <a:endParaRPr lang="en-US" altLang="en-US" dirty="0"/>
          </a:p>
          <a:p>
            <a:r>
              <a:rPr lang="en-US" altLang="en-US" dirty="0"/>
              <a:t>3. Duty to Disclose (</a:t>
            </a:r>
            <a:r>
              <a:rPr lang="en-US" altLang="en-US" dirty="0" err="1"/>
              <a:t>Kewajiban</a:t>
            </a:r>
            <a:r>
              <a:rPr lang="en-US" altLang="en-US" dirty="0"/>
              <a:t> </a:t>
            </a:r>
            <a:r>
              <a:rPr lang="en-US" altLang="en-US" dirty="0" err="1"/>
              <a:t>Mengungkapkan</a:t>
            </a:r>
            <a:r>
              <a:rPr lang="en-US" altLang="en-US" dirty="0"/>
              <a:t>)</a:t>
            </a:r>
            <a:endParaRPr lang="en-US" altLang="en-US" dirty="0"/>
          </a:p>
          <a:p>
            <a:r>
              <a:rPr lang="en-US" altLang="en-US" dirty="0" err="1"/>
              <a:t>Direksi</a:t>
            </a:r>
            <a:r>
              <a:rPr lang="en-US" altLang="en-US" dirty="0"/>
              <a:t> </a:t>
            </a:r>
            <a:r>
              <a:rPr lang="en-US" altLang="en-US" dirty="0" err="1"/>
              <a:t>wajib</a:t>
            </a:r>
            <a:r>
              <a:rPr lang="en-US" altLang="en-US" dirty="0"/>
              <a:t> </a:t>
            </a:r>
            <a:r>
              <a:rPr lang="en-US" altLang="en-US" dirty="0" err="1"/>
              <a:t>mengungkapkan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</a:t>
            </a:r>
            <a:r>
              <a:rPr lang="en-US" altLang="en-US" dirty="0" err="1"/>
              <a:t>penting</a:t>
            </a:r>
            <a:r>
              <a:rPr lang="en-US" altLang="en-US" dirty="0"/>
              <a:t>, </a:t>
            </a:r>
            <a:r>
              <a:rPr lang="en-US" altLang="en-US" dirty="0" err="1"/>
              <a:t>terutama</a:t>
            </a:r>
            <a:r>
              <a:rPr lang="en-US" altLang="en-US" dirty="0"/>
              <a:t> </a:t>
            </a:r>
            <a:r>
              <a:rPr lang="en-US" altLang="en-US" dirty="0" err="1"/>
              <a:t>terkait</a:t>
            </a:r>
            <a:r>
              <a:rPr lang="en-US" altLang="en-US" dirty="0"/>
              <a:t> </a:t>
            </a:r>
            <a:r>
              <a:rPr lang="en-US" altLang="en-US" dirty="0" err="1"/>
              <a:t>potensi</a:t>
            </a:r>
            <a:r>
              <a:rPr lang="en-US" altLang="en-US" dirty="0"/>
              <a:t> </a:t>
            </a:r>
            <a:r>
              <a:rPr lang="en-US" altLang="en-US" dirty="0" err="1"/>
              <a:t>konflik</a:t>
            </a:r>
            <a:r>
              <a:rPr lang="en-US" altLang="en-US" dirty="0"/>
              <a:t> </a:t>
            </a:r>
            <a:r>
              <a:rPr lang="en-US" altLang="en-US" dirty="0" err="1"/>
              <a:t>kepentingan</a:t>
            </a:r>
            <a:r>
              <a:rPr lang="en-US" altLang="en-US" dirty="0"/>
              <a:t>, </a:t>
            </a:r>
            <a:r>
              <a:rPr lang="en-US" altLang="en-US" dirty="0" err="1"/>
              <a:t>transaksi</a:t>
            </a:r>
            <a:r>
              <a:rPr lang="en-US" altLang="en-US" dirty="0"/>
              <a:t> material,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kondisi</a:t>
            </a:r>
            <a:r>
              <a:rPr lang="en-US" altLang="en-US" dirty="0"/>
              <a:t> </a:t>
            </a:r>
            <a:r>
              <a:rPr lang="en-US" altLang="en-US" dirty="0" err="1"/>
              <a:t>perseroan</a:t>
            </a:r>
            <a:r>
              <a:rPr lang="en-US" altLang="en-US" dirty="0"/>
              <a:t> yang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diketahui</a:t>
            </a:r>
            <a:r>
              <a:rPr lang="en-US" altLang="en-US" dirty="0"/>
              <a:t> </a:t>
            </a:r>
            <a:r>
              <a:rPr lang="en-US" altLang="en-US" dirty="0" err="1"/>
              <a:t>pemegang</a:t>
            </a:r>
            <a:r>
              <a:rPr lang="en-US" altLang="en-US" dirty="0"/>
              <a:t> </a:t>
            </a:r>
            <a:r>
              <a:rPr lang="en-US" altLang="en-US" dirty="0" err="1"/>
              <a:t>saham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dewan </a:t>
            </a:r>
            <a:r>
              <a:rPr lang="en-US" altLang="en-US" dirty="0" err="1"/>
              <a:t>komisaris</a:t>
            </a:r>
            <a:r>
              <a:rPr lang="en-US" altLang="en-US" dirty="0"/>
              <a:t>.</a:t>
            </a:r>
            <a:endParaRPr lang="en-US" altLang="en-US" dirty="0"/>
          </a:p>
          <a:p>
            <a:r>
              <a:rPr lang="en-US" altLang="en-US" dirty="0"/>
              <a:t>4. Duty to Obey (</a:t>
            </a:r>
            <a:r>
              <a:rPr lang="en-US" altLang="en-US" dirty="0" err="1"/>
              <a:t>Kewajiban</a:t>
            </a:r>
            <a:r>
              <a:rPr lang="en-US" altLang="en-US" dirty="0"/>
              <a:t> </a:t>
            </a:r>
            <a:r>
              <a:rPr lang="en-US" altLang="en-US" dirty="0" err="1"/>
              <a:t>Kepatuhan</a:t>
            </a:r>
            <a:r>
              <a:rPr lang="en-US" altLang="en-US" dirty="0"/>
              <a:t>)</a:t>
            </a:r>
            <a:endParaRPr lang="en-US" altLang="en-US" dirty="0"/>
          </a:p>
          <a:p>
            <a:r>
              <a:rPr lang="en-US" altLang="en-US" dirty="0" err="1"/>
              <a:t>Direksi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mematuhi</a:t>
            </a:r>
            <a:r>
              <a:rPr lang="en-US" altLang="en-US" dirty="0"/>
              <a:t> </a:t>
            </a:r>
            <a:r>
              <a:rPr lang="en-US" altLang="en-US" dirty="0" err="1"/>
              <a:t>anggaran</a:t>
            </a:r>
            <a:r>
              <a:rPr lang="en-US" altLang="en-US" dirty="0"/>
              <a:t> </a:t>
            </a:r>
            <a:r>
              <a:rPr lang="en-US" altLang="en-US" dirty="0" err="1"/>
              <a:t>dasar</a:t>
            </a:r>
            <a:r>
              <a:rPr lang="en-US" altLang="en-US" dirty="0"/>
              <a:t> </a:t>
            </a:r>
            <a:r>
              <a:rPr lang="en-US" altLang="en-US" dirty="0" err="1"/>
              <a:t>perseroan</a:t>
            </a:r>
            <a:r>
              <a:rPr lang="en-US" altLang="en-US" dirty="0"/>
              <a:t>, </a:t>
            </a:r>
            <a:r>
              <a:rPr lang="en-US" altLang="en-US" dirty="0" err="1"/>
              <a:t>peraturan</a:t>
            </a:r>
            <a:r>
              <a:rPr lang="en-US" altLang="en-US" dirty="0"/>
              <a:t> </a:t>
            </a:r>
            <a:r>
              <a:rPr lang="en-US" altLang="en-US" dirty="0" err="1"/>
              <a:t>perundang-undangan</a:t>
            </a:r>
            <a:r>
              <a:rPr lang="en-US" altLang="en-US" dirty="0"/>
              <a:t>, </a:t>
            </a:r>
            <a:r>
              <a:rPr lang="en-US" altLang="en-US" dirty="0" err="1"/>
              <a:t>keputusan</a:t>
            </a:r>
            <a:r>
              <a:rPr lang="en-US" altLang="en-US" dirty="0"/>
              <a:t> RUPS, dan </a:t>
            </a:r>
            <a:r>
              <a:rPr lang="en-US" altLang="en-US" dirty="0" err="1"/>
              <a:t>seluruh</a:t>
            </a:r>
            <a:r>
              <a:rPr lang="en-US" altLang="en-US" dirty="0"/>
              <a:t> </a:t>
            </a:r>
            <a:r>
              <a:rPr lang="en-US" altLang="en-US" dirty="0" err="1"/>
              <a:t>regulasi</a:t>
            </a:r>
            <a:r>
              <a:rPr lang="en-US" altLang="en-US" dirty="0"/>
              <a:t> yang </a:t>
            </a:r>
            <a:r>
              <a:rPr lang="en-US" altLang="en-US" dirty="0" err="1"/>
              <a:t>mengikat</a:t>
            </a:r>
            <a:r>
              <a:rPr lang="en-US" altLang="en-US" dirty="0"/>
              <a:t> </a:t>
            </a:r>
            <a:r>
              <a:rPr lang="en-US" altLang="en-US" dirty="0" err="1"/>
              <a:t>perusahaan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menjalankan</a:t>
            </a:r>
            <a:r>
              <a:rPr lang="en-US" altLang="en-US" dirty="0"/>
              <a:t> </a:t>
            </a:r>
            <a:r>
              <a:rPr lang="en-US" altLang="en-US" dirty="0" err="1"/>
              <a:t>pengurusan</a:t>
            </a:r>
            <a:r>
              <a:rPr lang="en-US" altLang="en-US" dirty="0"/>
              <a:t>.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pPr algn="just"/>
            <a:r>
              <a:rPr lang="en-US" altLang="en-US" dirty="0">
                <a:sym typeface="+mn-ea"/>
              </a:rPr>
              <a:t>Contoh Divestasi</a:t>
            </a:r>
            <a:endParaRPr lang="en-US" altLang="en-US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dirty="0">
                <a:sym typeface="+mn-ea"/>
              </a:rPr>
              <a:t>Divestasi saham Freeport Indonesia kepada Pemerintah Indonesia sebesar 51 persen.</a:t>
            </a:r>
            <a:endParaRPr lang="en-US" altLang="en-US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dirty="0">
                <a:sym typeface="+mn-ea"/>
              </a:rPr>
              <a:t>Perusahaan multinasional menjual lini produk yang menurun performanya.</a:t>
            </a:r>
            <a:endParaRPr lang="en-US" altLang="en-US"/>
          </a:p>
          <a:p>
            <a:r>
              <a:rPr lang="en-US" altLang="en-US"/>
              <a:t>Dasar Hukum Divestasi</a:t>
            </a:r>
            <a:endParaRPr lang="en-US" altLang="en-US"/>
          </a:p>
          <a:p>
            <a:r>
              <a:rPr lang="en-US" altLang="en-US"/>
              <a:t>UU PT., Peraturan sektoral seperti UU Minerba (kewajiban divestasi saham asing)., POJK terkait transaksi material dan keterbukaan informasi.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/>
              <a:t>1. </a:t>
            </a:r>
            <a:r>
              <a:rPr lang="en-US" altLang="en-US"/>
              <a:t>Tujuan: Agar unit bisnis yang dilepas bisa tumbuh lebih cepat tanpa bergantung pada induk.</a:t>
            </a:r>
            <a:endParaRPr lang="en-US" altLang="en-US"/>
          </a:p>
          <a:p>
            <a:r>
              <a:rPr lang="en-US" altLang="en-US"/>
              <a:t>Menghilangkan beban divisi yang tidak relevan dengan bisnis inti perusahaan induk.</a:t>
            </a:r>
            <a:endParaRPr lang="en-US" altLang="en-US"/>
          </a:p>
          <a:p>
            <a:r>
              <a:rPr lang="en-US" altLang="en-US"/>
              <a:t>Contoh : Unit digital sebuah perusahaan ritel dipisahkan menjadi perusahaan teknologi mandiri agar lebih fleksibel dan mudah mencari pendanaan investor.</a:t>
            </a:r>
            <a:endParaRPr lang="en-US" altLang="en-US"/>
          </a:p>
          <a:p>
            <a:r>
              <a:rPr lang="en-US" altLang="en-US"/>
              <a:t>2. Memberikan kemandirian operasional pada unit bisnis., Namun tetap mempertahankan kontrol atau pengaruh perusahaan induk.</a:t>
            </a:r>
            <a:endParaRPr lang="en-US" altLang="en-US"/>
          </a:p>
          <a:p>
            <a:r>
              <a:rPr lang="en-US" altLang="en-US"/>
              <a:t>contoh Perusahaan makanan memisahkan divisi minumannya menjadi perusahaan baru, tetapi tetap memegang 60% saham agar tetap memperoleh keuntungan dari pertumbuhan perusahaan baru tersebut.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/>
              <a:t>Menambah modal untuk pengembangan unit bisnis. dan Meningkatkan transparansi dan nilai perusahaan di mata pasar.</a:t>
            </a:r>
            <a:endParaRPr lang="en-US" altLang="en-US"/>
          </a:p>
          <a:p>
            <a:r>
              <a:rPr lang="en-US" altLang="en-US"/>
              <a:t>Contoh sederhana:Divisi logistik sebuah perusahaan besar dipisahkan menjadi entitas baru, lalu perusahaan baru tersebut melakukan IPO sehingga masyarakat bisa membeli sahamnya, namun induk tetap memegang 70%.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Makna</a:t>
            </a:r>
            <a:r>
              <a:rPr lang="en-ID" b="1" dirty="0"/>
              <a:t> </a:t>
            </a:r>
            <a:r>
              <a:rPr lang="en-ID" b="1" dirty="0" err="1"/>
              <a:t>Doktrin</a:t>
            </a:r>
            <a:r>
              <a:rPr lang="en-ID" b="1" dirty="0"/>
              <a:t> </a:t>
            </a:r>
            <a:r>
              <a:rPr lang="en-ID" b="1" i="1" dirty="0"/>
              <a:t>Piercing the Corporate Veil</a:t>
            </a:r>
            <a:endParaRPr lang="en-ID" b="1" dirty="0"/>
          </a:p>
          <a:p>
            <a:r>
              <a:rPr lang="en-ID" dirty="0" err="1"/>
              <a:t>Doktrin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b="1" dirty="0" err="1"/>
              <a:t>ketika</a:t>
            </a:r>
            <a:r>
              <a:rPr lang="en-ID" b="1" dirty="0"/>
              <a:t> </a:t>
            </a:r>
            <a:r>
              <a:rPr lang="en-ID" b="1" dirty="0" err="1"/>
              <a:t>perseroan</a:t>
            </a:r>
            <a:r>
              <a:rPr lang="en-ID" b="1" dirty="0"/>
              <a:t> </a:t>
            </a:r>
            <a:r>
              <a:rPr lang="en-ID" b="1" dirty="0" err="1"/>
              <a:t>dipakai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tameng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melawan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penipuan</a:t>
            </a:r>
            <a:r>
              <a:rPr lang="en-ID" dirty="0"/>
              <a:t>, </a:t>
            </a:r>
            <a:r>
              <a:rPr lang="en-ID" dirty="0" err="1"/>
              <a:t>penggelapan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yang </a:t>
            </a:r>
            <a:r>
              <a:rPr lang="en-ID" dirty="0" err="1"/>
              <a:t>merugikan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lain. Dalam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“</a:t>
            </a:r>
            <a:r>
              <a:rPr lang="en-ID" dirty="0" err="1"/>
              <a:t>menembus</a:t>
            </a:r>
            <a:r>
              <a:rPr lang="en-ID" dirty="0"/>
              <a:t> </a:t>
            </a:r>
            <a:r>
              <a:rPr lang="en-ID" dirty="0" err="1"/>
              <a:t>tirai</a:t>
            </a:r>
            <a:r>
              <a:rPr lang="en-ID" dirty="0"/>
              <a:t> </a:t>
            </a:r>
            <a:r>
              <a:rPr lang="en-ID" dirty="0" err="1"/>
              <a:t>korporasi</a:t>
            </a:r>
            <a:r>
              <a:rPr lang="en-ID" dirty="0"/>
              <a:t>” dan </a:t>
            </a:r>
            <a:r>
              <a:rPr lang="en-ID" dirty="0" err="1"/>
              <a:t>meminta</a:t>
            </a:r>
            <a:r>
              <a:rPr lang="en-ID" dirty="0"/>
              <a:t> </a:t>
            </a:r>
            <a:r>
              <a:rPr lang="en-ID" dirty="0" err="1"/>
              <a:t>pertanggungjawaban</a:t>
            </a:r>
            <a:r>
              <a:rPr lang="en-ID" dirty="0"/>
              <a:t> </a:t>
            </a:r>
            <a:r>
              <a:rPr lang="en-ID" b="1" dirty="0"/>
              <a:t>personal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pemilik</a:t>
            </a:r>
            <a:r>
              <a:rPr lang="en-ID" dirty="0"/>
              <a:t> </a:t>
            </a:r>
            <a:r>
              <a:rPr lang="en-ID" dirty="0" err="1"/>
              <a:t>saham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direksi</a:t>
            </a:r>
            <a:r>
              <a:rPr lang="en-ID" dirty="0"/>
              <a:t>.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 PERUSAHAAN – KOPERASI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 PERUSAHAAN – KOPERASI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04864"/>
            <a:ext cx="9144000" cy="13220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Restrukturisasi Perusahaan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" y="549910"/>
            <a:ext cx="8712835" cy="5761990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Jenis-Jenis Merger dalam Literature Ekonomi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Merger Horizontal – penggabungan antarperusahaan dalam industri sama.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Merger Vertikal – penggabungan antara perusahaan dalam rantai pasok (supplier + manufacturer).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Merger Konglomerat – perusahaan beda sektor.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Merger Ekstensi Pasar – memperluas jangkauan pasar.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chemeClr val="tx1"/>
                </a:solidFill>
              </a:rPr>
              <a:t>Merger Ekstensi Produk – memperluas lini produk perusahaan.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4970" y="549910"/>
            <a:ext cx="8437245" cy="5737225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Contoh Kasus Merger di Indonesia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Bank Mandiri (merger 4 bank negara).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Merger XL dan Axis dalam industri telekomunikasi.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Merger Bank Syariah Mandiri + BNI Syariah + BRI Syariah menjadi Bank Syariah Indonesia (BSI).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" y="549910"/>
            <a:ext cx="8712835" cy="568071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Konsolidasi / Peleburan: Pengertian dan Karakteristik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Konsolidasi adalah peleburan 2 atau lebih perusahaan menjadi satu entitas baru.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Semua perusahaan lama bubar.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Konsolidasi menata ulang struktur kepemilikan dari awal.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Biasanya digunakan ketika perusahaan memiliki kedudukan setara.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" y="478155"/>
            <a:ext cx="8712835" cy="5680710"/>
          </a:xfrm>
        </p:spPr>
        <p:txBody>
          <a:bodyPr>
            <a:noAutofit/>
          </a:bodyPr>
          <a:lstStyle/>
          <a:p>
            <a:pPr algn="ctr"/>
            <a:r>
              <a:rPr lang="en-US" altLang="en-US" sz="2100" dirty="0">
                <a:solidFill>
                  <a:schemeClr val="tx1"/>
                </a:solidFill>
              </a:rPr>
              <a:t>Keunggulan dan Kekurangan Konsolidasi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Keunggulan: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Entitas baru dapat membangun identitas, budaya, dan struktur organisasi berbeda.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Meningkatkan efisiensi dan sinergi.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Kekurangan: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Proses hukum dan administrasi lebih kompleks.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Resistensi karyawan dan manajemen lama.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Integrasi sistem membutuhkan waktu lama.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Contoh Konsolidasi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Pembentukan Bank Mandiri dianggap sebagai salah satu contoh konsolidasi terbaik dalam sejarah perbankan Indonesia.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Konsolidasi perusahaan logistik antar-BUMN.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" y="549910"/>
            <a:ext cx="8712835" cy="568071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Akuisisi / Pengambilalihan: Konsep Utama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Akuisisi adalah tindakan korporasi dengan mengambilalih saham atau aset perusahaan lain sehingga terjadi perubahan kontrol.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Berbeda dengan merger, perusahaan target tetap berdiri.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Umumnya digunakan untuk ekspansi cepat tanpa membubarkan perusahaan target.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" y="549910"/>
            <a:ext cx="8712835" cy="568071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Jenis-Jenis Akuisisi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Akuisisi Saham: pengambilalihan mayoritas saham.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Akuisisi Aset: hanya aset tertentu (pabrik, mesin, lisensi).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Akuisisi Friendly: disetujui manajemen target.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Akuisisi Hostile: mengambil alih tanpa persetujuan manajemen (umum di pasar modal).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Contoh Kasus Akuisisi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Akuisisi Freeport oleh Pemerintah Indonesia melalui Inalum.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Akuisisi Tokopedia oleh Gojek untuk membentuk GoTo Group.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Akuisisi Danone terhadap Aqua.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3370" y="549275"/>
            <a:ext cx="8427720" cy="5472430"/>
          </a:xfrm>
        </p:spPr>
        <p:txBody>
          <a:bodyPr>
            <a:norm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Divestasi: Konsep dan Peran Strategis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Divestasi adalah tindakan pelepasan aset, unit bisnis, atau saham untuk kepentingan strategi perusahaan.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Digunakan untuk restrukturisasi portofolio usaha.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Divestasi dapat meningkatkan fokus perusahaan pada core business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5275" y="621030"/>
            <a:ext cx="8524875" cy="5829935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Jenis Divestasi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Divestasi Aset – Penjualan aset perusahaan yang tidak lagi produktif atau tidak strategis, untuk meningkatkan efisiensi dan memperoleh dana segar.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Divestasi Unit Bisnis – Pelepasan atau penjualan satu unit bisnis atau anak perusahaan agar perusahaan induk dapat fokus pada lini usaha inti.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Divestasi Saham – Penjualan sebagian atau seluruh kepemilikan saham perusahaan kepada investor lain atau ke publik, biasanya untuk mendapatkan modal atau mengurangi risiko.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Divestasi Wajib – Divestasi yang dilakukan karena ketentuan regulasi pemerintah. Misalnya di sektor Minerba, perusahaan asing diwajibkan melepas sebagian sahamnya kepada pihak nasional.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9705" y="620395"/>
            <a:ext cx="8731885" cy="54006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Spin-off: Konsep dan Pengaturan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Spin-off adalah pemisahan unit usaha menjadi entitas baru dengan pemindahan aset, karyawan, dan operasional tertentu.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Tidak membubarkan perusahaan induk.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Digunakan untuk: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Fokus bisnis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Persiapan IPO anak perusahaan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Menarik investor baru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43230" y="549275"/>
            <a:ext cx="8317230" cy="5741670"/>
          </a:xfrm>
        </p:spPr>
        <p:txBody>
          <a:bodyPr>
            <a:normAutofit fontScale="25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en-US" sz="8000" dirty="0">
                <a:solidFill>
                  <a:schemeClr val="tx1"/>
                </a:solidFill>
              </a:rPr>
              <a:t>Jenis Spin-off dan Model Pelaksanaannya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altLang="en-US" sz="8000" dirty="0">
                <a:solidFill>
                  <a:schemeClr val="tx1"/>
                </a:solidFill>
              </a:rPr>
              <a:t>Full Spin-off: perusahaan baru sepenuhnya mandiri.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767715" indent="-286385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8000" dirty="0">
                <a:solidFill>
                  <a:schemeClr val="tx1"/>
                </a:solidFill>
              </a:rPr>
              <a:t>Perusahaan induk tidak lagi memiliki saham di perusahaan baru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767715" indent="-286385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8000" dirty="0">
                <a:solidFill>
                  <a:schemeClr val="tx1"/>
                </a:solidFill>
              </a:rPr>
              <a:t>Aset, karyawan, dan kegiatan usaha tertentu dipindahkan ke perusahaan baru.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767715" indent="-286385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8000" dirty="0">
                <a:solidFill>
                  <a:schemeClr val="tx1"/>
                </a:solidFill>
              </a:rPr>
              <a:t>Perusahaan baru memiliki manajemen, laporan keuangan, dan strategi bisnis sendiri.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</a:pPr>
            <a:r>
              <a:rPr lang="en-US" altLang="en-US" sz="8000" dirty="0">
                <a:solidFill>
                  <a:schemeClr val="tx1"/>
                </a:solidFill>
              </a:rPr>
              <a:t>Partial Spin-off: induk masih memegang sebagian saham.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754380" indent="-2603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8000" dirty="0">
                <a:solidFill>
                  <a:schemeClr val="tx1"/>
                </a:solidFill>
              </a:rPr>
              <a:t>Perusahaan baru berdiri terpisah, tetapi tetap berada di bawah pengawasan induk.Biasanya induk memegang 20%–80% saham.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754380" indent="-2603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8000" dirty="0">
                <a:solidFill>
                  <a:schemeClr val="tx1"/>
                </a:solidFill>
              </a:rPr>
              <a:t>Perusahaan baru dapat menerima investor lain, tetapi induk tetap pemegang saham utama.</a:t>
            </a:r>
            <a:endParaRPr lang="en-US" altLang="en-US" sz="8000" dirty="0">
              <a:solidFill>
                <a:schemeClr val="tx1"/>
              </a:solidFill>
            </a:endParaRPr>
          </a:p>
          <a:p>
            <a:pPr marL="754380" indent="-2603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8000" dirty="0">
                <a:solidFill>
                  <a:schemeClr val="tx1"/>
                </a:solidFill>
              </a:rPr>
              <a:t>Equity Carve-out: perusahaan baru dijual ke publik melalui IPO.</a:t>
            </a:r>
            <a:endParaRPr lang="en-US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7480" y="469900"/>
            <a:ext cx="8691880" cy="5730875"/>
          </a:xfrm>
        </p:spPr>
        <p:txBody>
          <a:bodyPr>
            <a:noAutofit/>
          </a:bodyPr>
          <a:lstStyle/>
          <a:p>
            <a:pPr algn="ctr">
              <a:buFont typeface="Arial" panose="020B0604020202020204" pitchFamily="34" charset="0"/>
            </a:pPr>
            <a:r>
              <a:rPr lang="en-US" altLang="en-US" sz="2200" dirty="0">
                <a:solidFill>
                  <a:schemeClr val="tx1"/>
                </a:solidFill>
              </a:rPr>
              <a:t>Pengertian Restrukturisasi Perusahaan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200" dirty="0">
                <a:solidFill>
                  <a:schemeClr val="tx1"/>
                </a:solidFill>
              </a:rPr>
              <a:t>Restrukturisasi adalah proses penataan ulang struktur internal perusahaan untuk mencapai efisiensi, keberlanjutan, dan daya saing.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200" dirty="0">
                <a:solidFill>
                  <a:schemeClr val="tx1"/>
                </a:solidFill>
              </a:rPr>
              <a:t>Meliputi restrukturisasi: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Organisasi (perubahan struktur jabatan, divisi, kewenangan).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Operasional (perubahan proses bisnis, model produksi, teknologi).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Keuangan (penataan modal, pengelolaan utang, refinancing).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Kepemilikan (merger, akuisisi, spin-off, divestasi).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200" dirty="0">
                <a:solidFill>
                  <a:schemeClr val="tx1"/>
                </a:solidFill>
              </a:rPr>
              <a:t>Dalam literatur hukum bisnis, restrukturisasi disebut sebagai tindakan korporasi (corporate action) yang mengubah bentuk, struktur, atau kepemilikan perusahaan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3530" y="655320"/>
            <a:ext cx="8563610" cy="5833745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 startAt="3"/>
            </a:pPr>
            <a:r>
              <a:rPr lang="en-US" altLang="en-US" sz="2100">
                <a:solidFill>
                  <a:schemeClr val="tx1"/>
                </a:solidFill>
              </a:rPr>
              <a:t>Equity carve-out adalah spin-off di mana perusahaan baru dijual atau dilepas sebagian sahamnya kepada publik melalui IPO (Initial Public Offering).</a:t>
            </a:r>
            <a:endParaRPr lang="en-US" altLang="en-US" sz="2100">
              <a:solidFill>
                <a:schemeClr val="tx1"/>
              </a:solidFill>
            </a:endParaRPr>
          </a:p>
          <a:p>
            <a:pPr marL="817245" indent="-351155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Perusahaan baru menjadi anak perusahaan, tetapi sahamnya diperdagangkan di bursa.</a:t>
            </a:r>
            <a:endParaRPr lang="en-US" altLang="en-US" sz="2100">
              <a:solidFill>
                <a:schemeClr val="tx1"/>
              </a:solidFill>
            </a:endParaRPr>
          </a:p>
          <a:p>
            <a:pPr marL="817245" indent="-351155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Induk tetap pemegang saham mayoritas, tetapi masyarakat dapat membeli saham perusahaan baru.</a:t>
            </a:r>
            <a:endParaRPr lang="en-US" altLang="en-US" sz="2100">
              <a:solidFill>
                <a:schemeClr val="tx1"/>
              </a:solidFill>
            </a:endParaRPr>
          </a:p>
          <a:p>
            <a:pPr marL="817245" indent="-351155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Tujuan utamanya adalah mendapatkan pendanaan dari pasar modal.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3530" y="655320"/>
            <a:ext cx="8563610" cy="583374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Analisis Perbandingan Bentuk Restrukturisasi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70" y="1555750"/>
            <a:ext cx="8839835" cy="374586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3530" y="655320"/>
            <a:ext cx="8563610" cy="5833745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>
                <a:solidFill>
                  <a:schemeClr val="tx1"/>
                </a:solidFill>
              </a:rPr>
              <a:t>Kesimpulan Umum dan Relevansi Akademik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Restrukturisasi perusahaan adalah instrumen strategis untuk pertumbuhan, efisiensi, dan daya saing.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Memiliki konsekuensi hukum yang besar sehingga membutuhkan due diligence dan persetujuan organ perusahaan.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Mahasiswa perlu memahami aspek hukum, ekonomi, dan strategi dalam setiap bentuk restrukturisasi.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Dalam praktik, restrukturisasi sering menjadi strategi penyelamatan perusahaan, transformasi bisnis, dan ekspansi usaha.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613410"/>
            <a:ext cx="8425180" cy="557466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Penyebab Restrukturisasi PerusahaanFaktor Internal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Inefisiensi organisasi.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Beban biaya terlalu tinggi.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Struktur modal tidak sehat (utang menumpuk).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Manajemen tidak kompetitif.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Faktor Eksternal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Globalisasi dan liberalisasi pasar.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Perubahan teknologi digital (AI, otomasi).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Perubahan regulasi pemerintah.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Disrupsi kompetisi (contoh: hadirnya platform digital).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613410"/>
            <a:ext cx="8411845" cy="5458460"/>
          </a:xfrm>
        </p:spPr>
        <p:txBody>
          <a:bodyPr>
            <a:noAutofit/>
          </a:bodyPr>
          <a:lstStyle/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Faktor Strategis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Perusahaan ingin masuk ke industri baru.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Pemusatan bisnis inti (core business).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Sinergi antarperusahaan.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Faktor Krisis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Pandemi, resesi, dan krisis ekonomi global.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Kenaikan bahan baku atau harga komoditas.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613410"/>
            <a:ext cx="8425180" cy="5647690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Konsep Dasar Hukum Restrukturisasi Perusahaan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Restrukturisasi termasuk tindakan hukum (legal corporate action) yang membutuhkan: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Persetujuan RUPS (Pasal 87 UU PT).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Rancangan Penggabungan/Peleburan/Pengambilalihan (Pasal 123–126 UU PT).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Pemberitahuan kepada Karyawan (Pasal 127 ayat 2 UU PT).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Pemberitahuan kepada Kreditor yang dapat mengajukan keberatan.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Persetujuan dari Regulator (OJK, KPPU, Kemenkumham).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Untuk perusahaan publik, wajib memenuhi ketentuan keterbukaan informasi.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613410"/>
            <a:ext cx="8512810" cy="555180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Regulasi yang Mengatur Restrukturisasi di Indonesia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UU No. 40 Tahun 2007 tentang Perseroan Terbatas.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PP No. 27 Tahun 1998 tentang Penggabungan, Peleburan, dan Pengambilalihan.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UU No. 5 Tahun 1999 tentang Larangan Praktik Monopoli dan Persaingan Usaha (KPPU).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POJK 74/POJK.04/2016 (Transaksi Material &amp; Perubahan Kegiatan Usaha).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Regulasi sektor: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756285" indent="-26035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Perbankan (POJK Konsolidasi Bank).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756285" indent="-26035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Minerba (kewajiban divestasi).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756285" indent="-26035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Telekomunikasi.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6"/>
            </a:pPr>
            <a:r>
              <a:rPr lang="en-US" altLang="en-US" sz="2200" dirty="0">
                <a:solidFill>
                  <a:schemeClr val="tx1"/>
                </a:solidFill>
              </a:rPr>
              <a:t>KUH Perdata terkait perjanjian dan pengalihan aset.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613410"/>
            <a:ext cx="8425180" cy="54260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Tahapan Restrukturisasi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Diagnosis Masalah - Audit manajemen, audit operasional, audit keuangan.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Perumusan Strategi Restrukturisasi - Penilaian opsi: merger, akuisisi, spin-off, divestasi.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Due Diligence - Hukum, keuangan, pajak, lingkungan, tenaga kerja.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Penyusunan Rancangan Tindakan Korporasi.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Persetujuan Internal Perusahaan (RUPS, Direksi, Komisaris).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Persetujuan/Notifikasi Regulator (KPPU, OJK).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Pelaksanaan Transaksi.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228600" indent="-228600" algn="just"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Integrasi Pasca-transaksi (post-merger integration).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613410"/>
            <a:ext cx="8425180" cy="5471160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Merger / Penggabungan: Konsep Hukum dan Bisnis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Merger terjadi ketika satu perusahaan menyerap perusahaan lain sehingga perusahaan yang diserap bubar secara hukum.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Tanggung jawab, aset, karyawan, perjanjian semuanya dialihkan ke perusahaan yang menerima penggabungan.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Merger digunakan untuk: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Menghilangkan kompetitor langsung.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Menambah kapasitas produksi.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Menguatkan modal dan likuiditas.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Mediasi krisis perusahaan yang hampir bangkrut.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541655"/>
            <a:ext cx="8425180" cy="4881880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Aspek Hukum Merger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Pengumuman rencana merger minimal 30 hari sebelum RUPS kepada kreditor (UU PT Pasal 127).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Perusahaan wajib menghindari terbentuknya monopoli (lapor ke KPPU).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Perjanjian kerja karyawan tetap berlaku di perusahaan hasil merger.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Merger harus dicatat dan mendapat pengesahan dari Kemenkumham.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8070</Words>
  <Application>WPS Presentation</Application>
  <PresentationFormat>On-screen Show (4:3)</PresentationFormat>
  <Paragraphs>208</Paragraphs>
  <Slides>23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533</cp:revision>
  <cp:lastPrinted>2017-08-29T02:54:00Z</cp:lastPrinted>
  <dcterms:created xsi:type="dcterms:W3CDTF">2010-04-18T12:06:00Z</dcterms:created>
  <dcterms:modified xsi:type="dcterms:W3CDTF">2025-12-12T16:24:33Z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DFE93D5D953248768839D25D769E0F9B_12</vt:lpwstr>
  </property>
  <property fmtid="{D5CDD505-2E9C-101B-9397-08002B2CF9AE}" pid="3" name="KSOProductBuildVer">
    <vt:lpwstr>1033-12.2.0.23155</vt:lpwstr>
  </property>
</Properties>
</file>