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3"/>
  </p:handoutMasterIdLst>
  <p:sldIdLst>
    <p:sldId id="256" r:id="rId3"/>
    <p:sldId id="332" r:id="rId5"/>
    <p:sldId id="333" r:id="rId6"/>
    <p:sldId id="348" r:id="rId7"/>
    <p:sldId id="349" r:id="rId8"/>
    <p:sldId id="350" r:id="rId9"/>
    <p:sldId id="351" r:id="rId10"/>
    <p:sldId id="352" r:id="rId11"/>
    <p:sldId id="353" r:id="rId12"/>
    <p:sldId id="299" r:id="rId13"/>
    <p:sldId id="344" r:id="rId14"/>
    <p:sldId id="343" r:id="rId15"/>
    <p:sldId id="345" r:id="rId16"/>
    <p:sldId id="339" r:id="rId17"/>
    <p:sldId id="340" r:id="rId18"/>
    <p:sldId id="346" r:id="rId19"/>
    <p:sldId id="347" r:id="rId20"/>
    <p:sldId id="354" r:id="rId21"/>
    <p:sldId id="318" r:id="rId22"/>
  </p:sldIdLst>
  <p:sldSz cx="9144000" cy="6858000" type="screen4x3"/>
  <p:notesSz cx="7045325" cy="9345295"/>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5" userDrawn="1">
          <p15:clr>
            <a:srgbClr val="A4A3A4"/>
          </p15:clr>
        </p15:guide>
        <p15:guide id="2" pos="286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showGuides="1">
      <p:cViewPr varScale="1">
        <p:scale>
          <a:sx n="80" d="100"/>
          <a:sy n="80" d="100"/>
        </p:scale>
        <p:origin x="1092" y="96"/>
      </p:cViewPr>
      <p:guideLst>
        <p:guide orient="horz" pos="2155"/>
        <p:guide pos="2861"/>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37"/>
        <p:guide pos="2204"/>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8" Type="http://schemas.openxmlformats.org/officeDocument/2006/relationships/tags" Target="tags/tag9.xml"/><Relationship Id="rId27" Type="http://schemas.openxmlformats.org/officeDocument/2006/relationships/commentAuthors" Target="commentAuthors.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handoutMaster" Target="handoutMasters/handoutMaster1.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2E15931E-1654-4B73-89B2-8E333D9C42E0}" type="doc">
      <dgm:prSet loTypeId="list" loCatId="list" qsTypeId="urn:microsoft.com/office/officeart/2005/8/quickstyle/simple1" qsCatId="simple" csTypeId="urn:microsoft.com/office/officeart/2005/8/colors/accent1_2" csCatId="accent1" phldr="0"/>
      <dgm:spPr/>
      <dgm:t>
        <a:bodyPr/>
        <a:p>
          <a:endParaRPr lang="en-US"/>
        </a:p>
      </dgm:t>
    </dgm:pt>
    <dgm:pt modelId="{90DDC401-903F-495B-A387-FFA8A45891F6}">
      <dgm:prSet phldrT="[Text]" phldr="0" custT="0"/>
      <dgm:spPr/>
      <dgm:t>
        <a:bodyPr vert="horz" wrap="square"/>
        <a:p>
          <a:pPr>
            <a:lnSpc>
              <a:spcPct val="100000"/>
            </a:lnSpc>
            <a:spcBef>
              <a:spcPct val="0"/>
            </a:spcBef>
            <a:spcAft>
              <a:spcPct val="35000"/>
            </a:spcAft>
          </a:pPr>
          <a:r>
            <a:rPr lang="en-US"/>
            <a:t>KEPALA KANTOR PERTANAHAN KOTA/KAB</a:t>
          </a:r>
          <a:r>
            <a:rPr lang="en-US"/>
            <a:t/>
          </a:r>
          <a:endParaRPr lang="en-US"/>
        </a:p>
      </dgm:t>
    </dgm:pt>
    <dgm:pt modelId="{C8BB0B8A-C63A-4F83-B8DD-3A7CE259E4EE}" cxnId="{1A8396D8-786D-4747-AC4C-6EE96FE6C572}" type="parTrans">
      <dgm:prSet/>
      <dgm:spPr/>
      <dgm:t>
        <a:bodyPr/>
        <a:p>
          <a:endParaRPr lang="en-US"/>
        </a:p>
      </dgm:t>
    </dgm:pt>
    <dgm:pt modelId="{35E5E878-0907-4014-9CFA-56AEFE6C22E5}" cxnId="{1A8396D8-786D-4747-AC4C-6EE96FE6C572}" type="sibTrans">
      <dgm:prSet/>
      <dgm:spPr/>
      <dgm:t>
        <a:bodyPr/>
        <a:p>
          <a:endParaRPr lang="en-US"/>
        </a:p>
      </dgm:t>
    </dgm:pt>
    <dgm:pt modelId="{E08CEB0C-E37F-4DCA-A8EA-4B2CD3AD7754}">
      <dgm:prSet phldrT="[Text]" phldr="0" custT="1"/>
      <dgm:spPr/>
      <dgm:t>
        <a:bodyPr vert="horz" wrap="square"/>
        <a:p>
          <a:pPr>
            <a:lnSpc>
              <a:spcPct val="100000"/>
            </a:lnSpc>
            <a:spcBef>
              <a:spcPct val="0"/>
            </a:spcBef>
            <a:spcAft>
              <a:spcPct val="15000"/>
            </a:spcAft>
          </a:pPr>
          <a:r>
            <a:rPr lang="en-US" altLang="en-US" sz="2000"/>
            <a:t>Melaksanakan pendaftaran tanah di wilayah kerja masing-masing.</a:t>
          </a:r>
          <a:r>
            <a:rPr lang="en-US" altLang="en-US" sz="2000"/>
            <a:t/>
          </a:r>
          <a:endParaRPr lang="en-US" altLang="en-US" sz="2000"/>
        </a:p>
      </dgm:t>
    </dgm:pt>
    <dgm:pt modelId="{FB4BCC77-44E9-4065-8A2F-90CD32DE34E3}" cxnId="{F99B132A-E8B6-4333-B860-C43EE6F991AC}" type="parTrans">
      <dgm:prSet/>
      <dgm:spPr/>
      <dgm:t>
        <a:bodyPr/>
        <a:p>
          <a:endParaRPr lang="en-US"/>
        </a:p>
      </dgm:t>
    </dgm:pt>
    <dgm:pt modelId="{41FED480-3E2E-47A2-B997-02D527BC8082}" cxnId="{F99B132A-E8B6-4333-B860-C43EE6F991AC}" type="sibTrans">
      <dgm:prSet/>
      <dgm:spPr/>
      <dgm:t>
        <a:bodyPr/>
        <a:p>
          <a:endParaRPr lang="en-US"/>
        </a:p>
      </dgm:t>
    </dgm:pt>
    <dgm:pt modelId="{4F8C75CB-804F-41FB-B470-AB064B6E007B}">
      <dgm:prSet phldr="0" custT="1"/>
      <dgm:spPr/>
      <dgm:t>
        <a:bodyPr vert="horz" wrap="square"/>
        <a:p>
          <a:pPr>
            <a:lnSpc>
              <a:spcPct val="100000"/>
            </a:lnSpc>
            <a:spcBef>
              <a:spcPct val="0"/>
            </a:spcBef>
            <a:spcAft>
              <a:spcPct val="15000"/>
            </a:spcAft>
          </a:pPr>
          <a:r>
            <a:rPr lang="en-US" altLang="en-US" sz="2000"/>
            <a:t>Bertanggung jawab atas pengukuran, pemetaan, pencatatan, dan penerbitan sertifikat.</a:t>
          </a:r>
          <a:r>
            <a:rPr lang="en-US" altLang="en-US" sz="2000"/>
            <a:t/>
          </a:r>
          <a:endParaRPr lang="en-US" altLang="en-US" sz="2000"/>
        </a:p>
      </dgm:t>
    </dgm:pt>
    <dgm:pt modelId="{A6B64556-4D0A-4B97-9B87-C305ED1B57FB}" cxnId="{A056BBE4-F0AE-4C98-BFA9-507DDF457B35}" type="parTrans">
      <dgm:prSet/>
      <dgm:spPr/>
    </dgm:pt>
    <dgm:pt modelId="{B72BF15A-7F10-411C-8A88-B2AFB18138EB}" cxnId="{A056BBE4-F0AE-4C98-BFA9-507DDF457B35}" type="sibTrans">
      <dgm:prSet/>
      <dgm:spPr/>
    </dgm:pt>
    <dgm:pt modelId="{6F0A097D-F224-4321-A278-D4B836A2F675}">
      <dgm:prSet phldr="0" custT="1"/>
      <dgm:spPr/>
      <dgm:t>
        <a:bodyPr vert="horz" wrap="square"/>
        <a:p>
          <a:pPr>
            <a:lnSpc>
              <a:spcPct val="100000"/>
            </a:lnSpc>
            <a:spcBef>
              <a:spcPct val="0"/>
            </a:spcBef>
            <a:spcAft>
              <a:spcPct val="15000"/>
            </a:spcAft>
          </a:pPr>
          <a:r>
            <a:rPr lang="en-US" altLang="en-US" sz="2000"/>
            <a:t>Menangani sengketa pertanahan di tingkat lokal.</a:t>
          </a:r>
          <a:r>
            <a:rPr lang="en-US" altLang="en-US" sz="2000"/>
            <a:t/>
          </a:r>
          <a:endParaRPr lang="en-US" altLang="en-US" sz="2000"/>
        </a:p>
      </dgm:t>
    </dgm:pt>
    <dgm:pt modelId="{0CCABD36-3773-40A0-8C21-7ECCFD5D7344}" cxnId="{E458E8C1-9E08-40EC-BAAB-83FE048863E9}" type="parTrans">
      <dgm:prSet/>
      <dgm:spPr/>
    </dgm:pt>
    <dgm:pt modelId="{7BFAED87-A0A4-4CE1-9B84-3B103195A0C9}" cxnId="{E458E8C1-9E08-40EC-BAAB-83FE048863E9}" type="sibTrans">
      <dgm:prSet/>
      <dgm:spPr/>
    </dgm:pt>
    <dgm:pt modelId="{A6685E83-BEEC-49B3-B40A-539E2C0D7A1A}">
      <dgm:prSet phldrT="[Text]" phldr="0" custT="0"/>
      <dgm:spPr/>
      <dgm:t>
        <a:bodyPr vert="horz" wrap="square"/>
        <a:p>
          <a:pPr>
            <a:lnSpc>
              <a:spcPct val="100000"/>
            </a:lnSpc>
            <a:spcBef>
              <a:spcPct val="0"/>
            </a:spcBef>
            <a:spcAft>
              <a:spcPct val="35000"/>
            </a:spcAft>
          </a:pPr>
          <a:r>
            <a:rPr lang="en-US"/>
            <a:t>PPAT</a:t>
          </a:r>
          <a:r>
            <a:rPr lang="en-US"/>
            <a:t/>
          </a:r>
          <a:endParaRPr lang="en-US"/>
        </a:p>
      </dgm:t>
    </dgm:pt>
    <dgm:pt modelId="{FECC43A3-D59E-4EE1-9557-8FBB90D5B362}" cxnId="{01BB9D2B-0E43-45C8-B626-3BEC26EB6820}" type="parTrans">
      <dgm:prSet/>
      <dgm:spPr/>
      <dgm:t>
        <a:bodyPr/>
        <a:p>
          <a:endParaRPr lang="en-US"/>
        </a:p>
      </dgm:t>
    </dgm:pt>
    <dgm:pt modelId="{68BB6C9A-B7F0-43A0-955B-FC8C4D4009BF}" cxnId="{01BB9D2B-0E43-45C8-B626-3BEC26EB6820}" type="sibTrans">
      <dgm:prSet/>
      <dgm:spPr/>
      <dgm:t>
        <a:bodyPr/>
        <a:p>
          <a:endParaRPr lang="en-US"/>
        </a:p>
      </dgm:t>
    </dgm:pt>
    <dgm:pt modelId="{CBA50553-63FA-4B5A-9888-EDDBA06CA593}">
      <dgm:prSet phldrT="[Text]" phldr="0" custT="1"/>
      <dgm:spPr/>
      <dgm:t>
        <a:bodyPr vert="horz" wrap="square"/>
        <a:p>
          <a:pPr>
            <a:lnSpc>
              <a:spcPct val="100000"/>
            </a:lnSpc>
            <a:spcBef>
              <a:spcPct val="0"/>
            </a:spcBef>
            <a:spcAft>
              <a:spcPct val="15000"/>
            </a:spcAft>
          </a:pPr>
          <a:r>
            <a:rPr lang="en-US" altLang="en-US" sz="1600"/>
            <a:t>Pejabat umum yang berwenang membuat akta otentik mengenai perbuatan hukum tertentu atas tanah (jual beli, hibah, tukar-menukar, dll).</a:t>
          </a:r>
          <a:r>
            <a:rPr lang="en-US" altLang="en-US" sz="1600"/>
            <a:t/>
          </a:r>
          <a:endParaRPr lang="en-US" altLang="en-US" sz="1600"/>
        </a:p>
      </dgm:t>
    </dgm:pt>
    <dgm:pt modelId="{73E2772F-165D-4B56-ACC2-969CBF53B0A8}" cxnId="{7BEE4EDA-AD21-4EC9-B688-EBDC3909A925}" type="parTrans">
      <dgm:prSet/>
      <dgm:spPr/>
      <dgm:t>
        <a:bodyPr/>
        <a:p>
          <a:endParaRPr lang="en-US"/>
        </a:p>
      </dgm:t>
    </dgm:pt>
    <dgm:pt modelId="{7BFD1607-7356-4D3D-A829-75D002A3A4B0}" cxnId="{7BEE4EDA-AD21-4EC9-B688-EBDC3909A925}" type="sibTrans">
      <dgm:prSet/>
      <dgm:spPr/>
      <dgm:t>
        <a:bodyPr/>
        <a:p>
          <a:endParaRPr lang="en-US"/>
        </a:p>
      </dgm:t>
    </dgm:pt>
    <dgm:pt modelId="{ACEAF931-779A-4B4C-BFD4-FB4EAA639E97}">
      <dgm:prSet phldr="0" custT="1"/>
      <dgm:spPr/>
      <dgm:t>
        <a:bodyPr vert="horz" wrap="square"/>
        <a:p>
          <a:pPr>
            <a:lnSpc>
              <a:spcPct val="100000"/>
            </a:lnSpc>
            <a:spcBef>
              <a:spcPct val="0"/>
            </a:spcBef>
            <a:spcAft>
              <a:spcPct val="15000"/>
            </a:spcAft>
          </a:pPr>
          <a:r>
            <a:rPr lang="en-US" altLang="en-US" sz="1600"/>
            <a:t>Akta PPAT menjadi dasar pendaftaran perubahan hak di Kantor Pertanahan.</a:t>
          </a:r>
          <a:r>
            <a:rPr lang="en-US" altLang="en-US" sz="1600"/>
            <a:t/>
          </a:r>
          <a:endParaRPr lang="en-US" altLang="en-US" sz="1600"/>
        </a:p>
      </dgm:t>
    </dgm:pt>
    <dgm:pt modelId="{80764F46-42C0-4620-881B-2B163AD19AB3}" cxnId="{E80BBD58-DC98-4014-901E-87D6CB2CC021}" type="parTrans">
      <dgm:prSet/>
      <dgm:spPr/>
    </dgm:pt>
    <dgm:pt modelId="{43CE28AE-DB24-4852-B18C-2C22678EF815}" cxnId="{E80BBD58-DC98-4014-901E-87D6CB2CC021}" type="sibTrans">
      <dgm:prSet/>
      <dgm:spPr/>
    </dgm:pt>
    <dgm:pt modelId="{18EAC087-E2C5-4208-9CCD-70E5DFC52574}">
      <dgm:prSet phldr="0" custT="1"/>
      <dgm:spPr/>
      <dgm:t>
        <a:bodyPr vert="horz" wrap="square"/>
        <a:p>
          <a:pPr>
            <a:lnSpc>
              <a:spcPct val="100000"/>
            </a:lnSpc>
            <a:spcBef>
              <a:spcPct val="0"/>
            </a:spcBef>
            <a:spcAft>
              <a:spcPct val="15000"/>
            </a:spcAft>
          </a:pPr>
          <a:r>
            <a:rPr lang="en-US" altLang="en-US" sz="1600"/>
            <a:t>PPAT berperan sebagai penghubung antara masyarakat dan Kantor Pertanahan.</a:t>
          </a:r>
          <a:r>
            <a:rPr lang="en-US" altLang="en-US" sz="1600"/>
            <a:t/>
          </a:r>
          <a:endParaRPr lang="en-US" altLang="en-US" sz="1600"/>
        </a:p>
      </dgm:t>
    </dgm:pt>
    <dgm:pt modelId="{6AD3643A-0EE0-42C3-B4C4-2BE171656618}" cxnId="{A931092E-06DC-47A4-A9BE-8734AD54FB14}" type="parTrans">
      <dgm:prSet/>
      <dgm:spPr/>
    </dgm:pt>
    <dgm:pt modelId="{A154A42C-0873-4C08-A5DE-03D50FCF7A6F}" cxnId="{A931092E-06DC-47A4-A9BE-8734AD54FB14}" type="sibTrans">
      <dgm:prSet/>
      <dgm:spPr/>
    </dgm:pt>
    <dgm:pt modelId="{C8DDDFA1-AF37-4444-AAEB-D51CEE212719}">
      <dgm:prSet phldrT="[Text]" phldr="0" custT="0"/>
      <dgm:spPr/>
      <dgm:t>
        <a:bodyPr vert="horz" wrap="square"/>
        <a:p>
          <a:pPr>
            <a:lnSpc>
              <a:spcPct val="100000"/>
            </a:lnSpc>
            <a:spcBef>
              <a:spcPct val="0"/>
            </a:spcBef>
            <a:spcAft>
              <a:spcPct val="35000"/>
            </a:spcAft>
          </a:pPr>
          <a:r>
            <a:rPr lang="en-US"/>
            <a:t>PANITIA AJUDIKASI</a:t>
          </a:r>
          <a:r>
            <a:rPr lang="en-US"/>
            <a:t/>
          </a:r>
          <a:endParaRPr lang="en-US"/>
        </a:p>
      </dgm:t>
    </dgm:pt>
    <dgm:pt modelId="{26EA520A-5891-4EBA-B2AD-1840663D8C07}" cxnId="{7CE5DC63-A711-489D-8DCA-088A82F7BEDB}" type="parTrans">
      <dgm:prSet/>
      <dgm:spPr/>
      <dgm:t>
        <a:bodyPr/>
        <a:p>
          <a:endParaRPr lang="en-US"/>
        </a:p>
      </dgm:t>
    </dgm:pt>
    <dgm:pt modelId="{CE2287C8-6424-4771-88FD-4DADE15C5A04}" cxnId="{7CE5DC63-A711-489D-8DCA-088A82F7BEDB}" type="sibTrans">
      <dgm:prSet/>
      <dgm:spPr/>
      <dgm:t>
        <a:bodyPr/>
        <a:p>
          <a:endParaRPr lang="en-US"/>
        </a:p>
      </dgm:t>
    </dgm:pt>
    <dgm:pt modelId="{5AA02751-379E-46DB-884A-F23ACBC498EE}">
      <dgm:prSet phldrT="[Text]" phldr="0" custT="1"/>
      <dgm:spPr/>
      <dgm:t>
        <a:bodyPr vert="horz" wrap="square"/>
        <a:p>
          <a:pPr>
            <a:lnSpc>
              <a:spcPct val="100000"/>
            </a:lnSpc>
            <a:spcBef>
              <a:spcPct val="0"/>
            </a:spcBef>
            <a:spcAft>
              <a:spcPct val="15000"/>
            </a:spcAft>
          </a:pPr>
          <a:r>
            <a:rPr lang="en-US" altLang="en-US" sz="1600"/>
            <a:t>Dibentuk untuk mempercepat pendaftaran tanah secara massal.</a:t>
          </a:r>
          <a:r>
            <a:rPr lang="en-US" altLang="en-US" sz="1600"/>
            <a:t/>
          </a:r>
          <a:endParaRPr lang="en-US" altLang="en-US" sz="1600"/>
        </a:p>
      </dgm:t>
    </dgm:pt>
    <dgm:pt modelId="{D0D77647-95BE-4607-B2F0-006D9CAB8F0E}" cxnId="{FB28F25A-B06F-411F-BD01-5096FC993621}" type="parTrans">
      <dgm:prSet/>
      <dgm:spPr/>
      <dgm:t>
        <a:bodyPr/>
        <a:p>
          <a:endParaRPr lang="en-US"/>
        </a:p>
      </dgm:t>
    </dgm:pt>
    <dgm:pt modelId="{3DBF6B9F-A188-4D67-ABE8-0633561FA9E5}" cxnId="{FB28F25A-B06F-411F-BD01-5096FC993621}" type="sibTrans">
      <dgm:prSet/>
      <dgm:spPr/>
      <dgm:t>
        <a:bodyPr/>
        <a:p>
          <a:endParaRPr lang="en-US"/>
        </a:p>
      </dgm:t>
    </dgm:pt>
    <dgm:pt modelId="{F65AE606-3391-421D-AE65-4F2646B8DE7C}">
      <dgm:prSet phldr="0" custT="1"/>
      <dgm:spPr/>
      <dgm:t>
        <a:bodyPr vert="horz" wrap="square"/>
        <a:p>
          <a:pPr>
            <a:lnSpc>
              <a:spcPct val="100000"/>
            </a:lnSpc>
            <a:spcBef>
              <a:spcPct val="0"/>
            </a:spcBef>
            <a:spcAft>
              <a:spcPct val="15000"/>
            </a:spcAft>
          </a:pPr>
          <a:r>
            <a:rPr lang="en-US" altLang="en-US" sz="1600"/>
            <a:t>Tugas: melakukan penelitian, pengumpulan data, dan verifikasi hak atas tanah.</a:t>
          </a:r>
          <a:r>
            <a:rPr lang="en-US" altLang="en-US" sz="1600"/>
            <a:t/>
          </a:r>
          <a:endParaRPr lang="en-US" altLang="en-US" sz="1600"/>
        </a:p>
      </dgm:t>
    </dgm:pt>
    <dgm:pt modelId="{9E0E0E9C-384B-47F9-923B-9F220C063FC2}" cxnId="{09B35FFC-F574-471D-803B-C64E6DDB67BA}" type="parTrans">
      <dgm:prSet/>
      <dgm:spPr/>
    </dgm:pt>
    <dgm:pt modelId="{54F861A9-98A7-47BD-85AD-3C9D5CEA8209}" cxnId="{09B35FFC-F574-471D-803B-C64E6DDB67BA}" type="sibTrans">
      <dgm:prSet/>
      <dgm:spPr/>
    </dgm:pt>
    <dgm:pt modelId="{35DDFAC4-1BA5-4187-BB84-31A30768191E}">
      <dgm:prSet phldr="0" custT="1"/>
      <dgm:spPr/>
      <dgm:t>
        <a:bodyPr vert="horz" wrap="square"/>
        <a:p>
          <a:pPr>
            <a:lnSpc>
              <a:spcPct val="100000"/>
            </a:lnSpc>
            <a:spcBef>
              <a:spcPct val="0"/>
            </a:spcBef>
            <a:spcAft>
              <a:spcPct val="15000"/>
            </a:spcAft>
          </a:pPr>
          <a:r>
            <a:rPr lang="en-US" altLang="en-US" sz="1600"/>
            <a:t>Hasil kerja panitia menjadi dasar penerbitan sertifikat tanah secara kolektif.</a:t>
          </a:r>
          <a:r>
            <a:rPr lang="en-US" altLang="en-US" sz="1600"/>
            <a:t/>
          </a:r>
          <a:endParaRPr lang="en-US" altLang="en-US" sz="1600"/>
        </a:p>
      </dgm:t>
    </dgm:pt>
    <dgm:pt modelId="{1F3076DB-62A5-4E35-8ED1-ED91CCDF979B}" cxnId="{715399C0-DF07-450C-8AAF-01BF86A9B0E5}" type="parTrans">
      <dgm:prSet/>
      <dgm:spPr/>
    </dgm:pt>
    <dgm:pt modelId="{1771A7FC-509B-4EB5-A9E2-D4FDD79D90C9}" cxnId="{715399C0-DF07-450C-8AAF-01BF86A9B0E5}" type="sibTrans">
      <dgm:prSet/>
      <dgm:spPr/>
    </dgm:pt>
    <dgm:pt modelId="{D5935282-3C7C-4F88-A1AE-C27DB8591514}" type="pres">
      <dgm:prSet presAssocID="{2E15931E-1654-4B73-89B2-8E333D9C42E0}" presName="Name0" presStyleCnt="0">
        <dgm:presLayoutVars>
          <dgm:dir/>
          <dgm:animLvl val="lvl"/>
          <dgm:resizeHandles val="exact"/>
        </dgm:presLayoutVars>
      </dgm:prSet>
      <dgm:spPr/>
    </dgm:pt>
    <dgm:pt modelId="{E61486FD-113E-4C87-8ADF-B1A8E2A84801}" type="pres">
      <dgm:prSet presAssocID="{90DDC401-903F-495B-A387-FFA8A45891F6}" presName="linNode" presStyleCnt="0"/>
      <dgm:spPr/>
    </dgm:pt>
    <dgm:pt modelId="{96BE2B31-D87C-43E1-BE64-4C27B13F4AA4}" type="pres">
      <dgm:prSet presAssocID="{90DDC401-903F-495B-A387-FFA8A45891F6}" presName="parentText" presStyleLbl="node1" presStyleIdx="0" presStyleCnt="3">
        <dgm:presLayoutVars>
          <dgm:chMax val="1"/>
          <dgm:bulletEnabled val="1"/>
        </dgm:presLayoutVars>
      </dgm:prSet>
      <dgm:spPr/>
    </dgm:pt>
    <dgm:pt modelId="{DD9406C3-FC80-4468-A55B-122D744D43F0}" type="pres">
      <dgm:prSet presAssocID="{90DDC401-903F-495B-A387-FFA8A45891F6}" presName="descendantText" presStyleLbl="alignAccFollowNode1" presStyleIdx="0" presStyleCnt="3" custScaleX="123935">
        <dgm:presLayoutVars>
          <dgm:bulletEnabled val="1"/>
        </dgm:presLayoutVars>
      </dgm:prSet>
      <dgm:spPr/>
    </dgm:pt>
    <dgm:pt modelId="{F1941F29-E51C-4282-956D-50CFAFAEB9B8}" type="pres">
      <dgm:prSet presAssocID="{35E5E878-0907-4014-9CFA-56AEFE6C22E5}" presName="sp" presStyleCnt="0"/>
      <dgm:spPr/>
    </dgm:pt>
    <dgm:pt modelId="{B589D1EC-5156-4FB2-BB1C-8E1290A868B9}" type="pres">
      <dgm:prSet presAssocID="{A6685E83-BEEC-49B3-B40A-539E2C0D7A1A}" presName="linNode" presStyleCnt="0"/>
      <dgm:spPr/>
    </dgm:pt>
    <dgm:pt modelId="{EBD335B5-8308-49CB-9630-99D852747B1F}" type="pres">
      <dgm:prSet presAssocID="{A6685E83-BEEC-49B3-B40A-539E2C0D7A1A}" presName="parentText" presStyleLbl="node1" presStyleIdx="1" presStyleCnt="3" custScaleX="78949">
        <dgm:presLayoutVars>
          <dgm:chMax val="1"/>
          <dgm:bulletEnabled val="1"/>
        </dgm:presLayoutVars>
      </dgm:prSet>
      <dgm:spPr/>
    </dgm:pt>
    <dgm:pt modelId="{6EB2A58E-CA03-4F76-94B6-D8FE50231963}" type="pres">
      <dgm:prSet presAssocID="{A6685E83-BEEC-49B3-B40A-539E2C0D7A1A}" presName="descendantText" presStyleLbl="alignAccFollowNode1" presStyleIdx="1" presStyleCnt="3">
        <dgm:presLayoutVars>
          <dgm:bulletEnabled val="1"/>
        </dgm:presLayoutVars>
      </dgm:prSet>
      <dgm:spPr/>
    </dgm:pt>
    <dgm:pt modelId="{A76EE5BB-CBA4-4DD9-BFB7-3F3F246C9BF0}" type="pres">
      <dgm:prSet presAssocID="{68BB6C9A-B7F0-43A0-955B-FC8C4D4009BF}" presName="sp" presStyleCnt="0"/>
      <dgm:spPr/>
    </dgm:pt>
    <dgm:pt modelId="{2BB2A428-FB05-47E5-AC5F-C6A7936A9AC0}" type="pres">
      <dgm:prSet presAssocID="{C8DDDFA1-AF37-4444-AAEB-D51CEE212719}" presName="linNode" presStyleCnt="0"/>
      <dgm:spPr/>
    </dgm:pt>
    <dgm:pt modelId="{B093CE78-670B-40EB-95CF-315E334D550F}" type="pres">
      <dgm:prSet presAssocID="{C8DDDFA1-AF37-4444-AAEB-D51CEE212719}" presName="parentText" presStyleLbl="node1" presStyleIdx="2" presStyleCnt="3">
        <dgm:presLayoutVars>
          <dgm:chMax val="1"/>
          <dgm:bulletEnabled val="1"/>
        </dgm:presLayoutVars>
      </dgm:prSet>
      <dgm:spPr/>
    </dgm:pt>
    <dgm:pt modelId="{64028F0D-BE57-4642-92F7-303D4E45C524}" type="pres">
      <dgm:prSet presAssocID="{C8DDDFA1-AF37-4444-AAEB-D51CEE212719}" presName="descendantText" presStyleLbl="alignAccFollowNode1" presStyleIdx="2" presStyleCnt="3" custScaleX="115551">
        <dgm:presLayoutVars>
          <dgm:bulletEnabled val="1"/>
        </dgm:presLayoutVars>
      </dgm:prSet>
      <dgm:spPr/>
    </dgm:pt>
  </dgm:ptLst>
  <dgm:cxnLst>
    <dgm:cxn modelId="{1A8396D8-786D-4747-AC4C-6EE96FE6C572}" srcId="{2E15931E-1654-4B73-89B2-8E333D9C42E0}" destId="{90DDC401-903F-495B-A387-FFA8A45891F6}" srcOrd="0" destOrd="0" parTransId="{C8BB0B8A-C63A-4F83-B8DD-3A7CE259E4EE}" sibTransId="{35E5E878-0907-4014-9CFA-56AEFE6C22E5}"/>
    <dgm:cxn modelId="{F99B132A-E8B6-4333-B860-C43EE6F991AC}" srcId="{90DDC401-903F-495B-A387-FFA8A45891F6}" destId="{E08CEB0C-E37F-4DCA-A8EA-4B2CD3AD7754}" srcOrd="0" destOrd="0" parTransId="{FB4BCC77-44E9-4065-8A2F-90CD32DE34E3}" sibTransId="{41FED480-3E2E-47A2-B997-02D527BC8082}"/>
    <dgm:cxn modelId="{A056BBE4-F0AE-4C98-BFA9-507DDF457B35}" srcId="{90DDC401-903F-495B-A387-FFA8A45891F6}" destId="{4F8C75CB-804F-41FB-B470-AB064B6E007B}" srcOrd="1" destOrd="0" parTransId="{A6B64556-4D0A-4B97-9B87-C305ED1B57FB}" sibTransId="{B72BF15A-7F10-411C-8A88-B2AFB18138EB}"/>
    <dgm:cxn modelId="{E458E8C1-9E08-40EC-BAAB-83FE048863E9}" srcId="{90DDC401-903F-495B-A387-FFA8A45891F6}" destId="{6F0A097D-F224-4321-A278-D4B836A2F675}" srcOrd="2" destOrd="0" parTransId="{0CCABD36-3773-40A0-8C21-7ECCFD5D7344}" sibTransId="{7BFAED87-A0A4-4CE1-9B84-3B103195A0C9}"/>
    <dgm:cxn modelId="{01BB9D2B-0E43-45C8-B626-3BEC26EB6820}" srcId="{2E15931E-1654-4B73-89B2-8E333D9C42E0}" destId="{A6685E83-BEEC-49B3-B40A-539E2C0D7A1A}" srcOrd="1" destOrd="0" parTransId="{FECC43A3-D59E-4EE1-9557-8FBB90D5B362}" sibTransId="{68BB6C9A-B7F0-43A0-955B-FC8C4D4009BF}"/>
    <dgm:cxn modelId="{7BEE4EDA-AD21-4EC9-B688-EBDC3909A925}" srcId="{A6685E83-BEEC-49B3-B40A-539E2C0D7A1A}" destId="{CBA50553-63FA-4B5A-9888-EDDBA06CA593}" srcOrd="0" destOrd="1" parTransId="{73E2772F-165D-4B56-ACC2-969CBF53B0A8}" sibTransId="{7BFD1607-7356-4D3D-A829-75D002A3A4B0}"/>
    <dgm:cxn modelId="{E80BBD58-DC98-4014-901E-87D6CB2CC021}" srcId="{A6685E83-BEEC-49B3-B40A-539E2C0D7A1A}" destId="{ACEAF931-779A-4B4C-BFD4-FB4EAA639E97}" srcOrd="1" destOrd="1" parTransId="{80764F46-42C0-4620-881B-2B163AD19AB3}" sibTransId="{43CE28AE-DB24-4852-B18C-2C22678EF815}"/>
    <dgm:cxn modelId="{A931092E-06DC-47A4-A9BE-8734AD54FB14}" srcId="{A6685E83-BEEC-49B3-B40A-539E2C0D7A1A}" destId="{18EAC087-E2C5-4208-9CCD-70E5DFC52574}" srcOrd="2" destOrd="1" parTransId="{6AD3643A-0EE0-42C3-B4C4-2BE171656618}" sibTransId="{A154A42C-0873-4C08-A5DE-03D50FCF7A6F}"/>
    <dgm:cxn modelId="{7CE5DC63-A711-489D-8DCA-088A82F7BEDB}" srcId="{2E15931E-1654-4B73-89B2-8E333D9C42E0}" destId="{C8DDDFA1-AF37-4444-AAEB-D51CEE212719}" srcOrd="2" destOrd="0" parTransId="{26EA520A-5891-4EBA-B2AD-1840663D8C07}" sibTransId="{CE2287C8-6424-4771-88FD-4DADE15C5A04}"/>
    <dgm:cxn modelId="{FB28F25A-B06F-411F-BD01-5096FC993621}" srcId="{C8DDDFA1-AF37-4444-AAEB-D51CEE212719}" destId="{5AA02751-379E-46DB-884A-F23ACBC498EE}" srcOrd="0" destOrd="2" parTransId="{D0D77647-95BE-4607-B2F0-006D9CAB8F0E}" sibTransId="{3DBF6B9F-A188-4D67-ABE8-0633561FA9E5}"/>
    <dgm:cxn modelId="{09B35FFC-F574-471D-803B-C64E6DDB67BA}" srcId="{C8DDDFA1-AF37-4444-AAEB-D51CEE212719}" destId="{F65AE606-3391-421D-AE65-4F2646B8DE7C}" srcOrd="1" destOrd="2" parTransId="{9E0E0E9C-384B-47F9-923B-9F220C063FC2}" sibTransId="{54F861A9-98A7-47BD-85AD-3C9D5CEA8209}"/>
    <dgm:cxn modelId="{715399C0-DF07-450C-8AAF-01BF86A9B0E5}" srcId="{C8DDDFA1-AF37-4444-AAEB-D51CEE212719}" destId="{35DDFAC4-1BA5-4187-BB84-31A30768191E}" srcOrd="2" destOrd="2" parTransId="{1F3076DB-62A5-4E35-8ED1-ED91CCDF979B}" sibTransId="{1771A7FC-509B-4EB5-A9E2-D4FDD79D90C9}"/>
    <dgm:cxn modelId="{50CA65C8-B205-48FF-A20A-F619A7FB393E}" type="presOf" srcId="{2E15931E-1654-4B73-89B2-8E333D9C42E0}" destId="{D5935282-3C7C-4F88-A1AE-C27DB8591514}" srcOrd="0" destOrd="0" presId="urn:microsoft.com/office/officeart/2005/8/layout/vList5"/>
    <dgm:cxn modelId="{D89CA796-9EB2-447B-AC06-6897D2AE79C1}" type="presParOf" srcId="{D5935282-3C7C-4F88-A1AE-C27DB8591514}" destId="{E61486FD-113E-4C87-8ADF-B1A8E2A84801}" srcOrd="0" destOrd="0" presId="urn:microsoft.com/office/officeart/2005/8/layout/vList5"/>
    <dgm:cxn modelId="{1CE5D178-B3C5-4982-90CA-24A22025D150}" type="presParOf" srcId="{E61486FD-113E-4C87-8ADF-B1A8E2A84801}" destId="{96BE2B31-D87C-43E1-BE64-4C27B13F4AA4}" srcOrd="0" destOrd="0" presId="urn:microsoft.com/office/officeart/2005/8/layout/vList5"/>
    <dgm:cxn modelId="{90DC4952-8B6F-46B0-B446-B9B9A9FE2E43}" type="presOf" srcId="{90DDC401-903F-495B-A387-FFA8A45891F6}" destId="{96BE2B31-D87C-43E1-BE64-4C27B13F4AA4}" srcOrd="0" destOrd="0" presId="urn:microsoft.com/office/officeart/2005/8/layout/vList5"/>
    <dgm:cxn modelId="{341C4A3B-A5BF-48D7-BA60-CB7D5AA56D19}" type="presParOf" srcId="{E61486FD-113E-4C87-8ADF-B1A8E2A84801}" destId="{DD9406C3-FC80-4468-A55B-122D744D43F0}" srcOrd="1" destOrd="0" presId="urn:microsoft.com/office/officeart/2005/8/layout/vList5"/>
    <dgm:cxn modelId="{88DBD013-9DAC-42F2-AA30-67650748BE49}" type="presOf" srcId="{E08CEB0C-E37F-4DCA-A8EA-4B2CD3AD7754}" destId="{DD9406C3-FC80-4468-A55B-122D744D43F0}" srcOrd="0" destOrd="0" presId="urn:microsoft.com/office/officeart/2005/8/layout/vList5"/>
    <dgm:cxn modelId="{92F2F65D-98E7-463F-9880-8AC8FC1222E6}" type="presOf" srcId="{4F8C75CB-804F-41FB-B470-AB064B6E007B}" destId="{DD9406C3-FC80-4468-A55B-122D744D43F0}" srcOrd="0" destOrd="1" presId="urn:microsoft.com/office/officeart/2005/8/layout/vList5"/>
    <dgm:cxn modelId="{3F6CC11D-6258-49E1-9B54-7DC5DBAA8B93}" type="presOf" srcId="{6F0A097D-F224-4321-A278-D4B836A2F675}" destId="{DD9406C3-FC80-4468-A55B-122D744D43F0}" srcOrd="0" destOrd="2" presId="urn:microsoft.com/office/officeart/2005/8/layout/vList5"/>
    <dgm:cxn modelId="{6FD262AB-D5D5-407A-9D3D-68B3ABDC26C6}" type="presParOf" srcId="{D5935282-3C7C-4F88-A1AE-C27DB8591514}" destId="{F1941F29-E51C-4282-956D-50CFAFAEB9B8}" srcOrd="1" destOrd="0" presId="urn:microsoft.com/office/officeart/2005/8/layout/vList5"/>
    <dgm:cxn modelId="{37CD9926-CCBB-4FE8-AFDD-B9D5B5C4FD94}" type="presParOf" srcId="{D5935282-3C7C-4F88-A1AE-C27DB8591514}" destId="{B589D1EC-5156-4FB2-BB1C-8E1290A868B9}" srcOrd="2" destOrd="0" presId="urn:microsoft.com/office/officeart/2005/8/layout/vList5"/>
    <dgm:cxn modelId="{BF30815A-79E6-48C0-B503-037F531D1E65}" type="presParOf" srcId="{B589D1EC-5156-4FB2-BB1C-8E1290A868B9}" destId="{EBD335B5-8308-49CB-9630-99D852747B1F}" srcOrd="0" destOrd="2" presId="urn:microsoft.com/office/officeart/2005/8/layout/vList5"/>
    <dgm:cxn modelId="{3148481A-F726-4412-B580-92D48094C765}" type="presOf" srcId="{A6685E83-BEEC-49B3-B40A-539E2C0D7A1A}" destId="{EBD335B5-8308-49CB-9630-99D852747B1F}" srcOrd="0" destOrd="0" presId="urn:microsoft.com/office/officeart/2005/8/layout/vList5"/>
    <dgm:cxn modelId="{1D02D9B3-8B4C-437B-9E84-E7180F6DBC11}" type="presParOf" srcId="{B589D1EC-5156-4FB2-BB1C-8E1290A868B9}" destId="{6EB2A58E-CA03-4F76-94B6-D8FE50231963}" srcOrd="1" destOrd="2" presId="urn:microsoft.com/office/officeart/2005/8/layout/vList5"/>
    <dgm:cxn modelId="{314FEF47-AD81-479A-A261-DC8D888796F1}" type="presOf" srcId="{CBA50553-63FA-4B5A-9888-EDDBA06CA593}" destId="{6EB2A58E-CA03-4F76-94B6-D8FE50231963}" srcOrd="0" destOrd="0" presId="urn:microsoft.com/office/officeart/2005/8/layout/vList5"/>
    <dgm:cxn modelId="{7A6A1719-77AD-4141-955C-519EF561C34A}" type="presOf" srcId="{ACEAF931-779A-4B4C-BFD4-FB4EAA639E97}" destId="{6EB2A58E-CA03-4F76-94B6-D8FE50231963}" srcOrd="0" destOrd="1" presId="urn:microsoft.com/office/officeart/2005/8/layout/vList5"/>
    <dgm:cxn modelId="{EAD17C11-8C2A-4B56-A427-B4B4EBD9AAC9}" type="presOf" srcId="{18EAC087-E2C5-4208-9CCD-70E5DFC52574}" destId="{6EB2A58E-CA03-4F76-94B6-D8FE50231963}" srcOrd="0" destOrd="2" presId="urn:microsoft.com/office/officeart/2005/8/layout/vList5"/>
    <dgm:cxn modelId="{06538F21-7DCB-434D-9176-396220F77F68}" type="presParOf" srcId="{D5935282-3C7C-4F88-A1AE-C27DB8591514}" destId="{A76EE5BB-CBA4-4DD9-BFB7-3F3F246C9BF0}" srcOrd="3" destOrd="0" presId="urn:microsoft.com/office/officeart/2005/8/layout/vList5"/>
    <dgm:cxn modelId="{F27E65AE-EF7B-46D2-9CEA-3922DCC43BCF}" type="presParOf" srcId="{D5935282-3C7C-4F88-A1AE-C27DB8591514}" destId="{2BB2A428-FB05-47E5-AC5F-C6A7936A9AC0}" srcOrd="4" destOrd="0" presId="urn:microsoft.com/office/officeart/2005/8/layout/vList5"/>
    <dgm:cxn modelId="{DC044429-6056-4D3F-A8CF-A7E4E84AC302}" type="presParOf" srcId="{2BB2A428-FB05-47E5-AC5F-C6A7936A9AC0}" destId="{B093CE78-670B-40EB-95CF-315E334D550F}" srcOrd="0" destOrd="4" presId="urn:microsoft.com/office/officeart/2005/8/layout/vList5"/>
    <dgm:cxn modelId="{4129FF00-31BE-4090-88B0-D8D629D95049}" type="presOf" srcId="{C8DDDFA1-AF37-4444-AAEB-D51CEE212719}" destId="{B093CE78-670B-40EB-95CF-315E334D550F}" srcOrd="0" destOrd="0" presId="urn:microsoft.com/office/officeart/2005/8/layout/vList5"/>
    <dgm:cxn modelId="{45B42FD0-1A03-465A-AB36-E6D4FF531A36}" type="presParOf" srcId="{2BB2A428-FB05-47E5-AC5F-C6A7936A9AC0}" destId="{64028F0D-BE57-4642-92F7-303D4E45C524}" srcOrd="1" destOrd="4" presId="urn:microsoft.com/office/officeart/2005/8/layout/vList5"/>
    <dgm:cxn modelId="{B8AC6A11-E1ED-4AA2-96BC-31D69CC21910}" type="presOf" srcId="{5AA02751-379E-46DB-884A-F23ACBC498EE}" destId="{64028F0D-BE57-4642-92F7-303D4E45C524}" srcOrd="0" destOrd="0" presId="urn:microsoft.com/office/officeart/2005/8/layout/vList5"/>
    <dgm:cxn modelId="{EE5524EB-DD36-4868-A1A6-11A21C0B5D2E}" type="presOf" srcId="{F65AE606-3391-421D-AE65-4F2646B8DE7C}" destId="{64028F0D-BE57-4642-92F7-303D4E45C524}" srcOrd="0" destOrd="1" presId="urn:microsoft.com/office/officeart/2005/8/layout/vList5"/>
    <dgm:cxn modelId="{1C11F1B5-12AC-4869-BAD8-22CAC777243A}" type="presOf" srcId="{35DDFAC4-1BA5-4187-BB84-31A30768191E}" destId="{64028F0D-BE57-4642-92F7-303D4E45C524}" srcOrd="0" destOrd="2" presId="urn:microsoft.com/office/officeart/2005/8/layout/vList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8128000" cy="5418455"/>
        <a:chOff x="0" y="0"/>
        <a:chExt cx="8128000" cy="5418455"/>
      </a:xfrm>
    </dsp:grpSpPr>
    <dsp:sp modelId="{DD9406C3-FC80-4468-A55B-122D744D43F0}">
      <dsp:nvSpPr>
        <dsp:cNvPr id="4" name="Round Same Side Corner Rectangle 3"/>
        <dsp:cNvSpPr/>
      </dsp:nvSpPr>
      <dsp:spPr bwMode="white">
        <a:xfrm rot="5400000">
          <a:off x="4633541" y="-1921360"/>
          <a:ext cx="1398311" cy="5590608"/>
        </a:xfrm>
        <a:prstGeom prst="round2SameRect">
          <a:avLst/>
        </a:prstGeom>
      </dsp:spPr>
      <dsp:style>
        <a:lnRef idx="2">
          <a:schemeClr val="accent1">
            <a:alpha val="90000"/>
            <a:tint val="40000"/>
          </a:schemeClr>
        </a:lnRef>
        <a:fillRef idx="1">
          <a:schemeClr val="accent1">
            <a:alpha val="90000"/>
            <a:tint val="40000"/>
          </a:schemeClr>
        </a:fillRef>
        <a:effectRef idx="0">
          <a:scrgbClr r="0" g="0" b="0"/>
        </a:effectRef>
        <a:fontRef idx="minor"/>
      </dsp:style>
      <dsp:txBody>
        <a:bodyPr rot="-5400000" vert="horz" wrap="square" lIns="76200" tIns="38100" rIns="76200" bIns="38100" anchor="ctr"/>
        <a:lstStyle>
          <a:lvl1pPr algn="l">
            <a:defRPr sz="6500"/>
          </a:lvl1pPr>
          <a:lvl2pPr marL="285750" indent="-285750" algn="l">
            <a:defRPr sz="6500"/>
          </a:lvl2pPr>
          <a:lvl3pPr marL="571500" indent="-285750" algn="l">
            <a:defRPr sz="6500"/>
          </a:lvl3pPr>
          <a:lvl4pPr marL="857250" indent="-285750" algn="l">
            <a:defRPr sz="6500"/>
          </a:lvl4pPr>
          <a:lvl5pPr marL="1143000" indent="-285750" algn="l">
            <a:defRPr sz="6500"/>
          </a:lvl5pPr>
          <a:lvl6pPr marL="1428750" indent="-285750" algn="l">
            <a:defRPr sz="6500"/>
          </a:lvl6pPr>
          <a:lvl7pPr marL="1714500" indent="-285750" algn="l">
            <a:defRPr sz="6500"/>
          </a:lvl7pPr>
          <a:lvl8pPr marL="2000250" indent="-285750" algn="l">
            <a:defRPr sz="6500"/>
          </a:lvl8pPr>
          <a:lvl9pPr marL="2286000" indent="-285750" algn="l">
            <a:defRPr sz="6500"/>
          </a:lvl9pPr>
        </a:lstStyle>
        <a:p>
          <a:pPr marL="228600" lvl="1" indent="-228600">
            <a:lnSpc>
              <a:spcPct val="100000"/>
            </a:lnSpc>
            <a:spcBef>
              <a:spcPct val="0"/>
            </a:spcBef>
            <a:spcAft>
              <a:spcPct val="15000"/>
            </a:spcAft>
            <a:buChar char="•"/>
          </a:pPr>
          <a:r>
            <a:rPr lang="en-US" altLang="en-US" sz="2000">
              <a:solidFill>
                <a:schemeClr val="dk1"/>
              </a:solidFill>
            </a:rPr>
            <a:t>Melaksanakan pendaftaran tanah di wilayah kerja masing-masing.</a:t>
          </a:r>
          <a:endParaRPr lang="en-US" altLang="en-US" sz="2000">
            <a:solidFill>
              <a:schemeClr val="dk1"/>
            </a:solidFill>
          </a:endParaRPr>
        </a:p>
        <a:p>
          <a:pPr marL="228600" lvl="1" indent="-228600">
            <a:lnSpc>
              <a:spcPct val="100000"/>
            </a:lnSpc>
            <a:spcBef>
              <a:spcPct val="0"/>
            </a:spcBef>
            <a:spcAft>
              <a:spcPct val="15000"/>
            </a:spcAft>
            <a:buChar char="•"/>
          </a:pPr>
          <a:r>
            <a:rPr lang="en-US" altLang="en-US" sz="2000">
              <a:solidFill>
                <a:schemeClr val="dk1"/>
              </a:solidFill>
            </a:rPr>
            <a:t>Bertanggung jawab atas pengukuran, pemetaan, pencatatan, dan penerbitan sertifikat.</a:t>
          </a:r>
          <a:endParaRPr lang="en-US" altLang="en-US" sz="2000">
            <a:solidFill>
              <a:schemeClr val="dk1"/>
            </a:solidFill>
          </a:endParaRPr>
        </a:p>
        <a:p>
          <a:pPr marL="228600" lvl="1" indent="-228600">
            <a:lnSpc>
              <a:spcPct val="100000"/>
            </a:lnSpc>
            <a:spcBef>
              <a:spcPct val="0"/>
            </a:spcBef>
            <a:spcAft>
              <a:spcPct val="15000"/>
            </a:spcAft>
            <a:buChar char="•"/>
          </a:pPr>
          <a:r>
            <a:rPr lang="en-US" altLang="en-US" sz="2000">
              <a:solidFill>
                <a:schemeClr val="dk1"/>
              </a:solidFill>
            </a:rPr>
            <a:t>Menangani sengketa pertanahan di tingkat lokal.</a:t>
          </a:r>
          <a:endParaRPr lang="en-US" altLang="en-US" sz="2000">
            <a:solidFill>
              <a:schemeClr val="dk1"/>
            </a:solidFill>
          </a:endParaRPr>
        </a:p>
      </dsp:txBody>
      <dsp:txXfrm rot="5400000">
        <a:off x="4633541" y="-1921360"/>
        <a:ext cx="1398311" cy="5590608"/>
      </dsp:txXfrm>
    </dsp:sp>
    <dsp:sp modelId="{96BE2B31-D87C-43E1-BE64-4C27B13F4AA4}">
      <dsp:nvSpPr>
        <dsp:cNvPr id="3" name="Rounded Rectangle 2"/>
        <dsp:cNvSpPr/>
      </dsp:nvSpPr>
      <dsp:spPr bwMode="white">
        <a:xfrm>
          <a:off x="0" y="0"/>
          <a:ext cx="2537392" cy="1747889"/>
        </a:xfrm>
        <a:prstGeom prst="roundRect">
          <a:avLst/>
        </a:prstGeom>
      </dsp:spPr>
      <dsp:style>
        <a:lnRef idx="2">
          <a:schemeClr val="lt1"/>
        </a:lnRef>
        <a:fillRef idx="1">
          <a:schemeClr val="accent1">
            <a:alpha val="90000"/>
            <a:hueOff val="0"/>
            <a:satOff val="0"/>
            <a:lumOff val="0"/>
            <a:alpha val="90196"/>
          </a:schemeClr>
        </a:fillRef>
        <a:effectRef idx="0">
          <a:scrgbClr r="0" g="0" b="0"/>
        </a:effectRef>
        <a:fontRef idx="minor">
          <a:schemeClr val="lt1"/>
        </a:fontRef>
      </dsp:style>
      <dsp:txBody>
        <a:bodyPr vert="horz" wrap="square" lIns="95250" tIns="47625" rIns="95250" bIns="47625" anchor="ctr"/>
        <a:lstStyle>
          <a:lvl1pPr algn="ctr">
            <a:defRPr sz="2500"/>
          </a:lvl1pPr>
          <a:lvl2pPr marL="171450" indent="-171450" algn="ctr">
            <a:defRPr sz="1900"/>
          </a:lvl2pPr>
          <a:lvl3pPr marL="342900" indent="-171450" algn="ctr">
            <a:defRPr sz="1900"/>
          </a:lvl3pPr>
          <a:lvl4pPr marL="514350" indent="-171450" algn="ctr">
            <a:defRPr sz="1900"/>
          </a:lvl4pPr>
          <a:lvl5pPr marL="685800" indent="-171450" algn="ctr">
            <a:defRPr sz="1900"/>
          </a:lvl5pPr>
          <a:lvl6pPr marL="857250" indent="-171450" algn="ctr">
            <a:defRPr sz="1900"/>
          </a:lvl6pPr>
          <a:lvl7pPr marL="1028700" indent="-171450" algn="ctr">
            <a:defRPr sz="1900"/>
          </a:lvl7pPr>
          <a:lvl8pPr marL="1200150" indent="-171450" algn="ctr">
            <a:defRPr sz="1900"/>
          </a:lvl8pPr>
          <a:lvl9pPr marL="1371600" indent="-171450" algn="ctr">
            <a:defRPr sz="1900"/>
          </a:lvl9pPr>
        </a:lstStyle>
        <a:p>
          <a:pPr lvl="0">
            <a:lnSpc>
              <a:spcPct val="100000"/>
            </a:lnSpc>
            <a:spcBef>
              <a:spcPct val="0"/>
            </a:spcBef>
            <a:spcAft>
              <a:spcPct val="35000"/>
            </a:spcAft>
          </a:pPr>
          <a:r>
            <a:rPr lang="en-US"/>
            <a:t>KEPALA KANTOR PERTANAHAN KOTA/KAB</a:t>
          </a:r>
          <a:endParaRPr lang="en-US"/>
        </a:p>
      </dsp:txBody>
      <dsp:txXfrm>
        <a:off x="0" y="0"/>
        <a:ext cx="2537392" cy="1747889"/>
      </dsp:txXfrm>
    </dsp:sp>
    <dsp:sp modelId="{6EB2A58E-CA03-4F76-94B6-D8FE50231963}">
      <dsp:nvSpPr>
        <dsp:cNvPr id="6" name="Round Same Side Corner Rectangle 5"/>
        <dsp:cNvSpPr/>
      </dsp:nvSpPr>
      <dsp:spPr bwMode="white">
        <a:xfrm rot="5400000">
          <a:off x="4211915" y="108268"/>
          <a:ext cx="1398311" cy="5201920"/>
        </a:xfrm>
        <a:prstGeom prst="round2SameRect">
          <a:avLst/>
        </a:prstGeom>
      </dsp:spPr>
      <dsp:style>
        <a:lnRef idx="2">
          <a:schemeClr val="accent1">
            <a:alpha val="90000"/>
            <a:tint val="40000"/>
          </a:schemeClr>
        </a:lnRef>
        <a:fillRef idx="1">
          <a:schemeClr val="accent1">
            <a:alpha val="90000"/>
            <a:tint val="40000"/>
          </a:schemeClr>
        </a:fillRef>
        <a:effectRef idx="0">
          <a:scrgbClr r="0" g="0" b="0"/>
        </a:effectRef>
        <a:fontRef idx="minor"/>
      </dsp:style>
      <dsp:txBody>
        <a:bodyPr rot="-5400000" vert="horz" wrap="square" lIns="60960" tIns="30480" rIns="60960" bIns="30480" anchor="ctr"/>
        <a:lstStyle>
          <a:lvl1pPr algn="l">
            <a:defRPr sz="6500"/>
          </a:lvl1pPr>
          <a:lvl2pPr marL="285750" indent="-285750" algn="l">
            <a:defRPr sz="6500"/>
          </a:lvl2pPr>
          <a:lvl3pPr marL="571500" indent="-285750" algn="l">
            <a:defRPr sz="6500"/>
          </a:lvl3pPr>
          <a:lvl4pPr marL="857250" indent="-285750" algn="l">
            <a:defRPr sz="6500"/>
          </a:lvl4pPr>
          <a:lvl5pPr marL="1143000" indent="-285750" algn="l">
            <a:defRPr sz="6500"/>
          </a:lvl5pPr>
          <a:lvl6pPr marL="1428750" indent="-285750" algn="l">
            <a:defRPr sz="6500"/>
          </a:lvl6pPr>
          <a:lvl7pPr marL="1714500" indent="-285750" algn="l">
            <a:defRPr sz="6500"/>
          </a:lvl7pPr>
          <a:lvl8pPr marL="2000250" indent="-285750" algn="l">
            <a:defRPr sz="6500"/>
          </a:lvl8pPr>
          <a:lvl9pPr marL="2286000" indent="-285750" algn="l">
            <a:defRPr sz="6500"/>
          </a:lvl9pPr>
        </a:lstStyle>
        <a:p>
          <a:pPr marL="171450" lvl="1" indent="-171450">
            <a:lnSpc>
              <a:spcPct val="100000"/>
            </a:lnSpc>
            <a:spcBef>
              <a:spcPct val="0"/>
            </a:spcBef>
            <a:spcAft>
              <a:spcPct val="15000"/>
            </a:spcAft>
            <a:buChar char="•"/>
          </a:pPr>
          <a:r>
            <a:rPr lang="en-US" altLang="en-US" sz="1600">
              <a:solidFill>
                <a:schemeClr val="dk1"/>
              </a:solidFill>
            </a:rPr>
            <a:t>Pejabat umum yang berwenang membuat akta otentik mengenai perbuatan hukum tertentu atas tanah (jual beli, hibah, tukar-menukar, dll).</a:t>
          </a:r>
          <a:endParaRPr lang="en-US" altLang="en-US" sz="1600">
            <a:solidFill>
              <a:schemeClr val="dk1"/>
            </a:solidFill>
          </a:endParaRPr>
        </a:p>
        <a:p>
          <a:pPr marL="171450" lvl="1" indent="-171450">
            <a:lnSpc>
              <a:spcPct val="100000"/>
            </a:lnSpc>
            <a:spcBef>
              <a:spcPct val="0"/>
            </a:spcBef>
            <a:spcAft>
              <a:spcPct val="15000"/>
            </a:spcAft>
            <a:buChar char="•"/>
          </a:pPr>
          <a:r>
            <a:rPr lang="en-US" altLang="en-US" sz="1600">
              <a:solidFill>
                <a:schemeClr val="dk1"/>
              </a:solidFill>
            </a:rPr>
            <a:t>Akta PPAT menjadi dasar pendaftaran perubahan hak di Kantor Pertanahan.</a:t>
          </a:r>
          <a:endParaRPr lang="en-US" altLang="en-US" sz="1600">
            <a:solidFill>
              <a:schemeClr val="dk1"/>
            </a:solidFill>
          </a:endParaRPr>
        </a:p>
        <a:p>
          <a:pPr marL="171450" lvl="1" indent="-171450">
            <a:lnSpc>
              <a:spcPct val="100000"/>
            </a:lnSpc>
            <a:spcBef>
              <a:spcPct val="0"/>
            </a:spcBef>
            <a:spcAft>
              <a:spcPct val="15000"/>
            </a:spcAft>
            <a:buChar char="•"/>
          </a:pPr>
          <a:r>
            <a:rPr lang="en-US" altLang="en-US" sz="1600">
              <a:solidFill>
                <a:schemeClr val="dk1"/>
              </a:solidFill>
            </a:rPr>
            <a:t>PPAT berperan sebagai penghubung antara masyarakat dan Kantor Pertanahan.</a:t>
          </a:r>
          <a:endParaRPr lang="en-US" altLang="en-US" sz="1600">
            <a:solidFill>
              <a:schemeClr val="dk1"/>
            </a:solidFill>
          </a:endParaRPr>
        </a:p>
      </dsp:txBody>
      <dsp:txXfrm rot="5400000">
        <a:off x="4211915" y="108268"/>
        <a:ext cx="1398311" cy="5201920"/>
      </dsp:txXfrm>
    </dsp:sp>
    <dsp:sp modelId="{EBD335B5-8308-49CB-9630-99D852747B1F}">
      <dsp:nvSpPr>
        <dsp:cNvPr id="5" name="Rounded Rectangle 4"/>
        <dsp:cNvSpPr/>
      </dsp:nvSpPr>
      <dsp:spPr bwMode="white">
        <a:xfrm>
          <a:off x="0" y="1835283"/>
          <a:ext cx="2310111" cy="1747889"/>
        </a:xfrm>
        <a:prstGeom prst="roundRect">
          <a:avLst/>
        </a:prstGeom>
      </dsp:spPr>
      <dsp:style>
        <a:lnRef idx="2">
          <a:schemeClr val="lt1"/>
        </a:lnRef>
        <a:fillRef idx="1">
          <a:schemeClr val="accent1">
            <a:alpha val="90000"/>
            <a:hueOff val="0"/>
            <a:satOff val="0"/>
            <a:lumOff val="0"/>
            <a:alpha val="70196"/>
          </a:schemeClr>
        </a:fillRef>
        <a:effectRef idx="0">
          <a:scrgbClr r="0" g="0" b="0"/>
        </a:effectRef>
        <a:fontRef idx="minor">
          <a:schemeClr val="lt1"/>
        </a:fontRef>
      </dsp:style>
      <dsp:txBody>
        <a:bodyPr vert="horz" wrap="square" lIns="95250" tIns="47625" rIns="95250" bIns="47625" anchor="ctr"/>
        <a:lstStyle>
          <a:lvl1pPr algn="ctr">
            <a:defRPr sz="2500"/>
          </a:lvl1pPr>
          <a:lvl2pPr marL="171450" indent="-171450" algn="ctr">
            <a:defRPr sz="1900"/>
          </a:lvl2pPr>
          <a:lvl3pPr marL="342900" indent="-171450" algn="ctr">
            <a:defRPr sz="1900"/>
          </a:lvl3pPr>
          <a:lvl4pPr marL="514350" indent="-171450" algn="ctr">
            <a:defRPr sz="1900"/>
          </a:lvl4pPr>
          <a:lvl5pPr marL="685800" indent="-171450" algn="ctr">
            <a:defRPr sz="1900"/>
          </a:lvl5pPr>
          <a:lvl6pPr marL="857250" indent="-171450" algn="ctr">
            <a:defRPr sz="1900"/>
          </a:lvl6pPr>
          <a:lvl7pPr marL="1028700" indent="-171450" algn="ctr">
            <a:defRPr sz="1900"/>
          </a:lvl7pPr>
          <a:lvl8pPr marL="1200150" indent="-171450" algn="ctr">
            <a:defRPr sz="1900"/>
          </a:lvl8pPr>
          <a:lvl9pPr marL="1371600" indent="-171450" algn="ctr">
            <a:defRPr sz="1900"/>
          </a:lvl9pPr>
        </a:lstStyle>
        <a:p>
          <a:pPr lvl="0">
            <a:lnSpc>
              <a:spcPct val="100000"/>
            </a:lnSpc>
            <a:spcBef>
              <a:spcPct val="0"/>
            </a:spcBef>
            <a:spcAft>
              <a:spcPct val="35000"/>
            </a:spcAft>
          </a:pPr>
          <a:r>
            <a:rPr lang="en-US"/>
            <a:t>PPAT</a:t>
          </a:r>
          <a:endParaRPr lang="en-US"/>
        </a:p>
      </dsp:txBody>
      <dsp:txXfrm>
        <a:off x="0" y="1835283"/>
        <a:ext cx="2310111" cy="1747889"/>
      </dsp:txXfrm>
    </dsp:sp>
    <dsp:sp modelId="{64028F0D-BE57-4642-92F7-303D4E45C524}">
      <dsp:nvSpPr>
        <dsp:cNvPr id="8" name="Round Same Side Corner Rectangle 7"/>
        <dsp:cNvSpPr/>
      </dsp:nvSpPr>
      <dsp:spPr bwMode="white">
        <a:xfrm rot="5400000">
          <a:off x="4695454" y="1811120"/>
          <a:ext cx="1398311" cy="5466781"/>
        </a:xfrm>
        <a:prstGeom prst="round2SameRect">
          <a:avLst/>
        </a:prstGeom>
      </dsp:spPr>
      <dsp:style>
        <a:lnRef idx="2">
          <a:schemeClr val="accent1">
            <a:alpha val="90000"/>
            <a:tint val="40000"/>
          </a:schemeClr>
        </a:lnRef>
        <a:fillRef idx="1">
          <a:schemeClr val="accent1">
            <a:alpha val="90000"/>
            <a:tint val="40000"/>
          </a:schemeClr>
        </a:fillRef>
        <a:effectRef idx="0">
          <a:scrgbClr r="0" g="0" b="0"/>
        </a:effectRef>
        <a:fontRef idx="minor"/>
      </dsp:style>
      <dsp:txBody>
        <a:bodyPr rot="-5400000" vert="horz" wrap="square" lIns="60960" tIns="30480" rIns="60960" bIns="30480" anchor="ctr"/>
        <a:lstStyle>
          <a:lvl1pPr algn="l">
            <a:defRPr sz="6500"/>
          </a:lvl1pPr>
          <a:lvl2pPr marL="285750" indent="-285750" algn="l">
            <a:defRPr sz="6500"/>
          </a:lvl2pPr>
          <a:lvl3pPr marL="571500" indent="-285750" algn="l">
            <a:defRPr sz="6500"/>
          </a:lvl3pPr>
          <a:lvl4pPr marL="857250" indent="-285750" algn="l">
            <a:defRPr sz="6500"/>
          </a:lvl4pPr>
          <a:lvl5pPr marL="1143000" indent="-285750" algn="l">
            <a:defRPr sz="6500"/>
          </a:lvl5pPr>
          <a:lvl6pPr marL="1428750" indent="-285750" algn="l">
            <a:defRPr sz="6500"/>
          </a:lvl6pPr>
          <a:lvl7pPr marL="1714500" indent="-285750" algn="l">
            <a:defRPr sz="6500"/>
          </a:lvl7pPr>
          <a:lvl8pPr marL="2000250" indent="-285750" algn="l">
            <a:defRPr sz="6500"/>
          </a:lvl8pPr>
          <a:lvl9pPr marL="2286000" indent="-285750" algn="l">
            <a:defRPr sz="6500"/>
          </a:lvl9pPr>
        </a:lstStyle>
        <a:p>
          <a:pPr marL="171450" lvl="1" indent="-171450">
            <a:lnSpc>
              <a:spcPct val="100000"/>
            </a:lnSpc>
            <a:spcBef>
              <a:spcPct val="0"/>
            </a:spcBef>
            <a:spcAft>
              <a:spcPct val="15000"/>
            </a:spcAft>
            <a:buChar char="•"/>
          </a:pPr>
          <a:r>
            <a:rPr lang="en-US" altLang="en-US" sz="1600">
              <a:solidFill>
                <a:schemeClr val="dk1"/>
              </a:solidFill>
            </a:rPr>
            <a:t>Dibentuk untuk mempercepat pendaftaran tanah secara massal.</a:t>
          </a:r>
          <a:endParaRPr lang="en-US" altLang="en-US" sz="1600">
            <a:solidFill>
              <a:schemeClr val="dk1"/>
            </a:solidFill>
          </a:endParaRPr>
        </a:p>
        <a:p>
          <a:pPr marL="171450" lvl="1" indent="-171450">
            <a:lnSpc>
              <a:spcPct val="100000"/>
            </a:lnSpc>
            <a:spcBef>
              <a:spcPct val="0"/>
            </a:spcBef>
            <a:spcAft>
              <a:spcPct val="15000"/>
            </a:spcAft>
            <a:buChar char="•"/>
          </a:pPr>
          <a:r>
            <a:rPr lang="en-US" altLang="en-US" sz="1600">
              <a:solidFill>
                <a:schemeClr val="dk1"/>
              </a:solidFill>
            </a:rPr>
            <a:t>Tugas: melakukan penelitian, pengumpulan data, dan verifikasi hak atas tanah.</a:t>
          </a:r>
          <a:endParaRPr lang="en-US" altLang="en-US" sz="1600">
            <a:solidFill>
              <a:schemeClr val="dk1"/>
            </a:solidFill>
          </a:endParaRPr>
        </a:p>
        <a:p>
          <a:pPr marL="171450" lvl="1" indent="-171450">
            <a:lnSpc>
              <a:spcPct val="100000"/>
            </a:lnSpc>
            <a:spcBef>
              <a:spcPct val="0"/>
            </a:spcBef>
            <a:spcAft>
              <a:spcPct val="15000"/>
            </a:spcAft>
            <a:buChar char="•"/>
          </a:pPr>
          <a:r>
            <a:rPr lang="en-US" altLang="en-US" sz="1600">
              <a:solidFill>
                <a:schemeClr val="dk1"/>
              </a:solidFill>
            </a:rPr>
            <a:t>Hasil kerja panitia menjadi dasar penerbitan sertifikat tanah secara kolektif.</a:t>
          </a:r>
          <a:endParaRPr lang="en-US" altLang="en-US" sz="1600">
            <a:solidFill>
              <a:schemeClr val="dk1"/>
            </a:solidFill>
          </a:endParaRPr>
        </a:p>
      </dsp:txBody>
      <dsp:txXfrm rot="5400000">
        <a:off x="4695454" y="1811120"/>
        <a:ext cx="1398311" cy="5466781"/>
      </dsp:txXfrm>
    </dsp:sp>
    <dsp:sp modelId="{B093CE78-670B-40EB-95CF-315E334D550F}">
      <dsp:nvSpPr>
        <dsp:cNvPr id="7" name="Rounded Rectangle 6"/>
        <dsp:cNvSpPr/>
      </dsp:nvSpPr>
      <dsp:spPr bwMode="white">
        <a:xfrm>
          <a:off x="0" y="3670566"/>
          <a:ext cx="2661219" cy="1747889"/>
        </a:xfrm>
        <a:prstGeom prst="roundRect">
          <a:avLst/>
        </a:prstGeom>
      </dsp:spPr>
      <dsp:style>
        <a:lnRef idx="2">
          <a:schemeClr val="lt1"/>
        </a:lnRef>
        <a:fillRef idx="1">
          <a:schemeClr val="accent1">
            <a:alpha val="90000"/>
            <a:hueOff val="0"/>
            <a:satOff val="0"/>
            <a:lumOff val="0"/>
            <a:alpha val="50196"/>
          </a:schemeClr>
        </a:fillRef>
        <a:effectRef idx="0">
          <a:scrgbClr r="0" g="0" b="0"/>
        </a:effectRef>
        <a:fontRef idx="minor">
          <a:schemeClr val="lt1"/>
        </a:fontRef>
      </dsp:style>
      <dsp:txBody>
        <a:bodyPr vert="horz" wrap="square" lIns="95250" tIns="47625" rIns="95250" bIns="47625" anchor="ctr"/>
        <a:lstStyle>
          <a:lvl1pPr algn="ctr">
            <a:defRPr sz="2500"/>
          </a:lvl1pPr>
          <a:lvl2pPr marL="171450" indent="-171450" algn="ctr">
            <a:defRPr sz="1900"/>
          </a:lvl2pPr>
          <a:lvl3pPr marL="342900" indent="-171450" algn="ctr">
            <a:defRPr sz="1900"/>
          </a:lvl3pPr>
          <a:lvl4pPr marL="514350" indent="-171450" algn="ctr">
            <a:defRPr sz="1900"/>
          </a:lvl4pPr>
          <a:lvl5pPr marL="685800" indent="-171450" algn="ctr">
            <a:defRPr sz="1900"/>
          </a:lvl5pPr>
          <a:lvl6pPr marL="857250" indent="-171450" algn="ctr">
            <a:defRPr sz="1900"/>
          </a:lvl6pPr>
          <a:lvl7pPr marL="1028700" indent="-171450" algn="ctr">
            <a:defRPr sz="1900"/>
          </a:lvl7pPr>
          <a:lvl8pPr marL="1200150" indent="-171450" algn="ctr">
            <a:defRPr sz="1900"/>
          </a:lvl8pPr>
          <a:lvl9pPr marL="1371600" indent="-171450" algn="ctr">
            <a:defRPr sz="1900"/>
          </a:lvl9pPr>
        </a:lstStyle>
        <a:p>
          <a:pPr lvl="0">
            <a:lnSpc>
              <a:spcPct val="100000"/>
            </a:lnSpc>
            <a:spcBef>
              <a:spcPct val="0"/>
            </a:spcBef>
            <a:spcAft>
              <a:spcPct val="35000"/>
            </a:spcAft>
          </a:pPr>
          <a:r>
            <a:rPr lang="en-US"/>
            <a:t>PANITIA AJUDIKASI</a:t>
          </a:r>
          <a:endParaRPr lang="en-US"/>
        </a:p>
      </dsp:txBody>
      <dsp:txXfrm>
        <a:off x="0" y="3670566"/>
        <a:ext cx="2661219" cy="1747889"/>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rSet qsTypeId="urn:microsoft.com/office/officeart/2005/8/quickstyle/simple5"/>
        </dgm:pt>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type="round2SameRect" r:blip="" rot="90">
                    <dgm:adjLst/>
                  </dgm:shape>
                </dgm:if>
                <dgm:else name="Name12">
                  <dgm:shape xmlns:r="http://schemas.openxmlformats.org/officeDocument/2006/relationships" type="round2SameRect" r:blip="" rot="-90">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
        <p:nvSpPr>
          <p:cNvPr id="4" name="Date Placeholder 3"/>
          <p:cNvSpPr>
            <a:spLocks noGrp="1"/>
          </p:cNvSpPr>
          <p:nvPr>
            <p:ph type="dt" idx="1"/>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795" y="112395"/>
            <a:ext cx="7615555" cy="435610"/>
          </a:xfrm>
          <a:prstGeom prst="rect">
            <a:avLst/>
          </a:prstGeom>
          <a:noFill/>
          <a:ln w="9525">
            <a:noFill/>
            <a:miter lim="800000"/>
          </a:ln>
          <a:effectLst/>
        </p:spPr>
        <p:txBody>
          <a:bodyPr vert="horz" wrap="square" lIns="91440" tIns="45720" rIns="91440" bIns="45720" numCol="1" anchor="ctr" anchorCtr="0" compatLnSpc="1">
            <a:no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a:t>
            </a:r>
            <a:r>
              <a:rPr kumimoji="0" lang="en-US"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HKB24225: -HUKUM AGRARIA</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alt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PENDAFTARAN TANAH-</a:t>
            </a:r>
            <a:endParaRPr kumimoji="0" lang="en-US"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69950" y="226695"/>
            <a:ext cx="7659370" cy="354965"/>
          </a:xfrm>
          <a:prstGeom prst="rect">
            <a:avLst/>
          </a:prstGeom>
          <a:noFill/>
          <a:ln w="9525">
            <a:noFill/>
            <a:miter lim="800000"/>
          </a:ln>
          <a:effectLst/>
        </p:spPr>
        <p:txBody>
          <a:bodyPr vert="horz" wrap="square" lIns="91440" tIns="45720" rIns="91440" bIns="45720" numCol="1" anchor="ctr" anchorCtr="0" compatLnSpc="1">
            <a:no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HKB24225</a:t>
            </a:r>
            <a:r>
              <a:rPr kumimoji="0" 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alt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HUKUM AGRARIA</a:t>
            </a:r>
            <a:r>
              <a:rPr kumimoji="0" 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a:t>
            </a:r>
            <a:r>
              <a:rPr kumimoji="0" lang="en-US" alt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Pendaftaran Tanah -</a:t>
            </a:r>
            <a:endParaRPr kumimoji="0" lang="en-US" alt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522000" y="1153054"/>
            <a:ext cx="8100000" cy="594000"/>
          </a:xfrm>
        </p:spPr>
        <p:txBody>
          <a:bodyPr wrap="square" lIns="0" tIns="0" rIns="0" bIns="0">
            <a:normAutofit/>
          </a:bodyPr>
          <a:lstStyle>
            <a:lvl1pPr algn="ctr" fontAlgn="base">
              <a:defRPr sz="2400">
                <a:solidFill>
                  <a:schemeClr val="tx1">
                    <a:lumMod val="85000"/>
                    <a:lumOff val="15000"/>
                  </a:schemeClr>
                </a:solidFill>
                <a:latin typeface="+mj-lt"/>
              </a:defRPr>
            </a:lvl1pPr>
          </a:lstStyle>
          <a:p>
            <a:r>
              <a:rPr lang="en-US"/>
              <a:t>Click to add title</a:t>
            </a:r>
            <a:endParaRPr lang="en-US"/>
          </a:p>
        </p:txBody>
      </p:sp>
      <p:sp>
        <p:nvSpPr>
          <p:cNvPr id="3" name="日期占位符 2"/>
          <p:cNvSpPr>
            <a:spLocks noGrp="1"/>
          </p:cNvSpPr>
          <p:nvPr>
            <p:ph type="dt" sz="half" idx="10"/>
            <p:custDataLst>
              <p:tags r:id="rId3"/>
            </p:custDataLst>
          </p:nvPr>
        </p:nvSpPr>
        <p:spPr>
          <a:xfrm>
            <a:off x="459000" y="5593050"/>
            <a:ext cx="2025000" cy="237600"/>
          </a:xfrm>
        </p:spPr>
        <p:txBody>
          <a:bodyPr wrap="square">
            <a:normAutofit/>
          </a:bodyPr>
          <a:lstStyle>
            <a:lvl1pPr>
              <a:defRPr>
                <a:latin typeface="Arial" panose="020B0604020202020204" pitchFamily="34" charset="0"/>
                <a:sym typeface="Arial" panose="020B0604020202020204" pitchFamily="34" charset="0"/>
              </a:defRPr>
            </a:lvl1pPr>
          </a:lstStyle>
          <a:p>
            <a:r>
              <a:rPr lang="en-US"/>
              <a:t>Date Area</a:t>
            </a:r>
            <a:endParaRPr lang="en-US"/>
          </a:p>
        </p:txBody>
      </p:sp>
      <p:sp>
        <p:nvSpPr>
          <p:cNvPr id="4" name="页脚占位符 3"/>
          <p:cNvSpPr>
            <a:spLocks noGrp="1"/>
          </p:cNvSpPr>
          <p:nvPr>
            <p:ph type="ftr" sz="quarter" idx="11"/>
            <p:custDataLst>
              <p:tags r:id="rId4"/>
            </p:custDataLst>
          </p:nvPr>
        </p:nvSpPr>
        <p:spPr>
          <a:xfrm>
            <a:off x="3087000" y="5593050"/>
            <a:ext cx="2970000" cy="237600"/>
          </a:xfrm>
        </p:spPr>
        <p:txBody>
          <a:bodyPr/>
          <a:lstStyle>
            <a:lvl1pPr>
              <a:defRPr>
                <a:latin typeface="Arial" panose="020B0604020202020204" pitchFamily="34" charset="0"/>
                <a:sym typeface="Arial" panose="020B0604020202020204" pitchFamily="34" charset="0"/>
              </a:defRPr>
            </a:lvl1pPr>
          </a:lstStyle>
          <a:p>
            <a:endParaRPr lang="en-US" dirty="0"/>
          </a:p>
        </p:txBody>
      </p:sp>
      <p:sp>
        <p:nvSpPr>
          <p:cNvPr id="5" name="灯片编号占位符 4"/>
          <p:cNvSpPr>
            <a:spLocks noGrp="1"/>
          </p:cNvSpPr>
          <p:nvPr>
            <p:ph type="sldNum" sz="quarter" idx="12"/>
            <p:custDataLst>
              <p:tags r:id="rId5"/>
            </p:custDataLst>
          </p:nvPr>
        </p:nvSpPr>
        <p:spPr>
          <a:xfrm>
            <a:off x="6658200" y="5593050"/>
            <a:ext cx="2025000" cy="237600"/>
          </a:xfrm>
        </p:spPr>
        <p:txBody>
          <a:bodyPr wrap="square">
            <a:normAutofit/>
          </a:bodyPr>
          <a:lstStyle>
            <a:lvl1pPr>
              <a:defRPr>
                <a:latin typeface="Arial" panose="020B0604020202020204" pitchFamily="34" charset="0"/>
                <a:sym typeface="Arial" panose="020B0604020202020204" pitchFamily="34" charset="0"/>
              </a:defRPr>
            </a:lvl1pPr>
          </a:lstStyle>
          <a:p>
            <a:fld id="{49AE70B2-8BF9-45C0-BB95-33D1B9D3A854}" type="slidenum">
              <a:rPr lang="en-US" smtClean="0"/>
            </a:fld>
            <a:endParaRPr lang="en-US" dirty="0"/>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7" Type="http://schemas.openxmlformats.org/officeDocument/2006/relationships/theme" Target="../theme/theme1.xml"/><Relationship Id="rId6" Type="http://schemas.openxmlformats.org/officeDocument/2006/relationships/image" Target="../media/image1.jpeg"/><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omments" Target="../comments/comment1.xml"/><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tags" Target="../tags/tag6.xml"/><Relationship Id="rId3" Type="http://schemas.openxmlformats.org/officeDocument/2006/relationships/image" Target="../media/image3.png"/><Relationship Id="rId2" Type="http://schemas.openxmlformats.org/officeDocument/2006/relationships/tags" Target="../tags/tag5.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0" y="2199635"/>
            <a:ext cx="9144000" cy="1260475"/>
          </a:xfrm>
          <a:prstGeom prst="rect">
            <a:avLst/>
          </a:prstGeom>
          <a:noFill/>
        </p:spPr>
        <p:txBody>
          <a:bodyPr wrap="square" lIns="91440" tIns="45720" rIns="91440" bIns="45720">
            <a:spAutoFit/>
          </a:bodyPr>
          <a:lstStyle/>
          <a:p>
            <a:pPr algn="ctr"/>
            <a:r>
              <a:rPr lang="en-US" alt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PENDAFTARAN ATAS TANAH II</a:t>
            </a:r>
            <a:endParaRPr lang="en-US" alt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alt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11</a:t>
            </a:r>
            <a:endParaRPr lang="en-US" alt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8" name="Rectangle 7"/>
          <p:cNvSpPr/>
          <p:nvPr>
            <p:custDataLst>
              <p:tags r:id="rId4"/>
            </p:custDataLst>
          </p:nvPr>
        </p:nvSpPr>
        <p:spPr>
          <a:xfrm>
            <a:off x="-55290" y="5085318"/>
            <a:ext cx="9144000" cy="645160"/>
          </a:xfrm>
          <a:prstGeom prst="rect">
            <a:avLst/>
          </a:prstGeom>
          <a:noFill/>
        </p:spPr>
        <p:txBody>
          <a:bodyPr wrap="square" lIns="91440" tIns="45720" rIns="91440" bIns="45720">
            <a:spAutoFit/>
          </a:bodyPr>
          <a:lstStyle/>
          <a:p>
            <a:pPr algn="ctr"/>
            <a:r>
              <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Eka Chandre Pratiwi, S.H.,M.Kn</a:t>
            </a:r>
            <a:endPar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16216" y="2854052"/>
            <a:ext cx="2590614" cy="1727076"/>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xit" presetSubtype="4" fill="hold" grpId="0" nodeType="withEffect">
                                  <p:stCondLst>
                                    <p:cond delay="0"/>
                                  </p:stCondLst>
                                  <p:childTnLst>
                                    <p:anim calcmode="lin" valueType="num">
                                      <p:cBhvr additive="base">
                                        <p:cTn id="6" dur="5000"/>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7" dur="5000"/>
                                        <p:tgtEl>
                                          <p:spTgt spid="6">
                                            <p:txEl>
                                              <p:pRg st="0" end="0"/>
                                            </p:txEl>
                                          </p:spTgt>
                                        </p:tgtEl>
                                        <p:attrNameLst>
                                          <p:attrName>ppt_y</p:attrName>
                                        </p:attrNameLst>
                                      </p:cBhvr>
                                      <p:tavLst>
                                        <p:tav tm="0">
                                          <p:val>
                                            <p:strVal val="ppt_y"/>
                                          </p:val>
                                        </p:tav>
                                        <p:tav tm="100000">
                                          <p:val>
                                            <p:strVal val="1+ppt_h/2"/>
                                          </p:val>
                                        </p:tav>
                                      </p:tavLst>
                                    </p:anim>
                                    <p:set>
                                      <p:cBhvr>
                                        <p:cTn id="8" dur="1" fill="hold">
                                          <p:stCondLst>
                                            <p:cond delay="4999"/>
                                          </p:stCondLst>
                                        </p:cTn>
                                        <p:tgtEl>
                                          <p:spTgt spid="6">
                                            <p:txEl>
                                              <p:pRg st="0" end="0"/>
                                            </p:txEl>
                                          </p:spTgt>
                                        </p:tgtEl>
                                        <p:attrNameLst>
                                          <p:attrName>style.visibility</p:attrName>
                                        </p:attrNameLst>
                                      </p:cBhvr>
                                      <p:to>
                                        <p:strVal val="hidden"/>
                                      </p:to>
                                    </p:set>
                                  </p:childTnLst>
                                </p:cTn>
                              </p:par>
                              <p:par>
                                <p:cTn id="9" presetID="7" presetClass="exit" presetSubtype="4" fill="hold" grpId="0" nodeType="withEffect">
                                  <p:stCondLst>
                                    <p:cond delay="0"/>
                                  </p:stCondLst>
                                  <p:childTnLst>
                                    <p:anim calcmode="lin" valueType="num">
                                      <p:cBhvr additive="base">
                                        <p:cTn id="10" dur="5000"/>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1" dur="5000"/>
                                        <p:tgtEl>
                                          <p:spTgt spid="6">
                                            <p:txEl>
                                              <p:pRg st="1" end="1"/>
                                            </p:txEl>
                                          </p:spTgt>
                                        </p:tgtEl>
                                        <p:attrNameLst>
                                          <p:attrName>ppt_y</p:attrName>
                                        </p:attrNameLst>
                                      </p:cBhvr>
                                      <p:tavLst>
                                        <p:tav tm="0">
                                          <p:val>
                                            <p:strVal val="ppt_y"/>
                                          </p:val>
                                        </p:tav>
                                        <p:tav tm="100000">
                                          <p:val>
                                            <p:strVal val="1+ppt_h/2"/>
                                          </p:val>
                                        </p:tav>
                                      </p:tavLst>
                                    </p:anim>
                                    <p:set>
                                      <p:cBhvr>
                                        <p:cTn id="12" dur="1" fill="hold">
                                          <p:stCondLst>
                                            <p:cond delay="4999"/>
                                          </p:stCondLst>
                                        </p:cTn>
                                        <p:tgtEl>
                                          <p:spTgt spid="6">
                                            <p:txEl>
                                              <p:pRg st="1" end="1"/>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7" presetClass="exit" presetSubtype="4" fill="hold" grpId="0" nodeType="clickEffect">
                                  <p:stCondLst>
                                    <p:cond delay="0"/>
                                  </p:stCondLst>
                                  <p:childTnLst>
                                    <p:anim calcmode="lin" valueType="num">
                                      <p:cBhvr additive="base">
                                        <p:cTn id="16" dur="5000"/>
                                        <p:tgtEl>
                                          <p:spTgt spid="8"/>
                                        </p:tgtEl>
                                        <p:attrNameLst>
                                          <p:attrName>ppt_x</p:attrName>
                                        </p:attrNameLst>
                                      </p:cBhvr>
                                      <p:tavLst>
                                        <p:tav tm="0">
                                          <p:val>
                                            <p:strVal val="ppt_x"/>
                                          </p:val>
                                        </p:tav>
                                        <p:tav tm="100000">
                                          <p:val>
                                            <p:strVal val="ppt_x"/>
                                          </p:val>
                                        </p:tav>
                                      </p:tavLst>
                                    </p:anim>
                                    <p:anim calcmode="lin" valueType="num">
                                      <p:cBhvr additive="base">
                                        <p:cTn id="17" dur="5000"/>
                                        <p:tgtEl>
                                          <p:spTgt spid="8"/>
                                        </p:tgtEl>
                                        <p:attrNameLst>
                                          <p:attrName>ppt_y</p:attrName>
                                        </p:attrNameLst>
                                      </p:cBhvr>
                                      <p:tavLst>
                                        <p:tav tm="0">
                                          <p:val>
                                            <p:strVal val="ppt_y"/>
                                          </p:val>
                                        </p:tav>
                                        <p:tav tm="100000">
                                          <p:val>
                                            <p:strVal val="1+ppt_h/2"/>
                                          </p:val>
                                        </p:tav>
                                      </p:tavLst>
                                    </p:anim>
                                    <p:set>
                                      <p:cBhvr>
                                        <p:cTn id="18" dur="1" fill="hold">
                                          <p:stCondLst>
                                            <p:cond delay="49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build="allAtOnce"/>
      <p:bldP spid="6" grpId="1"/>
      <p:bldP spid="8" grpId="0"/>
      <p:bldP spid="8"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defRPr/>
            </a:pPr>
            <a:endParaRPr kumimoji="0" lang="id-ID" sz="3600" b="1" i="0" u="none" strike="noStrike" kern="1200" cap="none" spc="0" normalizeH="0" baseline="0" noProof="0" dirty="0">
              <a:ln>
                <a:noFill/>
              </a:ln>
              <a:solidFill>
                <a:srgbClr val="C00000"/>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custDataLst>
              <p:tags r:id="rId1"/>
            </p:custDataLst>
          </p:nvPr>
        </p:nvSpPr>
        <p:spPr>
          <a:xfrm>
            <a:off x="226695" y="556895"/>
            <a:ext cx="8585835" cy="5569585"/>
          </a:xfrm>
          <a:prstGeom prst="rect">
            <a:avLst/>
          </a:prstGeom>
        </p:spPr>
        <p:txBody>
          <a:bodyPr vert="horz" lIns="91440" tIns="45720" rIns="91440" bIns="45720" rtlCol="0">
            <a:normAutofit fontScale="5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altLang="id-ID" sz="5335" b="1" dirty="0">
                <a:ln w="15875"/>
                <a:gradFill>
                  <a:gsLst>
                    <a:gs pos="0">
                      <a:schemeClr val="accent1"/>
                    </a:gs>
                    <a:gs pos="100000">
                      <a:schemeClr val="accent6"/>
                    </a:gs>
                  </a:gsLst>
                  <a:lin ang="2700000" scaled="0"/>
                </a:gradFill>
                <a:effectLst/>
                <a:latin typeface="Cambria" panose="02040503050406030204" pitchFamily="18" charset="0"/>
                <a:cs typeface="Arial" panose="020B0604020202020204" pitchFamily="34" charset="0"/>
              </a:rPr>
              <a:t>Peyelenggara dan Pelaksana Pendafatran Tanah.</a:t>
            </a:r>
            <a:endParaRPr lang="en-US" altLang="id-ID" sz="5335" b="1" dirty="0">
              <a:ln w="15875"/>
              <a:gradFill>
                <a:gsLst>
                  <a:gs pos="0">
                    <a:schemeClr val="accent1"/>
                  </a:gs>
                  <a:gs pos="100000">
                    <a:schemeClr val="accent6"/>
                  </a:gs>
                </a:gsLst>
                <a:lin ang="2700000" scaled="0"/>
              </a:gradFill>
              <a:effectLst/>
              <a:latin typeface="Cambria" panose="02040503050406030204" pitchFamily="18" charset="0"/>
              <a:cs typeface="Arial" panose="020B0604020202020204" pitchFamily="34" charset="0"/>
            </a:endParaRPr>
          </a:p>
          <a:p>
            <a:endParaRPr lang="en-US" altLang="id-ID" sz="5335" b="1" dirty="0">
              <a:ln w="15875"/>
              <a:gradFill>
                <a:gsLst>
                  <a:gs pos="0">
                    <a:schemeClr val="accent1"/>
                  </a:gs>
                  <a:gs pos="100000">
                    <a:schemeClr val="accent6"/>
                  </a:gs>
                </a:gsLst>
                <a:lin ang="2700000" scaled="0"/>
              </a:gradFill>
              <a:effectLst/>
              <a:latin typeface="Cambria" panose="02040503050406030204" pitchFamily="18" charset="0"/>
              <a:cs typeface="Arial" panose="020B0604020202020204" pitchFamily="34" charset="0"/>
            </a:endParaRPr>
          </a:p>
          <a:p>
            <a:pPr algn="just"/>
            <a:r>
              <a:rPr lang="en-US" altLang="id-ID" sz="5335" b="1" dirty="0">
                <a:ln w="15875"/>
                <a:gradFill>
                  <a:gsLst>
                    <a:gs pos="0">
                      <a:schemeClr val="accent1"/>
                    </a:gs>
                    <a:gs pos="100000">
                      <a:schemeClr val="accent6"/>
                    </a:gs>
                  </a:gsLst>
                  <a:lin ang="2700000" scaled="0"/>
                </a:gradFill>
                <a:effectLst/>
                <a:latin typeface="Cambria" panose="02040503050406030204" pitchFamily="18" charset="0"/>
                <a:cs typeface="Arial" panose="020B0604020202020204" pitchFamily="34" charset="0"/>
              </a:rPr>
              <a:t>1. Penyelenggara</a:t>
            </a:r>
            <a:endParaRPr lang="en-US" altLang="id-ID" sz="5335" b="1" dirty="0">
              <a:ln w="15875"/>
              <a:gradFill>
                <a:gsLst>
                  <a:gs pos="0">
                    <a:schemeClr val="accent1"/>
                  </a:gs>
                  <a:gs pos="100000">
                    <a:schemeClr val="accent6"/>
                  </a:gs>
                </a:gsLst>
                <a:lin ang="2700000" scaled="0"/>
              </a:gradFill>
              <a:effectLst/>
              <a:latin typeface="Cambria" panose="02040503050406030204" pitchFamily="18" charset="0"/>
              <a:cs typeface="Arial" panose="020B0604020202020204" pitchFamily="34" charset="0"/>
            </a:endParaRPr>
          </a:p>
          <a:p>
            <a:endParaRPr lang="en-US" altLang="en-US" sz="2600" dirty="0">
              <a:solidFill>
                <a:schemeClr val="tx1"/>
              </a:solidFill>
              <a:effectLst/>
              <a:latin typeface="Bookman Old Style" panose="02050604050505020204" charset="0"/>
              <a:cs typeface="Bookman Old Style" panose="02050604050505020204" charset="0"/>
            </a:endParaRPr>
          </a:p>
          <a:p>
            <a:pPr algn="just">
              <a:lnSpc>
                <a:spcPct val="100000"/>
              </a:lnSpc>
            </a:pPr>
            <a:r>
              <a:rPr lang="en-US" altLang="en-US" sz="4000" dirty="0">
                <a:solidFill>
                  <a:schemeClr val="tx1"/>
                </a:solidFill>
                <a:effectLst/>
                <a:latin typeface="Bookman Old Style" panose="02050604050505020204" charset="0"/>
                <a:cs typeface="Bookman Old Style" panose="02050604050505020204" charset="0"/>
              </a:rPr>
              <a:t>Penyelenggara pendaftaran tanah di Indonesia adalah Badan Pertanahan Nasional (BPN), sedangkan pelaksana di lapangan adalah Kantor Pertanahan Kabupaten/Kota, dibantu oleh Pejabat Pembuat Akta Tanah (PPAT) dan Panitia Ajudikasi dalam program tertentu. Pasal 19 UUPA menyatakan bahwa pendaftaran tanah diselenggarakan oleh Pemerintah.</a:t>
            </a:r>
            <a:endParaRPr lang="en-US" altLang="en-US" sz="4000" dirty="0">
              <a:solidFill>
                <a:schemeClr val="tx1"/>
              </a:solidFill>
              <a:effectLst/>
              <a:latin typeface="Bookman Old Style" panose="02050604050505020204" charset="0"/>
              <a:cs typeface="Bookman Old Style" panose="02050604050505020204" charset="0"/>
            </a:endParaRPr>
          </a:p>
          <a:p>
            <a:pPr algn="just">
              <a:lnSpc>
                <a:spcPct val="100000"/>
              </a:lnSpc>
            </a:pPr>
            <a:endParaRPr lang="en-US" altLang="en-US" sz="4000" dirty="0">
              <a:solidFill>
                <a:schemeClr val="tx1"/>
              </a:solidFill>
              <a:effectLst/>
              <a:latin typeface="Bookman Old Style" panose="02050604050505020204" charset="0"/>
              <a:cs typeface="Bookman Old Style" panose="02050604050505020204" charset="0"/>
            </a:endParaRPr>
          </a:p>
          <a:p>
            <a:pPr algn="just">
              <a:lnSpc>
                <a:spcPct val="100000"/>
              </a:lnSpc>
            </a:pPr>
            <a:r>
              <a:rPr lang="en-US" altLang="en-US" sz="4000" dirty="0">
                <a:solidFill>
                  <a:schemeClr val="tx1"/>
                </a:solidFill>
                <a:effectLst/>
                <a:latin typeface="Bookman Old Style" panose="02050604050505020204" charset="0"/>
                <a:cs typeface="Bookman Old Style" panose="02050604050505020204" charset="0"/>
              </a:rPr>
              <a:t>Dalam PP No. 10 tahun 1961 (Pendaftaran Tanah), penyelenggara pendaftaran tanah dilaksanakan oleh Jawatan Pendafataran Tanah (Pasal 1). Sedangkan sejak Pasal 5, menyatakan pendafataran tanah diselenggarakan oleh BPN. PP No. 10 tahun 2006 dilakukan Deputi Bidang Hak Tanah dan Pendafatran Tanah.</a:t>
            </a:r>
            <a:endParaRPr lang="en-US" altLang="en-US" sz="4000" dirty="0">
              <a:solidFill>
                <a:schemeClr val="tx1"/>
              </a:solidFill>
              <a:effectLst/>
              <a:latin typeface="Bookman Old Style" panose="02050604050505020204" charset="0"/>
              <a:cs typeface="Bookman Old Style" panose="02050604050505020204" charset="0"/>
            </a:endParaRPr>
          </a:p>
        </p:txBody>
      </p:sp>
      <p:sp>
        <p:nvSpPr>
          <p:cNvPr id="5" name="Text Box 4"/>
          <p:cNvSpPr txBox="1"/>
          <p:nvPr/>
        </p:nvSpPr>
        <p:spPr>
          <a:xfrm>
            <a:off x="3006090" y="356870"/>
            <a:ext cx="3048000" cy="368300"/>
          </a:xfrm>
          <a:prstGeom prst="rect">
            <a:avLst/>
          </a:prstGeom>
          <a:noFill/>
        </p:spPr>
        <p:txBody>
          <a:bodyPr wrap="square" rtlCol="0">
            <a:spAutoFit/>
          </a:bodyPr>
          <a:p>
            <a:endParaRPr lang="en-US"/>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xit" presetSubtype="4" fill="hold" grpId="0" nodeType="clickEffect">
                                  <p:stCondLst>
                                    <p:cond delay="0"/>
                                  </p:stCondLst>
                                  <p:childTnLst>
                                    <p:anim calcmode="lin" valueType="num">
                                      <p:cBhvr additive="base">
                                        <p:cTn id="6" dur="5000"/>
                                        <p:tgtEl>
                                          <p:spTgt spid="4"/>
                                        </p:tgtEl>
                                        <p:attrNameLst>
                                          <p:attrName>ppt_x</p:attrName>
                                        </p:attrNameLst>
                                      </p:cBhvr>
                                      <p:tavLst>
                                        <p:tav tm="0">
                                          <p:val>
                                            <p:strVal val="ppt_x"/>
                                          </p:val>
                                        </p:tav>
                                        <p:tav tm="100000">
                                          <p:val>
                                            <p:strVal val="ppt_x"/>
                                          </p:val>
                                        </p:tav>
                                      </p:tavLst>
                                    </p:anim>
                                    <p:anim calcmode="lin" valueType="num">
                                      <p:cBhvr additive="base">
                                        <p:cTn id="7" dur="5000"/>
                                        <p:tgtEl>
                                          <p:spTgt spid="4"/>
                                        </p:tgtEl>
                                        <p:attrNameLst>
                                          <p:attrName>ppt_y</p:attrName>
                                        </p:attrNameLst>
                                      </p:cBhvr>
                                      <p:tavLst>
                                        <p:tav tm="0">
                                          <p:val>
                                            <p:strVal val="ppt_y"/>
                                          </p:val>
                                        </p:tav>
                                        <p:tav tm="100000">
                                          <p:val>
                                            <p:strVal val="1+ppt_h/2"/>
                                          </p:val>
                                        </p:tav>
                                      </p:tavLst>
                                    </p:anim>
                                    <p:set>
                                      <p:cBhvr>
                                        <p:cTn id="8" dur="1" fill="hold">
                                          <p:stCondLst>
                                            <p:cond delay="4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75895" y="665480"/>
            <a:ext cx="8704580" cy="5573395"/>
          </a:xfrm>
        </p:spPr>
        <p:txBody>
          <a:bodyPr>
            <a:normAutofit fontScale="80000"/>
            <a:scene3d>
              <a:camera prst="orthographicFront"/>
              <a:lightRig rig="threePt" dir="t"/>
            </a:scene3d>
          </a:bodyPr>
          <a:p>
            <a:pPr algn="just">
              <a:buFont typeface="+mj-lt"/>
            </a:pPr>
            <a:r>
              <a:rPr lang="en-US" altLang="en-US">
                <a:solidFill>
                  <a:schemeClr val="tx1"/>
                </a:solidFill>
                <a:effectLst/>
                <a:latin typeface="Bookman Old Style" panose="02050604050505020204" charset="0"/>
                <a:cs typeface="Bookman Old Style" panose="02050604050505020204" charset="0"/>
              </a:rPr>
              <a:t>Badan Pertanahan Nasional (BPN): Lembaga pemerintah non-departemen yang bertanggung jawab langsung kepada Presiden.</a:t>
            </a:r>
            <a:endParaRPr lang="en-US" altLang="en-US">
              <a:solidFill>
                <a:schemeClr val="tx1"/>
              </a:solidFill>
              <a:effectLst/>
              <a:latin typeface="Bookman Old Style" panose="02050604050505020204" charset="0"/>
              <a:cs typeface="Bookman Old Style" panose="02050604050505020204" charset="0"/>
            </a:endParaRPr>
          </a:p>
          <a:p>
            <a:pPr algn="just">
              <a:buFont typeface="+mj-lt"/>
            </a:pPr>
            <a:endParaRPr lang="en-US" altLang="en-US">
              <a:solidFill>
                <a:schemeClr val="tx1"/>
              </a:solidFill>
              <a:effectLst/>
              <a:latin typeface="Bookman Old Style" panose="02050604050505020204" charset="0"/>
              <a:cs typeface="Bookman Old Style" panose="02050604050505020204" charset="0"/>
            </a:endParaRPr>
          </a:p>
          <a:p>
            <a:pPr algn="just">
              <a:buFont typeface="+mj-lt"/>
            </a:pPr>
            <a:r>
              <a:rPr lang="en-US" altLang="en-US">
                <a:solidFill>
                  <a:schemeClr val="tx1"/>
                </a:solidFill>
                <a:effectLst/>
                <a:latin typeface="Bookman Old Style" panose="02050604050505020204" charset="0"/>
                <a:cs typeface="Bookman Old Style" panose="02050604050505020204" charset="0"/>
              </a:rPr>
              <a:t>Tugas utama: menyelenggarakan kebijakan, pengaturan, dan pengawasan pendaftaran tanah di seluruh Indonesia.</a:t>
            </a:r>
            <a:endParaRPr lang="en-US" altLang="en-US">
              <a:solidFill>
                <a:schemeClr val="tx1"/>
              </a:solidFill>
              <a:effectLst/>
              <a:latin typeface="Bookman Old Style" panose="02050604050505020204" charset="0"/>
              <a:cs typeface="Bookman Old Style" panose="02050604050505020204" charset="0"/>
            </a:endParaRPr>
          </a:p>
          <a:p>
            <a:pPr algn="just">
              <a:buFont typeface="+mj-lt"/>
            </a:pPr>
            <a:endParaRPr lang="en-US" altLang="en-US">
              <a:solidFill>
                <a:schemeClr val="tx1"/>
              </a:solidFill>
              <a:effectLst/>
              <a:latin typeface="Bookman Old Style" panose="02050604050505020204" charset="0"/>
              <a:cs typeface="Bookman Old Style" panose="02050604050505020204" charset="0"/>
            </a:endParaRPr>
          </a:p>
          <a:p>
            <a:pPr algn="just">
              <a:buFont typeface="+mj-lt"/>
            </a:pPr>
            <a:r>
              <a:rPr lang="en-US" altLang="en-US">
                <a:solidFill>
                  <a:schemeClr val="tx1"/>
                </a:solidFill>
                <a:effectLst/>
                <a:latin typeface="Bookman Old Style" panose="02050604050505020204" charset="0"/>
                <a:cs typeface="Bookman Old Style" panose="02050604050505020204" charset="0"/>
              </a:rPr>
              <a:t>Fungsi:</a:t>
            </a: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altLang="en-US">
                <a:solidFill>
                  <a:schemeClr val="tx1"/>
                </a:solidFill>
                <a:effectLst/>
                <a:latin typeface="Bookman Old Style" panose="02050604050505020204" charset="0"/>
                <a:cs typeface="Bookman Old Style" panose="02050604050505020204" charset="0"/>
              </a:rPr>
              <a:t>Menetapkan kebijakan pertanahan nasional.</a:t>
            </a: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altLang="en-US">
                <a:solidFill>
                  <a:schemeClr val="tx1"/>
                </a:solidFill>
                <a:effectLst/>
                <a:latin typeface="Bookman Old Style" panose="02050604050505020204" charset="0"/>
                <a:cs typeface="Bookman Old Style" panose="02050604050505020204" charset="0"/>
              </a:rPr>
              <a:t>Menyusun peraturan teknis pendaftaran tanah.</a:t>
            </a: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altLang="en-US">
                <a:solidFill>
                  <a:schemeClr val="tx1"/>
                </a:solidFill>
                <a:effectLst/>
                <a:latin typeface="Bookman Old Style" panose="02050604050505020204" charset="0"/>
                <a:cs typeface="Bookman Old Style" panose="02050604050505020204" charset="0"/>
              </a:rPr>
              <a:t>Mengawasi pelaksanaan pendaftaran tanah di daerah.</a:t>
            </a: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altLang="en-US">
                <a:solidFill>
                  <a:schemeClr val="tx1"/>
                </a:solidFill>
                <a:effectLst/>
                <a:latin typeface="Bookman Old Style" panose="02050604050505020204" charset="0"/>
                <a:cs typeface="Bookman Old Style" panose="02050604050505020204" charset="0"/>
              </a:rPr>
              <a:t>Menyediakan data pertanahan nasional.</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94310" y="558165"/>
            <a:ext cx="8614410" cy="5662295"/>
          </a:xfrm>
        </p:spPr>
        <p:txBody>
          <a:bodyPr>
            <a:normAutofit lnSpcReduction="20000"/>
          </a:bodyPr>
          <a:p>
            <a:pPr algn="just"/>
            <a:r>
              <a:rPr lang="en-US" altLang="en-US">
                <a:ln w="15875"/>
                <a:gradFill>
                  <a:gsLst>
                    <a:gs pos="0">
                      <a:schemeClr val="accent1"/>
                    </a:gs>
                    <a:gs pos="100000">
                      <a:schemeClr val="accent6"/>
                    </a:gs>
                  </a:gsLst>
                  <a:lin ang="2700000" scaled="0"/>
                </a:gradFill>
                <a:effectLst/>
                <a:latin typeface="Arial" panose="020B0604020202020204" pitchFamily="34" charset="0"/>
                <a:cs typeface="Arial" panose="020B0604020202020204" pitchFamily="34" charset="0"/>
              </a:rPr>
              <a:t>2. PELAKSANA PENDAFTARAN TANAH</a:t>
            </a:r>
            <a:endParaRPr lang="en-US" altLang="en-US">
              <a:ln w="15875"/>
              <a:gradFill>
                <a:gsLst>
                  <a:gs pos="0">
                    <a:schemeClr val="accent1"/>
                  </a:gs>
                  <a:gs pos="100000">
                    <a:schemeClr val="accent6"/>
                  </a:gs>
                </a:gsLst>
                <a:lin ang="2700000" scaled="0"/>
              </a:gradFill>
              <a:effectLst/>
              <a:latin typeface="Arial" panose="020B0604020202020204" pitchFamily="34" charset="0"/>
              <a:cs typeface="Arial" panose="020B0604020202020204" pitchFamily="34" charset="0"/>
            </a:endParaRPr>
          </a:p>
          <a:p>
            <a:pPr algn="just"/>
            <a:endParaRPr lang="en-US" altLang="en-US">
              <a:solidFill>
                <a:schemeClr val="tx1"/>
              </a:solidFill>
              <a:effectLst/>
              <a:latin typeface="Arial" panose="020B0604020202020204" pitchFamily="34" charset="0"/>
              <a:cs typeface="Arial" panose="020B0604020202020204" pitchFamily="34" charset="0"/>
            </a:endParaRPr>
          </a:p>
          <a:p>
            <a:pPr algn="just"/>
            <a:r>
              <a:rPr lang="en-US" altLang="en-US">
                <a:solidFill>
                  <a:schemeClr val="tx1"/>
                </a:solidFill>
                <a:effectLst/>
                <a:latin typeface="Bookman Old Style" panose="02050604050505020204" charset="0"/>
                <a:cs typeface="Bookman Old Style" panose="02050604050505020204" charset="0"/>
              </a:rPr>
              <a:t>Berdasarkan ketentuan Pasal 6 PP Pendaftaran Tanah, pelaksana pendaftaran tanah dilakukan oleh kepala kantor pendaftaran tanah dengan dibantu oleh Pejabat Pembuat Akta Tanah (PPAT) dan pejabat lain yang ditugaskan untuk melaksanakan kegiatan-kegiatan tertentu.</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Dalam pelaksanaan secara sistematis, Kakan BPN dibantu oleh panitia ajudikasi yang dibentuk oleh Menteri atau Pejabat yang ditunjuk (Pasal 8 ayat (1) PP Pendafataran Tanag.</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89560" y="703580"/>
            <a:ext cx="8573770" cy="5351145"/>
          </a:xfrm>
        </p:spPr>
        <p:txBody>
          <a:bodyPr/>
          <a:p>
            <a:pPr algn="just">
              <a:buFont typeface="+mj-lt"/>
            </a:pPr>
            <a:endParaRPr lang="en-US"/>
          </a:p>
        </p:txBody>
      </p:sp>
      <p:graphicFrame>
        <p:nvGraphicFramePr>
          <p:cNvPr id="3" name="Diagram 2"/>
          <p:cNvGraphicFramePr/>
          <p:nvPr/>
        </p:nvGraphicFramePr>
        <p:xfrm>
          <a:off x="508000" y="719455"/>
          <a:ext cx="8128000" cy="5418455"/>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23215" y="908685"/>
            <a:ext cx="5232400" cy="571500"/>
          </a:xfrm>
          <a:prstGeom prst="rect">
            <a:avLst/>
          </a:prstGeom>
        </p:spPr>
        <p:txBody>
          <a:bodyPr>
            <a:noAutofit/>
          </a:bodyPr>
          <a:p>
            <a:pPr>
              <a:spcAft>
                <a:spcPct val="0"/>
              </a:spcAft>
            </a:pPr>
            <a:r>
              <a:rPr sz="2400" b="1">
                <a:ln w="15875"/>
                <a:gradFill>
                  <a:gsLst>
                    <a:gs pos="0">
                      <a:schemeClr val="accent1"/>
                    </a:gs>
                    <a:gs pos="100000">
                      <a:schemeClr val="accent6"/>
                    </a:gs>
                  </a:gsLst>
                  <a:lin ang="2700000" scaled="0"/>
                </a:gradFill>
                <a:effectLst/>
              </a:rPr>
              <a:t>Struktur Peran</a:t>
            </a:r>
            <a:endParaRPr sz="2400" b="1">
              <a:ln w="15875"/>
              <a:gradFill>
                <a:gsLst>
                  <a:gs pos="0">
                    <a:schemeClr val="accent1"/>
                  </a:gs>
                  <a:gs pos="100000">
                    <a:schemeClr val="accent6"/>
                  </a:gs>
                </a:gsLst>
                <a:lin ang="2700000" scaled="0"/>
              </a:gradFill>
              <a:effectLst/>
            </a:endParaRPr>
          </a:p>
        </p:txBody>
      </p:sp>
      <p:graphicFrame>
        <p:nvGraphicFramePr>
          <p:cNvPr id="5" name="Table 4"/>
          <p:cNvGraphicFramePr/>
          <p:nvPr/>
        </p:nvGraphicFramePr>
        <p:xfrm>
          <a:off x="323215" y="1556385"/>
          <a:ext cx="8463915" cy="4422775"/>
        </p:xfrm>
        <a:graphic>
          <a:graphicData uri="http://schemas.openxmlformats.org/drawingml/2006/table">
            <a:tbl>
              <a:tblPr/>
              <a:tblGrid>
                <a:gridCol w="2821305"/>
                <a:gridCol w="2821305"/>
                <a:gridCol w="2821305"/>
              </a:tblGrid>
              <a:tr h="631825">
                <a:tc>
                  <a:txBody>
                    <a:bodyPr/>
                    <a:p>
                      <a:r>
                        <a:rPr sz="2400"/>
                        <a:t>Tingkatan</a:t>
                      </a:r>
                      <a:endParaRPr sz="2400"/>
                    </a:p>
                  </a:txBody>
                  <a:tcPr marL="0" marR="0" marT="0" marB="0" anchor="ctr" anchorCtr="0">
                    <a:lnL>
                      <a:noFill/>
                    </a:lnL>
                    <a:lnR>
                      <a:noFill/>
                    </a:lnR>
                    <a:lnT>
                      <a:noFill/>
                    </a:lnT>
                    <a:lnB>
                      <a:noFill/>
                    </a:lnB>
                    <a:noFill/>
                  </a:tcPr>
                </a:tc>
                <a:tc>
                  <a:txBody>
                    <a:bodyPr/>
                    <a:p>
                      <a:r>
                        <a:rPr sz="2400"/>
                        <a:t>Lembaga/Pejabat</a:t>
                      </a:r>
                      <a:endParaRPr sz="2400"/>
                    </a:p>
                  </a:txBody>
                  <a:tcPr marL="0" marR="0" marT="0" marB="0" anchor="ctr" anchorCtr="0">
                    <a:lnL>
                      <a:noFill/>
                    </a:lnL>
                    <a:lnR>
                      <a:noFill/>
                    </a:lnR>
                    <a:lnT>
                      <a:noFill/>
                    </a:lnT>
                    <a:lnB>
                      <a:noFill/>
                    </a:lnB>
                    <a:noFill/>
                  </a:tcPr>
                </a:tc>
                <a:tc>
                  <a:txBody>
                    <a:bodyPr/>
                    <a:p>
                      <a:r>
                        <a:rPr sz="2400"/>
                        <a:t>Peran </a:t>
                      </a:r>
                      <a:r>
                        <a:rPr sz="2400"/>
                        <a:t>Utama</a:t>
                      </a:r>
                      <a:endParaRPr sz="2400"/>
                    </a:p>
                  </a:txBody>
                  <a:tcPr marL="0" marR="0" marT="0" marB="0" anchor="ctr" anchorCtr="0">
                    <a:lnL>
                      <a:noFill/>
                    </a:lnL>
                    <a:lnR>
                      <a:noFill/>
                    </a:lnR>
                    <a:lnT>
                      <a:noFill/>
                    </a:lnT>
                    <a:lnB>
                      <a:noFill/>
                    </a:lnB>
                    <a:noFill/>
                  </a:tcPr>
                </a:tc>
              </a:tr>
              <a:tr h="631825">
                <a:tc>
                  <a:txBody>
                    <a:bodyPr/>
                    <a:p>
                      <a:r>
                        <a:rPr sz="2400"/>
                        <a:t>Nasional</a:t>
                      </a:r>
                      <a:endParaRPr sz="2400"/>
                    </a:p>
                  </a:txBody>
                  <a:tcPr marL="0" marR="0" marT="0" marB="0" anchor="ctr" anchorCtr="0">
                    <a:lnL>
                      <a:noFill/>
                    </a:lnL>
                    <a:lnR>
                      <a:noFill/>
                    </a:lnR>
                    <a:lnT>
                      <a:noFill/>
                    </a:lnT>
                    <a:lnB>
                      <a:noFill/>
                    </a:lnB>
                    <a:noFill/>
                  </a:tcPr>
                </a:tc>
                <a:tc>
                  <a:txBody>
                    <a:bodyPr/>
                    <a:p>
                      <a:r>
                        <a:rPr sz="2400"/>
                        <a:t>BPN</a:t>
                      </a:r>
                      <a:endParaRPr sz="2400"/>
                    </a:p>
                  </a:txBody>
                  <a:tcPr marL="0" marR="0" marT="0" marB="0" anchor="ctr" anchorCtr="0">
                    <a:lnL>
                      <a:noFill/>
                    </a:lnL>
                    <a:lnR>
                      <a:noFill/>
                    </a:lnR>
                    <a:lnT>
                      <a:noFill/>
                    </a:lnT>
                    <a:lnB>
                      <a:noFill/>
                    </a:lnB>
                    <a:noFill/>
                  </a:tcPr>
                </a:tc>
                <a:tc>
                  <a:txBody>
                    <a:bodyPr/>
                    <a:p>
                      <a:r>
                        <a:rPr sz="2400"/>
                        <a:t>Menetapkan </a:t>
                      </a:r>
                      <a:r>
                        <a:rPr sz="2400"/>
                        <a:t>kebijakan, regulasi, </a:t>
                      </a:r>
                      <a:r>
                        <a:rPr sz="2400"/>
                        <a:t>pengawasan</a:t>
                      </a:r>
                      <a:endParaRPr sz="2400"/>
                    </a:p>
                  </a:txBody>
                  <a:tcPr marL="0" marR="0" marT="0" marB="0" anchor="ctr" anchorCtr="0">
                    <a:lnL>
                      <a:noFill/>
                    </a:lnL>
                    <a:lnR>
                      <a:noFill/>
                    </a:lnR>
                    <a:lnT>
                      <a:noFill/>
                    </a:lnT>
                    <a:lnB>
                      <a:noFill/>
                    </a:lnB>
                    <a:noFill/>
                  </a:tcPr>
                </a:tc>
              </a:tr>
              <a:tr h="1263650">
                <a:tc>
                  <a:txBody>
                    <a:bodyPr/>
                    <a:p>
                      <a:r>
                        <a:rPr sz="2400"/>
                        <a:t>Daerah</a:t>
                      </a:r>
                      <a:endParaRPr sz="2400"/>
                    </a:p>
                  </a:txBody>
                  <a:tcPr marL="0" marR="0" marT="0" marB="0" anchor="ctr" anchorCtr="0">
                    <a:lnL>
                      <a:noFill/>
                    </a:lnL>
                    <a:lnR>
                      <a:noFill/>
                    </a:lnR>
                    <a:lnT>
                      <a:noFill/>
                    </a:lnT>
                    <a:lnB>
                      <a:noFill/>
                    </a:lnB>
                    <a:noFill/>
                  </a:tcPr>
                </a:tc>
                <a:tc>
                  <a:txBody>
                    <a:bodyPr/>
                    <a:p>
                      <a:r>
                        <a:rPr sz="2400"/>
                        <a:t>Kantor </a:t>
                      </a:r>
                      <a:r>
                        <a:rPr sz="2400"/>
                        <a:t>Pertanahan</a:t>
                      </a:r>
                      <a:endParaRPr sz="2400"/>
                    </a:p>
                  </a:txBody>
                  <a:tcPr marL="0" marR="0" marT="0" marB="0" anchor="ctr" anchorCtr="0">
                    <a:lnL>
                      <a:noFill/>
                    </a:lnL>
                    <a:lnR>
                      <a:noFill/>
                    </a:lnR>
                    <a:lnT>
                      <a:noFill/>
                    </a:lnT>
                    <a:lnB>
                      <a:noFill/>
                    </a:lnB>
                    <a:noFill/>
                  </a:tcPr>
                </a:tc>
                <a:tc>
                  <a:txBody>
                    <a:bodyPr/>
                    <a:p>
                      <a:r>
                        <a:rPr sz="2400"/>
                        <a:t>Melaksanakan pengukuran, </a:t>
                      </a:r>
                      <a:r>
                        <a:rPr sz="2400"/>
                        <a:t>pemetaan, pencatatan, </a:t>
                      </a:r>
                      <a:r>
                        <a:rPr sz="2400"/>
                        <a:t>sertifikasi</a:t>
                      </a:r>
                      <a:endParaRPr sz="2400"/>
                    </a:p>
                  </a:txBody>
                  <a:tcPr marL="0" marR="0" marT="0" marB="0" anchor="ctr" anchorCtr="0">
                    <a:lnL>
                      <a:noFill/>
                    </a:lnL>
                    <a:lnR>
                      <a:noFill/>
                    </a:lnR>
                    <a:lnT>
                      <a:noFill/>
                    </a:lnT>
                    <a:lnB>
                      <a:noFill/>
                    </a:lnB>
                    <a:noFill/>
                  </a:tcPr>
                </a:tc>
              </a:tr>
              <a:tr h="1263650">
                <a:tc>
                  <a:txBody>
                    <a:bodyPr/>
                    <a:p>
                      <a:r>
                        <a:rPr sz="2400"/>
                        <a:t>Perantara</a:t>
                      </a:r>
                      <a:endParaRPr sz="2400"/>
                    </a:p>
                  </a:txBody>
                  <a:tcPr marL="0" marR="0" marT="0" marB="0" anchor="ctr" anchorCtr="0">
                    <a:lnL>
                      <a:noFill/>
                    </a:lnL>
                    <a:lnR>
                      <a:noFill/>
                    </a:lnR>
                    <a:lnT>
                      <a:noFill/>
                    </a:lnT>
                    <a:lnB>
                      <a:noFill/>
                    </a:lnB>
                    <a:noFill/>
                  </a:tcPr>
                </a:tc>
                <a:tc>
                  <a:txBody>
                    <a:bodyPr/>
                    <a:p>
                      <a:r>
                        <a:rPr sz="2400"/>
                        <a:t>PPAT</a:t>
                      </a:r>
                      <a:endParaRPr sz="2400"/>
                    </a:p>
                  </a:txBody>
                  <a:tcPr marL="0" marR="0" marT="0" marB="0" anchor="ctr" anchorCtr="0">
                    <a:lnL>
                      <a:noFill/>
                    </a:lnL>
                    <a:lnR>
                      <a:noFill/>
                    </a:lnR>
                    <a:lnT>
                      <a:noFill/>
                    </a:lnT>
                    <a:lnB>
                      <a:noFill/>
                    </a:lnB>
                    <a:noFill/>
                  </a:tcPr>
                </a:tc>
                <a:tc>
                  <a:txBody>
                    <a:bodyPr/>
                    <a:p>
                      <a:r>
                        <a:rPr sz="2400"/>
                        <a:t>Membuat </a:t>
                      </a:r>
                      <a:r>
                        <a:rPr sz="2400"/>
                        <a:t>akta peralihan </a:t>
                      </a:r>
                      <a:r>
                        <a:rPr sz="2400"/>
                        <a:t>hak, dasar </a:t>
                      </a:r>
                      <a:r>
                        <a:rPr sz="2400"/>
                        <a:t>pendaftaran</a:t>
                      </a:r>
                      <a:endParaRPr sz="2400"/>
                    </a:p>
                  </a:txBody>
                  <a:tcPr marL="0" marR="0" marT="0" marB="0" anchor="ctr" anchorCtr="0">
                    <a:lnL>
                      <a:noFill/>
                    </a:lnL>
                    <a:lnR>
                      <a:noFill/>
                    </a:lnR>
                    <a:lnT>
                      <a:noFill/>
                    </a:lnT>
                    <a:lnB>
                      <a:noFill/>
                    </a:lnB>
                    <a:noFill/>
                  </a:tcPr>
                </a:tc>
              </a:tr>
              <a:tr h="631825">
                <a:tc>
                  <a:txBody>
                    <a:bodyPr/>
                    <a:p>
                      <a:r>
                        <a:rPr sz="2400"/>
                        <a:t>Program </a:t>
                      </a:r>
                      <a:r>
                        <a:rPr sz="2400"/>
                        <a:t>khusus</a:t>
                      </a:r>
                      <a:endParaRPr sz="2400"/>
                    </a:p>
                  </a:txBody>
                  <a:tcPr marL="0" marR="0" marT="0" marB="0" anchor="ctr" anchorCtr="0">
                    <a:lnL>
                      <a:noFill/>
                    </a:lnL>
                    <a:lnR>
                      <a:noFill/>
                    </a:lnR>
                    <a:lnT>
                      <a:noFill/>
                    </a:lnT>
                    <a:lnB>
                      <a:noFill/>
                    </a:lnB>
                    <a:noFill/>
                  </a:tcPr>
                </a:tc>
                <a:tc>
                  <a:txBody>
                    <a:bodyPr/>
                    <a:p>
                      <a:r>
                        <a:rPr sz="2400"/>
                        <a:t>Panitia </a:t>
                      </a:r>
                      <a:r>
                        <a:rPr sz="2400"/>
                        <a:t>Ajudikasi</a:t>
                      </a:r>
                      <a:endParaRPr sz="2400"/>
                    </a:p>
                  </a:txBody>
                  <a:tcPr marL="0" marR="0" marT="0" marB="0" anchor="ctr" anchorCtr="0">
                    <a:lnL>
                      <a:noFill/>
                    </a:lnL>
                    <a:lnR>
                      <a:noFill/>
                    </a:lnR>
                    <a:lnT>
                      <a:noFill/>
                    </a:lnT>
                    <a:lnB>
                      <a:noFill/>
                    </a:lnB>
                    <a:noFill/>
                  </a:tcPr>
                </a:tc>
                <a:tc>
                  <a:txBody>
                    <a:bodyPr/>
                    <a:p>
                      <a:r>
                        <a:rPr sz="2400"/>
                        <a:t>Verifikasi </a:t>
                      </a:r>
                      <a:r>
                        <a:rPr sz="2400"/>
                        <a:t>massal dalam </a:t>
                      </a:r>
                      <a:r>
                        <a:rPr sz="2400"/>
                        <a:t>PTSL</a:t>
                      </a:r>
                      <a:endParaRPr sz="2400"/>
                    </a:p>
                  </a:txBody>
                  <a:tcPr marL="0" marR="0" marT="0" marB="0" anchor="ctr" anchorCtr="0">
                    <a:lnL>
                      <a:noFill/>
                    </a:lnL>
                    <a:lnR>
                      <a:noFill/>
                    </a:lnR>
                    <a:lnT>
                      <a:noFill/>
                    </a:lnT>
                    <a:lnB>
                      <a:noFill/>
                    </a:lnB>
                    <a:noFill/>
                  </a:tcPr>
                </a:tc>
              </a:tr>
            </a:tbl>
          </a:graphicData>
        </a:graphic>
      </p:graphicFrame>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55270" y="632460"/>
            <a:ext cx="8575675" cy="5479415"/>
          </a:xfrm>
        </p:spPr>
        <p:txBody>
          <a:bodyPr>
            <a:normAutofit/>
          </a:bodyPr>
          <a:p>
            <a:pPr algn="just">
              <a:buFont typeface="Wingdings" panose="05000000000000000000" charset="0"/>
            </a:pPr>
            <a:endParaRPr lang="en-US" altLang="en-US">
              <a:solidFill>
                <a:schemeClr val="tx1"/>
              </a:solidFill>
              <a:effectLst/>
              <a:latin typeface="Bookman Old Style" panose="02050604050505020204" charset="0"/>
              <a:cs typeface="Bookman Old Style" panose="02050604050505020204" charset="0"/>
            </a:endParaRPr>
          </a:p>
          <a:p>
            <a:pPr algn="just">
              <a:buFont typeface="Wingdings" panose="05000000000000000000" charset="0"/>
            </a:pPr>
            <a:r>
              <a:rPr lang="en-US" altLang="en-US">
                <a:solidFill>
                  <a:schemeClr val="tx1"/>
                </a:solidFill>
                <a:effectLst/>
                <a:latin typeface="Bookman Old Style" panose="02050604050505020204" charset="0"/>
                <a:cs typeface="Bookman Old Style" panose="02050604050505020204" charset="0"/>
              </a:rPr>
              <a:t>Penyelenggara pendaftaran tanah adalah BPN sebagai lembaga pusat, sedangkan pelaksana di lapangan adalah Kantor Pertanahan, dibantu oleh PPAT dan Panitia Ajudikasi. Sistem ini memastikan adanya koordinasi dari pusat hingga daerah untuk menjamin kepastian hukum hak atas tanah di Indonesia.</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04800" y="703580"/>
            <a:ext cx="8502650" cy="5430520"/>
          </a:xfrm>
        </p:spPr>
        <p:txBody>
          <a:bodyPr>
            <a:normAutofit fontScale="90000" lnSpcReduction="10000"/>
          </a:bodyPr>
          <a:p>
            <a:pPr algn="just"/>
            <a:r>
              <a:rPr lang="en-US" alt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PELAKSANAAN PENDAFTARAN TANAH</a:t>
            </a:r>
            <a:endParaRPr lang="en-US" alt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t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Pelaksanaan pendaftaran tanah meliputi kegiatan pendaftaran tanah untuk pertama kali dan pemeliharaan data pendaftaran tanah (Pasal 11 PP Pendaftaran Tanah)</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Pendaftaran tanah pertama kali dilakukan dengan 2 cara:</a:t>
            </a:r>
            <a:endParaRPr lang="en-US" altLang="en-US">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eriod"/>
            </a:pPr>
            <a:r>
              <a:rPr lang="en-US" altLang="en-US">
                <a:solidFill>
                  <a:schemeClr val="tx1"/>
                </a:solidFill>
                <a:effectLst/>
                <a:latin typeface="Bookman Old Style" panose="02050604050505020204" charset="0"/>
                <a:cs typeface="Bookman Old Style" panose="02050604050505020204" charset="0"/>
              </a:rPr>
              <a:t>Sistem Sistematis, berdasarkan suatu rencana kerja dan dilaksanakan di wilayah-wilayah yang ditetapkan oleh menteri.</a:t>
            </a:r>
            <a:endParaRPr lang="en-US" altLang="en-US">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eriod"/>
            </a:pPr>
            <a:r>
              <a:rPr lang="en-US" altLang="en-US">
                <a:solidFill>
                  <a:schemeClr val="tx1"/>
                </a:solidFill>
                <a:effectLst/>
                <a:latin typeface="Bookman Old Style" panose="02050604050505020204" charset="0"/>
                <a:cs typeface="Bookman Old Style" panose="02050604050505020204" charset="0"/>
              </a:rPr>
              <a:t>Sistem sporadis, pendaftaran dilaksanakan atas permintaan pihak yang berkepentingan.</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7170" y="591820"/>
            <a:ext cx="8597900" cy="5567045"/>
          </a:xfrm>
        </p:spPr>
        <p:txBody>
          <a:bodyPr>
            <a:normAutofit lnSpcReduction="20000"/>
            <a:scene3d>
              <a:camera prst="orthographicFront"/>
              <a:lightRig rig="threePt" dir="t"/>
            </a:scene3d>
          </a:bodyPr>
          <a:p>
            <a:pPr algn="just"/>
            <a:r>
              <a:rPr lang="en-US">
                <a:solidFill>
                  <a:schemeClr val="tx1"/>
                </a:solidFill>
                <a:effectLst/>
                <a:latin typeface="Bookman Old Style" panose="02050604050505020204" charset="0"/>
                <a:cs typeface="Bookman Old Style" panose="02050604050505020204" charset="0"/>
              </a:rPr>
              <a:t>Kegiatan pendaftaran tanah untuk pertama kali (Pasal 12)</a:t>
            </a:r>
            <a:endParaRPr lang="en-US">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en-US">
                <a:solidFill>
                  <a:schemeClr val="tx1"/>
                </a:solidFill>
                <a:effectLst/>
                <a:latin typeface="Bookman Old Style" panose="02050604050505020204" charset="0"/>
                <a:cs typeface="Bookman Old Style" panose="02050604050505020204" charset="0"/>
              </a:rPr>
              <a:t>Pengumpulan dan pengolahan data fisik</a:t>
            </a:r>
            <a:endParaRPr lang="en-US">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en-US">
                <a:solidFill>
                  <a:schemeClr val="tx1"/>
                </a:solidFill>
                <a:effectLst/>
                <a:latin typeface="Bookman Old Style" panose="02050604050505020204" charset="0"/>
                <a:cs typeface="Bookman Old Style" panose="02050604050505020204" charset="0"/>
              </a:rPr>
              <a:t>Pembuktian hak dan pembukuannya</a:t>
            </a:r>
            <a:endParaRPr lang="en-US">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en-US">
                <a:solidFill>
                  <a:schemeClr val="tx1"/>
                </a:solidFill>
                <a:effectLst/>
                <a:latin typeface="Bookman Old Style" panose="02050604050505020204" charset="0"/>
                <a:cs typeface="Bookman Old Style" panose="02050604050505020204" charset="0"/>
              </a:rPr>
              <a:t>Penerbitan Sertifikat</a:t>
            </a:r>
            <a:endParaRPr lang="en-US">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en-US">
                <a:solidFill>
                  <a:schemeClr val="tx1"/>
                </a:solidFill>
                <a:effectLst/>
                <a:latin typeface="Bookman Old Style" panose="02050604050505020204" charset="0"/>
                <a:cs typeface="Bookman Old Style" panose="02050604050505020204" charset="0"/>
              </a:rPr>
              <a:t>Penyajian data fisik dan data yuridis</a:t>
            </a:r>
            <a:endParaRPr lang="en-US">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en-US">
                <a:solidFill>
                  <a:schemeClr val="tx1"/>
                </a:solidFill>
                <a:effectLst/>
                <a:latin typeface="Bookman Old Style" panose="02050604050505020204" charset="0"/>
                <a:cs typeface="Bookman Old Style" panose="02050604050505020204" charset="0"/>
              </a:rPr>
              <a:t>Penyimpanan daftar umum dan dokumen</a:t>
            </a:r>
            <a:endParaRPr lang="en-US">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endParaRPr lang="en-US">
              <a:solidFill>
                <a:schemeClr val="tx1"/>
              </a:solidFill>
              <a:effectLst/>
              <a:latin typeface="Bookman Old Style" panose="02050604050505020204" charset="0"/>
              <a:cs typeface="Bookman Old Style" panose="02050604050505020204" charset="0"/>
            </a:endParaRPr>
          </a:p>
          <a:p>
            <a:pPr algn="just">
              <a:buFont typeface="+mj-lt"/>
            </a:pPr>
            <a:r>
              <a:rPr lang="en-US">
                <a:solidFill>
                  <a:schemeClr val="tx1"/>
                </a:solidFill>
                <a:effectLst/>
                <a:latin typeface="Bookman Old Style" panose="02050604050505020204" charset="0"/>
                <a:cs typeface="Bookman Old Style" panose="02050604050505020204" charset="0"/>
              </a:rPr>
              <a:t>Pemeliharaan data pendaftaran:</a:t>
            </a:r>
            <a:endParaRPr lang="en-US">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en-US">
                <a:solidFill>
                  <a:schemeClr val="tx1"/>
                </a:solidFill>
                <a:effectLst/>
                <a:latin typeface="Bookman Old Style" panose="02050604050505020204" charset="0"/>
                <a:cs typeface="Bookman Old Style" panose="02050604050505020204" charset="0"/>
              </a:rPr>
              <a:t>Pendafataran Peralihan dan Pembebasan Hak</a:t>
            </a:r>
            <a:endParaRPr lang="en-US">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en-US">
                <a:solidFill>
                  <a:schemeClr val="tx1"/>
                </a:solidFill>
                <a:effectLst/>
                <a:latin typeface="Bookman Old Style" panose="02050604050505020204" charset="0"/>
                <a:cs typeface="Bookman Old Style" panose="02050604050505020204" charset="0"/>
              </a:rPr>
              <a:t>Pendaftaran Perubahan Data Pendaftaran Tanah lainnya.</a:t>
            </a:r>
            <a:endParaRPr 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2090" y="630555"/>
            <a:ext cx="8675370" cy="5615940"/>
          </a:xfrm>
        </p:spPr>
        <p:txBody>
          <a:bodyPr/>
          <a:p>
            <a:pPr algn="just"/>
            <a:r>
              <a:rPr lang="en-US" sz="4000">
                <a:ln w="15875"/>
                <a:gradFill>
                  <a:gsLst>
                    <a:gs pos="0">
                      <a:schemeClr val="accent1"/>
                    </a:gs>
                    <a:gs pos="100000">
                      <a:schemeClr val="accent6"/>
                    </a:gs>
                  </a:gsLst>
                  <a:lin ang="2700000" scaled="0"/>
                </a:gradFill>
                <a:effectLst/>
              </a:rPr>
              <a:t>PENERBITAN SERTIFIKAT PENGGANTI</a:t>
            </a:r>
            <a:endParaRPr lang="en-US" sz="4000">
              <a:ln w="15875"/>
              <a:gradFill>
                <a:gsLst>
                  <a:gs pos="0">
                    <a:schemeClr val="accent1"/>
                  </a:gs>
                  <a:gs pos="100000">
                    <a:schemeClr val="accent6"/>
                  </a:gs>
                </a:gsLst>
                <a:lin ang="2700000" scaled="0"/>
              </a:gradFill>
              <a:effectLst/>
            </a:endParaRPr>
          </a:p>
          <a:p>
            <a:pPr algn="just"/>
            <a:endParaRPr lang="en-US" sz="4000">
              <a:ln w="15875"/>
              <a:gradFill>
                <a:gsLst>
                  <a:gs pos="0">
                    <a:schemeClr val="accent1"/>
                  </a:gs>
                  <a:gs pos="100000">
                    <a:schemeClr val="accent6"/>
                  </a:gs>
                </a:gsLst>
                <a:lin ang="2700000" scaled="0"/>
              </a:gradFill>
              <a:effectLst/>
            </a:endParaRPr>
          </a:p>
          <a:p>
            <a:pPr algn="just"/>
            <a:r>
              <a:rPr lang="en-US" sz="4000">
                <a:solidFill>
                  <a:schemeClr val="tx1"/>
                </a:solidFill>
                <a:effectLst>
                  <a:outerShdw blurRad="38100" dist="19050" dir="2700000" algn="tl" rotWithShape="0">
                    <a:schemeClr val="dk1">
                      <a:alpha val="40000"/>
                    </a:schemeClr>
                  </a:outerShdw>
                </a:effectLst>
              </a:rPr>
              <a:t>Penerbitan sertipikat pengganti atas dasar permohonan pemegang hak dapat diterbitkan sertifikat baru sebagai pengganti (Pasal 57 sampai Pasal 60 PP Pendafataran Tanah).</a:t>
            </a:r>
            <a:endParaRPr lang="en-US" sz="4000">
              <a:solidFill>
                <a:schemeClr val="tx1"/>
              </a:solidFill>
              <a:effectLst>
                <a:outerShdw blurRad="38100" dist="19050" dir="2700000" algn="tl" rotWithShape="0">
                  <a:schemeClr val="dk1">
                    <a:alpha val="40000"/>
                  </a:schemeClr>
                </a:outerShdw>
              </a:effectLst>
            </a:endParaRPr>
          </a:p>
        </p:txBody>
      </p:sp>
    </p:spTree>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altLang="id-ID" sz="4000" b="1">
                <a:sym typeface="Wingdings" panose="05000000000000000000" pitchFamily="2" charset="2"/>
              </a:rPr>
              <a:t>D.O.N.E</a:t>
            </a:r>
            <a:r>
              <a:rPr lang="id-ID" sz="4000" b="1"/>
              <a:t> </a:t>
            </a:r>
            <a:r>
              <a:rPr lang="id-ID" sz="4000" b="1">
                <a:sym typeface="Wingdings" panose="05000000000000000000" pitchFamily="2" charset="2"/>
              </a:rPr>
              <a:t></a:t>
            </a:r>
            <a:endParaRPr lang="id-ID" sz="4000" b="1">
              <a:sym typeface="Wingdings" panose="05000000000000000000" pitchFamily="2" charset="2"/>
            </a:endParaRPr>
          </a:p>
          <a:p>
            <a:r>
              <a:rPr lang="en-US" sz="4000" b="1" dirty="0"/>
              <a:t>TERIMA KASIIII</a:t>
            </a:r>
            <a:endParaRPr lang="en-US" sz="4000" b="1" dirty="0"/>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57835" y="640080"/>
            <a:ext cx="8101330" cy="5589905"/>
          </a:xfrm>
        </p:spPr>
        <p:txBody>
          <a:bodyPr>
            <a:noAutofit/>
          </a:bodyPr>
          <a:p>
            <a:pPr algn="r">
              <a:buFont typeface="Wingdings" panose="05000000000000000000" charset="0"/>
            </a:pPr>
            <a:r>
              <a:rPr lang="en-US" sz="2000" b="1">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SISTEM PUBLIKASI PENDAFTARAN TANAH</a:t>
            </a:r>
            <a:endParaRPr lang="en-US" sz="2000" b="1">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r">
              <a:buFont typeface="Wingdings" panose="05000000000000000000" charset="0"/>
            </a:pPr>
            <a:endParaRPr lang="en-US" sz="2000" b="1">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r">
              <a:buFont typeface="Wingdings" panose="05000000000000000000" charset="0"/>
            </a:pPr>
            <a:r>
              <a:rPr lang="en-US" altLang="en-US" sz="2000">
                <a:solidFill>
                  <a:schemeClr val="tx1"/>
                </a:solidFill>
                <a:effectLst/>
                <a:latin typeface="Bookman Old Style" panose="02050604050505020204" charset="0"/>
                <a:cs typeface="Bookman Old Style" panose="02050604050505020204" charset="0"/>
              </a:rPr>
              <a:t>Sistem publikasi dalam pendaftaran tanah merupakan salah satu hal yang sangat menentukan kekuatan hukum bukti hak atas tanah yang dihasilkannya. Dalam penyelenggaraan pendaftaran tanah perlu diperhatikan kebutuhan dan kemampuan golongan ekonomi lemah yang dilayani, terutama mengenai biaya yang wajib dibayar dalam perolehan sertifikat yang dimintanya.</a:t>
            </a:r>
            <a:endParaRPr lang="en-US" altLang="en-US" sz="2000">
              <a:solidFill>
                <a:schemeClr val="tx1"/>
              </a:solidFill>
              <a:effectLst/>
              <a:latin typeface="Bookman Old Style" panose="02050604050505020204" charset="0"/>
              <a:cs typeface="Bookman Old Style" panose="02050604050505020204" charset="0"/>
            </a:endParaRPr>
          </a:p>
          <a:p>
            <a:pPr algn="r">
              <a:buFont typeface="Wingdings" panose="05000000000000000000" charset="0"/>
            </a:pPr>
            <a:endParaRPr lang="en-US" altLang="en-US" sz="2000">
              <a:solidFill>
                <a:schemeClr val="tx1"/>
              </a:solidFill>
              <a:effectLst/>
              <a:latin typeface="Bookman Old Style" panose="02050604050505020204" charset="0"/>
              <a:cs typeface="Bookman Old Style" panose="02050604050505020204" charset="0"/>
            </a:endParaRPr>
          </a:p>
          <a:p>
            <a:pPr algn="r">
              <a:buFont typeface="Wingdings" panose="05000000000000000000" charset="0"/>
            </a:pPr>
            <a:r>
              <a:rPr lang="en-US" altLang="en-US" sz="2000">
                <a:solidFill>
                  <a:schemeClr val="tx1"/>
                </a:solidFill>
                <a:effectLst/>
                <a:latin typeface="Bookman Old Style" panose="02050604050505020204" charset="0"/>
                <a:cs typeface="Bookman Old Style" panose="02050604050505020204" charset="0"/>
              </a:rPr>
              <a:t>Dalam hubungan ini perlu diperhatikan juga bahwa sistem publikasi dalam pendafatran tanah menurut UUPA bukan sistem publikasi dalam pendafataran positif yang menghasilkan surat tanda bukti hak dijamina kebenerannya oleh negara sehingga mempunyai kekuatan mutlak</a:t>
            </a:r>
            <a:endParaRPr lang="en-US" altLang="en-US" sz="2000">
              <a:solidFill>
                <a:schemeClr val="tx1"/>
              </a:solidFill>
              <a:effectLst/>
              <a:latin typeface="Bookman Old Style" panose="02050604050505020204" charset="0"/>
              <a:cs typeface="Bookman Old Style" panose="02050604050505020204" charset="0"/>
            </a:endParaRPr>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xit" presetSubtype="4" fill="hold" grpId="0" nodeType="clickEffect">
                                  <p:stCondLst>
                                    <p:cond delay="0"/>
                                  </p:stCondLst>
                                  <p:childTnLst>
                                    <p:anim calcmode="lin" valueType="num">
                                      <p:cBhvr additive="base">
                                        <p:cTn id="6" dur="5000"/>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7" dur="5000"/>
                                        <p:tgtEl>
                                          <p:spTgt spid="2">
                                            <p:txEl>
                                              <p:pRg st="0" end="0"/>
                                            </p:txEl>
                                          </p:spTgt>
                                        </p:tgtEl>
                                        <p:attrNameLst>
                                          <p:attrName>ppt_y</p:attrName>
                                        </p:attrNameLst>
                                      </p:cBhvr>
                                      <p:tavLst>
                                        <p:tav tm="0">
                                          <p:val>
                                            <p:strVal val="ppt_y"/>
                                          </p:val>
                                        </p:tav>
                                        <p:tav tm="100000">
                                          <p:val>
                                            <p:strVal val="1+ppt_h/2"/>
                                          </p:val>
                                        </p:tav>
                                      </p:tavLst>
                                    </p:anim>
                                    <p:set>
                                      <p:cBhvr>
                                        <p:cTn id="8" dur="1" fill="hold">
                                          <p:stCondLst>
                                            <p:cond delay="4999"/>
                                          </p:stCondLst>
                                        </p:cTn>
                                        <p:tgtEl>
                                          <p:spTgt spid="2">
                                            <p:txEl>
                                              <p:pRg st="0" end="0"/>
                                            </p:txEl>
                                          </p:spTgt>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7" presetClass="exit" presetSubtype="4" fill="hold" grpId="0" nodeType="clickEffect">
                                  <p:stCondLst>
                                    <p:cond delay="0"/>
                                  </p:stCondLst>
                                  <p:childTnLst>
                                    <p:anim calcmode="lin" valueType="num">
                                      <p:cBhvr additive="base">
                                        <p:cTn id="12" dur="5000"/>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3" dur="5000"/>
                                        <p:tgtEl>
                                          <p:spTgt spid="2">
                                            <p:txEl>
                                              <p:pRg st="2" end="2"/>
                                            </p:txEl>
                                          </p:spTgt>
                                        </p:tgtEl>
                                        <p:attrNameLst>
                                          <p:attrName>ppt_y</p:attrName>
                                        </p:attrNameLst>
                                      </p:cBhvr>
                                      <p:tavLst>
                                        <p:tav tm="0">
                                          <p:val>
                                            <p:strVal val="ppt_y"/>
                                          </p:val>
                                        </p:tav>
                                        <p:tav tm="100000">
                                          <p:val>
                                            <p:strVal val="1+ppt_h/2"/>
                                          </p:val>
                                        </p:tav>
                                      </p:tavLst>
                                    </p:anim>
                                    <p:set>
                                      <p:cBhvr>
                                        <p:cTn id="14" dur="1" fill="hold">
                                          <p:stCondLst>
                                            <p:cond delay="4999"/>
                                          </p:stCondLst>
                                        </p:cTn>
                                        <p:tgtEl>
                                          <p:spTgt spid="2">
                                            <p:txEl>
                                              <p:pRg st="2" end="2"/>
                                            </p:txEl>
                                          </p:spTgt>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7" presetClass="exit" presetSubtype="4" fill="hold" grpId="0" nodeType="clickEffect">
                                  <p:stCondLst>
                                    <p:cond delay="0"/>
                                  </p:stCondLst>
                                  <p:childTnLst>
                                    <p:anim calcmode="lin" valueType="num">
                                      <p:cBhvr additive="base">
                                        <p:cTn id="18" dur="5000"/>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9" dur="5000"/>
                                        <p:tgtEl>
                                          <p:spTgt spid="2">
                                            <p:txEl>
                                              <p:pRg st="4" end="4"/>
                                            </p:txEl>
                                          </p:spTgt>
                                        </p:tgtEl>
                                        <p:attrNameLst>
                                          <p:attrName>ppt_y</p:attrName>
                                        </p:attrNameLst>
                                      </p:cBhvr>
                                      <p:tavLst>
                                        <p:tav tm="0">
                                          <p:val>
                                            <p:strVal val="ppt_y"/>
                                          </p:val>
                                        </p:tav>
                                        <p:tav tm="100000">
                                          <p:val>
                                            <p:strVal val="1+ppt_h/2"/>
                                          </p:val>
                                        </p:tav>
                                      </p:tavLst>
                                    </p:anim>
                                    <p:set>
                                      <p:cBhvr>
                                        <p:cTn id="20" dur="1" fill="hold">
                                          <p:stCondLst>
                                            <p:cond delay="4999"/>
                                          </p:stCondLst>
                                        </p:cTn>
                                        <p:tgtEl>
                                          <p:spTgt spid="2">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2" grpI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30200" y="615950"/>
            <a:ext cx="8386445" cy="5731510"/>
          </a:xfrm>
        </p:spPr>
        <p:txBody>
          <a:bodyPr>
            <a:noAutofit/>
          </a:bodyPr>
          <a:p>
            <a:pPr algn="r"/>
            <a:endParaRPr lang="en-US" altLang="en-US" sz="3200">
              <a:solidFill>
                <a:schemeClr val="tx1"/>
              </a:solidFill>
              <a:effectLst/>
              <a:latin typeface="Bookman Old Style" panose="02050604050505020204" charset="0"/>
              <a:cs typeface="Bookman Old Style" panose="02050604050505020204" charset="0"/>
            </a:endParaRPr>
          </a:p>
          <a:p>
            <a:pPr algn="r"/>
            <a:r>
              <a:rPr lang="en-US" altLang="en-US" sz="3200">
                <a:solidFill>
                  <a:schemeClr val="tx1"/>
                </a:solidFill>
                <a:effectLst/>
                <a:latin typeface="Bookman Old Style" panose="02050604050505020204" charset="0"/>
                <a:cs typeface="Bookman Old Style" panose="02050604050505020204" charset="0"/>
              </a:rPr>
              <a:t>Sistem publikasi yang digunakan adalah sistem publikasi negatif. Artinya walaupun mengandung unsur-unsur positif, surat tanda bukti hak seperti sertipikat hanya dinyatakan sebagai pembuktian yang kuat, tetapi masih dapat disanggah kebenarannya dengan bukti lain (Pasal 19 UUPA).</a:t>
            </a:r>
            <a:endParaRPr lang="en-US" altLang="en-US" sz="3200">
              <a:solidFill>
                <a:schemeClr val="tx1"/>
              </a:solidFill>
              <a:effectLst/>
              <a:latin typeface="Bookman Old Style" panose="02050604050505020204" charset="0"/>
              <a:cs typeface="Bookman Old Style" panose="02050604050505020204" charset="0"/>
            </a:endParaRPr>
          </a:p>
          <a:p>
            <a:pPr algn="r"/>
            <a:endParaRPr lang="en-US" altLang="en-US" sz="3200">
              <a:solidFill>
                <a:schemeClr val="tx1"/>
              </a:solidFill>
              <a:effectLst/>
              <a:latin typeface="Bookman Old Style" panose="02050604050505020204" charset="0"/>
              <a:cs typeface="Bookman Old Style" panose="02050604050505020204" charset="0"/>
            </a:endParaRPr>
          </a:p>
          <a:p>
            <a:pPr algn="r"/>
            <a:endParaRPr lang="en-US" altLang="en-US" sz="3200">
              <a:solidFill>
                <a:schemeClr val="tx1"/>
              </a:solidFill>
              <a:effectLst/>
              <a:latin typeface="Bookman Old Style" panose="02050604050505020204" charset="0"/>
              <a:cs typeface="Bookman Old Style" panose="02050604050505020204" charset="0"/>
            </a:endParaRPr>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51460" y="692785"/>
            <a:ext cx="8606790" cy="5607050"/>
          </a:xfrm>
        </p:spPr>
        <p:txBody>
          <a:bodyPr>
            <a:normAutofit fontScale="70000"/>
          </a:bodyPr>
          <a:p>
            <a:pPr algn="just"/>
            <a:r>
              <a:rPr lang="en-US" altLang="en-US" sz="3200">
                <a:solidFill>
                  <a:schemeClr val="tx1"/>
                </a:solidFill>
                <a:effectLst/>
                <a:latin typeface="Bookman Old Style" panose="02050604050505020204" charset="0"/>
                <a:cs typeface="Bookman Old Style" panose="02050604050505020204" charset="0"/>
              </a:rPr>
              <a:t>Dalam pendaftaran tanah terdapat dua sistem publikasi utama, yaitu publikasi positif dan publikasi negatif. Indonesia saat ini menganut sistem publikasi negatif dengan unsur positif, artinya sertifikat tanah dianggap sebagai alat bukti kuat tetapi tidak mutlak, sehingga masih dapat digugat bila terbukti ada cacat hukum.</a:t>
            </a:r>
            <a:endParaRPr lang="en-US" altLang="en-US" sz="3200">
              <a:solidFill>
                <a:schemeClr val="tx1"/>
              </a:solidFill>
              <a:effectLst/>
              <a:latin typeface="Bookman Old Style" panose="02050604050505020204" charset="0"/>
              <a:cs typeface="Bookman Old Style" panose="02050604050505020204" charset="0"/>
            </a:endParaRPr>
          </a:p>
          <a:p>
            <a:pPr algn="just"/>
            <a:endParaRPr lang="en-US" altLang="en-US" sz="3200">
              <a:solidFill>
                <a:schemeClr val="tx1"/>
              </a:solidFill>
              <a:effectLst/>
              <a:latin typeface="Bookman Old Style" panose="02050604050505020204" charset="0"/>
              <a:cs typeface="Bookman Old Style" panose="02050604050505020204" charset="0"/>
            </a:endParaRPr>
          </a:p>
          <a:p>
            <a:pPr algn="just"/>
            <a:r>
              <a:rPr lang="en-US" altLang="en-US" sz="3200">
                <a:solidFill>
                  <a:schemeClr val="tx1"/>
                </a:solidFill>
                <a:effectLst/>
                <a:latin typeface="Bookman Old Style" panose="02050604050505020204" charset="0"/>
                <a:cs typeface="Bookman Old Style" panose="02050604050505020204" charset="0"/>
              </a:rPr>
              <a:t>Sistem publikasi adalah asas hukum yang menentukan bagaimana negara menjamin kepastian hak atas tanah melalui pendaftaran.</a:t>
            </a:r>
            <a:endParaRPr lang="en-US" altLang="en-US" sz="3200">
              <a:solidFill>
                <a:schemeClr val="tx1"/>
              </a:solidFill>
              <a:effectLst/>
              <a:latin typeface="Bookman Old Style" panose="02050604050505020204" charset="0"/>
              <a:cs typeface="Bookman Old Style" panose="02050604050505020204" charset="0"/>
            </a:endParaRPr>
          </a:p>
          <a:p>
            <a:pPr algn="just"/>
            <a:endParaRPr lang="en-US" altLang="en-US" sz="3200">
              <a:solidFill>
                <a:schemeClr val="tx1"/>
              </a:solidFill>
              <a:effectLst/>
              <a:latin typeface="Bookman Old Style" panose="02050604050505020204" charset="0"/>
              <a:cs typeface="Bookman Old Style" panose="02050604050505020204" charset="0"/>
            </a:endParaRPr>
          </a:p>
          <a:p>
            <a:pPr algn="just"/>
            <a:r>
              <a:rPr lang="en-US" altLang="en-US" sz="3200">
                <a:solidFill>
                  <a:schemeClr val="tx1"/>
                </a:solidFill>
                <a:effectLst/>
                <a:latin typeface="Bookman Old Style" panose="02050604050505020204" charset="0"/>
                <a:cs typeface="Bookman Old Style" panose="02050604050505020204" charset="0"/>
              </a:rPr>
              <a:t>Tujuannya adalah memberikan kepastian hukum dan perlindungan bagi pemegang hak, sekaligus mencegah sengketa kepemilikan tanah</a:t>
            </a:r>
            <a:endParaRPr lang="en-US" altLang="en-US" sz="32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69545" y="600075"/>
            <a:ext cx="8789035" cy="5629910"/>
          </a:xfrm>
        </p:spPr>
        <p:txBody>
          <a:bodyPr>
            <a:scene3d>
              <a:camera prst="orthographicFront"/>
              <a:lightRig rig="threePt" dir="t"/>
            </a:scene3d>
          </a:bodyPr>
          <a:p>
            <a:r>
              <a:rPr lang="en-US" altLang="en-US">
                <a:ln w="15875"/>
                <a:gradFill>
                  <a:gsLst>
                    <a:gs pos="0">
                      <a:schemeClr val="accent1"/>
                    </a:gs>
                    <a:gs pos="100000">
                      <a:schemeClr val="accent6"/>
                    </a:gs>
                  </a:gsLst>
                  <a:lin ang="2700000" scaled="0"/>
                </a:gradFill>
                <a:effectLst/>
              </a:rPr>
              <a:t>JENIS SISTEM PUBLIKASI</a:t>
            </a:r>
            <a:endParaRPr lang="en-US" altLang="en-US">
              <a:ln w="15875"/>
              <a:gradFill>
                <a:gsLst>
                  <a:gs pos="0">
                    <a:schemeClr val="accent1"/>
                  </a:gs>
                  <a:gs pos="100000">
                    <a:schemeClr val="accent6"/>
                  </a:gs>
                </a:gsLst>
                <a:lin ang="2700000" scaled="0"/>
              </a:gradFill>
              <a:effectLst/>
            </a:endParaRPr>
          </a:p>
        </p:txBody>
      </p:sp>
      <p:graphicFrame>
        <p:nvGraphicFramePr>
          <p:cNvPr id="3" name="Table 2"/>
          <p:cNvGraphicFramePr/>
          <p:nvPr>
            <p:custDataLst>
              <p:tags r:id="rId1"/>
            </p:custDataLst>
          </p:nvPr>
        </p:nvGraphicFramePr>
        <p:xfrm>
          <a:off x="285750" y="1115060"/>
          <a:ext cx="8524875" cy="5215255"/>
        </p:xfrm>
        <a:graphic>
          <a:graphicData uri="http://schemas.openxmlformats.org/drawingml/2006/table">
            <a:tbl>
              <a:tblPr/>
              <a:tblGrid>
                <a:gridCol w="1704975"/>
                <a:gridCol w="1704975"/>
                <a:gridCol w="1704975"/>
                <a:gridCol w="1704975"/>
                <a:gridCol w="1704975"/>
              </a:tblGrid>
              <a:tr h="388620">
                <a:tc>
                  <a:txBody>
                    <a:bodyPr/>
                    <a:p>
                      <a:r>
                        <a:rPr sz="1800" b="1"/>
                        <a:t>Sistem Publikasi</a:t>
                      </a:r>
                      <a:endParaRPr sz="1800" b="1"/>
                    </a:p>
                  </a:txBody>
                  <a:tcPr marL="0" marR="0" marT="0" marB="0" anchor="ctr" anchorCtr="0">
                    <a:lnL>
                      <a:noFill/>
                    </a:lnL>
                    <a:lnR>
                      <a:noFill/>
                    </a:lnR>
                    <a:lnT>
                      <a:noFill/>
                    </a:lnT>
                    <a:lnB>
                      <a:noFill/>
                    </a:lnB>
                    <a:noFill/>
                  </a:tcPr>
                </a:tc>
                <a:tc>
                  <a:txBody>
                    <a:bodyPr/>
                    <a:p>
                      <a:r>
                        <a:rPr sz="1800" b="1"/>
                        <a:t>Karakteristik</a:t>
                      </a:r>
                      <a:endParaRPr sz="1800" b="1"/>
                    </a:p>
                  </a:txBody>
                  <a:tcPr marL="0" marR="0" marT="0" marB="0" anchor="ctr" anchorCtr="0">
                    <a:lnL>
                      <a:noFill/>
                    </a:lnL>
                    <a:lnR>
                      <a:noFill/>
                    </a:lnR>
                    <a:lnT>
                      <a:noFill/>
                    </a:lnT>
                    <a:lnB>
                      <a:noFill/>
                    </a:lnB>
                    <a:noFill/>
                  </a:tcPr>
                </a:tc>
                <a:tc>
                  <a:txBody>
                    <a:bodyPr/>
                    <a:p>
                      <a:r>
                        <a:rPr sz="1800" b="1"/>
                        <a:t>Kelebihan</a:t>
                      </a:r>
                      <a:endParaRPr sz="1800" b="1"/>
                    </a:p>
                  </a:txBody>
                  <a:tcPr marL="0" marR="0" marT="0" marB="0" anchor="ctr" anchorCtr="0">
                    <a:lnL>
                      <a:noFill/>
                    </a:lnL>
                    <a:lnR>
                      <a:noFill/>
                    </a:lnR>
                    <a:lnT>
                      <a:noFill/>
                    </a:lnT>
                    <a:lnB>
                      <a:noFill/>
                    </a:lnB>
                    <a:noFill/>
                  </a:tcPr>
                </a:tc>
                <a:tc>
                  <a:txBody>
                    <a:bodyPr/>
                    <a:p>
                      <a:r>
                        <a:rPr sz="1800" b="1"/>
                        <a:t>Kekurangan</a:t>
                      </a:r>
                      <a:endParaRPr sz="1800" b="1"/>
                    </a:p>
                  </a:txBody>
                  <a:tcPr marL="0" marR="0" marT="0" marB="0" anchor="ctr" anchorCtr="0">
                    <a:lnL>
                      <a:noFill/>
                    </a:lnL>
                    <a:lnR>
                      <a:noFill/>
                    </a:lnR>
                    <a:lnT>
                      <a:noFill/>
                    </a:lnT>
                    <a:lnB>
                      <a:noFill/>
                    </a:lnB>
                    <a:noFill/>
                  </a:tcPr>
                </a:tc>
                <a:tc>
                  <a:txBody>
                    <a:bodyPr/>
                    <a:p>
                      <a:r>
                        <a:rPr sz="1800" b="1"/>
                        <a:t>Contoh Negara</a:t>
                      </a:r>
                      <a:endParaRPr sz="1800" b="1"/>
                    </a:p>
                  </a:txBody>
                  <a:tcPr marL="0" marR="0" marT="0" marB="0" anchor="ctr" anchorCtr="0">
                    <a:lnL>
                      <a:noFill/>
                    </a:lnL>
                    <a:lnR>
                      <a:noFill/>
                    </a:lnR>
                    <a:lnT>
                      <a:noFill/>
                    </a:lnT>
                    <a:lnB>
                      <a:noFill/>
                    </a:lnB>
                    <a:noFill/>
                  </a:tcPr>
                </a:tc>
              </a:tr>
              <a:tr h="1636395">
                <a:tc>
                  <a:txBody>
                    <a:bodyPr/>
                    <a:p>
                      <a:r>
                        <a:rPr sz="1800"/>
                        <a:t>Positif</a:t>
                      </a:r>
                      <a:endParaRPr sz="1800"/>
                    </a:p>
                  </a:txBody>
                  <a:tcPr marL="0" marR="0" marT="0" marB="0" anchor="ctr" anchorCtr="0">
                    <a:lnL>
                      <a:noFill/>
                    </a:lnL>
                    <a:lnR>
                      <a:noFill/>
                    </a:lnR>
                    <a:lnT>
                      <a:noFill/>
                    </a:lnT>
                    <a:lnB>
                      <a:noFill/>
                    </a:lnB>
                    <a:noFill/>
                  </a:tcPr>
                </a:tc>
                <a:tc>
                  <a:txBody>
                    <a:bodyPr/>
                    <a:p>
                      <a:r>
                        <a:rPr sz="1800"/>
                        <a:t>Sertifikat tanah dianggap </a:t>
                      </a:r>
                      <a:r>
                        <a:rPr sz="1800"/>
                        <a:t>mutlak benar dan </a:t>
                      </a:r>
                      <a:r>
                        <a:rPr sz="1800"/>
                        <a:t>tidak dapat digugat.</a:t>
                      </a:r>
                      <a:endParaRPr sz="1800"/>
                    </a:p>
                  </a:txBody>
                  <a:tcPr marL="0" marR="0" marT="0" marB="0" anchor="ctr" anchorCtr="0">
                    <a:lnL>
                      <a:noFill/>
                    </a:lnL>
                    <a:lnR>
                      <a:noFill/>
                    </a:lnR>
                    <a:lnT>
                      <a:noFill/>
                    </a:lnT>
                    <a:lnB>
                      <a:noFill/>
                    </a:lnB>
                    <a:noFill/>
                  </a:tcPr>
                </a:tc>
                <a:tc>
                  <a:txBody>
                    <a:bodyPr/>
                    <a:p>
                      <a:r>
                        <a:rPr sz="1800"/>
                        <a:t>Memberikan kepastian </a:t>
                      </a:r>
                      <a:r>
                        <a:rPr sz="1800"/>
                        <a:t>hukum penuh, melindungi pemegang </a:t>
                      </a:r>
                      <a:r>
                        <a:rPr sz="1800"/>
                        <a:t>hak beritikad baik.</a:t>
                      </a:r>
                      <a:endParaRPr sz="1800"/>
                    </a:p>
                  </a:txBody>
                  <a:tcPr marL="0" marR="0" marT="0" marB="0" anchor="ctr" anchorCtr="0">
                    <a:lnL>
                      <a:noFill/>
                    </a:lnL>
                    <a:lnR>
                      <a:noFill/>
                    </a:lnR>
                    <a:lnT>
                      <a:noFill/>
                    </a:lnT>
                    <a:lnB>
                      <a:noFill/>
                    </a:lnB>
                    <a:noFill/>
                  </a:tcPr>
                </a:tc>
                <a:tc>
                  <a:txBody>
                    <a:bodyPr/>
                    <a:p>
                      <a:r>
                        <a:rPr sz="1800"/>
                        <a:t>Berisiko merugikan pihak </a:t>
                      </a:r>
                      <a:r>
                        <a:rPr sz="1800"/>
                        <a:t>yang sebenarnya berhak jika </a:t>
                      </a:r>
                      <a:r>
                        <a:rPr sz="1800"/>
                        <a:t>terjadi kesalahan administrasi.</a:t>
                      </a:r>
                      <a:endParaRPr sz="1800"/>
                    </a:p>
                  </a:txBody>
                  <a:tcPr marL="0" marR="0" marT="0" marB="0" anchor="ctr" anchorCtr="0">
                    <a:lnL>
                      <a:noFill/>
                    </a:lnL>
                    <a:lnR>
                      <a:noFill/>
                    </a:lnR>
                    <a:lnT>
                      <a:noFill/>
                    </a:lnT>
                    <a:lnB>
                      <a:noFill/>
                    </a:lnB>
                    <a:noFill/>
                  </a:tcPr>
                </a:tc>
                <a:tc>
                  <a:txBody>
                    <a:bodyPr/>
                    <a:p>
                      <a:r>
                        <a:rPr sz="1800"/>
                        <a:t>Jerman, Belanda</a:t>
                      </a:r>
                      <a:endParaRPr sz="1800"/>
                    </a:p>
                  </a:txBody>
                  <a:tcPr marL="0" marR="0" marT="0" marB="0" anchor="ctr" anchorCtr="0">
                    <a:lnL>
                      <a:noFill/>
                    </a:lnL>
                    <a:lnR>
                      <a:noFill/>
                    </a:lnR>
                    <a:lnT>
                      <a:noFill/>
                    </a:lnT>
                    <a:lnB>
                      <a:noFill/>
                    </a:lnB>
                    <a:noFill/>
                  </a:tcPr>
                </a:tc>
              </a:tr>
              <a:tr h="1553845">
                <a:tc>
                  <a:txBody>
                    <a:bodyPr/>
                    <a:p>
                      <a:r>
                        <a:rPr sz="1800"/>
                        <a:t>Negatif</a:t>
                      </a:r>
                      <a:endParaRPr sz="1800"/>
                    </a:p>
                  </a:txBody>
                  <a:tcPr marL="0" marR="0" marT="0" marB="0" anchor="ctr" anchorCtr="0">
                    <a:lnL>
                      <a:noFill/>
                    </a:lnL>
                    <a:lnR>
                      <a:noFill/>
                    </a:lnR>
                    <a:lnT>
                      <a:noFill/>
                    </a:lnT>
                    <a:lnB>
                      <a:noFill/>
                    </a:lnB>
                    <a:noFill/>
                  </a:tcPr>
                </a:tc>
                <a:tc>
                  <a:txBody>
                    <a:bodyPr/>
                    <a:p>
                      <a:r>
                        <a:rPr sz="1800"/>
                        <a:t>Sertifikat tanah </a:t>
                      </a:r>
                      <a:r>
                        <a:rPr sz="1800"/>
                        <a:t>hanya alat bukti kuat</a:t>
                      </a:r>
                      <a:r>
                        <a:rPr sz="1800"/>
                        <a:t>, tetapi bisa dibatalkan </a:t>
                      </a:r>
                      <a:r>
                        <a:rPr sz="1800"/>
                        <a:t>jika terbukti salah.</a:t>
                      </a:r>
                      <a:endParaRPr sz="1800"/>
                    </a:p>
                  </a:txBody>
                  <a:tcPr marL="0" marR="0" marT="0" marB="0" anchor="ctr" anchorCtr="0">
                    <a:lnL>
                      <a:noFill/>
                    </a:lnL>
                    <a:lnR>
                      <a:noFill/>
                    </a:lnR>
                    <a:lnT>
                      <a:noFill/>
                    </a:lnT>
                    <a:lnB>
                      <a:noFill/>
                    </a:lnB>
                    <a:noFill/>
                  </a:tcPr>
                </a:tc>
                <a:tc>
                  <a:txBody>
                    <a:bodyPr/>
                    <a:p>
                      <a:r>
                        <a:rPr sz="1800"/>
                        <a:t>Memberi </a:t>
                      </a:r>
                      <a:r>
                        <a:rPr sz="1800"/>
                        <a:t>ruang koreksi bila ada </a:t>
                      </a:r>
                      <a:r>
                        <a:rPr sz="1800"/>
                        <a:t>kesalahan atau penipuan.</a:t>
                      </a:r>
                      <a:endParaRPr sz="1800"/>
                    </a:p>
                  </a:txBody>
                  <a:tcPr marL="0" marR="0" marT="0" marB="0" anchor="ctr" anchorCtr="0">
                    <a:lnL>
                      <a:noFill/>
                    </a:lnL>
                    <a:lnR>
                      <a:noFill/>
                    </a:lnR>
                    <a:lnT>
                      <a:noFill/>
                    </a:lnT>
                    <a:lnB>
                      <a:noFill/>
                    </a:lnB>
                    <a:noFill/>
                  </a:tcPr>
                </a:tc>
                <a:tc>
                  <a:txBody>
                    <a:bodyPr/>
                    <a:p>
                      <a:r>
                        <a:rPr sz="1800"/>
                        <a:t>Kepastian hukum kurang maksimal, </a:t>
                      </a:r>
                      <a:r>
                        <a:rPr sz="1800"/>
                        <a:t>sertifikat bisa digugat.</a:t>
                      </a:r>
                      <a:endParaRPr sz="1800"/>
                    </a:p>
                  </a:txBody>
                  <a:tcPr marL="0" marR="0" marT="0" marB="0" anchor="ctr" anchorCtr="0">
                    <a:lnL>
                      <a:noFill/>
                    </a:lnL>
                    <a:lnR>
                      <a:noFill/>
                    </a:lnR>
                    <a:lnT>
                      <a:noFill/>
                    </a:lnT>
                    <a:lnB>
                      <a:noFill/>
                    </a:lnB>
                    <a:noFill/>
                  </a:tcPr>
                </a:tc>
                <a:tc>
                  <a:txBody>
                    <a:bodyPr/>
                    <a:p>
                      <a:r>
                        <a:rPr sz="1800"/>
                        <a:t>Indonesia (saat ini)</a:t>
                      </a:r>
                      <a:endParaRPr sz="1800"/>
                    </a:p>
                  </a:txBody>
                  <a:tcPr marL="0" marR="0" marT="0" marB="0" anchor="ctr" anchorCtr="0">
                    <a:lnL>
                      <a:noFill/>
                    </a:lnL>
                    <a:lnR>
                      <a:noFill/>
                    </a:lnR>
                    <a:lnT>
                      <a:noFill/>
                    </a:lnT>
                    <a:lnB>
                      <a:noFill/>
                    </a:lnB>
                    <a:noFill/>
                  </a:tcPr>
                </a:tc>
              </a:tr>
              <a:tr h="1636395">
                <a:tc>
                  <a:txBody>
                    <a:bodyPr/>
                    <a:p>
                      <a:r>
                        <a:rPr sz="1800"/>
                        <a:t>Campuran/Negatif </a:t>
                      </a:r>
                      <a:r>
                        <a:rPr sz="1800"/>
                        <a:t>dengan unsur positif</a:t>
                      </a:r>
                      <a:endParaRPr sz="1800"/>
                    </a:p>
                  </a:txBody>
                  <a:tcPr marL="0" marR="0" marT="0" marB="0" anchor="ctr" anchorCtr="0">
                    <a:lnL>
                      <a:noFill/>
                    </a:lnL>
                    <a:lnR>
                      <a:noFill/>
                    </a:lnR>
                    <a:lnT>
                      <a:noFill/>
                    </a:lnT>
                    <a:lnB>
                      <a:noFill/>
                    </a:lnB>
                    <a:noFill/>
                  </a:tcPr>
                </a:tc>
                <a:tc>
                  <a:txBody>
                    <a:bodyPr/>
                    <a:p>
                      <a:r>
                        <a:rPr sz="1800"/>
                        <a:t>Sertifikat dianggap </a:t>
                      </a:r>
                      <a:r>
                        <a:rPr sz="1800"/>
                        <a:t>bukti kuat dan </a:t>
                      </a:r>
                      <a:r>
                        <a:rPr sz="1800"/>
                        <a:t>berlaku sampai ada putusan </a:t>
                      </a:r>
                      <a:r>
                        <a:rPr sz="1800"/>
                        <a:t>pengadilan yang membatalkan.</a:t>
                      </a:r>
                      <a:endParaRPr sz="1800"/>
                    </a:p>
                  </a:txBody>
                  <a:tcPr marL="0" marR="0" marT="0" marB="0" anchor="ctr" anchorCtr="0">
                    <a:lnL>
                      <a:noFill/>
                    </a:lnL>
                    <a:lnR>
                      <a:noFill/>
                    </a:lnR>
                    <a:lnT>
                      <a:noFill/>
                    </a:lnT>
                    <a:lnB>
                      <a:noFill/>
                    </a:lnB>
                    <a:noFill/>
                  </a:tcPr>
                </a:tc>
                <a:tc>
                  <a:txBody>
                    <a:bodyPr/>
                    <a:p>
                      <a:r>
                        <a:rPr sz="1800"/>
                        <a:t>Menyeimbangkan </a:t>
                      </a:r>
                      <a:r>
                        <a:rPr sz="1800"/>
                        <a:t>kepastian hukum dengan perlindungan </a:t>
                      </a:r>
                      <a:r>
                        <a:rPr sz="1800"/>
                        <a:t>pihak yang dirugikan.</a:t>
                      </a:r>
                      <a:endParaRPr sz="1800"/>
                    </a:p>
                  </a:txBody>
                  <a:tcPr marL="0" marR="0" marT="0" marB="0" anchor="ctr" anchorCtr="0">
                    <a:lnL>
                      <a:noFill/>
                    </a:lnL>
                    <a:lnR>
                      <a:noFill/>
                    </a:lnR>
                    <a:lnT>
                      <a:noFill/>
                    </a:lnT>
                    <a:lnB>
                      <a:noFill/>
                    </a:lnB>
                    <a:noFill/>
                  </a:tcPr>
                </a:tc>
                <a:tc>
                  <a:txBody>
                    <a:bodyPr/>
                    <a:p>
                      <a:r>
                        <a:rPr sz="1800"/>
                        <a:t>Masih </a:t>
                      </a:r>
                      <a:r>
                        <a:rPr sz="1800"/>
                        <a:t>ada potensi sengketa.</a:t>
                      </a:r>
                      <a:endParaRPr sz="1800"/>
                    </a:p>
                  </a:txBody>
                  <a:tcPr marL="0" marR="0" marT="0" marB="0" anchor="ctr" anchorCtr="0">
                    <a:lnL>
                      <a:noFill/>
                    </a:lnL>
                    <a:lnR>
                      <a:noFill/>
                    </a:lnR>
                    <a:lnT>
                      <a:noFill/>
                    </a:lnT>
                    <a:lnB>
                      <a:noFill/>
                    </a:lnB>
                    <a:noFill/>
                  </a:tcPr>
                </a:tc>
                <a:tc>
                  <a:txBody>
                    <a:bodyPr/>
                    <a:p>
                      <a:r>
                        <a:rPr sz="1800"/>
                        <a:t>Indonesia (praktik nyata)</a:t>
                      </a:r>
                      <a:endParaRPr sz="1800"/>
                    </a:p>
                  </a:txBody>
                  <a:tcPr marL="0" marR="0" marT="0" marB="0" anchor="ctr" anchorCtr="0">
                    <a:lnL>
                      <a:noFill/>
                    </a:lnL>
                    <a:lnR>
                      <a:noFill/>
                    </a:lnR>
                    <a:lnT>
                      <a:noFill/>
                    </a:lnT>
                    <a:lnB>
                      <a:noFill/>
                    </a:lnB>
                    <a:noFill/>
                  </a:tcPr>
                </a:tc>
              </a:tr>
            </a:tbl>
          </a:graphicData>
        </a:graphic>
      </p:graphicFrame>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38455" y="487680"/>
            <a:ext cx="8507730" cy="5750560"/>
          </a:xfrm>
        </p:spPr>
        <p:txBody>
          <a:bodyPr/>
          <a:p>
            <a:pPr algn="just"/>
            <a:r>
              <a:rPr lang="en-US">
                <a:ln w="15875"/>
                <a:gradFill>
                  <a:gsLst>
                    <a:gs pos="0">
                      <a:schemeClr val="accent1"/>
                    </a:gs>
                    <a:gs pos="100000">
                      <a:schemeClr val="accent6"/>
                    </a:gs>
                  </a:gsLst>
                  <a:lin ang="2700000" scaled="0"/>
                </a:gradFill>
                <a:effectLst/>
              </a:rPr>
              <a:t>1. SISTEM TORENS</a:t>
            </a:r>
            <a:endParaRPr lang="en-US">
              <a:ln w="15875"/>
              <a:gradFill>
                <a:gsLst>
                  <a:gs pos="0">
                    <a:schemeClr val="accent1"/>
                  </a:gs>
                  <a:gs pos="100000">
                    <a:schemeClr val="accent6"/>
                  </a:gs>
                </a:gsLst>
                <a:lin ang="2700000" scaled="0"/>
              </a:gradFill>
              <a:effectLst/>
            </a:endParaRPr>
          </a:p>
          <a:p>
            <a:pPr algn="just"/>
            <a:endParaRPr lang="en-US">
              <a:ln w="15875"/>
              <a:gradFill>
                <a:gsLst>
                  <a:gs pos="0">
                    <a:schemeClr val="accent1"/>
                  </a:gs>
                  <a:gs pos="100000">
                    <a:schemeClr val="accent6"/>
                  </a:gs>
                </a:gsLst>
                <a:lin ang="2700000" scaled="0"/>
              </a:gradFill>
              <a:effectLst/>
            </a:endParaRPr>
          </a:p>
          <a:p>
            <a:pPr algn="just"/>
            <a:r>
              <a:rPr lang="en-US">
                <a:solidFill>
                  <a:schemeClr val="tx1"/>
                </a:solidFill>
                <a:effectLst/>
                <a:latin typeface="Bookman Old Style" panose="02050604050505020204" charset="0"/>
                <a:cs typeface="Bookman Old Style" panose="02050604050505020204" charset="0"/>
              </a:rPr>
              <a:t>Menurut sistem Torens, sertifikat tanah merupakan alat bukti pemegang hak atas tanah yang paling lengkap dan tidak dapat di ganggu gugat. Pengubahan buku tanah tidak diperkenankan, kecuali jika sertifikat hak atas tanah itu diperoleh dengan cara pemalsuan atau penipuan. Sistem ini di ciptakan oleh Sir Robert Torens. Banyak digunakan oleh negara Kanada, Amerika Serikat, Brazil, Aljazair, Spanyol, Denmark, Malaysia dan Norwegia.</a:t>
            </a:r>
            <a:endParaRPr 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7170" y="487680"/>
            <a:ext cx="8822055" cy="5750560"/>
          </a:xfrm>
        </p:spPr>
        <p:txBody>
          <a:bodyPr>
            <a:normAutofit lnSpcReduction="10000"/>
          </a:bodyPr>
          <a:p>
            <a:pPr algn="just"/>
            <a:r>
              <a:rPr lang="en-US">
                <a:ln w="15875"/>
                <a:gradFill>
                  <a:gsLst>
                    <a:gs pos="0">
                      <a:schemeClr val="accent1"/>
                    </a:gs>
                    <a:gs pos="100000">
                      <a:schemeClr val="accent6"/>
                    </a:gs>
                  </a:gsLst>
                  <a:lin ang="2700000" scaled="0"/>
                </a:gradFill>
                <a:effectLst/>
              </a:rPr>
              <a:t>2. SISTEM POSITIF</a:t>
            </a:r>
            <a:endParaRPr lang="en-US">
              <a:ln w="15875"/>
              <a:gradFill>
                <a:gsLst>
                  <a:gs pos="0">
                    <a:schemeClr val="accent1"/>
                  </a:gs>
                  <a:gs pos="100000">
                    <a:schemeClr val="accent6"/>
                  </a:gs>
                </a:gsLst>
                <a:lin ang="2700000" scaled="0"/>
              </a:gradFill>
              <a:effectLst/>
            </a:endParaRPr>
          </a:p>
          <a:p>
            <a:pPr algn="just"/>
            <a:endParaRPr lang="en-US">
              <a:ln w="15875"/>
              <a:gradFill>
                <a:gsLst>
                  <a:gs pos="0">
                    <a:schemeClr val="accent1"/>
                  </a:gs>
                  <a:gs pos="100000">
                    <a:schemeClr val="accent6"/>
                  </a:gs>
                </a:gsLst>
                <a:lin ang="2700000" scaled="0"/>
              </a:gradFill>
              <a:effectLst/>
            </a:endParaRPr>
          </a:p>
          <a:p>
            <a:pPr algn="just"/>
            <a:r>
              <a:rPr lang="en-US">
                <a:solidFill>
                  <a:schemeClr val="tx1"/>
                </a:solidFill>
                <a:effectLst/>
                <a:latin typeface="Bookman Old Style" panose="02050604050505020204" charset="0"/>
                <a:cs typeface="Bookman Old Style" panose="02050604050505020204" charset="0"/>
              </a:rPr>
              <a:t>Sistem positif dalam pendaftaran tanah menyatakan bahwa apa yang tercantum dalam buku tanah dan surat bukti hak yang dikeluarkan merupakan alat bukti mutlak. Jika pihak ketiga bertindak berdasarkan bukti tersebut, maka mendapatkan perlindungan mutlak walaupun kemudian hari ternyata bahwa keterangan yang tercantum didalamnya tidak benar. Oleh karenanya pelaksana pendafataran tanah berperan aktif menyelidiki apakah hak atas tanah tersebut dapat didaftarkan untuk nama seseorang atau tidak.</a:t>
            </a:r>
            <a:endParaRPr 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76530" y="615315"/>
            <a:ext cx="8638540" cy="5615305"/>
          </a:xfrm>
        </p:spPr>
        <p:txBody>
          <a:bodyPr>
            <a:normAutofit fontScale="90000" lnSpcReduction="20000"/>
          </a:bodyPr>
          <a:p>
            <a:pPr algn="just"/>
            <a:r>
              <a:rPr lang="en-US">
                <a:ln w="15875"/>
                <a:gradFill>
                  <a:gsLst>
                    <a:gs pos="0">
                      <a:schemeClr val="accent1"/>
                    </a:gs>
                    <a:gs pos="100000">
                      <a:schemeClr val="accent6"/>
                    </a:gs>
                  </a:gsLst>
                  <a:lin ang="2700000" scaled="0"/>
                </a:gradFill>
                <a:effectLst/>
                <a:sym typeface="+mn-ea"/>
              </a:rPr>
              <a:t>3. SISTEM NEGATIF</a:t>
            </a:r>
            <a:endParaRPr lang="en-US">
              <a:ln w="15875"/>
              <a:gradFill>
                <a:gsLst>
                  <a:gs pos="0">
                    <a:schemeClr val="accent1"/>
                  </a:gs>
                  <a:gs pos="100000">
                    <a:schemeClr val="accent6"/>
                  </a:gs>
                </a:gsLst>
                <a:lin ang="2700000" scaled="0"/>
              </a:gradFill>
              <a:effectLst/>
            </a:endParaRPr>
          </a:p>
          <a:p>
            <a:pPr algn="just"/>
            <a:endParaRPr lang="en-US">
              <a:ln w="15875"/>
              <a:gradFill>
                <a:gsLst>
                  <a:gs pos="0">
                    <a:schemeClr val="accent1"/>
                  </a:gs>
                  <a:gs pos="100000">
                    <a:schemeClr val="accent6"/>
                  </a:gs>
                </a:gsLst>
                <a:lin ang="2700000" scaled="0"/>
              </a:gradFill>
              <a:effectLst/>
            </a:endParaRPr>
          </a:p>
          <a:p>
            <a:pPr algn="just"/>
            <a:r>
              <a:rPr lang="en-US">
                <a:solidFill>
                  <a:schemeClr val="tx1"/>
                </a:solidFill>
                <a:effectLst/>
                <a:latin typeface="Bookman Old Style" panose="02050604050505020204" charset="0"/>
                <a:cs typeface="Bookman Old Style" panose="02050604050505020204" charset="0"/>
                <a:sym typeface="+mn-ea"/>
              </a:rPr>
              <a:t>Menurut sistem negatif dalam pendaftaran tanah berdasarkan Asas Mem Plus Iuris, yakni melindungi pemegang hak yang sebenarnya dari tindakan orang lain yang mengalihkan haknya tanpa di ketahui oleh pemegang hak yang sebenarnya.</a:t>
            </a:r>
            <a:endParaRPr lang="en-US">
              <a:solidFill>
                <a:schemeClr val="tx1"/>
              </a:solidFill>
              <a:effectLst/>
              <a:latin typeface="Bookman Old Style" panose="02050604050505020204" charset="0"/>
              <a:cs typeface="Bookman Old Style" panose="02050604050505020204" charset="0"/>
              <a:sym typeface="+mn-ea"/>
            </a:endParaRPr>
          </a:p>
          <a:p>
            <a:pPr algn="just"/>
            <a:endParaRPr lang="en-US">
              <a:solidFill>
                <a:schemeClr val="tx1"/>
              </a:solidFill>
              <a:effectLst/>
              <a:latin typeface="Bookman Old Style" panose="02050604050505020204" charset="0"/>
              <a:cs typeface="Bookman Old Style" panose="02050604050505020204" charset="0"/>
              <a:sym typeface="+mn-ea"/>
            </a:endParaRPr>
          </a:p>
          <a:p>
            <a:pPr algn="just"/>
            <a:r>
              <a:rPr lang="en-US">
                <a:solidFill>
                  <a:schemeClr val="tx1"/>
                </a:solidFill>
                <a:effectLst/>
                <a:latin typeface="Bookman Old Style" panose="02050604050505020204" charset="0"/>
                <a:cs typeface="Bookman Old Style" panose="02050604050505020204" charset="0"/>
              </a:rPr>
              <a:t>Cirinya adalah pendafataran hak atas tanah tidak menjamin bahwa nama yang terdaftar dalam buku tanah tidak dapat dibantah jika nama yang terdaftar bukan pemilik sebenarnya.</a:t>
            </a:r>
            <a:endParaRPr lang="en-US">
              <a:solidFill>
                <a:schemeClr val="tx1"/>
              </a:solidFill>
              <a:effectLst/>
              <a:latin typeface="Bookman Old Style" panose="02050604050505020204" charset="0"/>
              <a:cs typeface="Bookman Old Style" panose="02050604050505020204" charset="0"/>
            </a:endParaRPr>
          </a:p>
          <a:p>
            <a:pPr algn="just"/>
            <a:endParaRPr lang="en-US">
              <a:solidFill>
                <a:schemeClr val="tx1"/>
              </a:solidFill>
              <a:effectLst/>
              <a:latin typeface="Bookman Old Style" panose="02050604050505020204" charset="0"/>
              <a:cs typeface="Bookman Old Style" panose="02050604050505020204" charset="0"/>
            </a:endParaRPr>
          </a:p>
          <a:p>
            <a:pPr algn="just"/>
            <a:r>
              <a:rPr lang="en-US">
                <a:solidFill>
                  <a:schemeClr val="tx1"/>
                </a:solidFill>
                <a:effectLst/>
                <a:latin typeface="Bookman Old Style" panose="02050604050505020204" charset="0"/>
                <a:cs typeface="Bookman Old Style" panose="02050604050505020204" charset="0"/>
              </a:rPr>
              <a:t>Biasanya dalam sistem ini, apabila pejabat berwenang bersifat pasif maka sering rentan terjadi tumpang tindih.</a:t>
            </a:r>
            <a:endParaRPr 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86080" y="823595"/>
            <a:ext cx="8364855" cy="5414645"/>
          </a:xfrm>
        </p:spPr>
        <p:txBody>
          <a:bodyPr>
            <a:normAutofit/>
          </a:bodyPr>
          <a:p>
            <a:pPr algn="r"/>
            <a:r>
              <a:rPr lang="en-US" altLang="en-US" sz="32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Indonesia menganut sistem publikasi negatif dengan unsur positif, di mana sertifikat tanah adalah bukti kuat tetapi tidak mutlak. Sistem ini memberi ruang koreksi bila ada kesalahan, namun kepastian hukum belum sepenuhnya terjamin. Oleh karena itu, ada dorongan untuk beralih ke sistem publikasi positif demi kepastian hukum yang lebih tinggi</a:t>
            </a:r>
            <a:endParaRPr lang="en-US" altLang="en-US" sz="32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5.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6.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7.xml><?xml version="1.0" encoding="utf-8"?>
<p:tagLst xmlns:p="http://schemas.openxmlformats.org/presentationml/2006/main">
  <p:tag name="TABLE_ENDDRAG_ORIGIN_RECT" val="637*247"/>
  <p:tag name="TABLE_ENDDRAG_RECT" val="31*108*637*247"/>
</p:tagLst>
</file>

<file path=ppt/tags/tag8.xml><?xml version="1.0" encoding="utf-8"?>
<p:tagLst xmlns:p="http://schemas.openxmlformats.org/presentationml/2006/main">
  <p:tag name="KSO_WM_DIAGRAM_VIRTUALLY_FRAME" val="{&quot;height&quot;:438.55,&quot;left&quot;:17.85,&quot;top&quot;:43.85,&quot;width&quot;:676.05}"/>
</p:tagLst>
</file>

<file path=ppt/tags/tag9.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7329</Words>
  <Application>WPS Presentation</Application>
  <PresentationFormat>On-screen Show (4:3)</PresentationFormat>
  <Paragraphs>168</Paragraphs>
  <Slides>19</Slides>
  <Notes>5</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19</vt:i4>
      </vt:variant>
    </vt:vector>
  </HeadingPairs>
  <TitlesOfParts>
    <vt:vector size="30" baseType="lpstr">
      <vt:lpstr>Arial</vt:lpstr>
      <vt:lpstr>SimSun</vt:lpstr>
      <vt:lpstr>Wingdings</vt:lpstr>
      <vt:lpstr>Calibri</vt:lpstr>
      <vt:lpstr>Times New Roman</vt:lpstr>
      <vt:lpstr>Cambria</vt:lpstr>
      <vt:lpstr>Bookman Old Style</vt:lpstr>
      <vt:lpstr>Wingdings</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ines septia</cp:lastModifiedBy>
  <cp:revision>628</cp:revision>
  <cp:lastPrinted>2017-08-29T02:54:00Z</cp:lastPrinted>
  <dcterms:created xsi:type="dcterms:W3CDTF">2010-04-18T12:06:00Z</dcterms:created>
  <dcterms:modified xsi:type="dcterms:W3CDTF">2025-12-09T08:34:40Z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D43F698B73E349759D2FC07D25A067B1_12</vt:lpwstr>
  </property>
  <property fmtid="{D5CDD505-2E9C-101B-9397-08002B2CF9AE}" pid="3" name="KSOProductBuildVer">
    <vt:lpwstr>1033-12.2.0.23155</vt:lpwstr>
  </property>
</Properties>
</file>