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65" r:id="rId17"/>
    <p:sldId id="272" r:id="rId18"/>
    <p:sldId id="273" r:id="rId19"/>
    <p:sldId id="274" r:id="rId20"/>
    <p:sldId id="275" r:id="rId21"/>
    <p:sldId id="276" r:id="rId22"/>
    <p:sldId id="277" r:id="rId23"/>
    <p:sldId id="278" r:id="rId24"/>
    <p:sldId id="286" r:id="rId25"/>
    <p:sldId id="287" r:id="rId26"/>
    <p:sldId id="288" r:id="rId27"/>
    <p:sldId id="290" r:id="rId28"/>
    <p:sldId id="289" r:id="rId29"/>
    <p:sldId id="291" r:id="rId30"/>
    <p:sldId id="279" r:id="rId31"/>
    <p:sldId id="280" r:id="rId32"/>
    <p:sldId id="281" r:id="rId33"/>
    <p:sldId id="282" r:id="rId34"/>
    <p:sldId id="283" r:id="rId35"/>
    <p:sldId id="284" r:id="rId36"/>
    <p:sldId id="28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p:scale>
          <a:sx n="75" d="100"/>
          <a:sy n="75" d="100"/>
        </p:scale>
        <p:origin x="1308"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DBEC7-E40D-D460-31F2-EBFD81E5AC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02A78167-9A3D-3768-8D49-96E1F7A538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8EB88A1A-A9E9-57EC-F603-B48E77F42A47}"/>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5" name="Footer Placeholder 4">
            <a:extLst>
              <a:ext uri="{FF2B5EF4-FFF2-40B4-BE49-F238E27FC236}">
                <a16:creationId xmlns:a16="http://schemas.microsoft.com/office/drawing/2014/main" id="{60C6CFAC-6807-ACEE-CD97-AD62B1062E7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A23826AF-9D48-FB21-C67B-507929F48C9C}"/>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1512606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AF082-5BDE-215F-D6DC-74649CBC6975}"/>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A3386E8E-9BC7-0769-BB53-ADAAD760DA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A8178853-F648-1F04-359A-FA9DEB82057A}"/>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5" name="Footer Placeholder 4">
            <a:extLst>
              <a:ext uri="{FF2B5EF4-FFF2-40B4-BE49-F238E27FC236}">
                <a16:creationId xmlns:a16="http://schemas.microsoft.com/office/drawing/2014/main" id="{BFE83797-3D49-B2B0-2C4F-F838A57552E2}"/>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B8D6E0F-023F-82C8-FFDF-92C092A5D606}"/>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3751999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520265-D7EA-6FDE-114E-D4E7E0AC37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A70A72F9-64AB-2BF9-B439-AE760BE2A7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FFDD816C-E239-5C0D-F51E-03DF0B165367}"/>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5" name="Footer Placeholder 4">
            <a:extLst>
              <a:ext uri="{FF2B5EF4-FFF2-40B4-BE49-F238E27FC236}">
                <a16:creationId xmlns:a16="http://schemas.microsoft.com/office/drawing/2014/main" id="{0A3581D0-2173-FC29-0430-C80CE5544E8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76BB14DF-B3BB-B90D-29DF-7FCFBCAD79B1}"/>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3360268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66F5-9E46-9E26-BCA4-08328F1A084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52656122-7F91-AC12-478D-D461072598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5192F58-5E43-B542-55CB-C263256A96EB}"/>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5" name="Footer Placeholder 4">
            <a:extLst>
              <a:ext uri="{FF2B5EF4-FFF2-40B4-BE49-F238E27FC236}">
                <a16:creationId xmlns:a16="http://schemas.microsoft.com/office/drawing/2014/main" id="{FC0AA41A-FBAD-F4B6-A2C0-6E77DAE97A9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319D8028-1015-BE18-8FDF-C120F3E3DB20}"/>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2946409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78D06-F9D5-814B-A3EE-743F681F09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13019A17-99E6-ED45-C634-A03D5022E4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7D6B7E-E6FF-F80B-151D-6DED5AE4C31B}"/>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5" name="Footer Placeholder 4">
            <a:extLst>
              <a:ext uri="{FF2B5EF4-FFF2-40B4-BE49-F238E27FC236}">
                <a16:creationId xmlns:a16="http://schemas.microsoft.com/office/drawing/2014/main" id="{E70B4561-7371-C2BC-AA49-9430AAAB2D6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276121D-E307-4062-C5C1-CEA3FD06F2A3}"/>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1230795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2CE0D-99D6-18C4-1A01-0168B7959D6D}"/>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EA6BDDDB-E6C0-1D1E-51A9-BEBE29F2F9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2B8F322C-7D4A-099A-2FE2-FEFDAA4B51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B9ED4958-1B9D-E318-5BBC-2113129350D6}"/>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6" name="Footer Placeholder 5">
            <a:extLst>
              <a:ext uri="{FF2B5EF4-FFF2-40B4-BE49-F238E27FC236}">
                <a16:creationId xmlns:a16="http://schemas.microsoft.com/office/drawing/2014/main" id="{0D6BA965-0777-63F8-E545-237EA8EAE68F}"/>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3FB7C0FC-F1ED-C12F-8C91-BACB40711F1F}"/>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1782279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2F991-619A-EA6A-B180-9EE4A97F6D20}"/>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13BBB5EC-E3EF-E5EE-7647-81CE735B3D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53729-3368-4255-D1B4-DFF2054200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44E94016-E76C-0144-3B53-C3B0AD14F8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F065F1-BFF7-64EB-79FA-3CD605C52A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7F32B4B3-D2C5-F813-1BD2-6392CC4E7891}"/>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8" name="Footer Placeholder 7">
            <a:extLst>
              <a:ext uri="{FF2B5EF4-FFF2-40B4-BE49-F238E27FC236}">
                <a16:creationId xmlns:a16="http://schemas.microsoft.com/office/drawing/2014/main" id="{CBA31F4E-FFF2-6553-20B6-7C2DB793C0C7}"/>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2EF82DA6-972A-FCF8-921D-30F586BDF2CC}"/>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943885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E1DF7-C8F8-E003-F849-7CEE3CA03902}"/>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CD770BB1-593D-BEA8-770E-1BEFDE25C5EC}"/>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4" name="Footer Placeholder 3">
            <a:extLst>
              <a:ext uri="{FF2B5EF4-FFF2-40B4-BE49-F238E27FC236}">
                <a16:creationId xmlns:a16="http://schemas.microsoft.com/office/drawing/2014/main" id="{709C91B9-B2CA-F631-D8E4-B6F4E9187E81}"/>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BA6F967E-F500-0721-1B02-9C7123C2A350}"/>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3261893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24EC4D-979B-2AF8-0E65-C1B3F6024C41}"/>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3" name="Footer Placeholder 2">
            <a:extLst>
              <a:ext uri="{FF2B5EF4-FFF2-40B4-BE49-F238E27FC236}">
                <a16:creationId xmlns:a16="http://schemas.microsoft.com/office/drawing/2014/main" id="{F128E529-83D5-0080-ECA2-359D798BA405}"/>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2167B264-C34B-FC07-0A1D-399EFF6C66A4}"/>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11110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F8348-D3DB-8ECE-B946-5D26959A6E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F30810BA-237D-DDA2-239A-04FA7B9A9D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1C8C4B89-EE9D-98F7-3214-3F2F619FB5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2B6291-D09B-7525-F3DD-05043F47396F}"/>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6" name="Footer Placeholder 5">
            <a:extLst>
              <a:ext uri="{FF2B5EF4-FFF2-40B4-BE49-F238E27FC236}">
                <a16:creationId xmlns:a16="http://schemas.microsoft.com/office/drawing/2014/main" id="{8F8C25A8-E55E-5E6E-C07F-97109BC294E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270A0AAD-10FF-C66F-2C93-50A22A638CDE}"/>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3414330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7D6A1-283A-61B1-271D-7D59B502D7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E4500E27-0269-DE4A-9E98-C0DAEE5331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C94487BF-3626-8F9A-F51C-90B8C60BFE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8FD887-3A3E-483A-E453-14A012B2261B}"/>
              </a:ext>
            </a:extLst>
          </p:cNvPr>
          <p:cNvSpPr>
            <a:spLocks noGrp="1"/>
          </p:cNvSpPr>
          <p:nvPr>
            <p:ph type="dt" sz="half" idx="10"/>
          </p:nvPr>
        </p:nvSpPr>
        <p:spPr/>
        <p:txBody>
          <a:bodyPr/>
          <a:lstStyle/>
          <a:p>
            <a:fld id="{61EE3075-5049-4C92-AE78-56229BB04AAC}" type="datetimeFigureOut">
              <a:rPr lang="en-ID" smtClean="0"/>
              <a:t>14/12/2025</a:t>
            </a:fld>
            <a:endParaRPr lang="en-ID"/>
          </a:p>
        </p:txBody>
      </p:sp>
      <p:sp>
        <p:nvSpPr>
          <p:cNvPr id="6" name="Footer Placeholder 5">
            <a:extLst>
              <a:ext uri="{FF2B5EF4-FFF2-40B4-BE49-F238E27FC236}">
                <a16:creationId xmlns:a16="http://schemas.microsoft.com/office/drawing/2014/main" id="{9AB31481-377B-9B27-A32A-F2D207C3B35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6EEB5BE-AACB-9C7E-E402-3B9BA8C9AA5F}"/>
              </a:ext>
            </a:extLst>
          </p:cNvPr>
          <p:cNvSpPr>
            <a:spLocks noGrp="1"/>
          </p:cNvSpPr>
          <p:nvPr>
            <p:ph type="sldNum" sz="quarter" idx="12"/>
          </p:nvPr>
        </p:nvSpPr>
        <p:spPr/>
        <p:txBody>
          <a:bodyPr/>
          <a:lstStyle/>
          <a:p>
            <a:fld id="{707A8365-6C71-467B-802D-F2ECB6AD99D4}" type="slidenum">
              <a:rPr lang="en-ID" smtClean="0"/>
              <a:t>‹#›</a:t>
            </a:fld>
            <a:endParaRPr lang="en-ID"/>
          </a:p>
        </p:txBody>
      </p:sp>
    </p:spTree>
    <p:extLst>
      <p:ext uri="{BB962C8B-B14F-4D97-AF65-F5344CB8AC3E}">
        <p14:creationId xmlns:p14="http://schemas.microsoft.com/office/powerpoint/2010/main" val="17737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DDD792-BB17-5D99-1200-DD7675E754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E00136C0-2FE9-CCC9-E56F-69681A751F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C18EFB6-493A-1209-4514-9D1038701F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EE3075-5049-4C92-AE78-56229BB04AAC}" type="datetimeFigureOut">
              <a:rPr lang="en-ID" smtClean="0"/>
              <a:t>14/12/2025</a:t>
            </a:fld>
            <a:endParaRPr lang="en-ID"/>
          </a:p>
        </p:txBody>
      </p:sp>
      <p:sp>
        <p:nvSpPr>
          <p:cNvPr id="5" name="Footer Placeholder 4">
            <a:extLst>
              <a:ext uri="{FF2B5EF4-FFF2-40B4-BE49-F238E27FC236}">
                <a16:creationId xmlns:a16="http://schemas.microsoft.com/office/drawing/2014/main" id="{B908242B-A994-B7A5-F1C4-35F7422A92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6729A54C-F24F-E402-C926-56755A6CD1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7A8365-6C71-467B-802D-F2ECB6AD99D4}" type="slidenum">
              <a:rPr lang="en-ID" smtClean="0"/>
              <a:t>‹#›</a:t>
            </a:fld>
            <a:endParaRPr lang="en-ID"/>
          </a:p>
        </p:txBody>
      </p:sp>
    </p:spTree>
    <p:extLst>
      <p:ext uri="{BB962C8B-B14F-4D97-AF65-F5344CB8AC3E}">
        <p14:creationId xmlns:p14="http://schemas.microsoft.com/office/powerpoint/2010/main" val="2673324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w3schools.com/mongodb/mongodb_aggregations_intro.ph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mongodb.com/docs/manual/data-modeling/embedding/#std-label-data-modeling-embeddin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mongodb.com/docs/manual/data-modeling/embedding/#std-label-data-modeling-embeddin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mongodb.com/docs/manual/tutorial/model-embedded-one-to-many-relationships-between-documents/#exampl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mongodb.com/docs/manual/data-modeling/embedding/#std-label-data-modeling-embeddin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mongodb.com/docs/manual/tutorial/model-embedded-many-to-many-relationships-between-documents/#about-this-task" TargetMode="External"/><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s://www.mongodb.com/docs/manual/tutorial/model-embedded-many-to-many-relationships-between-documents/#embedded-document-pattern" TargetMode="External"/><Relationship Id="rId4" Type="http://schemas.openxmlformats.org/officeDocument/2006/relationships/hyperlink" Target="https://www.mongodb.com/docs/manual/tutorial/model-embedded-many-to-many-relationships-between-documents/#exampl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2BDC4F-187C-AEEB-1FF3-C879C00E14B5}"/>
              </a:ext>
            </a:extLst>
          </p:cNvPr>
          <p:cNvSpPr txBox="1"/>
          <p:nvPr/>
        </p:nvSpPr>
        <p:spPr>
          <a:xfrm>
            <a:off x="900593" y="699050"/>
            <a:ext cx="6097022" cy="369332"/>
          </a:xfrm>
          <a:prstGeom prst="rect">
            <a:avLst/>
          </a:prstGeom>
          <a:noFill/>
        </p:spPr>
        <p:txBody>
          <a:bodyPr wrap="square">
            <a:spAutoFit/>
          </a:bodyPr>
          <a:lstStyle/>
          <a:p>
            <a:pPr algn="l">
              <a:spcBef>
                <a:spcPts val="750"/>
              </a:spcBef>
              <a:spcAft>
                <a:spcPts val="750"/>
              </a:spcAft>
              <a:buNone/>
            </a:pPr>
            <a:r>
              <a:rPr lang="en-ID" b="0" i="0" dirty="0">
                <a:solidFill>
                  <a:srgbClr val="000000"/>
                </a:solidFill>
                <a:effectLst/>
                <a:latin typeface="Segoe UI" panose="020B0502040204020203" pitchFamily="34" charset="0"/>
              </a:rPr>
              <a:t>MongoDB </a:t>
            </a:r>
            <a:r>
              <a:rPr lang="en-ID" b="0" i="0" dirty="0" err="1">
                <a:solidFill>
                  <a:srgbClr val="000000"/>
                </a:solidFill>
                <a:effectLst/>
                <a:latin typeface="Segoe UI" panose="020B0502040204020203" pitchFamily="34" charset="0"/>
              </a:rPr>
              <a:t>mongosh</a:t>
            </a:r>
            <a:r>
              <a:rPr lang="en-ID" b="0" i="0" dirty="0">
                <a:solidFill>
                  <a:srgbClr val="000000"/>
                </a:solidFill>
                <a:effectLst/>
                <a:latin typeface="Segoe UI" panose="020B0502040204020203" pitchFamily="34" charset="0"/>
              </a:rPr>
              <a:t> Create Database</a:t>
            </a:r>
          </a:p>
        </p:txBody>
      </p:sp>
      <p:sp>
        <p:nvSpPr>
          <p:cNvPr id="7" name="TextBox 6">
            <a:extLst>
              <a:ext uri="{FF2B5EF4-FFF2-40B4-BE49-F238E27FC236}">
                <a16:creationId xmlns:a16="http://schemas.microsoft.com/office/drawing/2014/main" id="{F1E88214-E408-0CDD-5189-A11663F008FC}"/>
              </a:ext>
            </a:extLst>
          </p:cNvPr>
          <p:cNvSpPr txBox="1"/>
          <p:nvPr/>
        </p:nvSpPr>
        <p:spPr>
          <a:xfrm>
            <a:off x="900593" y="1370489"/>
            <a:ext cx="11035702" cy="5324535"/>
          </a:xfrm>
          <a:prstGeom prst="rect">
            <a:avLst/>
          </a:prstGeom>
          <a:noFill/>
        </p:spPr>
        <p:txBody>
          <a:bodyPr wrap="square">
            <a:spAutoFit/>
          </a:bodyPr>
          <a:lstStyle/>
          <a:p>
            <a:pPr algn="l">
              <a:spcBef>
                <a:spcPts val="750"/>
              </a:spcBef>
              <a:spcAft>
                <a:spcPts val="750"/>
              </a:spcAft>
              <a:buNone/>
            </a:pPr>
            <a:r>
              <a:rPr lang="en-US" sz="1600" b="0" i="0" dirty="0">
                <a:solidFill>
                  <a:srgbClr val="000000"/>
                </a:solidFill>
                <a:effectLst/>
                <a:latin typeface="Segoe UI" panose="020B0502040204020203" pitchFamily="34" charset="0"/>
              </a:rPr>
              <a:t>Create Database using </a:t>
            </a:r>
            <a:r>
              <a:rPr lang="en-US" sz="1600" b="0" i="0" dirty="0" err="1">
                <a:solidFill>
                  <a:srgbClr val="000000"/>
                </a:solidFill>
                <a:effectLst/>
                <a:latin typeface="Segoe UI" panose="020B0502040204020203" pitchFamily="34" charset="0"/>
              </a:rPr>
              <a:t>mongosh</a:t>
            </a:r>
            <a:endParaRPr lang="en-US" sz="1600" b="0" i="0" dirty="0">
              <a:solidFill>
                <a:srgbClr val="000000"/>
              </a:solidFill>
              <a:effectLst/>
              <a:latin typeface="Segoe UI" panose="020B0502040204020203" pitchFamily="34" charset="0"/>
            </a:endParaRPr>
          </a:p>
          <a:p>
            <a:pPr algn="l">
              <a:buNone/>
            </a:pPr>
            <a:r>
              <a:rPr lang="en-US" sz="1600" b="0" i="0" dirty="0">
                <a:solidFill>
                  <a:srgbClr val="000000"/>
                </a:solidFill>
                <a:effectLst/>
                <a:latin typeface="Segoe UI" panose="020B0502040204020203" pitchFamily="34" charset="0"/>
              </a:rPr>
              <a:t>After connecting to your database using </a:t>
            </a:r>
            <a:r>
              <a:rPr lang="en-US" sz="1600" b="0" i="0" dirty="0" err="1">
                <a:solidFill>
                  <a:srgbClr val="DC143C"/>
                </a:solidFill>
                <a:effectLst/>
                <a:latin typeface="Consolas" panose="020B0609020204030204" pitchFamily="49" charset="0"/>
              </a:rPr>
              <a:t>mongosh</a:t>
            </a:r>
            <a:r>
              <a:rPr lang="en-US" sz="1600" b="0" i="0" dirty="0">
                <a:solidFill>
                  <a:srgbClr val="000000"/>
                </a:solidFill>
                <a:effectLst/>
                <a:latin typeface="Segoe UI" panose="020B0502040204020203" pitchFamily="34" charset="0"/>
              </a:rPr>
              <a:t>, you can see which database you are using by typing </a:t>
            </a:r>
            <a:r>
              <a:rPr lang="en-US" sz="1600" b="0" i="0" dirty="0" err="1">
                <a:solidFill>
                  <a:srgbClr val="DC143C"/>
                </a:solidFill>
                <a:effectLst/>
                <a:latin typeface="Consolas" panose="020B0609020204030204" pitchFamily="49" charset="0"/>
              </a:rPr>
              <a:t>db</a:t>
            </a:r>
            <a:r>
              <a:rPr lang="en-US" sz="1600" b="0" i="0" dirty="0">
                <a:solidFill>
                  <a:srgbClr val="000000"/>
                </a:solidFill>
                <a:effectLst/>
                <a:latin typeface="Segoe UI" panose="020B0502040204020203" pitchFamily="34" charset="0"/>
              </a:rPr>
              <a:t> in your terminal.</a:t>
            </a:r>
          </a:p>
          <a:p>
            <a:pPr algn="l">
              <a:buNone/>
            </a:pPr>
            <a:endParaRPr lang="en-US" sz="1600" b="0" i="0" dirty="0">
              <a:solidFill>
                <a:srgbClr val="000000"/>
              </a:solidFill>
              <a:effectLst/>
              <a:latin typeface="Segoe UI" panose="020B0502040204020203" pitchFamily="34" charset="0"/>
            </a:endParaRPr>
          </a:p>
          <a:p>
            <a:pPr algn="l">
              <a:buNone/>
            </a:pPr>
            <a:r>
              <a:rPr lang="en-US" sz="1600" b="0" i="0" dirty="0">
                <a:solidFill>
                  <a:srgbClr val="000000"/>
                </a:solidFill>
                <a:effectLst/>
                <a:latin typeface="Segoe UI" panose="020B0502040204020203" pitchFamily="34" charset="0"/>
              </a:rPr>
              <a:t>If you have used the connection string provided from the MongoDB Atlas dashboard, you should be connected to the </a:t>
            </a:r>
            <a:r>
              <a:rPr lang="en-US" sz="1600" b="0" i="0" dirty="0" err="1">
                <a:solidFill>
                  <a:srgbClr val="DC143C"/>
                </a:solidFill>
                <a:effectLst/>
                <a:latin typeface="Consolas" panose="020B0609020204030204" pitchFamily="49" charset="0"/>
              </a:rPr>
              <a:t>myFirstDatabase</a:t>
            </a:r>
            <a:r>
              <a:rPr lang="en-US" sz="1600" b="0" i="0" dirty="0">
                <a:solidFill>
                  <a:srgbClr val="000000"/>
                </a:solidFill>
                <a:effectLst/>
                <a:latin typeface="Segoe UI" panose="020B0502040204020203" pitchFamily="34" charset="0"/>
              </a:rPr>
              <a:t> database.</a:t>
            </a:r>
          </a:p>
          <a:p>
            <a:pPr>
              <a:buNone/>
            </a:pPr>
            <a:br>
              <a:rPr lang="en-US" sz="1600" dirty="0"/>
            </a:br>
            <a:endParaRPr lang="en-US" sz="1600" dirty="0"/>
          </a:p>
          <a:p>
            <a:pPr algn="l">
              <a:spcBef>
                <a:spcPts val="750"/>
              </a:spcBef>
              <a:spcAft>
                <a:spcPts val="750"/>
              </a:spcAft>
              <a:buNone/>
            </a:pPr>
            <a:r>
              <a:rPr lang="en-US" sz="1600" b="0" i="0" dirty="0">
                <a:solidFill>
                  <a:srgbClr val="000000"/>
                </a:solidFill>
                <a:effectLst/>
                <a:latin typeface="Segoe UI" panose="020B0502040204020203" pitchFamily="34" charset="0"/>
              </a:rPr>
              <a:t>Show all databases</a:t>
            </a:r>
          </a:p>
          <a:p>
            <a:pPr algn="l">
              <a:buNone/>
            </a:pPr>
            <a:r>
              <a:rPr lang="en-US" sz="1600" b="0" i="0" dirty="0">
                <a:solidFill>
                  <a:srgbClr val="000000"/>
                </a:solidFill>
                <a:effectLst/>
                <a:latin typeface="Segoe UI" panose="020B0502040204020203" pitchFamily="34" charset="0"/>
              </a:rPr>
              <a:t>To see all available databases, in your terminal type </a:t>
            </a:r>
            <a:r>
              <a:rPr lang="en-US" sz="1600" b="0" i="0" dirty="0">
                <a:solidFill>
                  <a:srgbClr val="DC143C"/>
                </a:solidFill>
                <a:effectLst/>
                <a:latin typeface="Consolas" panose="020B0609020204030204" pitchFamily="49" charset="0"/>
              </a:rPr>
              <a:t>show dbs</a:t>
            </a:r>
            <a:r>
              <a:rPr lang="en-US" sz="1600" b="0" i="0" dirty="0">
                <a:solidFill>
                  <a:srgbClr val="000000"/>
                </a:solidFill>
                <a:effectLst/>
                <a:latin typeface="Segoe UI" panose="020B0502040204020203" pitchFamily="34" charset="0"/>
              </a:rPr>
              <a:t>.</a:t>
            </a:r>
          </a:p>
          <a:p>
            <a:pPr algn="l">
              <a:buNone/>
            </a:pPr>
            <a:r>
              <a:rPr lang="en-US" sz="1600" b="0" i="0" dirty="0">
                <a:solidFill>
                  <a:srgbClr val="000000"/>
                </a:solidFill>
                <a:effectLst/>
                <a:latin typeface="Segoe UI" panose="020B0502040204020203" pitchFamily="34" charset="0"/>
              </a:rPr>
              <a:t>Notice that </a:t>
            </a:r>
            <a:r>
              <a:rPr lang="en-US" sz="1600" b="0" i="0" dirty="0" err="1">
                <a:solidFill>
                  <a:srgbClr val="DC143C"/>
                </a:solidFill>
                <a:effectLst/>
                <a:latin typeface="Consolas" panose="020B0609020204030204" pitchFamily="49" charset="0"/>
              </a:rPr>
              <a:t>myFirstDatabase</a:t>
            </a:r>
            <a:r>
              <a:rPr lang="en-US" sz="1600" b="0" i="0" dirty="0">
                <a:solidFill>
                  <a:srgbClr val="000000"/>
                </a:solidFill>
                <a:effectLst/>
                <a:latin typeface="Segoe UI" panose="020B0502040204020203" pitchFamily="34" charset="0"/>
              </a:rPr>
              <a:t> is not listed. This is because the database is empty. An empty database is essentially non-</a:t>
            </a:r>
            <a:r>
              <a:rPr lang="en-US" sz="1600" b="0" i="0" dirty="0" err="1">
                <a:solidFill>
                  <a:srgbClr val="000000"/>
                </a:solidFill>
                <a:effectLst/>
                <a:latin typeface="Segoe UI" panose="020B0502040204020203" pitchFamily="34" charset="0"/>
              </a:rPr>
              <a:t>existant</a:t>
            </a:r>
            <a:r>
              <a:rPr lang="en-US" sz="1600" b="0" i="0" dirty="0">
                <a:solidFill>
                  <a:srgbClr val="000000"/>
                </a:solidFill>
                <a:effectLst/>
                <a:latin typeface="Segoe UI" panose="020B0502040204020203" pitchFamily="34" charset="0"/>
              </a:rPr>
              <a:t>.</a:t>
            </a:r>
          </a:p>
          <a:p>
            <a:pPr>
              <a:buNone/>
            </a:pPr>
            <a:br>
              <a:rPr lang="en-US" sz="1600" dirty="0"/>
            </a:br>
            <a:r>
              <a:rPr lang="en-US" sz="1600" b="0" i="0" dirty="0">
                <a:solidFill>
                  <a:srgbClr val="000000"/>
                </a:solidFill>
                <a:effectLst/>
                <a:latin typeface="Segoe UI" panose="020B0502040204020203" pitchFamily="34" charset="0"/>
              </a:rPr>
              <a:t>Change or Create a Database</a:t>
            </a:r>
          </a:p>
          <a:p>
            <a:pPr algn="l">
              <a:buNone/>
            </a:pPr>
            <a:r>
              <a:rPr lang="en-US" sz="1600" b="0" i="0" dirty="0">
                <a:solidFill>
                  <a:srgbClr val="000000"/>
                </a:solidFill>
                <a:effectLst/>
                <a:latin typeface="Segoe UI" panose="020B0502040204020203" pitchFamily="34" charset="0"/>
              </a:rPr>
              <a:t>You can change or create a new database by typing </a:t>
            </a:r>
            <a:r>
              <a:rPr lang="en-US" sz="1600" b="0" i="0" dirty="0">
                <a:solidFill>
                  <a:srgbClr val="DC143C"/>
                </a:solidFill>
                <a:effectLst/>
                <a:latin typeface="Consolas" panose="020B0609020204030204" pitchFamily="49" charset="0"/>
              </a:rPr>
              <a:t>use</a:t>
            </a:r>
            <a:r>
              <a:rPr lang="en-US" sz="1600" b="0" i="0" dirty="0">
                <a:solidFill>
                  <a:srgbClr val="000000"/>
                </a:solidFill>
                <a:effectLst/>
                <a:latin typeface="Segoe UI" panose="020B0502040204020203" pitchFamily="34" charset="0"/>
              </a:rPr>
              <a:t> then the name of the database.</a:t>
            </a:r>
          </a:p>
          <a:p>
            <a:pPr algn="l">
              <a:buNone/>
            </a:pPr>
            <a:endParaRPr lang="en-US" sz="1600" dirty="0">
              <a:solidFill>
                <a:srgbClr val="000000"/>
              </a:solidFill>
              <a:latin typeface="Segoe UI" panose="020B0502040204020203" pitchFamily="34" charset="0"/>
            </a:endParaRPr>
          </a:p>
          <a:p>
            <a:r>
              <a:rPr lang="en-US" sz="1600" dirty="0"/>
              <a:t>Example</a:t>
            </a:r>
          </a:p>
          <a:p>
            <a:r>
              <a:rPr lang="en-US" sz="1600" dirty="0"/>
              <a:t>Create a new database called "blog":</a:t>
            </a:r>
          </a:p>
          <a:p>
            <a:r>
              <a:rPr lang="en-US" sz="1600" b="1" dirty="0"/>
              <a:t>use blog</a:t>
            </a:r>
            <a:br>
              <a:rPr lang="en-US" sz="1600" dirty="0"/>
            </a:br>
            <a:endParaRPr lang="en-US" sz="16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77721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7E918-D70C-8101-57B6-F8D666DFB54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881006D-0285-72E0-75DD-798FB32BB667}"/>
              </a:ext>
            </a:extLst>
          </p:cNvPr>
          <p:cNvSpPr txBox="1"/>
          <p:nvPr/>
        </p:nvSpPr>
        <p:spPr>
          <a:xfrm>
            <a:off x="612157" y="319138"/>
            <a:ext cx="10808637" cy="2477601"/>
          </a:xfrm>
          <a:prstGeom prst="rect">
            <a:avLst/>
          </a:prstGeom>
          <a:noFill/>
        </p:spPr>
        <p:txBody>
          <a:bodyPr wrap="square">
            <a:spAutoFit/>
          </a:bodyPr>
          <a:lstStyle/>
          <a:p>
            <a:pPr algn="l">
              <a:spcBef>
                <a:spcPts val="750"/>
              </a:spcBef>
              <a:spcAft>
                <a:spcPts val="750"/>
              </a:spcAft>
              <a:buNone/>
            </a:pPr>
            <a:r>
              <a:rPr lang="en-US" b="0" i="0" dirty="0" err="1">
                <a:solidFill>
                  <a:srgbClr val="DC143C"/>
                </a:solidFill>
                <a:effectLst/>
                <a:latin typeface="Consolas" panose="020B0609020204030204" pitchFamily="49" charset="0"/>
              </a:rPr>
              <a:t>updateMany</a:t>
            </a:r>
            <a:r>
              <a:rPr lang="en-US" b="0" i="0" dirty="0">
                <a:solidFill>
                  <a:srgbClr val="DC143C"/>
                </a:solidFill>
                <a:effectLst/>
                <a:latin typeface="Consolas" panose="020B0609020204030204" pitchFamily="49" charset="0"/>
              </a:rPr>
              <a: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The </a:t>
            </a:r>
            <a:r>
              <a:rPr lang="en-US" b="0" i="0" dirty="0" err="1">
                <a:solidFill>
                  <a:srgbClr val="DC143C"/>
                </a:solidFill>
                <a:effectLst/>
                <a:latin typeface="Consolas" panose="020B0609020204030204" pitchFamily="49" charset="0"/>
              </a:rPr>
              <a:t>updateMany</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 will update all documents that match the provided query.</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a:spcBef>
                <a:spcPts val="1800"/>
              </a:spcBef>
              <a:spcAft>
                <a:spcPts val="1800"/>
              </a:spcAft>
              <a:buNone/>
            </a:pPr>
            <a:r>
              <a:rPr lang="en-US" b="0" i="0" dirty="0">
                <a:solidFill>
                  <a:srgbClr val="000000"/>
                </a:solidFill>
                <a:effectLst/>
                <a:latin typeface="Segoe UI" panose="020B0502040204020203" pitchFamily="34" charset="0"/>
              </a:rPr>
              <a:t>Update </a:t>
            </a:r>
            <a:r>
              <a:rPr lang="en-US" b="0" i="0" dirty="0">
                <a:solidFill>
                  <a:srgbClr val="DC143C"/>
                </a:solidFill>
                <a:effectLst/>
                <a:latin typeface="Consolas" panose="020B0609020204030204" pitchFamily="49" charset="0"/>
              </a:rPr>
              <a:t>likes</a:t>
            </a:r>
            <a:r>
              <a:rPr lang="en-US" b="0" i="0" dirty="0">
                <a:solidFill>
                  <a:srgbClr val="000000"/>
                </a:solidFill>
                <a:effectLst/>
                <a:latin typeface="Segoe UI" panose="020B0502040204020203" pitchFamily="34" charset="0"/>
              </a:rPr>
              <a:t> on all documents by 1. For this we will use the </a:t>
            </a:r>
            <a:r>
              <a:rPr lang="en-US" b="0" i="0" dirty="0">
                <a:solidFill>
                  <a:srgbClr val="DC143C"/>
                </a:solidFill>
                <a:effectLst/>
                <a:latin typeface="Consolas" panose="020B0609020204030204" pitchFamily="49" charset="0"/>
              </a:rPr>
              <a:t>$</a:t>
            </a:r>
            <a:r>
              <a:rPr lang="en-US" b="0" i="0" dirty="0" err="1">
                <a:solidFill>
                  <a:srgbClr val="DC143C"/>
                </a:solidFill>
                <a:effectLst/>
                <a:latin typeface="Consolas" panose="020B0609020204030204" pitchFamily="49" charset="0"/>
              </a:rPr>
              <a:t>inc</a:t>
            </a:r>
            <a:r>
              <a:rPr lang="en-US" b="0" i="0" dirty="0">
                <a:solidFill>
                  <a:srgbClr val="000000"/>
                </a:solidFill>
                <a:effectLst/>
                <a:latin typeface="Segoe UI" panose="020B0502040204020203" pitchFamily="34" charset="0"/>
              </a:rPr>
              <a:t> (increment) operator:</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updateMany</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a:t>
            </a:r>
            <a:r>
              <a:rPr lang="en-US" b="0" i="0" dirty="0" err="1">
                <a:solidFill>
                  <a:srgbClr val="990055"/>
                </a:solidFill>
                <a:effectLst/>
                <a:latin typeface="Consolas" panose="020B0609020204030204" pitchFamily="49" charset="0"/>
              </a:rPr>
              <a:t>inc</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likes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040323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FB586-DD92-6A30-4452-F5169CBE118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F803116-4CE3-96B8-828E-5C2D59A55474}"/>
              </a:ext>
            </a:extLst>
          </p:cNvPr>
          <p:cNvSpPr txBox="1"/>
          <p:nvPr/>
        </p:nvSpPr>
        <p:spPr>
          <a:xfrm>
            <a:off x="606021" y="417667"/>
            <a:ext cx="10710446" cy="3329116"/>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Delete Documents</a:t>
            </a:r>
          </a:p>
          <a:p>
            <a:pPr algn="l">
              <a:buNone/>
            </a:pPr>
            <a:r>
              <a:rPr lang="en-US" b="0" i="0" dirty="0">
                <a:solidFill>
                  <a:srgbClr val="000000"/>
                </a:solidFill>
                <a:effectLst/>
                <a:latin typeface="Segoe UI" panose="020B0502040204020203" pitchFamily="34" charset="0"/>
              </a:rPr>
              <a:t>We can delete documents by using the methods </a:t>
            </a:r>
            <a:r>
              <a:rPr lang="en-US" b="0" i="0" dirty="0" err="1">
                <a:solidFill>
                  <a:srgbClr val="DC143C"/>
                </a:solidFill>
                <a:effectLst/>
                <a:latin typeface="Consolas" panose="020B0609020204030204" pitchFamily="49" charset="0"/>
              </a:rPr>
              <a:t>deleteOne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or </a:t>
            </a:r>
            <a:r>
              <a:rPr lang="en-US" b="0" i="0" dirty="0" err="1">
                <a:solidFill>
                  <a:srgbClr val="DC143C"/>
                </a:solidFill>
                <a:effectLst/>
                <a:latin typeface="Consolas" panose="020B0609020204030204" pitchFamily="49" charset="0"/>
              </a:rPr>
              <a:t>deleteMany</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a:t>
            </a:r>
          </a:p>
          <a:p>
            <a:pPr algn="l">
              <a:buNone/>
            </a:pPr>
            <a:r>
              <a:rPr lang="en-US" b="0" i="0" dirty="0">
                <a:solidFill>
                  <a:srgbClr val="000000"/>
                </a:solidFill>
                <a:effectLst/>
                <a:latin typeface="Segoe UI" panose="020B0502040204020203" pitchFamily="34" charset="0"/>
              </a:rPr>
              <a:t>These methods accept a query object. The matching documents will be deleted.</a:t>
            </a:r>
          </a:p>
          <a:p>
            <a:pPr>
              <a:buNone/>
            </a:pPr>
            <a:br>
              <a:rPr lang="en-US" dirty="0"/>
            </a:br>
            <a:endParaRPr lang="en-US" dirty="0"/>
          </a:p>
          <a:p>
            <a:pPr algn="l">
              <a:spcBef>
                <a:spcPts val="750"/>
              </a:spcBef>
              <a:spcAft>
                <a:spcPts val="750"/>
              </a:spcAft>
              <a:buNone/>
            </a:pPr>
            <a:r>
              <a:rPr lang="en-US" b="0" i="0" dirty="0" err="1">
                <a:solidFill>
                  <a:srgbClr val="DC143C"/>
                </a:solidFill>
                <a:effectLst/>
                <a:latin typeface="Consolas" panose="020B0609020204030204" pitchFamily="49" charset="0"/>
              </a:rPr>
              <a:t>deleteOne</a:t>
            </a:r>
            <a:r>
              <a:rPr lang="en-US" b="0" i="0" dirty="0">
                <a:solidFill>
                  <a:srgbClr val="DC143C"/>
                </a:solidFill>
                <a:effectLst/>
                <a:latin typeface="Consolas" panose="020B0609020204030204" pitchFamily="49" charset="0"/>
              </a:rPr>
              <a: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The </a:t>
            </a:r>
            <a:r>
              <a:rPr lang="en-US" b="0" i="0" dirty="0" err="1">
                <a:solidFill>
                  <a:srgbClr val="DC143C"/>
                </a:solidFill>
                <a:effectLst/>
                <a:latin typeface="Consolas" panose="020B0609020204030204" pitchFamily="49" charset="0"/>
              </a:rPr>
              <a:t>deleteOne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 will delete the first document that matches the query provided.</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deleteOne</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title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"Post Title 5"</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520895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A7A59-E7A9-BCA9-3ED5-4C942428B27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F0C5B10-EBF8-A3A9-8A4B-8A31F76B905C}"/>
              </a:ext>
            </a:extLst>
          </p:cNvPr>
          <p:cNvSpPr txBox="1"/>
          <p:nvPr/>
        </p:nvSpPr>
        <p:spPr>
          <a:xfrm>
            <a:off x="501692" y="642862"/>
            <a:ext cx="10968197" cy="1738938"/>
          </a:xfrm>
          <a:prstGeom prst="rect">
            <a:avLst/>
          </a:prstGeom>
          <a:noFill/>
        </p:spPr>
        <p:txBody>
          <a:bodyPr wrap="square">
            <a:spAutoFit/>
          </a:bodyPr>
          <a:lstStyle/>
          <a:p>
            <a:pPr algn="l">
              <a:spcBef>
                <a:spcPts val="750"/>
              </a:spcBef>
              <a:spcAft>
                <a:spcPts val="750"/>
              </a:spcAft>
              <a:buNone/>
            </a:pPr>
            <a:r>
              <a:rPr lang="en-US" b="0" i="0" dirty="0" err="1">
                <a:solidFill>
                  <a:srgbClr val="DC143C"/>
                </a:solidFill>
                <a:effectLst/>
                <a:latin typeface="Consolas" panose="020B0609020204030204" pitchFamily="49" charset="0"/>
              </a:rPr>
              <a:t>deleteMany</a:t>
            </a:r>
            <a:r>
              <a:rPr lang="en-US" b="0" i="0" dirty="0">
                <a:solidFill>
                  <a:srgbClr val="DC143C"/>
                </a:solidFill>
                <a:effectLst/>
                <a:latin typeface="Consolas" panose="020B0609020204030204" pitchFamily="49" charset="0"/>
              </a:rPr>
              <a: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The </a:t>
            </a:r>
            <a:r>
              <a:rPr lang="en-US" b="0" i="0" dirty="0" err="1">
                <a:solidFill>
                  <a:srgbClr val="DC143C"/>
                </a:solidFill>
                <a:effectLst/>
                <a:latin typeface="Consolas" panose="020B0609020204030204" pitchFamily="49" charset="0"/>
              </a:rPr>
              <a:t>deleteMany</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 will delete all documents that match the query provided.</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deleteMany</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category</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"Technology"</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069307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615BB-65BF-E6AA-1283-EA04C766B88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38FBAAB-F59F-8E1E-D2CB-C36116647800}"/>
              </a:ext>
            </a:extLst>
          </p:cNvPr>
          <p:cNvSpPr txBox="1"/>
          <p:nvPr/>
        </p:nvSpPr>
        <p:spPr>
          <a:xfrm>
            <a:off x="704212" y="423789"/>
            <a:ext cx="6097022" cy="5765681"/>
          </a:xfrm>
          <a:prstGeom prst="rect">
            <a:avLst/>
          </a:prstGeom>
          <a:noFill/>
        </p:spPr>
        <p:txBody>
          <a:bodyPr wrap="square">
            <a:spAutoFit/>
          </a:bodyPr>
          <a:lstStyle/>
          <a:p>
            <a:pPr algn="l">
              <a:spcBef>
                <a:spcPts val="750"/>
              </a:spcBef>
              <a:spcAft>
                <a:spcPts val="750"/>
              </a:spcAft>
              <a:buNone/>
            </a:pPr>
            <a:r>
              <a:rPr lang="en-US" sz="1400" b="0" i="0" dirty="0">
                <a:solidFill>
                  <a:srgbClr val="000000"/>
                </a:solidFill>
                <a:effectLst/>
                <a:latin typeface="Segoe UI" panose="020B0502040204020203" pitchFamily="34" charset="0"/>
              </a:rPr>
              <a:t>MongoDB Query Operators</a:t>
            </a:r>
          </a:p>
          <a:p>
            <a:pPr algn="l">
              <a:buNone/>
            </a:pPr>
            <a:r>
              <a:rPr lang="en-US" sz="1400" b="0" i="0" dirty="0">
                <a:solidFill>
                  <a:srgbClr val="000000"/>
                </a:solidFill>
                <a:effectLst/>
                <a:latin typeface="Segoe UI" panose="020B0502040204020203" pitchFamily="34" charset="0"/>
              </a:rPr>
              <a:t>There are many query operators that can be used to compare and reference document fields.</a:t>
            </a:r>
          </a:p>
          <a:p>
            <a:pPr algn="l">
              <a:spcBef>
                <a:spcPts val="750"/>
              </a:spcBef>
              <a:spcAft>
                <a:spcPts val="750"/>
              </a:spcAft>
              <a:buNone/>
            </a:pPr>
            <a:r>
              <a:rPr lang="en-US" sz="1400" b="0" i="0" dirty="0">
                <a:solidFill>
                  <a:srgbClr val="000000"/>
                </a:solidFill>
                <a:effectLst/>
                <a:latin typeface="Segoe UI" panose="020B0502040204020203" pitchFamily="34" charset="0"/>
              </a:rPr>
              <a:t>Comparison</a:t>
            </a:r>
          </a:p>
          <a:p>
            <a:pPr algn="l">
              <a:buNone/>
            </a:pPr>
            <a:r>
              <a:rPr lang="en-US" sz="1400" b="0" i="0" dirty="0">
                <a:solidFill>
                  <a:srgbClr val="000000"/>
                </a:solidFill>
                <a:effectLst/>
                <a:latin typeface="Segoe UI" panose="020B0502040204020203" pitchFamily="34" charset="0"/>
              </a:rPr>
              <a:t>The following operators can be used in queries to compare values:</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$eq</a:t>
            </a:r>
            <a:r>
              <a:rPr lang="en-US" sz="1400" b="0" i="0" dirty="0">
                <a:solidFill>
                  <a:srgbClr val="000000"/>
                </a:solidFill>
                <a:effectLst/>
                <a:latin typeface="Segoe UI" panose="020B0502040204020203" pitchFamily="34" charset="0"/>
              </a:rPr>
              <a:t>: Values are equal</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$ne</a:t>
            </a:r>
            <a:r>
              <a:rPr lang="en-US" sz="1400" b="0" i="0" dirty="0">
                <a:solidFill>
                  <a:srgbClr val="000000"/>
                </a:solidFill>
                <a:effectLst/>
                <a:latin typeface="Segoe UI" panose="020B0502040204020203" pitchFamily="34" charset="0"/>
              </a:rPr>
              <a:t>: Values are not equal</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a:t>
            </a:r>
            <a:r>
              <a:rPr lang="en-US" sz="1400" b="0" i="0" dirty="0" err="1">
                <a:solidFill>
                  <a:srgbClr val="DC143C"/>
                </a:solidFill>
                <a:effectLst/>
                <a:latin typeface="Consolas" panose="020B0609020204030204" pitchFamily="49" charset="0"/>
              </a:rPr>
              <a:t>gt</a:t>
            </a:r>
            <a:r>
              <a:rPr lang="en-US" sz="1400" b="0" i="0" dirty="0">
                <a:solidFill>
                  <a:srgbClr val="000000"/>
                </a:solidFill>
                <a:effectLst/>
                <a:latin typeface="Segoe UI" panose="020B0502040204020203" pitchFamily="34" charset="0"/>
              </a:rPr>
              <a:t>: Value is greater than another value</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a:t>
            </a:r>
            <a:r>
              <a:rPr lang="en-US" sz="1400" b="0" i="0" dirty="0" err="1">
                <a:solidFill>
                  <a:srgbClr val="DC143C"/>
                </a:solidFill>
                <a:effectLst/>
                <a:latin typeface="Consolas" panose="020B0609020204030204" pitchFamily="49" charset="0"/>
              </a:rPr>
              <a:t>gte</a:t>
            </a:r>
            <a:r>
              <a:rPr lang="en-US" sz="1400" b="0" i="0" dirty="0">
                <a:solidFill>
                  <a:srgbClr val="000000"/>
                </a:solidFill>
                <a:effectLst/>
                <a:latin typeface="Segoe UI" panose="020B0502040204020203" pitchFamily="34" charset="0"/>
              </a:rPr>
              <a:t>: Value is greater than or equal to another value</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a:t>
            </a:r>
            <a:r>
              <a:rPr lang="en-US" sz="1400" b="0" i="0" dirty="0" err="1">
                <a:solidFill>
                  <a:srgbClr val="DC143C"/>
                </a:solidFill>
                <a:effectLst/>
                <a:latin typeface="Consolas" panose="020B0609020204030204" pitchFamily="49" charset="0"/>
              </a:rPr>
              <a:t>lt</a:t>
            </a:r>
            <a:r>
              <a:rPr lang="en-US" sz="1400" b="0" i="0" dirty="0">
                <a:solidFill>
                  <a:srgbClr val="000000"/>
                </a:solidFill>
                <a:effectLst/>
                <a:latin typeface="Segoe UI" panose="020B0502040204020203" pitchFamily="34" charset="0"/>
              </a:rPr>
              <a:t>: Value is less than another value</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a:t>
            </a:r>
            <a:r>
              <a:rPr lang="en-US" sz="1400" b="0" i="0" dirty="0" err="1">
                <a:solidFill>
                  <a:srgbClr val="DC143C"/>
                </a:solidFill>
                <a:effectLst/>
                <a:latin typeface="Consolas" panose="020B0609020204030204" pitchFamily="49" charset="0"/>
              </a:rPr>
              <a:t>lte</a:t>
            </a:r>
            <a:r>
              <a:rPr lang="en-US" sz="1400" b="0" i="0" dirty="0">
                <a:solidFill>
                  <a:srgbClr val="000000"/>
                </a:solidFill>
                <a:effectLst/>
                <a:latin typeface="Segoe UI" panose="020B0502040204020203" pitchFamily="34" charset="0"/>
              </a:rPr>
              <a:t>: Value is less than or equal to another value</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$in</a:t>
            </a:r>
            <a:r>
              <a:rPr lang="en-US" sz="1400" b="0" i="0" dirty="0">
                <a:solidFill>
                  <a:srgbClr val="000000"/>
                </a:solidFill>
                <a:effectLst/>
                <a:latin typeface="Segoe UI" panose="020B0502040204020203" pitchFamily="34" charset="0"/>
              </a:rPr>
              <a:t>: Value is matched within an array</a:t>
            </a:r>
          </a:p>
          <a:p>
            <a:pPr algn="l">
              <a:spcBef>
                <a:spcPts val="750"/>
              </a:spcBef>
              <a:spcAft>
                <a:spcPts val="750"/>
              </a:spcAft>
              <a:buNone/>
            </a:pPr>
            <a:r>
              <a:rPr lang="en-US" sz="1400" b="0" i="0" dirty="0">
                <a:solidFill>
                  <a:srgbClr val="000000"/>
                </a:solidFill>
                <a:effectLst/>
                <a:latin typeface="Segoe UI" panose="020B0502040204020203" pitchFamily="34" charset="0"/>
              </a:rPr>
              <a:t>Logical</a:t>
            </a:r>
          </a:p>
          <a:p>
            <a:pPr algn="l">
              <a:buNone/>
            </a:pPr>
            <a:r>
              <a:rPr lang="en-US" sz="1400" b="0" i="0" dirty="0">
                <a:solidFill>
                  <a:srgbClr val="000000"/>
                </a:solidFill>
                <a:effectLst/>
                <a:latin typeface="Segoe UI" panose="020B0502040204020203" pitchFamily="34" charset="0"/>
              </a:rPr>
              <a:t>The following operators can logically compare multiple queries.</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$and</a:t>
            </a:r>
            <a:r>
              <a:rPr lang="en-US" sz="1400" b="0" i="0" dirty="0">
                <a:solidFill>
                  <a:srgbClr val="000000"/>
                </a:solidFill>
                <a:effectLst/>
                <a:latin typeface="Segoe UI" panose="020B0502040204020203" pitchFamily="34" charset="0"/>
              </a:rPr>
              <a:t>: Returns documents where both queries match</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$or</a:t>
            </a:r>
            <a:r>
              <a:rPr lang="en-US" sz="1400" b="0" i="0" dirty="0">
                <a:solidFill>
                  <a:srgbClr val="000000"/>
                </a:solidFill>
                <a:effectLst/>
                <a:latin typeface="Segoe UI" panose="020B0502040204020203" pitchFamily="34" charset="0"/>
              </a:rPr>
              <a:t>: Returns documents where either query matches</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$nor</a:t>
            </a:r>
            <a:r>
              <a:rPr lang="en-US" sz="1400" b="0" i="0" dirty="0">
                <a:solidFill>
                  <a:srgbClr val="000000"/>
                </a:solidFill>
                <a:effectLst/>
                <a:latin typeface="Segoe UI" panose="020B0502040204020203" pitchFamily="34" charset="0"/>
              </a:rPr>
              <a:t>: Returns documents where both queries fail to match</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$not</a:t>
            </a:r>
            <a:r>
              <a:rPr lang="en-US" sz="1400" b="0" i="0" dirty="0">
                <a:solidFill>
                  <a:srgbClr val="000000"/>
                </a:solidFill>
                <a:effectLst/>
                <a:latin typeface="Segoe UI" panose="020B0502040204020203" pitchFamily="34" charset="0"/>
              </a:rPr>
              <a:t>: Returns documents where the query does not match</a:t>
            </a:r>
          </a:p>
          <a:p>
            <a:pPr algn="l">
              <a:spcBef>
                <a:spcPts val="750"/>
              </a:spcBef>
              <a:spcAft>
                <a:spcPts val="750"/>
              </a:spcAft>
              <a:buNone/>
            </a:pPr>
            <a:r>
              <a:rPr lang="en-US" sz="1400" b="0" i="0" dirty="0">
                <a:solidFill>
                  <a:srgbClr val="000000"/>
                </a:solidFill>
                <a:effectLst/>
                <a:latin typeface="Segoe UI" panose="020B0502040204020203" pitchFamily="34" charset="0"/>
              </a:rPr>
              <a:t>Evaluation</a:t>
            </a:r>
          </a:p>
          <a:p>
            <a:pPr algn="l">
              <a:buNone/>
            </a:pPr>
            <a:r>
              <a:rPr lang="en-US" sz="1400" b="0" i="0" dirty="0">
                <a:solidFill>
                  <a:srgbClr val="000000"/>
                </a:solidFill>
                <a:effectLst/>
                <a:latin typeface="Segoe UI" panose="020B0502040204020203" pitchFamily="34" charset="0"/>
              </a:rPr>
              <a:t>The following operators assist in evaluating documents.</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$regex</a:t>
            </a:r>
            <a:r>
              <a:rPr lang="en-US" sz="1400" b="0" i="0" dirty="0">
                <a:solidFill>
                  <a:srgbClr val="000000"/>
                </a:solidFill>
                <a:effectLst/>
                <a:latin typeface="Segoe UI" panose="020B0502040204020203" pitchFamily="34" charset="0"/>
              </a:rPr>
              <a:t>: Allows the use of regular expressions when evaluating field values</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$text</a:t>
            </a:r>
            <a:r>
              <a:rPr lang="en-US" sz="1400" b="0" i="0" dirty="0">
                <a:solidFill>
                  <a:srgbClr val="000000"/>
                </a:solidFill>
                <a:effectLst/>
                <a:latin typeface="Segoe UI" panose="020B0502040204020203" pitchFamily="34" charset="0"/>
              </a:rPr>
              <a:t>: Performs a text search</a:t>
            </a:r>
          </a:p>
          <a:p>
            <a:pPr algn="l">
              <a:buFont typeface="Arial" panose="020B0604020202020204" pitchFamily="34" charset="0"/>
              <a:buChar char="•"/>
            </a:pPr>
            <a:r>
              <a:rPr lang="en-US" sz="1400" b="0" i="0" dirty="0">
                <a:solidFill>
                  <a:srgbClr val="DC143C"/>
                </a:solidFill>
                <a:effectLst/>
                <a:latin typeface="Consolas" panose="020B0609020204030204" pitchFamily="49" charset="0"/>
              </a:rPr>
              <a:t>$where</a:t>
            </a:r>
            <a:r>
              <a:rPr lang="en-US" sz="1400" b="0" i="0" dirty="0">
                <a:solidFill>
                  <a:srgbClr val="000000"/>
                </a:solidFill>
                <a:effectLst/>
                <a:latin typeface="Segoe UI" panose="020B0502040204020203" pitchFamily="34" charset="0"/>
              </a:rPr>
              <a:t>: Uses a JavaScript expression to match documents</a:t>
            </a:r>
          </a:p>
        </p:txBody>
      </p:sp>
      <p:sp>
        <p:nvSpPr>
          <p:cNvPr id="5" name="TextBox 4">
            <a:extLst>
              <a:ext uri="{FF2B5EF4-FFF2-40B4-BE49-F238E27FC236}">
                <a16:creationId xmlns:a16="http://schemas.microsoft.com/office/drawing/2014/main" id="{285C0F03-345C-DAF1-EBFF-E41599FE12C9}"/>
              </a:ext>
            </a:extLst>
          </p:cNvPr>
          <p:cNvSpPr txBox="1"/>
          <p:nvPr/>
        </p:nvSpPr>
        <p:spPr>
          <a:xfrm>
            <a:off x="6853398" y="423789"/>
            <a:ext cx="5090169" cy="3559949"/>
          </a:xfrm>
          <a:prstGeom prst="rect">
            <a:avLst/>
          </a:prstGeom>
          <a:noFill/>
        </p:spPr>
        <p:txBody>
          <a:bodyPr wrap="square">
            <a:spAutoFit/>
          </a:bodyPr>
          <a:lstStyle/>
          <a:p>
            <a:pPr algn="l">
              <a:spcBef>
                <a:spcPts val="750"/>
              </a:spcBef>
              <a:spcAft>
                <a:spcPts val="750"/>
              </a:spcAft>
              <a:buNone/>
            </a:pPr>
            <a:r>
              <a:rPr lang="en-US" sz="1200" b="0" i="0" dirty="0">
                <a:solidFill>
                  <a:srgbClr val="000000"/>
                </a:solidFill>
                <a:effectLst/>
                <a:latin typeface="Segoe UI" panose="020B0502040204020203" pitchFamily="34" charset="0"/>
              </a:rPr>
              <a:t>MongoDB Update Operators</a:t>
            </a:r>
          </a:p>
          <a:p>
            <a:pPr algn="l">
              <a:buNone/>
            </a:pPr>
            <a:r>
              <a:rPr lang="en-US" sz="1200" b="0" i="0" dirty="0">
                <a:solidFill>
                  <a:srgbClr val="000000"/>
                </a:solidFill>
                <a:effectLst/>
                <a:latin typeface="Segoe UI" panose="020B0502040204020203" pitchFamily="34" charset="0"/>
              </a:rPr>
              <a:t>There are many update operators that can be used during document updates.</a:t>
            </a:r>
          </a:p>
          <a:p>
            <a:pPr algn="l">
              <a:spcBef>
                <a:spcPts val="750"/>
              </a:spcBef>
              <a:spcAft>
                <a:spcPts val="750"/>
              </a:spcAft>
              <a:buNone/>
            </a:pPr>
            <a:r>
              <a:rPr lang="en-US" sz="1200" b="0" i="0" dirty="0">
                <a:solidFill>
                  <a:srgbClr val="000000"/>
                </a:solidFill>
                <a:effectLst/>
                <a:latin typeface="Segoe UI" panose="020B0502040204020203" pitchFamily="34" charset="0"/>
              </a:rPr>
              <a:t>Fields</a:t>
            </a:r>
          </a:p>
          <a:p>
            <a:pPr algn="l">
              <a:buNone/>
            </a:pPr>
            <a:r>
              <a:rPr lang="en-US" sz="1200" b="0" i="0" dirty="0">
                <a:solidFill>
                  <a:srgbClr val="000000"/>
                </a:solidFill>
                <a:effectLst/>
                <a:latin typeface="Segoe UI" panose="020B0502040204020203" pitchFamily="34" charset="0"/>
              </a:rPr>
              <a:t>The following operators can be used to update fields:</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a:t>
            </a:r>
            <a:r>
              <a:rPr lang="en-US" sz="1200" b="0" i="0" dirty="0" err="1">
                <a:solidFill>
                  <a:srgbClr val="DC143C"/>
                </a:solidFill>
                <a:effectLst/>
                <a:latin typeface="Consolas" panose="020B0609020204030204" pitchFamily="49" charset="0"/>
              </a:rPr>
              <a:t>currentDate</a:t>
            </a:r>
            <a:r>
              <a:rPr lang="en-US" sz="1200" b="0" i="0" dirty="0">
                <a:solidFill>
                  <a:srgbClr val="000000"/>
                </a:solidFill>
                <a:effectLst/>
                <a:latin typeface="Segoe UI" panose="020B0502040204020203" pitchFamily="34" charset="0"/>
              </a:rPr>
              <a:t>: Sets the field value to the current date</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a:t>
            </a:r>
            <a:r>
              <a:rPr lang="en-US" sz="1200" b="0" i="0" dirty="0" err="1">
                <a:solidFill>
                  <a:srgbClr val="DC143C"/>
                </a:solidFill>
                <a:effectLst/>
                <a:latin typeface="Consolas" panose="020B0609020204030204" pitchFamily="49" charset="0"/>
              </a:rPr>
              <a:t>inc</a:t>
            </a:r>
            <a:r>
              <a:rPr lang="en-US" sz="1200" b="0" i="0" dirty="0">
                <a:solidFill>
                  <a:srgbClr val="000000"/>
                </a:solidFill>
                <a:effectLst/>
                <a:latin typeface="Segoe UI" panose="020B0502040204020203" pitchFamily="34" charset="0"/>
              </a:rPr>
              <a:t>: Increments the field value</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$rename</a:t>
            </a:r>
            <a:r>
              <a:rPr lang="en-US" sz="1200" b="0" i="0" dirty="0">
                <a:solidFill>
                  <a:srgbClr val="000000"/>
                </a:solidFill>
                <a:effectLst/>
                <a:latin typeface="Segoe UI" panose="020B0502040204020203" pitchFamily="34" charset="0"/>
              </a:rPr>
              <a:t>: Renames the field</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$set</a:t>
            </a:r>
            <a:r>
              <a:rPr lang="en-US" sz="1200" b="0" i="0" dirty="0">
                <a:solidFill>
                  <a:srgbClr val="000000"/>
                </a:solidFill>
                <a:effectLst/>
                <a:latin typeface="Segoe UI" panose="020B0502040204020203" pitchFamily="34" charset="0"/>
              </a:rPr>
              <a:t>: Sets the value of a field</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$unset</a:t>
            </a:r>
            <a:r>
              <a:rPr lang="en-US" sz="1200" b="0" i="0" dirty="0">
                <a:solidFill>
                  <a:srgbClr val="000000"/>
                </a:solidFill>
                <a:effectLst/>
                <a:latin typeface="Segoe UI" panose="020B0502040204020203" pitchFamily="34" charset="0"/>
              </a:rPr>
              <a:t>: Removes the field from the document</a:t>
            </a:r>
          </a:p>
          <a:p>
            <a:pPr algn="l">
              <a:spcBef>
                <a:spcPts val="750"/>
              </a:spcBef>
              <a:spcAft>
                <a:spcPts val="750"/>
              </a:spcAft>
              <a:buNone/>
            </a:pPr>
            <a:r>
              <a:rPr lang="en-US" sz="1200" b="0" i="0" dirty="0">
                <a:solidFill>
                  <a:srgbClr val="000000"/>
                </a:solidFill>
                <a:effectLst/>
                <a:latin typeface="Segoe UI" panose="020B0502040204020203" pitchFamily="34" charset="0"/>
              </a:rPr>
              <a:t>Array</a:t>
            </a:r>
          </a:p>
          <a:p>
            <a:pPr algn="l">
              <a:buNone/>
            </a:pPr>
            <a:r>
              <a:rPr lang="en-US" sz="1200" b="0" i="0" dirty="0">
                <a:solidFill>
                  <a:srgbClr val="000000"/>
                </a:solidFill>
                <a:effectLst/>
                <a:latin typeface="Segoe UI" panose="020B0502040204020203" pitchFamily="34" charset="0"/>
              </a:rPr>
              <a:t>The following operators assist with updating arrays.</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a:t>
            </a:r>
            <a:r>
              <a:rPr lang="en-US" sz="1200" b="0" i="0" dirty="0" err="1">
                <a:solidFill>
                  <a:srgbClr val="DC143C"/>
                </a:solidFill>
                <a:effectLst/>
                <a:latin typeface="Consolas" panose="020B0609020204030204" pitchFamily="49" charset="0"/>
              </a:rPr>
              <a:t>addToSet</a:t>
            </a:r>
            <a:r>
              <a:rPr lang="en-US" sz="1200" b="0" i="0" dirty="0">
                <a:solidFill>
                  <a:srgbClr val="000000"/>
                </a:solidFill>
                <a:effectLst/>
                <a:latin typeface="Segoe UI" panose="020B0502040204020203" pitchFamily="34" charset="0"/>
              </a:rPr>
              <a:t>: Adds distinct elements to an array</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$pop</a:t>
            </a:r>
            <a:r>
              <a:rPr lang="en-US" sz="1200" b="0" i="0" dirty="0">
                <a:solidFill>
                  <a:srgbClr val="000000"/>
                </a:solidFill>
                <a:effectLst/>
                <a:latin typeface="Segoe UI" panose="020B0502040204020203" pitchFamily="34" charset="0"/>
              </a:rPr>
              <a:t>: Removes the first or last element of an array</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$pull</a:t>
            </a:r>
            <a:r>
              <a:rPr lang="en-US" sz="1200" b="0" i="0" dirty="0">
                <a:solidFill>
                  <a:srgbClr val="000000"/>
                </a:solidFill>
                <a:effectLst/>
                <a:latin typeface="Segoe UI" panose="020B0502040204020203" pitchFamily="34" charset="0"/>
              </a:rPr>
              <a:t>: Removes all elements from an array that match the query</a:t>
            </a:r>
          </a:p>
          <a:p>
            <a:pPr algn="l">
              <a:buFont typeface="Arial" panose="020B0604020202020204" pitchFamily="34" charset="0"/>
              <a:buChar char="•"/>
            </a:pPr>
            <a:r>
              <a:rPr lang="en-US" sz="1200" b="0" i="0" dirty="0">
                <a:solidFill>
                  <a:srgbClr val="DC143C"/>
                </a:solidFill>
                <a:effectLst/>
                <a:latin typeface="Consolas" panose="020B0609020204030204" pitchFamily="49" charset="0"/>
              </a:rPr>
              <a:t>$push</a:t>
            </a:r>
            <a:r>
              <a:rPr lang="en-US" sz="1200" b="0" i="0" dirty="0">
                <a:solidFill>
                  <a:srgbClr val="000000"/>
                </a:solidFill>
                <a:effectLst/>
                <a:latin typeface="Segoe UI" panose="020B0502040204020203" pitchFamily="34" charset="0"/>
              </a:rPr>
              <a:t>: Adds an element to an array</a:t>
            </a:r>
          </a:p>
        </p:txBody>
      </p:sp>
    </p:spTree>
    <p:extLst>
      <p:ext uri="{BB962C8B-B14F-4D97-AF65-F5344CB8AC3E}">
        <p14:creationId xmlns:p14="http://schemas.microsoft.com/office/powerpoint/2010/main" val="3814680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362D0-2F5A-9A6C-0A1A-22713D11A2D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866A1E3-FBAE-6737-AB2F-925024680CCB}"/>
              </a:ext>
            </a:extLst>
          </p:cNvPr>
          <p:cNvSpPr txBox="1"/>
          <p:nvPr/>
        </p:nvSpPr>
        <p:spPr>
          <a:xfrm>
            <a:off x="1301140" y="1159561"/>
            <a:ext cx="9456867" cy="4524315"/>
          </a:xfrm>
          <a:prstGeom prst="rect">
            <a:avLst/>
          </a:prstGeom>
          <a:noFill/>
        </p:spPr>
        <p:txBody>
          <a:bodyPr wrap="square">
            <a:spAutoFit/>
          </a:bodyPr>
          <a:lstStyle/>
          <a:p>
            <a:pPr algn="l">
              <a:buNone/>
            </a:pPr>
            <a:r>
              <a:rPr lang="en-US" b="0" i="0" dirty="0">
                <a:solidFill>
                  <a:srgbClr val="000000"/>
                </a:solidFill>
                <a:effectLst/>
                <a:latin typeface="Segoe UI" panose="020B0502040204020203" pitchFamily="34" charset="0"/>
              </a:rPr>
              <a:t>Aggregation Pipelines</a:t>
            </a:r>
          </a:p>
          <a:p>
            <a:pPr algn="l">
              <a:buNone/>
            </a:pPr>
            <a:r>
              <a:rPr lang="en-US" b="0" i="0" dirty="0">
                <a:solidFill>
                  <a:srgbClr val="000000"/>
                </a:solidFill>
                <a:effectLst/>
                <a:latin typeface="Segoe UI" panose="020B0502040204020203" pitchFamily="34" charset="0"/>
              </a:rPr>
              <a:t>Aggregation operations allow you to group, sort, perform calculations, analyze data, and much more.</a:t>
            </a:r>
          </a:p>
          <a:p>
            <a:pPr algn="l">
              <a:buNone/>
            </a:pPr>
            <a:r>
              <a:rPr lang="en-US" b="0" i="0" dirty="0">
                <a:solidFill>
                  <a:srgbClr val="000000"/>
                </a:solidFill>
                <a:effectLst/>
                <a:latin typeface="Segoe UI" panose="020B0502040204020203" pitchFamily="34" charset="0"/>
              </a:rPr>
              <a:t>Aggregation pipelines can have one or more "stages". The order of these stages are important. Each stage acts upon the results of the previous stage.</a:t>
            </a:r>
          </a:p>
          <a:p>
            <a:pPr algn="l">
              <a:buNone/>
            </a:pPr>
            <a:r>
              <a:rPr lang="en-US" b="0" i="0" dirty="0">
                <a:solidFill>
                  <a:srgbClr val="000000"/>
                </a:solidFill>
                <a:effectLst/>
                <a:latin typeface="Segoe UI" panose="020B0502040204020203" pitchFamily="34" charset="0"/>
              </a:rPr>
              <a:t>Example</a:t>
            </a: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708090"/>
                </a:solidFill>
                <a:effectLst/>
                <a:latin typeface="Consolas" panose="020B0609020204030204" pitchFamily="49" charset="0"/>
              </a:rPr>
              <a:t>// Stage 1: Only find documents that have more than 1 like</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$match</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likes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a:t>
            </a:r>
            <a:r>
              <a:rPr lang="en-US" b="0" i="0" dirty="0" err="1">
                <a:solidFill>
                  <a:srgbClr val="990055"/>
                </a:solidFill>
                <a:effectLst/>
                <a:latin typeface="Consolas" panose="020B0609020204030204" pitchFamily="49" charset="0"/>
              </a:rPr>
              <a:t>gt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708090"/>
                </a:solidFill>
                <a:effectLst/>
                <a:latin typeface="Consolas" panose="020B0609020204030204" pitchFamily="49" charset="0"/>
              </a:rPr>
              <a:t>// Stage 2: Group documents by category and sum each categories likes</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$group</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_id</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"$category"</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err="1">
                <a:solidFill>
                  <a:srgbClr val="990055"/>
                </a:solidFill>
                <a:effectLst/>
                <a:latin typeface="Consolas" panose="020B0609020204030204" pitchFamily="49" charset="0"/>
              </a:rPr>
              <a:t>totalLikes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$sum</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"$likes"</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647862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80284-5DF1-5566-7B13-B2FF2E3E3C1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ED03C71-F060-34C6-1AF6-070297F82299}"/>
              </a:ext>
            </a:extLst>
          </p:cNvPr>
          <p:cNvSpPr txBox="1"/>
          <p:nvPr/>
        </p:nvSpPr>
        <p:spPr>
          <a:xfrm>
            <a:off x="1104644" y="529740"/>
            <a:ext cx="8040890" cy="5524589"/>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$group</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groups documents by the unique </a:t>
            </a:r>
            <a:r>
              <a:rPr lang="en-US" b="0" i="0" dirty="0">
                <a:solidFill>
                  <a:srgbClr val="DC143C"/>
                </a:solidFill>
                <a:effectLst/>
                <a:latin typeface="Consolas" panose="020B0609020204030204" pitchFamily="49" charset="0"/>
              </a:rPr>
              <a:t>_id</a:t>
            </a:r>
            <a:r>
              <a:rPr lang="en-US" b="0" i="0" dirty="0">
                <a:solidFill>
                  <a:srgbClr val="000000"/>
                </a:solidFill>
                <a:effectLst/>
                <a:latin typeface="Segoe UI" panose="020B0502040204020203" pitchFamily="34" charset="0"/>
              </a:rPr>
              <a:t> expression provided.</a:t>
            </a:r>
          </a:p>
          <a:p>
            <a:pPr algn="l">
              <a:spcBef>
                <a:spcPts val="1800"/>
              </a:spcBef>
              <a:spcAft>
                <a:spcPts val="1800"/>
              </a:spcAft>
              <a:buNone/>
            </a:pPr>
            <a:r>
              <a:rPr lang="en-US" b="0" i="0" dirty="0">
                <a:solidFill>
                  <a:srgbClr val="000000"/>
                </a:solidFill>
                <a:effectLst/>
                <a:latin typeface="Segoe UI" panose="020B0502040204020203" pitchFamily="34" charset="0"/>
              </a:rPr>
              <a:t>Don't confuse this </a:t>
            </a:r>
            <a:r>
              <a:rPr lang="en-US" b="0" i="0" dirty="0">
                <a:solidFill>
                  <a:srgbClr val="DC143C"/>
                </a:solidFill>
                <a:effectLst/>
                <a:latin typeface="Consolas" panose="020B0609020204030204" pitchFamily="49" charset="0"/>
              </a:rPr>
              <a:t>_id</a:t>
            </a:r>
            <a:r>
              <a:rPr lang="en-US" b="0" i="0" dirty="0">
                <a:solidFill>
                  <a:srgbClr val="000000"/>
                </a:solidFill>
                <a:effectLst/>
                <a:latin typeface="Segoe UI" panose="020B0502040204020203" pitchFamily="34" charset="0"/>
              </a:rPr>
              <a:t> expression with the </a:t>
            </a:r>
            <a:r>
              <a:rPr lang="en-US" b="0" i="0" dirty="0">
                <a:solidFill>
                  <a:srgbClr val="DC143C"/>
                </a:solidFill>
                <a:effectLst/>
                <a:latin typeface="Consolas" panose="020B0609020204030204" pitchFamily="49" charset="0"/>
              </a:rPr>
              <a:t>_id</a:t>
            </a:r>
            <a:r>
              <a:rPr lang="en-US" b="0" i="0" dirty="0">
                <a:solidFill>
                  <a:srgbClr val="000000"/>
                </a:solidFill>
                <a:effectLst/>
                <a:latin typeface="Segoe UI" panose="020B0502040204020203" pitchFamily="34" charset="0"/>
              </a:rPr>
              <a:t> </a:t>
            </a:r>
            <a:r>
              <a:rPr lang="en-US" b="0" i="0" dirty="0" err="1">
                <a:solidFill>
                  <a:srgbClr val="000000"/>
                </a:solidFill>
                <a:effectLst/>
                <a:latin typeface="Segoe UI" panose="020B0502040204020203" pitchFamily="34" charset="0"/>
              </a:rPr>
              <a:t>ObjectId</a:t>
            </a:r>
            <a:r>
              <a:rPr lang="en-US" b="0" i="0" dirty="0">
                <a:solidFill>
                  <a:srgbClr val="000000"/>
                </a:solidFill>
                <a:effectLst/>
                <a:latin typeface="Segoe UI" panose="020B0502040204020203" pitchFamily="34" charset="0"/>
              </a:rPr>
              <a:t> provided to each document.</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a:spcBef>
                <a:spcPts val="1800"/>
              </a:spcBef>
              <a:spcAft>
                <a:spcPts val="1800"/>
              </a:spcAft>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sample_airbnb</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listingsAndReviews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spcBef>
                <a:spcPts val="1800"/>
              </a:spcBef>
              <a:spcAft>
                <a:spcPts val="1800"/>
              </a:spcAft>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$group</a:t>
            </a:r>
            <a:r>
              <a:rPr lang="en-US" b="0" i="0" dirty="0">
                <a:solidFill>
                  <a:srgbClr val="000000"/>
                </a:solidFill>
                <a:effectLst/>
                <a:latin typeface="Consolas" panose="020B0609020204030204" pitchFamily="49" charset="0"/>
              </a:rPr>
              <a:t> </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_id</a:t>
            </a:r>
            <a:r>
              <a:rPr lang="en-US" b="0" i="0" dirty="0">
                <a:solidFill>
                  <a:srgbClr val="000000"/>
                </a:solidFill>
                <a:effectLst/>
                <a:latin typeface="Consolas" panose="020B0609020204030204" pitchFamily="49" charset="0"/>
              </a:rPr>
              <a:t> </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a:t>
            </a:r>
            <a:r>
              <a:rPr lang="en-US" b="0" i="0" dirty="0" err="1">
                <a:solidFill>
                  <a:srgbClr val="669900"/>
                </a:solidFill>
                <a:effectLst/>
                <a:latin typeface="Consolas" panose="020B0609020204030204" pitchFamily="49" charset="0"/>
              </a:rPr>
              <a:t>property_type</a:t>
            </a:r>
            <a:r>
              <a:rPr lang="en-US" b="0" i="0" dirty="0">
                <a:solidFill>
                  <a:srgbClr val="669900"/>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spcBef>
                <a:spcPts val="1800"/>
              </a:spcBef>
              <a:spcAft>
                <a:spcPts val="1800"/>
              </a:spcAft>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673845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C17D5-C216-9D07-B12C-9510AB6E3FD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8CDABCA-A883-F3F8-55FB-0C322FEAD18B}"/>
              </a:ext>
            </a:extLst>
          </p:cNvPr>
          <p:cNvSpPr txBox="1"/>
          <p:nvPr/>
        </p:nvSpPr>
        <p:spPr>
          <a:xfrm>
            <a:off x="3048512" y="1776235"/>
            <a:ext cx="6097022" cy="3308598"/>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$limit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limits the number of documents passed to the next stage.</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a:spcBef>
                <a:spcPts val="1800"/>
              </a:spcBef>
              <a:spcAft>
                <a:spcPts val="1800"/>
              </a:spcAft>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sample_mflix</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movies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$limit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920757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1CB99-6A55-1DBA-89BF-566E0A92589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F0FC7FE-F1BA-6298-66E4-9CBBE14C3509}"/>
              </a:ext>
            </a:extLst>
          </p:cNvPr>
          <p:cNvSpPr txBox="1"/>
          <p:nvPr/>
        </p:nvSpPr>
        <p:spPr>
          <a:xfrm>
            <a:off x="1287218" y="703792"/>
            <a:ext cx="9384874" cy="5078313"/>
          </a:xfrm>
          <a:prstGeom prst="rect">
            <a:avLst/>
          </a:prstGeom>
          <a:noFill/>
        </p:spPr>
        <p:txBody>
          <a:bodyPr wrap="square">
            <a:spAutoFit/>
          </a:bodyPr>
          <a:lstStyle/>
          <a:p>
            <a:pPr algn="l">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$project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passes only the specified fields along to the next aggregation stage.</a:t>
            </a:r>
          </a:p>
          <a:p>
            <a:pPr algn="l">
              <a:buNone/>
            </a:pPr>
            <a:r>
              <a:rPr lang="en-US" b="0" i="0" dirty="0">
                <a:solidFill>
                  <a:srgbClr val="000000"/>
                </a:solidFill>
                <a:effectLst/>
                <a:latin typeface="Segoe UI" panose="020B0502040204020203" pitchFamily="34" charset="0"/>
              </a:rPr>
              <a:t>This is the same projection that is used with the </a:t>
            </a:r>
            <a:r>
              <a:rPr lang="en-US" b="0" i="0" dirty="0">
                <a:solidFill>
                  <a:srgbClr val="DC143C"/>
                </a:solidFill>
                <a:effectLst/>
                <a:latin typeface="Consolas" panose="020B0609020204030204" pitchFamily="49" charset="0"/>
              </a:rPr>
              <a:t>find()</a:t>
            </a:r>
            <a:r>
              <a:rPr lang="en-US" b="0" i="0" dirty="0">
                <a:solidFill>
                  <a:srgbClr val="000000"/>
                </a:solidFill>
                <a:effectLst/>
                <a:latin typeface="Segoe UI" panose="020B0502040204020203" pitchFamily="34" charset="0"/>
              </a:rPr>
              <a:t> method.</a:t>
            </a:r>
          </a:p>
          <a:p>
            <a:pPr algn="l">
              <a:buNone/>
            </a:pPr>
            <a:r>
              <a:rPr lang="en-US" b="0" i="0" dirty="0">
                <a:solidFill>
                  <a:srgbClr val="000000"/>
                </a:solidFill>
                <a:effectLst/>
                <a:latin typeface="Segoe UI" panose="020B0502040204020203" pitchFamily="34" charset="0"/>
              </a:rPr>
              <a:t>Example</a:t>
            </a:r>
          </a:p>
          <a:p>
            <a:pPr algn="l">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sample_restaurants</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restaurants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$project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"name"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"cuisine"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"address"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$limit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5</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40784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5F1A4-517C-92CE-C40D-6046A879622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D169DFB-C71C-47AC-6643-690393579D86}"/>
              </a:ext>
            </a:extLst>
          </p:cNvPr>
          <p:cNvSpPr txBox="1"/>
          <p:nvPr/>
        </p:nvSpPr>
        <p:spPr>
          <a:xfrm>
            <a:off x="770466" y="474345"/>
            <a:ext cx="11277600" cy="5909310"/>
          </a:xfrm>
          <a:prstGeom prst="rect">
            <a:avLst/>
          </a:prstGeom>
          <a:noFill/>
        </p:spPr>
        <p:txBody>
          <a:bodyPr wrap="square">
            <a:spAutoFit/>
          </a:bodyPr>
          <a:lstStyle/>
          <a:p>
            <a:pPr algn="l">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$sort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groups sorts all documents in the specified sort order.</a:t>
            </a:r>
          </a:p>
          <a:p>
            <a:pPr algn="l">
              <a:buNone/>
            </a:pPr>
            <a:r>
              <a:rPr lang="en-US" b="0" i="0" dirty="0">
                <a:solidFill>
                  <a:srgbClr val="000000"/>
                </a:solidFill>
                <a:effectLst/>
                <a:latin typeface="Segoe UI" panose="020B0502040204020203" pitchFamily="34" charset="0"/>
              </a:rPr>
              <a:t>Remember that the order of your stages matters. Each stage only acts upon the documents that previous stages provide.</a:t>
            </a:r>
          </a:p>
          <a:p>
            <a:pPr algn="l">
              <a:buNone/>
            </a:pPr>
            <a:r>
              <a:rPr lang="en-US" b="0" i="0" dirty="0">
                <a:solidFill>
                  <a:srgbClr val="000000"/>
                </a:solidFill>
                <a:effectLst/>
                <a:latin typeface="Segoe UI" panose="020B0502040204020203" pitchFamily="34" charset="0"/>
              </a:rPr>
              <a:t>Example</a:t>
            </a:r>
          </a:p>
          <a:p>
            <a:pPr algn="l">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sample_airbnb</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listingsAndReviews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$sort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"accommodates"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A6E3A"/>
                </a:solidFill>
                <a:effectLst/>
                <a:latin typeface="Consolas" panose="020B0609020204030204" pitchFamily="49" charset="0"/>
              </a:rPr>
              <a:t>-</a:t>
            </a:r>
            <a:r>
              <a:rPr lang="en-US" b="0" i="0" dirty="0">
                <a:solidFill>
                  <a:srgbClr val="990055"/>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$project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"name"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"accommodates"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$limit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5</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856614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DF08D-6BAF-03D6-93BC-A05B7BC6AD0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8499344-8207-E6F3-DB88-E3B70DC4D186}"/>
              </a:ext>
            </a:extLst>
          </p:cNvPr>
          <p:cNvSpPr txBox="1"/>
          <p:nvPr/>
        </p:nvSpPr>
        <p:spPr>
          <a:xfrm>
            <a:off x="728133" y="1069315"/>
            <a:ext cx="10735734" cy="4524315"/>
          </a:xfrm>
          <a:prstGeom prst="rect">
            <a:avLst/>
          </a:prstGeom>
          <a:noFill/>
        </p:spPr>
        <p:txBody>
          <a:bodyPr wrap="square">
            <a:spAutoFit/>
          </a:bodyPr>
          <a:lstStyle/>
          <a:p>
            <a:pPr algn="l">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$match</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behaves like a find. It will filter documents that match the query provided.</a:t>
            </a:r>
          </a:p>
          <a:p>
            <a:pPr algn="l">
              <a:buNone/>
            </a:pPr>
            <a:r>
              <a:rPr lang="en-US" b="0" i="0" dirty="0">
                <a:solidFill>
                  <a:srgbClr val="000000"/>
                </a:solidFill>
                <a:effectLst/>
                <a:latin typeface="Segoe UI" panose="020B0502040204020203" pitchFamily="34" charset="0"/>
              </a:rPr>
              <a:t>Using </a:t>
            </a:r>
            <a:r>
              <a:rPr lang="en-US" b="0" i="0" dirty="0">
                <a:solidFill>
                  <a:srgbClr val="DC143C"/>
                </a:solidFill>
                <a:effectLst/>
                <a:latin typeface="Consolas" panose="020B0609020204030204" pitchFamily="49" charset="0"/>
              </a:rPr>
              <a:t>$match</a:t>
            </a:r>
            <a:r>
              <a:rPr lang="en-US" b="0" i="0" dirty="0">
                <a:solidFill>
                  <a:srgbClr val="000000"/>
                </a:solidFill>
                <a:effectLst/>
                <a:latin typeface="Segoe UI" panose="020B0502040204020203" pitchFamily="34" charset="0"/>
              </a:rPr>
              <a:t> early in the pipeline can improve performance since it limits the number of documents the next stages must process.</a:t>
            </a:r>
          </a:p>
          <a:p>
            <a:pPr algn="l">
              <a:buNone/>
            </a:pPr>
            <a:r>
              <a:rPr lang="en-US" b="0" i="0" dirty="0">
                <a:solidFill>
                  <a:srgbClr val="000000"/>
                </a:solidFill>
                <a:effectLst/>
                <a:latin typeface="Segoe UI" panose="020B0502040204020203" pitchFamily="34" charset="0"/>
              </a:rPr>
              <a:t>Example</a:t>
            </a:r>
          </a:p>
          <a:p>
            <a:pPr algn="l">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sample_airbnb</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listingsAndReviews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$match</a:t>
            </a:r>
            <a:r>
              <a:rPr lang="en-US" b="0" i="0" dirty="0">
                <a:solidFill>
                  <a:srgbClr val="000000"/>
                </a:solidFill>
                <a:effectLst/>
                <a:latin typeface="Consolas" panose="020B0609020204030204" pitchFamily="49" charset="0"/>
              </a:rPr>
              <a:t> </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err="1">
                <a:solidFill>
                  <a:srgbClr val="990055"/>
                </a:solidFill>
                <a:effectLst/>
                <a:latin typeface="Consolas" panose="020B0609020204030204" pitchFamily="49" charset="0"/>
              </a:rPr>
              <a:t>property_type</a:t>
            </a:r>
            <a:r>
              <a:rPr lang="en-US" b="0" i="0" dirty="0">
                <a:solidFill>
                  <a:srgbClr val="000000"/>
                </a:solidFill>
                <a:effectLst/>
                <a:latin typeface="Consolas" panose="020B0609020204030204" pitchFamily="49" charset="0"/>
              </a:rPr>
              <a:t> </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"House"</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$limit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2</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$project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"name"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"bedrooms"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"price"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324440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AA523AA-C09B-2166-656E-D1C080BC0610}"/>
              </a:ext>
            </a:extLst>
          </p:cNvPr>
          <p:cNvSpPr txBox="1"/>
          <p:nvPr/>
        </p:nvSpPr>
        <p:spPr>
          <a:xfrm>
            <a:off x="722622" y="551764"/>
            <a:ext cx="6097022" cy="369332"/>
          </a:xfrm>
          <a:prstGeom prst="rect">
            <a:avLst/>
          </a:prstGeom>
          <a:noFill/>
        </p:spPr>
        <p:txBody>
          <a:bodyPr wrap="square">
            <a:spAutoFit/>
          </a:bodyPr>
          <a:lstStyle/>
          <a:p>
            <a:pPr algn="l">
              <a:spcBef>
                <a:spcPts val="750"/>
              </a:spcBef>
              <a:spcAft>
                <a:spcPts val="750"/>
              </a:spcAft>
              <a:buNone/>
            </a:pPr>
            <a:r>
              <a:rPr lang="en-ID" b="0" i="0" dirty="0">
                <a:solidFill>
                  <a:srgbClr val="000000"/>
                </a:solidFill>
                <a:effectLst/>
                <a:latin typeface="Segoe UI" panose="020B0502040204020203" pitchFamily="34" charset="0"/>
              </a:rPr>
              <a:t>MongoDB </a:t>
            </a:r>
            <a:r>
              <a:rPr lang="en-ID" b="0" i="0" dirty="0" err="1">
                <a:solidFill>
                  <a:srgbClr val="DC143C"/>
                </a:solidFill>
                <a:effectLst/>
                <a:latin typeface="Consolas" panose="020B0609020204030204" pitchFamily="49" charset="0"/>
              </a:rPr>
              <a:t>mongosh</a:t>
            </a:r>
            <a:r>
              <a:rPr lang="en-ID" b="0" i="0" dirty="0">
                <a:solidFill>
                  <a:srgbClr val="000000"/>
                </a:solidFill>
                <a:effectLst/>
                <a:latin typeface="Segoe UI" panose="020B0502040204020203" pitchFamily="34" charset="0"/>
              </a:rPr>
              <a:t> Create Collection</a:t>
            </a:r>
          </a:p>
        </p:txBody>
      </p:sp>
      <p:sp>
        <p:nvSpPr>
          <p:cNvPr id="7" name="TextBox 6">
            <a:extLst>
              <a:ext uri="{FF2B5EF4-FFF2-40B4-BE49-F238E27FC236}">
                <a16:creationId xmlns:a16="http://schemas.microsoft.com/office/drawing/2014/main" id="{67D34B8E-799F-4701-F72D-A8EE33AE01A3}"/>
              </a:ext>
            </a:extLst>
          </p:cNvPr>
          <p:cNvSpPr txBox="1"/>
          <p:nvPr/>
        </p:nvSpPr>
        <p:spPr>
          <a:xfrm>
            <a:off x="783991" y="1013623"/>
            <a:ext cx="10182672" cy="2903359"/>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Create Collection using </a:t>
            </a:r>
            <a:r>
              <a:rPr lang="en-US" b="0" i="0" dirty="0" err="1">
                <a:solidFill>
                  <a:srgbClr val="DC143C"/>
                </a:solidFill>
                <a:effectLst/>
                <a:latin typeface="Consolas" panose="020B0609020204030204" pitchFamily="49" charset="0"/>
              </a:rPr>
              <a:t>mongosh</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There are 2 ways to create a collection.</a:t>
            </a:r>
          </a:p>
          <a:p>
            <a:pPr algn="l">
              <a:spcBef>
                <a:spcPts val="750"/>
              </a:spcBef>
              <a:spcAft>
                <a:spcPts val="750"/>
              </a:spcAft>
              <a:buNone/>
            </a:pPr>
            <a:endParaRPr lang="en-US" b="0" i="0" dirty="0">
              <a:solidFill>
                <a:srgbClr val="000000"/>
              </a:solidFill>
              <a:effectLst/>
              <a:latin typeface="Segoe UI" panose="020B0502040204020203" pitchFamily="34" charset="0"/>
            </a:endParaRPr>
          </a:p>
          <a:p>
            <a:pPr algn="l">
              <a:spcBef>
                <a:spcPts val="750"/>
              </a:spcBef>
              <a:spcAft>
                <a:spcPts val="750"/>
              </a:spcAft>
              <a:buNone/>
            </a:pPr>
            <a:r>
              <a:rPr lang="en-US" b="1" i="0" dirty="0">
                <a:solidFill>
                  <a:srgbClr val="000000"/>
                </a:solidFill>
                <a:effectLst/>
                <a:latin typeface="Segoe UI" panose="020B0502040204020203" pitchFamily="34" charset="0"/>
              </a:rPr>
              <a:t>Method 1</a:t>
            </a:r>
          </a:p>
          <a:p>
            <a:pPr algn="l">
              <a:buNone/>
            </a:pPr>
            <a:r>
              <a:rPr lang="en-US" b="0" i="0" dirty="0">
                <a:solidFill>
                  <a:srgbClr val="000000"/>
                </a:solidFill>
                <a:effectLst/>
                <a:latin typeface="Segoe UI" panose="020B0502040204020203" pitchFamily="34" charset="0"/>
              </a:rPr>
              <a:t>You can create a collection using the </a:t>
            </a:r>
            <a:r>
              <a:rPr lang="en-US" b="0" i="0" dirty="0" err="1">
                <a:solidFill>
                  <a:srgbClr val="DC143C"/>
                </a:solidFill>
                <a:effectLst/>
                <a:latin typeface="Consolas" panose="020B0609020204030204" pitchFamily="49" charset="0"/>
              </a:rPr>
              <a:t>createCollection</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database method.</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a:spcBef>
                <a:spcPts val="1200"/>
              </a:spcBef>
              <a:spcAft>
                <a:spcPts val="1200"/>
              </a:spcAft>
              <a:buNone/>
            </a:pPr>
            <a:r>
              <a:rPr lang="en-US" b="0" i="0" dirty="0" err="1">
                <a:effectLst/>
                <a:latin typeface="Consolas" panose="020B0609020204030204" pitchFamily="49" charset="0"/>
              </a:rPr>
              <a:t>db.createCollection</a:t>
            </a:r>
            <a:r>
              <a:rPr lang="en-US" b="0" i="0" dirty="0">
                <a:effectLst/>
                <a:latin typeface="Consolas" panose="020B0609020204030204" pitchFamily="49" charset="0"/>
              </a:rPr>
              <a:t>("posts")</a:t>
            </a:r>
          </a:p>
        </p:txBody>
      </p:sp>
      <p:sp>
        <p:nvSpPr>
          <p:cNvPr id="9" name="TextBox 8">
            <a:extLst>
              <a:ext uri="{FF2B5EF4-FFF2-40B4-BE49-F238E27FC236}">
                <a16:creationId xmlns:a16="http://schemas.microsoft.com/office/drawing/2014/main" id="{F349DC0F-8A06-9C32-FCE9-8B654CC7CC97}"/>
              </a:ext>
            </a:extLst>
          </p:cNvPr>
          <p:cNvSpPr txBox="1"/>
          <p:nvPr/>
        </p:nvSpPr>
        <p:spPr>
          <a:xfrm>
            <a:off x="783991" y="3672373"/>
            <a:ext cx="10256315" cy="2882840"/>
          </a:xfrm>
          <a:prstGeom prst="rect">
            <a:avLst/>
          </a:prstGeom>
          <a:noFill/>
        </p:spPr>
        <p:txBody>
          <a:bodyPr wrap="square">
            <a:spAutoFit/>
          </a:bodyPr>
          <a:lstStyle/>
          <a:p>
            <a:pPr algn="l">
              <a:spcBef>
                <a:spcPts val="750"/>
              </a:spcBef>
              <a:spcAft>
                <a:spcPts val="750"/>
              </a:spcAft>
              <a:buNone/>
            </a:pPr>
            <a:endParaRPr lang="en-US" b="1" i="0" dirty="0">
              <a:solidFill>
                <a:srgbClr val="000000"/>
              </a:solidFill>
              <a:effectLst/>
              <a:latin typeface="Segoe UI" panose="020B0502040204020203" pitchFamily="34" charset="0"/>
            </a:endParaRPr>
          </a:p>
          <a:p>
            <a:pPr algn="l">
              <a:spcBef>
                <a:spcPts val="750"/>
              </a:spcBef>
              <a:spcAft>
                <a:spcPts val="750"/>
              </a:spcAft>
              <a:buNone/>
            </a:pPr>
            <a:r>
              <a:rPr lang="en-US" b="1" i="0" dirty="0">
                <a:solidFill>
                  <a:srgbClr val="000000"/>
                </a:solidFill>
                <a:effectLst/>
                <a:latin typeface="Segoe UI" panose="020B0502040204020203" pitchFamily="34" charset="0"/>
              </a:rPr>
              <a:t>Method 2</a:t>
            </a:r>
          </a:p>
          <a:p>
            <a:pPr algn="l">
              <a:buNone/>
            </a:pPr>
            <a:r>
              <a:rPr lang="en-US" b="0" i="0" dirty="0">
                <a:solidFill>
                  <a:srgbClr val="000000"/>
                </a:solidFill>
                <a:effectLst/>
                <a:latin typeface="Segoe UI" panose="020B0502040204020203" pitchFamily="34" charset="0"/>
              </a:rPr>
              <a:t>You can also create a collection during the </a:t>
            </a:r>
            <a:r>
              <a:rPr lang="en-US" b="0" i="0" dirty="0">
                <a:solidFill>
                  <a:srgbClr val="DC143C"/>
                </a:solidFill>
                <a:effectLst/>
                <a:latin typeface="Consolas" panose="020B0609020204030204" pitchFamily="49" charset="0"/>
              </a:rPr>
              <a:t>insert</a:t>
            </a:r>
            <a:r>
              <a:rPr lang="en-US" b="0" i="0" dirty="0">
                <a:solidFill>
                  <a:srgbClr val="000000"/>
                </a:solidFill>
                <a:effectLst/>
                <a:latin typeface="Segoe UI" panose="020B0502040204020203" pitchFamily="34" charset="0"/>
              </a:rPr>
              <a:t> process.</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a:spcBef>
                <a:spcPts val="1800"/>
              </a:spcBef>
              <a:spcAft>
                <a:spcPts val="1800"/>
              </a:spcAft>
              <a:buNone/>
            </a:pPr>
            <a:r>
              <a:rPr lang="en-US" b="0" i="0" dirty="0">
                <a:solidFill>
                  <a:srgbClr val="000000"/>
                </a:solidFill>
                <a:effectLst/>
                <a:latin typeface="Segoe UI" panose="020B0502040204020203" pitchFamily="34" charset="0"/>
              </a:rPr>
              <a:t>We are here assuming </a:t>
            </a:r>
            <a:r>
              <a:rPr lang="en-US" b="0" i="0" dirty="0">
                <a:solidFill>
                  <a:srgbClr val="DC143C"/>
                </a:solidFill>
                <a:effectLst/>
                <a:latin typeface="Consolas" panose="020B0609020204030204" pitchFamily="49" charset="0"/>
              </a:rPr>
              <a:t>object</a:t>
            </a:r>
            <a:r>
              <a:rPr lang="en-US" b="0" i="0" dirty="0">
                <a:solidFill>
                  <a:srgbClr val="000000"/>
                </a:solidFill>
                <a:effectLst/>
                <a:latin typeface="Segoe UI" panose="020B0502040204020203" pitchFamily="34" charset="0"/>
              </a:rPr>
              <a:t> is a valid JavaScript object containing post data:</a:t>
            </a:r>
          </a:p>
          <a:p>
            <a:pPr algn="l">
              <a:spcBef>
                <a:spcPts val="1200"/>
              </a:spcBef>
              <a:spcAft>
                <a:spcPts val="1200"/>
              </a:spcAft>
              <a:buNone/>
            </a:pPr>
            <a:r>
              <a:rPr lang="en-US" b="0" i="0" dirty="0" err="1">
                <a:effectLst/>
                <a:latin typeface="Consolas" panose="020B0609020204030204" pitchFamily="49" charset="0"/>
              </a:rPr>
              <a:t>db.posts.insertOne</a:t>
            </a:r>
            <a:r>
              <a:rPr lang="en-US" b="0" i="0" dirty="0">
                <a:effectLst/>
                <a:latin typeface="Consolas" panose="020B0609020204030204" pitchFamily="49" charset="0"/>
              </a:rPr>
              <a:t>(object)</a:t>
            </a:r>
          </a:p>
        </p:txBody>
      </p:sp>
    </p:spTree>
    <p:extLst>
      <p:ext uri="{BB962C8B-B14F-4D97-AF65-F5344CB8AC3E}">
        <p14:creationId xmlns:p14="http://schemas.microsoft.com/office/powerpoint/2010/main" val="29596132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D54A6-D367-E314-50B2-2D47E76FD74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1EAD63-58CF-4623-558E-A7221DA77F49}"/>
              </a:ext>
            </a:extLst>
          </p:cNvPr>
          <p:cNvSpPr txBox="1"/>
          <p:nvPr/>
        </p:nvSpPr>
        <p:spPr>
          <a:xfrm>
            <a:off x="685800" y="474345"/>
            <a:ext cx="10955867" cy="5909310"/>
          </a:xfrm>
          <a:prstGeom prst="rect">
            <a:avLst/>
          </a:prstGeom>
          <a:noFill/>
        </p:spPr>
        <p:txBody>
          <a:bodyPr wrap="square">
            <a:spAutoFit/>
          </a:bodyPr>
          <a:lstStyle/>
          <a:p>
            <a:pPr algn="l">
              <a:buNone/>
            </a:pPr>
            <a:r>
              <a:rPr lang="en-ID" b="0" i="0" dirty="0">
                <a:solidFill>
                  <a:srgbClr val="000000"/>
                </a:solidFill>
                <a:effectLst/>
                <a:latin typeface="Segoe UI" panose="020B0502040204020203" pitchFamily="34" charset="0"/>
              </a:rPr>
              <a:t>Aggregation </a:t>
            </a:r>
            <a:r>
              <a:rPr lang="en-ID" b="0" i="0" dirty="0">
                <a:solidFill>
                  <a:srgbClr val="DC143C"/>
                </a:solidFill>
                <a:effectLst/>
                <a:latin typeface="Consolas" panose="020B0609020204030204" pitchFamily="49" charset="0"/>
              </a:rPr>
              <a:t>$</a:t>
            </a:r>
            <a:r>
              <a:rPr lang="en-ID" b="0" i="0" dirty="0" err="1">
                <a:solidFill>
                  <a:srgbClr val="DC143C"/>
                </a:solidFill>
                <a:effectLst/>
                <a:latin typeface="Consolas" panose="020B0609020204030204" pitchFamily="49" charset="0"/>
              </a:rPr>
              <a:t>addFields</a:t>
            </a:r>
            <a:endParaRPr lang="en-ID" b="0" i="0" dirty="0">
              <a:solidFill>
                <a:srgbClr val="000000"/>
              </a:solidFill>
              <a:effectLst/>
              <a:latin typeface="Segoe UI" panose="020B0502040204020203" pitchFamily="34" charset="0"/>
            </a:endParaRPr>
          </a:p>
          <a:p>
            <a:pPr algn="l">
              <a:buNone/>
            </a:pPr>
            <a:r>
              <a:rPr lang="en-ID" b="0" i="0" dirty="0">
                <a:solidFill>
                  <a:srgbClr val="000000"/>
                </a:solidFill>
                <a:effectLst/>
                <a:latin typeface="Segoe UI" panose="020B0502040204020203" pitchFamily="34" charset="0"/>
              </a:rPr>
              <a:t>This aggregation stage adds new fields to documents.</a:t>
            </a:r>
          </a:p>
          <a:p>
            <a:pPr algn="l">
              <a:buNone/>
            </a:pPr>
            <a:r>
              <a:rPr lang="en-ID" b="0" i="0" dirty="0">
                <a:solidFill>
                  <a:srgbClr val="000000"/>
                </a:solidFill>
                <a:effectLst/>
                <a:latin typeface="Segoe UI" panose="020B0502040204020203" pitchFamily="34" charset="0"/>
              </a:rPr>
              <a:t>Example</a:t>
            </a:r>
          </a:p>
          <a:p>
            <a:pPr algn="l">
              <a:buNone/>
            </a:pPr>
            <a:r>
              <a:rPr lang="en-ID" b="0" i="0" dirty="0">
                <a:solidFill>
                  <a:srgbClr val="000000"/>
                </a:solidFill>
                <a:effectLst/>
                <a:latin typeface="Segoe UI" panose="020B0502040204020203" pitchFamily="34" charset="0"/>
              </a:rPr>
              <a:t>In this example, we are using the "</a:t>
            </a:r>
            <a:r>
              <a:rPr lang="en-ID" b="0" i="0" dirty="0" err="1">
                <a:solidFill>
                  <a:srgbClr val="000000"/>
                </a:solidFill>
                <a:effectLst/>
                <a:latin typeface="Segoe UI" panose="020B0502040204020203" pitchFamily="34" charset="0"/>
              </a:rPr>
              <a:t>sample_restaurants</a:t>
            </a:r>
            <a:r>
              <a:rPr lang="en-ID" b="0" i="0" dirty="0">
                <a:solidFill>
                  <a:srgbClr val="000000"/>
                </a:solidFill>
                <a:effectLst/>
                <a:latin typeface="Segoe UI" panose="020B0502040204020203" pitchFamily="34" charset="0"/>
              </a:rPr>
              <a:t>" database loaded from our sample data in the </a:t>
            </a:r>
            <a:r>
              <a:rPr lang="en-ID" b="0" i="0" dirty="0">
                <a:solidFill>
                  <a:srgbClr val="000000"/>
                </a:solidFill>
                <a:effectLst/>
                <a:latin typeface="Segoe UI" panose="020B0502040204020203" pitchFamily="34" charset="0"/>
                <a:hlinkClick r:id="rId2"/>
              </a:rPr>
              <a:t>Intro to Aggregations</a:t>
            </a:r>
            <a:r>
              <a:rPr lang="en-ID" b="0" i="0" dirty="0">
                <a:solidFill>
                  <a:srgbClr val="000000"/>
                </a:solidFill>
                <a:effectLst/>
                <a:latin typeface="Segoe UI" panose="020B0502040204020203" pitchFamily="34" charset="0"/>
              </a:rPr>
              <a:t> section.</a:t>
            </a:r>
          </a:p>
          <a:p>
            <a:pPr algn="l" latinLnBrk="0">
              <a:buNone/>
            </a:pPr>
            <a:r>
              <a:rPr lang="en-ID" b="0" i="0" dirty="0" err="1">
                <a:solidFill>
                  <a:srgbClr val="000000"/>
                </a:solidFill>
                <a:effectLst/>
                <a:latin typeface="Consolas" panose="020B0609020204030204" pitchFamily="49" charset="0"/>
              </a:rPr>
              <a:t>db</a:t>
            </a:r>
            <a:r>
              <a:rPr lang="en-ID" b="0" i="0" dirty="0" err="1">
                <a:solidFill>
                  <a:srgbClr val="999999"/>
                </a:solidFill>
                <a:effectLst/>
                <a:latin typeface="Consolas" panose="020B0609020204030204" pitchFamily="49" charset="0"/>
              </a:rPr>
              <a:t>.</a:t>
            </a:r>
            <a:r>
              <a:rPr lang="en-ID" b="0" i="0" dirty="0" err="1">
                <a:solidFill>
                  <a:srgbClr val="000000"/>
                </a:solidFill>
                <a:effectLst/>
                <a:latin typeface="Consolas" panose="020B0609020204030204" pitchFamily="49" charset="0"/>
              </a:rPr>
              <a:t>restaurants</a:t>
            </a:r>
            <a:r>
              <a:rPr lang="en-ID" b="0" i="0" dirty="0" err="1">
                <a:solidFill>
                  <a:srgbClr val="999999"/>
                </a:solidFill>
                <a:effectLst/>
                <a:latin typeface="Consolas" panose="020B0609020204030204" pitchFamily="49" charset="0"/>
              </a:rPr>
              <a:t>.</a:t>
            </a:r>
            <a:r>
              <a:rPr lang="en-ID" b="0" i="0" dirty="0" err="1">
                <a:solidFill>
                  <a:srgbClr val="DD4A68"/>
                </a:solidFill>
                <a:effectLst/>
                <a:latin typeface="Consolas" panose="020B0609020204030204" pitchFamily="49" charset="0"/>
              </a:rPr>
              <a:t>aggregate</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a:t>
            </a:r>
            <a:r>
              <a:rPr lang="en-ID" b="0" i="0" dirty="0" err="1">
                <a:solidFill>
                  <a:srgbClr val="990055"/>
                </a:solidFill>
                <a:effectLst/>
                <a:latin typeface="Consolas" panose="020B0609020204030204" pitchFamily="49" charset="0"/>
              </a:rPr>
              <a:t>addFields</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err="1">
                <a:solidFill>
                  <a:srgbClr val="990055"/>
                </a:solidFill>
                <a:effectLst/>
                <a:latin typeface="Consolas" panose="020B0609020204030204" pitchFamily="49" charset="0"/>
              </a:rPr>
              <a:t>avgGrade</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a:t>
            </a:r>
            <a:r>
              <a:rPr lang="en-ID" b="0" i="0" dirty="0" err="1">
                <a:solidFill>
                  <a:srgbClr val="990055"/>
                </a:solidFill>
                <a:effectLst/>
                <a:latin typeface="Consolas" panose="020B0609020204030204" pitchFamily="49" charset="0"/>
              </a:rPr>
              <a:t>avg</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669900"/>
                </a:solidFill>
                <a:effectLst/>
                <a:latin typeface="Consolas" panose="020B0609020204030204" pitchFamily="49" charset="0"/>
              </a:rPr>
              <a:t>"$</a:t>
            </a:r>
            <a:r>
              <a:rPr lang="en-ID" b="0" i="0" dirty="0" err="1">
                <a:solidFill>
                  <a:srgbClr val="669900"/>
                </a:solidFill>
                <a:effectLst/>
                <a:latin typeface="Consolas" panose="020B0609020204030204" pitchFamily="49" charset="0"/>
              </a:rPr>
              <a:t>grades.score</a:t>
            </a:r>
            <a:r>
              <a:rPr lang="en-ID" b="0" i="0" dirty="0">
                <a:solidFill>
                  <a:srgbClr val="669900"/>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$project</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"name"</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1</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a:t>
            </a:r>
            <a:r>
              <a:rPr lang="en-ID" b="0" i="0" dirty="0" err="1">
                <a:solidFill>
                  <a:srgbClr val="990055"/>
                </a:solidFill>
                <a:effectLst/>
                <a:latin typeface="Consolas" panose="020B0609020204030204" pitchFamily="49" charset="0"/>
              </a:rPr>
              <a:t>avgGrade</a:t>
            </a:r>
            <a:r>
              <a:rPr lang="en-ID" b="0" i="0" dirty="0">
                <a:solidFill>
                  <a:srgbClr val="990055"/>
                </a:solidFill>
                <a:effectLst/>
                <a:latin typeface="Consolas" panose="020B0609020204030204" pitchFamily="49" charset="0"/>
              </a:rPr>
              <a:t>"</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1</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$limit</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5</a:t>
            </a:r>
            <a:endParaRPr lang="en-ID" b="0" i="0" dirty="0">
              <a:solidFill>
                <a:srgbClr val="000000"/>
              </a:solidFill>
              <a:effectLst/>
              <a:latin typeface="Consolas" panose="020B0609020204030204" pitchFamily="49" charset="0"/>
            </a:endParaRPr>
          </a:p>
          <a:p>
            <a:pPr algn="l" latinLnBrk="0">
              <a:buNone/>
            </a:pP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a:p>
            <a:pPr algn="l" latinLnBrk="0">
              <a:buNone/>
            </a:pP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711146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048A2-8840-D4BD-803E-9FD6EE99411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D8A1A3F-E9FE-8DE3-61FB-E364535DD4CB}"/>
              </a:ext>
            </a:extLst>
          </p:cNvPr>
          <p:cNvSpPr txBox="1"/>
          <p:nvPr/>
        </p:nvSpPr>
        <p:spPr>
          <a:xfrm>
            <a:off x="778934" y="1466911"/>
            <a:ext cx="10312400" cy="3970318"/>
          </a:xfrm>
          <a:prstGeom prst="rect">
            <a:avLst/>
          </a:prstGeom>
          <a:noFill/>
        </p:spPr>
        <p:txBody>
          <a:bodyPr wrap="square">
            <a:spAutoFit/>
          </a:bodyPr>
          <a:lstStyle/>
          <a:p>
            <a:pPr algn="l">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$count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counts the total amount of documents passed from the previous stage.</a:t>
            </a:r>
          </a:p>
          <a:p>
            <a:pPr algn="l">
              <a:buNone/>
            </a:pPr>
            <a:r>
              <a:rPr lang="en-US" b="0" i="0" dirty="0">
                <a:solidFill>
                  <a:srgbClr val="000000"/>
                </a:solidFill>
                <a:effectLst/>
                <a:latin typeface="Segoe UI" panose="020B0502040204020203" pitchFamily="34" charset="0"/>
              </a:rPr>
              <a:t>Example</a:t>
            </a:r>
          </a:p>
          <a:p>
            <a:pPr algn="l">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sample_restaurants</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a:buNone/>
            </a:pPr>
            <a:endParaRPr lang="en-US" b="0" i="0" dirty="0">
              <a:solidFill>
                <a:srgbClr val="000000"/>
              </a:solidFill>
              <a:effectLst/>
              <a:latin typeface="Segoe UI" panose="020B0502040204020203" pitchFamily="34" charset="0"/>
            </a:endParaRP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restaurants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$match</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"cuisine"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"Chinese"</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$count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a:t>
            </a:r>
            <a:r>
              <a:rPr lang="en-US" b="0" i="0" dirty="0" err="1">
                <a:solidFill>
                  <a:srgbClr val="669900"/>
                </a:solidFill>
                <a:effectLst/>
                <a:latin typeface="Consolas" panose="020B0609020204030204" pitchFamily="49" charset="0"/>
              </a:rPr>
              <a:t>totalChinese</a:t>
            </a:r>
            <a:r>
              <a:rPr lang="en-US" b="0" i="0" dirty="0">
                <a:solidFill>
                  <a:srgbClr val="669900"/>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307717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4D9B0-6205-A080-25B8-67772579BF3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0446A5C-1300-9A07-D319-30F0CBDA8E3F}"/>
              </a:ext>
            </a:extLst>
          </p:cNvPr>
          <p:cNvSpPr txBox="1"/>
          <p:nvPr/>
        </p:nvSpPr>
        <p:spPr>
          <a:xfrm>
            <a:off x="541867" y="551289"/>
            <a:ext cx="11252200" cy="5755422"/>
          </a:xfrm>
          <a:prstGeom prst="rect">
            <a:avLst/>
          </a:prstGeom>
          <a:noFill/>
        </p:spPr>
        <p:txBody>
          <a:bodyPr wrap="square">
            <a:spAutoFit/>
          </a:bodyPr>
          <a:lstStyle/>
          <a:p>
            <a:pPr algn="l">
              <a:buNone/>
            </a:pPr>
            <a:r>
              <a:rPr lang="en-US" sz="1600" b="0" i="0" dirty="0">
                <a:solidFill>
                  <a:srgbClr val="000000"/>
                </a:solidFill>
                <a:effectLst/>
                <a:latin typeface="Segoe UI" panose="020B0502040204020203" pitchFamily="34" charset="0"/>
              </a:rPr>
              <a:t>Aggregation </a:t>
            </a:r>
            <a:r>
              <a:rPr lang="en-US" sz="1600" b="0" i="0" dirty="0">
                <a:solidFill>
                  <a:srgbClr val="DC143C"/>
                </a:solidFill>
                <a:effectLst/>
                <a:latin typeface="Consolas" panose="020B0609020204030204" pitchFamily="49" charset="0"/>
              </a:rPr>
              <a:t>$lookup</a:t>
            </a:r>
            <a:endParaRPr lang="en-US" sz="1600" b="0" i="0" dirty="0">
              <a:solidFill>
                <a:srgbClr val="000000"/>
              </a:solidFill>
              <a:effectLst/>
              <a:latin typeface="Segoe UI" panose="020B0502040204020203" pitchFamily="34" charset="0"/>
            </a:endParaRPr>
          </a:p>
          <a:p>
            <a:pPr algn="l">
              <a:buNone/>
            </a:pPr>
            <a:r>
              <a:rPr lang="en-US" sz="1600" b="0" i="0" dirty="0">
                <a:solidFill>
                  <a:srgbClr val="000000"/>
                </a:solidFill>
                <a:effectLst/>
                <a:latin typeface="Segoe UI" panose="020B0502040204020203" pitchFamily="34" charset="0"/>
              </a:rPr>
              <a:t>This aggregation stage performs a left outer join to a collection in the same database.</a:t>
            </a:r>
          </a:p>
          <a:p>
            <a:pPr algn="l">
              <a:buNone/>
            </a:pPr>
            <a:r>
              <a:rPr lang="en-US" sz="1600" b="0" i="0" dirty="0">
                <a:solidFill>
                  <a:srgbClr val="000000"/>
                </a:solidFill>
                <a:effectLst/>
                <a:latin typeface="Segoe UI" panose="020B0502040204020203" pitchFamily="34" charset="0"/>
              </a:rPr>
              <a:t>There are four required fields:</a:t>
            </a:r>
          </a:p>
          <a:p>
            <a:pPr algn="l">
              <a:buFont typeface="Arial" panose="020B0604020202020204" pitchFamily="34" charset="0"/>
              <a:buChar char="•"/>
            </a:pPr>
            <a:r>
              <a:rPr lang="en-US" sz="1600" b="0" i="0" dirty="0">
                <a:solidFill>
                  <a:srgbClr val="DC143C"/>
                </a:solidFill>
                <a:effectLst/>
                <a:latin typeface="Consolas" panose="020B0609020204030204" pitchFamily="49" charset="0"/>
              </a:rPr>
              <a:t>from</a:t>
            </a:r>
            <a:r>
              <a:rPr lang="en-US" sz="1600" b="0" i="0" dirty="0">
                <a:solidFill>
                  <a:srgbClr val="000000"/>
                </a:solidFill>
                <a:effectLst/>
                <a:latin typeface="Segoe UI" panose="020B0502040204020203" pitchFamily="34" charset="0"/>
              </a:rPr>
              <a:t>: The collection to use for lookup in the same database</a:t>
            </a:r>
          </a:p>
          <a:p>
            <a:pPr algn="l">
              <a:buFont typeface="Arial" panose="020B0604020202020204" pitchFamily="34" charset="0"/>
              <a:buChar char="•"/>
            </a:pPr>
            <a:r>
              <a:rPr lang="en-US" sz="1600" b="0" i="0" dirty="0" err="1">
                <a:solidFill>
                  <a:srgbClr val="DC143C"/>
                </a:solidFill>
                <a:effectLst/>
                <a:latin typeface="Consolas" panose="020B0609020204030204" pitchFamily="49" charset="0"/>
              </a:rPr>
              <a:t>localField</a:t>
            </a:r>
            <a:r>
              <a:rPr lang="en-US" sz="1600" b="0" i="0" dirty="0">
                <a:solidFill>
                  <a:srgbClr val="000000"/>
                </a:solidFill>
                <a:effectLst/>
                <a:latin typeface="Segoe UI" panose="020B0502040204020203" pitchFamily="34" charset="0"/>
              </a:rPr>
              <a:t>: The field in the primary collection that can be used as a unique identifier in the </a:t>
            </a:r>
            <a:r>
              <a:rPr lang="en-US" sz="1600" b="0" i="0" dirty="0">
                <a:solidFill>
                  <a:srgbClr val="DC143C"/>
                </a:solidFill>
                <a:effectLst/>
                <a:latin typeface="Consolas" panose="020B0609020204030204" pitchFamily="49" charset="0"/>
              </a:rPr>
              <a:t>from</a:t>
            </a:r>
            <a:r>
              <a:rPr lang="en-US" sz="1600" b="0" i="0" dirty="0">
                <a:solidFill>
                  <a:srgbClr val="000000"/>
                </a:solidFill>
                <a:effectLst/>
                <a:latin typeface="Segoe UI" panose="020B0502040204020203" pitchFamily="34" charset="0"/>
              </a:rPr>
              <a:t> collection.</a:t>
            </a:r>
          </a:p>
          <a:p>
            <a:pPr algn="l">
              <a:buFont typeface="Arial" panose="020B0604020202020204" pitchFamily="34" charset="0"/>
              <a:buChar char="•"/>
            </a:pPr>
            <a:r>
              <a:rPr lang="en-US" sz="1600" b="0" i="0" dirty="0" err="1">
                <a:solidFill>
                  <a:srgbClr val="DC143C"/>
                </a:solidFill>
                <a:effectLst/>
                <a:latin typeface="Consolas" panose="020B0609020204030204" pitchFamily="49" charset="0"/>
              </a:rPr>
              <a:t>foreignField</a:t>
            </a:r>
            <a:r>
              <a:rPr lang="en-US" sz="1600" b="0" i="0" dirty="0">
                <a:solidFill>
                  <a:srgbClr val="000000"/>
                </a:solidFill>
                <a:effectLst/>
                <a:latin typeface="Segoe UI" panose="020B0502040204020203" pitchFamily="34" charset="0"/>
              </a:rPr>
              <a:t>: The field in the </a:t>
            </a:r>
            <a:r>
              <a:rPr lang="en-US" sz="1600" b="0" i="0" dirty="0">
                <a:solidFill>
                  <a:srgbClr val="DC143C"/>
                </a:solidFill>
                <a:effectLst/>
                <a:latin typeface="Consolas" panose="020B0609020204030204" pitchFamily="49" charset="0"/>
              </a:rPr>
              <a:t>from</a:t>
            </a:r>
            <a:r>
              <a:rPr lang="en-US" sz="1600" b="0" i="0" dirty="0">
                <a:solidFill>
                  <a:srgbClr val="000000"/>
                </a:solidFill>
                <a:effectLst/>
                <a:latin typeface="Segoe UI" panose="020B0502040204020203" pitchFamily="34" charset="0"/>
              </a:rPr>
              <a:t> collection that can be used as a unique identifier in the primary collection.</a:t>
            </a:r>
          </a:p>
          <a:p>
            <a:pPr algn="l">
              <a:buFont typeface="Arial" panose="020B0604020202020204" pitchFamily="34" charset="0"/>
              <a:buChar char="•"/>
            </a:pPr>
            <a:r>
              <a:rPr lang="en-US" sz="1600" b="0" i="0" dirty="0">
                <a:solidFill>
                  <a:srgbClr val="DC143C"/>
                </a:solidFill>
                <a:effectLst/>
                <a:latin typeface="Consolas" panose="020B0609020204030204" pitchFamily="49" charset="0"/>
              </a:rPr>
              <a:t>as</a:t>
            </a:r>
            <a:r>
              <a:rPr lang="en-US" sz="1600" b="0" i="0" dirty="0">
                <a:solidFill>
                  <a:srgbClr val="000000"/>
                </a:solidFill>
                <a:effectLst/>
                <a:latin typeface="Segoe UI" panose="020B0502040204020203" pitchFamily="34" charset="0"/>
              </a:rPr>
              <a:t>: The name of the new field that will contain the matching documents from the </a:t>
            </a:r>
            <a:r>
              <a:rPr lang="en-US" sz="1600" b="0" i="0" dirty="0">
                <a:solidFill>
                  <a:srgbClr val="DC143C"/>
                </a:solidFill>
                <a:effectLst/>
                <a:latin typeface="Consolas" panose="020B0609020204030204" pitchFamily="49" charset="0"/>
              </a:rPr>
              <a:t>from</a:t>
            </a:r>
            <a:r>
              <a:rPr lang="en-US" sz="1600" b="0" i="0" dirty="0">
                <a:solidFill>
                  <a:srgbClr val="000000"/>
                </a:solidFill>
                <a:effectLst/>
                <a:latin typeface="Segoe UI" panose="020B0502040204020203" pitchFamily="34" charset="0"/>
              </a:rPr>
              <a:t> collection.</a:t>
            </a:r>
          </a:p>
          <a:p>
            <a:pPr algn="l">
              <a:buNone/>
            </a:pPr>
            <a:r>
              <a:rPr lang="en-US" sz="1600" b="0" i="0" dirty="0">
                <a:solidFill>
                  <a:srgbClr val="000000"/>
                </a:solidFill>
                <a:effectLst/>
                <a:latin typeface="Segoe UI" panose="020B0502040204020203" pitchFamily="34" charset="0"/>
              </a:rPr>
              <a:t>Example</a:t>
            </a:r>
          </a:p>
          <a:p>
            <a:pPr algn="l">
              <a:buNone/>
            </a:pPr>
            <a:r>
              <a:rPr lang="en-US" sz="1600" b="0" i="0" dirty="0">
                <a:solidFill>
                  <a:srgbClr val="000000"/>
                </a:solidFill>
                <a:effectLst/>
                <a:latin typeface="Segoe UI" panose="020B0502040204020203" pitchFamily="34" charset="0"/>
              </a:rPr>
              <a:t>In this example, we are using the "</a:t>
            </a:r>
            <a:r>
              <a:rPr lang="en-US" sz="1600" b="0" i="0" dirty="0" err="1">
                <a:solidFill>
                  <a:srgbClr val="000000"/>
                </a:solidFill>
                <a:effectLst/>
                <a:latin typeface="Segoe UI" panose="020B0502040204020203" pitchFamily="34" charset="0"/>
              </a:rPr>
              <a:t>sample_mflix</a:t>
            </a:r>
            <a:r>
              <a:rPr lang="en-US" sz="1600" b="0" i="0" dirty="0">
                <a:solidFill>
                  <a:srgbClr val="000000"/>
                </a:solidFill>
                <a:effectLst/>
                <a:latin typeface="Segoe UI" panose="020B0502040204020203" pitchFamily="34" charset="0"/>
              </a:rPr>
              <a:t>" database loaded from our sample data in the </a:t>
            </a:r>
            <a:r>
              <a:rPr lang="en-US" sz="1600" b="0" i="0" dirty="0">
                <a:solidFill>
                  <a:srgbClr val="000000"/>
                </a:solidFill>
                <a:effectLst/>
                <a:latin typeface="Segoe UI" panose="020B0502040204020203" pitchFamily="34" charset="0"/>
                <a:hlinkClick r:id="rId2"/>
              </a:rPr>
              <a:t>Intro to Aggregations</a:t>
            </a:r>
            <a:r>
              <a:rPr lang="en-US" sz="1600" b="0" i="0" dirty="0">
                <a:solidFill>
                  <a:srgbClr val="000000"/>
                </a:solidFill>
                <a:effectLst/>
                <a:latin typeface="Segoe UI" panose="020B0502040204020203" pitchFamily="34" charset="0"/>
              </a:rPr>
              <a:t> section.</a:t>
            </a:r>
          </a:p>
          <a:p>
            <a:pPr algn="l" latinLnBrk="0">
              <a:buNone/>
            </a:pPr>
            <a:r>
              <a:rPr lang="en-US" sz="1600" b="0" i="0" dirty="0" err="1">
                <a:solidFill>
                  <a:srgbClr val="000000"/>
                </a:solidFill>
                <a:effectLst/>
                <a:latin typeface="Consolas" panose="020B0609020204030204" pitchFamily="49" charset="0"/>
              </a:rPr>
              <a:t>db</a:t>
            </a:r>
            <a:r>
              <a:rPr lang="en-US" sz="1600" b="0" i="0" dirty="0" err="1">
                <a:solidFill>
                  <a:srgbClr val="999999"/>
                </a:solidFill>
                <a:effectLst/>
                <a:latin typeface="Consolas" panose="020B0609020204030204" pitchFamily="49" charset="0"/>
              </a:rPr>
              <a:t>.</a:t>
            </a:r>
            <a:r>
              <a:rPr lang="en-US" sz="1600" b="0" i="0" dirty="0" err="1">
                <a:solidFill>
                  <a:srgbClr val="000000"/>
                </a:solidFill>
                <a:effectLst/>
                <a:latin typeface="Consolas" panose="020B0609020204030204" pitchFamily="49" charset="0"/>
              </a:rPr>
              <a:t>comments</a:t>
            </a:r>
            <a:r>
              <a:rPr lang="en-US" sz="1600" b="0" i="0" dirty="0" err="1">
                <a:solidFill>
                  <a:srgbClr val="999999"/>
                </a:solidFill>
                <a:effectLst/>
                <a:latin typeface="Consolas" panose="020B0609020204030204" pitchFamily="49" charset="0"/>
              </a:rPr>
              <a:t>.</a:t>
            </a:r>
            <a:r>
              <a:rPr lang="en-US" sz="1600" b="0" i="0" dirty="0" err="1">
                <a:solidFill>
                  <a:srgbClr val="DD4A68"/>
                </a:solidFill>
                <a:effectLst/>
                <a:latin typeface="Consolas" panose="020B0609020204030204" pitchFamily="49" charset="0"/>
              </a:rPr>
              <a:t>aggregate</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0055"/>
                </a:solidFill>
                <a:effectLst/>
                <a:latin typeface="Consolas" panose="020B0609020204030204" pitchFamily="49" charset="0"/>
              </a:rPr>
              <a:t>$lookup</a:t>
            </a:r>
            <a:r>
              <a:rPr lang="en-US" sz="1600" b="0" i="0" dirty="0">
                <a:solidFill>
                  <a:srgbClr val="9A6E3A"/>
                </a:solidFill>
                <a:effectLst/>
                <a:latin typeface="Consolas" panose="020B0609020204030204" pitchFamily="49" charset="0"/>
              </a:rPr>
              <a:t>:</a:t>
            </a:r>
            <a:r>
              <a:rPr lang="en-US" sz="1600" b="0" i="0" dirty="0">
                <a:solidFill>
                  <a:srgbClr val="000000"/>
                </a:solidFill>
                <a:effectLst/>
                <a:latin typeface="Consolas" panose="020B0609020204030204" pitchFamily="49" charset="0"/>
              </a:rPr>
              <a:t> </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0077AA"/>
                </a:solidFill>
                <a:effectLst/>
                <a:latin typeface="Consolas" panose="020B0609020204030204" pitchFamily="49" charset="0"/>
              </a:rPr>
              <a:t>from</a:t>
            </a:r>
            <a:r>
              <a:rPr lang="en-US" sz="1600" b="0" i="0" dirty="0">
                <a:solidFill>
                  <a:srgbClr val="9A6E3A"/>
                </a:solidFill>
                <a:effectLst/>
                <a:latin typeface="Consolas" panose="020B0609020204030204" pitchFamily="49" charset="0"/>
              </a:rPr>
              <a:t>:</a:t>
            </a:r>
            <a:r>
              <a:rPr lang="en-US" sz="1600" b="0" i="0" dirty="0">
                <a:solidFill>
                  <a:srgbClr val="000000"/>
                </a:solidFill>
                <a:effectLst/>
                <a:latin typeface="Consolas" panose="020B0609020204030204" pitchFamily="49" charset="0"/>
              </a:rPr>
              <a:t> </a:t>
            </a:r>
            <a:r>
              <a:rPr lang="en-US" sz="1600" b="0" i="0" dirty="0">
                <a:solidFill>
                  <a:srgbClr val="669900"/>
                </a:solidFill>
                <a:effectLst/>
                <a:latin typeface="Consolas" panose="020B0609020204030204" pitchFamily="49" charset="0"/>
              </a:rPr>
              <a:t>"movies"</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err="1">
                <a:solidFill>
                  <a:srgbClr val="990055"/>
                </a:solidFill>
                <a:effectLst/>
                <a:latin typeface="Consolas" panose="020B0609020204030204" pitchFamily="49" charset="0"/>
              </a:rPr>
              <a:t>localField</a:t>
            </a:r>
            <a:r>
              <a:rPr lang="en-US" sz="1600" b="0" i="0" dirty="0">
                <a:solidFill>
                  <a:srgbClr val="9A6E3A"/>
                </a:solidFill>
                <a:effectLst/>
                <a:latin typeface="Consolas" panose="020B0609020204030204" pitchFamily="49" charset="0"/>
              </a:rPr>
              <a:t>:</a:t>
            </a:r>
            <a:r>
              <a:rPr lang="en-US" sz="1600" b="0" i="0" dirty="0">
                <a:solidFill>
                  <a:srgbClr val="000000"/>
                </a:solidFill>
                <a:effectLst/>
                <a:latin typeface="Consolas" panose="020B0609020204030204" pitchFamily="49" charset="0"/>
              </a:rPr>
              <a:t> </a:t>
            </a:r>
            <a:r>
              <a:rPr lang="en-US" sz="1600" b="0" i="0" dirty="0">
                <a:solidFill>
                  <a:srgbClr val="669900"/>
                </a:solidFill>
                <a:effectLst/>
                <a:latin typeface="Consolas" panose="020B0609020204030204" pitchFamily="49" charset="0"/>
              </a:rPr>
              <a:t>"</a:t>
            </a:r>
            <a:r>
              <a:rPr lang="en-US" sz="1600" b="0" i="0" dirty="0" err="1">
                <a:solidFill>
                  <a:srgbClr val="669900"/>
                </a:solidFill>
                <a:effectLst/>
                <a:latin typeface="Consolas" panose="020B0609020204030204" pitchFamily="49" charset="0"/>
              </a:rPr>
              <a:t>movie_id</a:t>
            </a:r>
            <a:r>
              <a:rPr lang="en-US" sz="1600" b="0" i="0" dirty="0">
                <a:solidFill>
                  <a:srgbClr val="669900"/>
                </a:solidFill>
                <a:effectLst/>
                <a:latin typeface="Consolas" panose="020B0609020204030204" pitchFamily="49" charset="0"/>
              </a:rPr>
              <a:t>"</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err="1">
                <a:solidFill>
                  <a:srgbClr val="990055"/>
                </a:solidFill>
                <a:effectLst/>
                <a:latin typeface="Consolas" panose="020B0609020204030204" pitchFamily="49" charset="0"/>
              </a:rPr>
              <a:t>foreignField</a:t>
            </a:r>
            <a:r>
              <a:rPr lang="en-US" sz="1600" b="0" i="0" dirty="0">
                <a:solidFill>
                  <a:srgbClr val="9A6E3A"/>
                </a:solidFill>
                <a:effectLst/>
                <a:latin typeface="Consolas" panose="020B0609020204030204" pitchFamily="49" charset="0"/>
              </a:rPr>
              <a:t>:</a:t>
            </a:r>
            <a:r>
              <a:rPr lang="en-US" sz="1600" b="0" i="0" dirty="0">
                <a:solidFill>
                  <a:srgbClr val="000000"/>
                </a:solidFill>
                <a:effectLst/>
                <a:latin typeface="Consolas" panose="020B0609020204030204" pitchFamily="49" charset="0"/>
              </a:rPr>
              <a:t> </a:t>
            </a:r>
            <a:r>
              <a:rPr lang="en-US" sz="1600" b="0" i="0" dirty="0">
                <a:solidFill>
                  <a:srgbClr val="669900"/>
                </a:solidFill>
                <a:effectLst/>
                <a:latin typeface="Consolas" panose="020B0609020204030204" pitchFamily="49" charset="0"/>
              </a:rPr>
              <a:t>"_id"</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0077AA"/>
                </a:solidFill>
                <a:effectLst/>
                <a:latin typeface="Consolas" panose="020B0609020204030204" pitchFamily="49" charset="0"/>
              </a:rPr>
              <a:t>as</a:t>
            </a:r>
            <a:r>
              <a:rPr lang="en-US" sz="1600" b="0" i="0" dirty="0">
                <a:solidFill>
                  <a:srgbClr val="9A6E3A"/>
                </a:solidFill>
                <a:effectLst/>
                <a:latin typeface="Consolas" panose="020B0609020204030204" pitchFamily="49" charset="0"/>
              </a:rPr>
              <a:t>:</a:t>
            </a:r>
            <a:r>
              <a:rPr lang="en-US" sz="1600" b="0" i="0" dirty="0">
                <a:solidFill>
                  <a:srgbClr val="000000"/>
                </a:solidFill>
                <a:effectLst/>
                <a:latin typeface="Consolas" panose="020B0609020204030204" pitchFamily="49" charset="0"/>
              </a:rPr>
              <a:t> </a:t>
            </a:r>
            <a:r>
              <a:rPr lang="en-US" sz="1600" b="0" i="0" dirty="0">
                <a:solidFill>
                  <a:srgbClr val="669900"/>
                </a:solidFill>
                <a:effectLst/>
                <a:latin typeface="Consolas" panose="020B0609020204030204" pitchFamily="49" charset="0"/>
              </a:rPr>
              <a:t>"</a:t>
            </a:r>
            <a:r>
              <a:rPr lang="en-US" sz="1600" b="0" i="0" dirty="0" err="1">
                <a:solidFill>
                  <a:srgbClr val="669900"/>
                </a:solidFill>
                <a:effectLst/>
                <a:latin typeface="Consolas" panose="020B0609020204030204" pitchFamily="49" charset="0"/>
              </a:rPr>
              <a:t>movie_details</a:t>
            </a:r>
            <a:r>
              <a:rPr lang="en-US" sz="1600" b="0" i="0" dirty="0">
                <a:solidFill>
                  <a:srgbClr val="669900"/>
                </a:solidFill>
                <a:effectLst/>
                <a:latin typeface="Consolas" panose="020B0609020204030204" pitchFamily="49" charset="0"/>
              </a:rPr>
              <a:t>"</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0055"/>
                </a:solidFill>
                <a:effectLst/>
                <a:latin typeface="Consolas" panose="020B0609020204030204" pitchFamily="49" charset="0"/>
              </a:rPr>
              <a:t>$limit</a:t>
            </a:r>
            <a:r>
              <a:rPr lang="en-US" sz="1600" b="0" i="0" dirty="0">
                <a:solidFill>
                  <a:srgbClr val="9A6E3A"/>
                </a:solidFill>
                <a:effectLst/>
                <a:latin typeface="Consolas" panose="020B0609020204030204" pitchFamily="49" charset="0"/>
              </a:rPr>
              <a:t>:</a:t>
            </a:r>
            <a:r>
              <a:rPr lang="en-US" sz="1600" b="0" i="0" dirty="0">
                <a:solidFill>
                  <a:srgbClr val="000000"/>
                </a:solidFill>
                <a:effectLst/>
                <a:latin typeface="Consolas" panose="020B0609020204030204" pitchFamily="49" charset="0"/>
              </a:rPr>
              <a:t> </a:t>
            </a:r>
            <a:r>
              <a:rPr lang="en-US" sz="1600" b="0" i="0" dirty="0">
                <a:solidFill>
                  <a:srgbClr val="990055"/>
                </a:solidFill>
                <a:effectLst/>
                <a:latin typeface="Consolas" panose="020B0609020204030204" pitchFamily="49" charset="0"/>
              </a:rPr>
              <a:t>1</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000000"/>
                </a:solidFill>
                <a:effectLst/>
                <a:latin typeface="Consolas" panose="020B0609020204030204" pitchFamily="49" charset="0"/>
              </a:rPr>
              <a:t>  </a:t>
            </a: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a:p>
            <a:pPr algn="l" latinLnBrk="0">
              <a:buNone/>
            </a:pPr>
            <a:r>
              <a:rPr lang="en-US" sz="1600" b="0" i="0" dirty="0">
                <a:solidFill>
                  <a:srgbClr val="999999"/>
                </a:solidFill>
                <a:effectLst/>
                <a:latin typeface="Consolas" panose="020B0609020204030204" pitchFamily="49" charset="0"/>
              </a:rPr>
              <a:t>])</a:t>
            </a:r>
            <a:endParaRPr lang="en-US" sz="1600"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580570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406A3-C114-C7D0-0BEC-82E3ADEEF60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768D19-7245-5A1A-B3B8-01A38A7478EC}"/>
              </a:ext>
            </a:extLst>
          </p:cNvPr>
          <p:cNvSpPr txBox="1"/>
          <p:nvPr/>
        </p:nvSpPr>
        <p:spPr>
          <a:xfrm>
            <a:off x="618067" y="431157"/>
            <a:ext cx="10955866" cy="6186309"/>
          </a:xfrm>
          <a:prstGeom prst="rect">
            <a:avLst/>
          </a:prstGeom>
          <a:noFill/>
        </p:spPr>
        <p:txBody>
          <a:bodyPr wrap="square">
            <a:spAutoFit/>
          </a:bodyPr>
          <a:lstStyle/>
          <a:p>
            <a:pPr algn="l">
              <a:buNone/>
            </a:pPr>
            <a:r>
              <a:rPr lang="en-US" b="0" i="0" dirty="0">
                <a:solidFill>
                  <a:srgbClr val="000000"/>
                </a:solidFill>
                <a:effectLst/>
                <a:latin typeface="Segoe UI" panose="020B0502040204020203" pitchFamily="34" charset="0"/>
              </a:rPr>
              <a:t>Aggregation </a:t>
            </a:r>
            <a:r>
              <a:rPr lang="en-US" b="0" i="0" dirty="0">
                <a:solidFill>
                  <a:srgbClr val="DC143C"/>
                </a:solidFill>
                <a:effectLst/>
                <a:latin typeface="Consolas" panose="020B0609020204030204" pitchFamily="49" charset="0"/>
              </a:rPr>
              <a:t>$out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This aggregation stage writes the returned documents from the aggregation pipeline to a collection.</a:t>
            </a:r>
          </a:p>
          <a:p>
            <a:pPr algn="l">
              <a:buNone/>
            </a:pPr>
            <a:r>
              <a:rPr lang="en-US" b="0" i="0" dirty="0">
                <a:solidFill>
                  <a:srgbClr val="000000"/>
                </a:solidFill>
                <a:effectLst/>
                <a:latin typeface="Segoe UI" panose="020B0502040204020203" pitchFamily="34" charset="0"/>
              </a:rPr>
              <a:t>The </a:t>
            </a:r>
            <a:r>
              <a:rPr lang="en-US" b="0" i="0" dirty="0">
                <a:solidFill>
                  <a:srgbClr val="DC143C"/>
                </a:solidFill>
                <a:effectLst/>
                <a:latin typeface="Consolas" panose="020B0609020204030204" pitchFamily="49" charset="0"/>
              </a:rPr>
              <a:t>$out</a:t>
            </a:r>
            <a:r>
              <a:rPr lang="en-US" b="0" i="0" dirty="0">
                <a:solidFill>
                  <a:srgbClr val="000000"/>
                </a:solidFill>
                <a:effectLst/>
                <a:latin typeface="Segoe UI" panose="020B0502040204020203" pitchFamily="34" charset="0"/>
              </a:rPr>
              <a:t> stage must be the last stage of the aggregation pipeline.</a:t>
            </a:r>
          </a:p>
          <a:p>
            <a:pPr algn="l">
              <a:buNone/>
            </a:pPr>
            <a:r>
              <a:rPr lang="en-US" b="0" i="0" dirty="0">
                <a:solidFill>
                  <a:srgbClr val="000000"/>
                </a:solidFill>
                <a:effectLst/>
                <a:latin typeface="Segoe UI" panose="020B0502040204020203" pitchFamily="34" charset="0"/>
              </a:rPr>
              <a:t>Example</a:t>
            </a:r>
          </a:p>
          <a:p>
            <a:pPr algn="l">
              <a:buNone/>
            </a:pPr>
            <a:r>
              <a:rPr lang="en-US" b="0" i="0" dirty="0">
                <a:solidFill>
                  <a:srgbClr val="000000"/>
                </a:solidFill>
                <a:effectLst/>
                <a:latin typeface="Segoe UI" panose="020B0502040204020203" pitchFamily="34" charset="0"/>
              </a:rPr>
              <a:t>In this example, we are using the "</a:t>
            </a:r>
            <a:r>
              <a:rPr lang="en-US" b="0" i="0" dirty="0" err="1">
                <a:solidFill>
                  <a:srgbClr val="000000"/>
                </a:solidFill>
                <a:effectLst/>
                <a:latin typeface="Segoe UI" panose="020B0502040204020203" pitchFamily="34" charset="0"/>
              </a:rPr>
              <a:t>sample_airbnb</a:t>
            </a:r>
            <a:r>
              <a:rPr lang="en-US" b="0" i="0" dirty="0">
                <a:solidFill>
                  <a:srgbClr val="000000"/>
                </a:solidFill>
                <a:effectLst/>
                <a:latin typeface="Segoe UI" panose="020B0502040204020203" pitchFamily="34" charset="0"/>
              </a:rPr>
              <a:t>" database loaded from our sample data in the </a:t>
            </a:r>
            <a:r>
              <a:rPr lang="en-US" b="0" i="0" dirty="0">
                <a:solidFill>
                  <a:srgbClr val="000000"/>
                </a:solidFill>
                <a:effectLst/>
                <a:latin typeface="Segoe UI" panose="020B0502040204020203" pitchFamily="34" charset="0"/>
                <a:hlinkClick r:id="rId2"/>
              </a:rPr>
              <a:t>Intro to Aggregations</a:t>
            </a:r>
            <a:r>
              <a:rPr lang="en-US" b="0" i="0" dirty="0">
                <a:solidFill>
                  <a:srgbClr val="000000"/>
                </a:solidFill>
                <a:effectLst/>
                <a:latin typeface="Segoe UI" panose="020B0502040204020203" pitchFamily="34" charset="0"/>
              </a:rPr>
              <a:t> section.</a:t>
            </a:r>
          </a:p>
          <a:p>
            <a:pPr algn="l">
              <a:buNone/>
            </a:pPr>
            <a:endParaRPr lang="en-US" b="0" i="0" dirty="0">
              <a:solidFill>
                <a:srgbClr val="000000"/>
              </a:solidFill>
              <a:effectLst/>
              <a:latin typeface="Segoe UI" panose="020B0502040204020203" pitchFamily="34" charset="0"/>
            </a:endParaRP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listingsAndReviews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aggregate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$group</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_id</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a:t>
            </a:r>
            <a:r>
              <a:rPr lang="en-US" b="0" i="0" dirty="0" err="1">
                <a:solidFill>
                  <a:srgbClr val="669900"/>
                </a:solidFill>
                <a:effectLst/>
                <a:latin typeface="Consolas" panose="020B0609020204030204" pitchFamily="49" charset="0"/>
              </a:rPr>
              <a:t>property_type</a:t>
            </a:r>
            <a:r>
              <a:rPr lang="en-US" b="0" i="0" dirty="0">
                <a:solidFill>
                  <a:srgbClr val="669900"/>
                </a:solidFill>
                <a:effectLst/>
                <a:latin typeface="Consolas" panose="020B0609020204030204" pitchFamily="49" charset="0"/>
              </a:rPr>
              <a:t>"</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properties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$push</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name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"$name"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accommodates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"$accommodates"</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price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"$price"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$out</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a:t>
            </a:r>
            <a:r>
              <a:rPr lang="en-US" b="0" i="0" dirty="0" err="1">
                <a:solidFill>
                  <a:srgbClr val="669900"/>
                </a:solidFill>
                <a:effectLst/>
                <a:latin typeface="Consolas" panose="020B0609020204030204" pitchFamily="49" charset="0"/>
              </a:rPr>
              <a:t>properties_by_type</a:t>
            </a:r>
            <a:r>
              <a:rPr lang="en-US" b="0" i="0" dirty="0">
                <a:solidFill>
                  <a:srgbClr val="669900"/>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789095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5EECC3F3-9D05-2D77-06E7-E920F004DD01}"/>
              </a:ext>
            </a:extLst>
          </p:cNvPr>
          <p:cNvSpPr>
            <a:spLocks noChangeArrowheads="1"/>
          </p:cNvSpPr>
          <p:nvPr/>
        </p:nvSpPr>
        <p:spPr bwMode="auto">
          <a:xfrm>
            <a:off x="778934" y="633208"/>
            <a:ext cx="10464800" cy="364425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2849"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84A"/>
                </a:solidFill>
                <a:effectLst/>
                <a:latin typeface="MongoDB Value Serif"/>
              </a:rPr>
              <a:t>Model One-to-One Relationships with Embedded Documents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684A"/>
              </a:solidFill>
              <a:latin typeface="MongoDB Value 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684A"/>
              </a:solidFill>
              <a:effectLst/>
              <a:latin typeface="MongoDB Value Serif"/>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684A"/>
              </a:solidFill>
              <a:effectLst/>
              <a:latin typeface="MongoDB Value Serif"/>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1E2B"/>
                </a:solidFill>
                <a:effectLst/>
                <a:latin typeface="Euclid Circular A"/>
              </a:rPr>
              <a:t>Create a data model that uses </a:t>
            </a:r>
            <a:r>
              <a:rPr kumimoji="0" lang="en-US" altLang="en-US" b="0" i="0" u="none" strike="noStrike" cap="none" normalizeH="0" baseline="0" dirty="0">
                <a:ln>
                  <a:noFill/>
                </a:ln>
                <a:solidFill>
                  <a:srgbClr val="016BF8"/>
                </a:solidFill>
                <a:effectLst/>
                <a:latin typeface="Euclid Circular A"/>
                <a:hlinkClick r:id="rId2"/>
              </a:rPr>
              <a:t>embedded</a:t>
            </a:r>
            <a:r>
              <a:rPr kumimoji="0" lang="en-US" altLang="en-US" b="0" i="0" u="none" strike="noStrike" cap="none" normalizeH="0" baseline="0" dirty="0">
                <a:ln>
                  <a:noFill/>
                </a:ln>
                <a:solidFill>
                  <a:srgbClr val="001E2B"/>
                </a:solidFill>
                <a:effectLst/>
                <a:latin typeface="Euclid Circular A"/>
              </a:rPr>
              <a:t> documents to describe a one-to-one relationship between connected data. Embedding connected data in a single document can reduce the number of read operations required to obtain data. In general, structure your schema so your application receives all of its required information in a single read operation. For example, you can use the </a:t>
            </a:r>
            <a:r>
              <a:rPr kumimoji="0" lang="en-US" altLang="en-US" b="0" i="0" u="none" strike="noStrike" cap="none" normalizeH="0" baseline="0" dirty="0" err="1">
                <a:ln>
                  <a:noFill/>
                </a:ln>
                <a:solidFill>
                  <a:srgbClr val="001E2B"/>
                </a:solidFill>
                <a:effectLst/>
                <a:latin typeface="Euclid Circular A"/>
              </a:rPr>
              <a:t>the</a:t>
            </a:r>
            <a:r>
              <a:rPr kumimoji="0" lang="en-US" altLang="en-US" b="0" i="0" u="none" strike="noStrike" cap="none" normalizeH="0" baseline="0" dirty="0">
                <a:ln>
                  <a:noFill/>
                </a:ln>
                <a:solidFill>
                  <a:srgbClr val="001E2B"/>
                </a:solidFill>
                <a:effectLst/>
                <a:latin typeface="Euclid Circular A"/>
              </a:rPr>
              <a:t> embedded one-to-one model to describe the following relationships: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Country to capital city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User account to email address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Building to address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graphicFrame>
        <p:nvGraphicFramePr>
          <p:cNvPr id="8" name="Table 7">
            <a:extLst>
              <a:ext uri="{FF2B5EF4-FFF2-40B4-BE49-F238E27FC236}">
                <a16:creationId xmlns:a16="http://schemas.microsoft.com/office/drawing/2014/main" id="{8CE308AD-ED65-8B6C-A579-878D44CBA1F5}"/>
              </a:ext>
            </a:extLst>
          </p:cNvPr>
          <p:cNvGraphicFramePr>
            <a:graphicFrameLocks noGrp="1"/>
          </p:cNvGraphicFramePr>
          <p:nvPr>
            <p:extLst>
              <p:ext uri="{D42A27DB-BD31-4B8C-83A1-F6EECF244321}">
                <p14:modId xmlns:p14="http://schemas.microsoft.com/office/powerpoint/2010/main" val="1749701190"/>
              </p:ext>
            </p:extLst>
          </p:nvPr>
        </p:nvGraphicFramePr>
        <p:xfrm>
          <a:off x="6756399" y="3308168"/>
          <a:ext cx="4004735" cy="2916624"/>
        </p:xfrm>
        <a:graphic>
          <a:graphicData uri="http://schemas.openxmlformats.org/drawingml/2006/table">
            <a:tbl>
              <a:tblPr/>
              <a:tblGrid>
                <a:gridCol w="4004735">
                  <a:extLst>
                    <a:ext uri="{9D8B030D-6E8A-4147-A177-3AD203B41FA5}">
                      <a16:colId xmlns:a16="http://schemas.microsoft.com/office/drawing/2014/main" val="3211491976"/>
                    </a:ext>
                  </a:extLst>
                </a:gridCol>
              </a:tblGrid>
              <a:tr h="227816">
                <a:tc>
                  <a:txBody>
                    <a:bodyPr/>
                    <a:lstStyle/>
                    <a:p>
                      <a:pPr algn="l" fontAlgn="t">
                        <a:buNone/>
                      </a:pPr>
                      <a:r>
                        <a:rPr lang="en-ID" sz="1000" i="1">
                          <a:solidFill>
                            <a:srgbClr val="3D4F58"/>
                          </a:solidFill>
                          <a:effectLst/>
                        </a:rPr>
                        <a:t>// patron document</a:t>
                      </a:r>
                      <a:endParaRPr lang="en-ID" sz="1000">
                        <a:effectLst/>
                      </a:endParaRPr>
                    </a:p>
                  </a:txBody>
                  <a:tcPr marL="100725" marR="100725" marT="45326" marB="45326">
                    <a:lnL>
                      <a:noFill/>
                    </a:lnL>
                    <a:lnR>
                      <a:noFill/>
                    </a:lnR>
                    <a:lnT>
                      <a:noFill/>
                    </a:lnT>
                    <a:lnB>
                      <a:noFill/>
                    </a:lnB>
                    <a:noFill/>
                  </a:tcPr>
                </a:tc>
                <a:extLst>
                  <a:ext uri="{0D108BD9-81ED-4DB2-BD59-A6C34878D82A}">
                    <a16:rowId xmlns:a16="http://schemas.microsoft.com/office/drawing/2014/main" val="2543400885"/>
                  </a:ext>
                </a:extLst>
              </a:tr>
              <a:tr h="227816">
                <a:tc>
                  <a:txBody>
                    <a:bodyPr/>
                    <a:lstStyle/>
                    <a:p>
                      <a:pPr algn="l" fontAlgn="t">
                        <a:buNone/>
                      </a:pPr>
                      <a:r>
                        <a:rPr lang="en-ID" sz="100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3133260144"/>
                  </a:ext>
                </a:extLst>
              </a:tr>
              <a:tr h="227816">
                <a:tc>
                  <a:txBody>
                    <a:bodyPr/>
                    <a:lstStyle/>
                    <a:p>
                      <a:pPr algn="l" fontAlgn="t">
                        <a:buNone/>
                      </a:pPr>
                      <a:r>
                        <a:rPr lang="en-ID" sz="1000">
                          <a:solidFill>
                            <a:srgbClr val="D83713"/>
                          </a:solidFill>
                          <a:effectLst/>
                        </a:rPr>
                        <a:t>_id</a:t>
                      </a:r>
                      <a:r>
                        <a:rPr lang="en-ID" sz="1000">
                          <a:effectLst/>
                        </a:rPr>
                        <a:t>: </a:t>
                      </a:r>
                      <a:r>
                        <a:rPr lang="en-ID" sz="1000" b="1">
                          <a:solidFill>
                            <a:srgbClr val="12824D"/>
                          </a:solidFill>
                          <a:effectLst/>
                        </a:rPr>
                        <a:t>"joe"</a:t>
                      </a:r>
                      <a:r>
                        <a:rPr lang="en-ID" sz="100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3054202957"/>
                  </a:ext>
                </a:extLst>
              </a:tr>
              <a:tr h="227816">
                <a:tc>
                  <a:txBody>
                    <a:bodyPr/>
                    <a:lstStyle/>
                    <a:p>
                      <a:pPr algn="l" fontAlgn="t">
                        <a:buNone/>
                      </a:pPr>
                      <a:r>
                        <a:rPr lang="en-ID" sz="1000">
                          <a:solidFill>
                            <a:srgbClr val="D83713"/>
                          </a:solidFill>
                          <a:effectLst/>
                        </a:rPr>
                        <a:t>name</a:t>
                      </a:r>
                      <a:r>
                        <a:rPr lang="en-ID" sz="1000">
                          <a:effectLst/>
                        </a:rPr>
                        <a:t>: </a:t>
                      </a:r>
                      <a:r>
                        <a:rPr lang="en-ID" sz="1000" b="1">
                          <a:solidFill>
                            <a:srgbClr val="12824D"/>
                          </a:solidFill>
                          <a:effectLst/>
                        </a:rPr>
                        <a:t>"Joe Bookreader"</a:t>
                      </a:r>
                      <a:endParaRPr lang="en-ID" sz="1000">
                        <a:effectLst/>
                      </a:endParaRPr>
                    </a:p>
                  </a:txBody>
                  <a:tcPr marL="100725" marR="100725" marT="45326" marB="45326">
                    <a:lnL>
                      <a:noFill/>
                    </a:lnL>
                    <a:lnR>
                      <a:noFill/>
                    </a:lnR>
                    <a:lnT>
                      <a:noFill/>
                    </a:lnT>
                    <a:lnB>
                      <a:noFill/>
                    </a:lnB>
                    <a:noFill/>
                  </a:tcPr>
                </a:tc>
                <a:extLst>
                  <a:ext uri="{0D108BD9-81ED-4DB2-BD59-A6C34878D82A}">
                    <a16:rowId xmlns:a16="http://schemas.microsoft.com/office/drawing/2014/main" val="3269050207"/>
                  </a:ext>
                </a:extLst>
              </a:tr>
              <a:tr h="227816">
                <a:tc>
                  <a:txBody>
                    <a:bodyPr/>
                    <a:lstStyle/>
                    <a:p>
                      <a:pPr algn="l" fontAlgn="t">
                        <a:buNone/>
                      </a:pPr>
                      <a:r>
                        <a:rPr lang="en-ID" sz="100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3325349449"/>
                  </a:ext>
                </a:extLst>
              </a:tr>
              <a:tr h="227816">
                <a:tc>
                  <a:txBody>
                    <a:bodyPr/>
                    <a:lstStyle/>
                    <a:p>
                      <a:pPr algn="l" fontAlgn="t">
                        <a:buNone/>
                      </a:pPr>
                      <a:r>
                        <a:rPr lang="en-ID" sz="1000" i="1">
                          <a:solidFill>
                            <a:srgbClr val="3D4F58"/>
                          </a:solidFill>
                          <a:effectLst/>
                        </a:rPr>
                        <a:t>// address document</a:t>
                      </a:r>
                      <a:endParaRPr lang="en-ID" sz="1000">
                        <a:effectLst/>
                      </a:endParaRPr>
                    </a:p>
                  </a:txBody>
                  <a:tcPr marL="100725" marR="100725" marT="45326" marB="45326">
                    <a:lnL>
                      <a:noFill/>
                    </a:lnL>
                    <a:lnR>
                      <a:noFill/>
                    </a:lnR>
                    <a:lnT>
                      <a:noFill/>
                    </a:lnT>
                    <a:lnB>
                      <a:noFill/>
                    </a:lnB>
                    <a:noFill/>
                  </a:tcPr>
                </a:tc>
                <a:extLst>
                  <a:ext uri="{0D108BD9-81ED-4DB2-BD59-A6C34878D82A}">
                    <a16:rowId xmlns:a16="http://schemas.microsoft.com/office/drawing/2014/main" val="4186779640"/>
                  </a:ext>
                </a:extLst>
              </a:tr>
              <a:tr h="227816">
                <a:tc>
                  <a:txBody>
                    <a:bodyPr/>
                    <a:lstStyle/>
                    <a:p>
                      <a:pPr algn="l" fontAlgn="t">
                        <a:buNone/>
                      </a:pPr>
                      <a:r>
                        <a:rPr lang="en-ID" sz="100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2843023700"/>
                  </a:ext>
                </a:extLst>
              </a:tr>
              <a:tr h="227816">
                <a:tc>
                  <a:txBody>
                    <a:bodyPr/>
                    <a:lstStyle/>
                    <a:p>
                      <a:pPr algn="l" fontAlgn="t">
                        <a:buNone/>
                      </a:pPr>
                      <a:r>
                        <a:rPr lang="en-ID" sz="1000" dirty="0">
                          <a:solidFill>
                            <a:srgbClr val="D83713"/>
                          </a:solidFill>
                          <a:effectLst/>
                        </a:rPr>
                        <a:t>street</a:t>
                      </a:r>
                      <a:r>
                        <a:rPr lang="en-ID" sz="1000" dirty="0">
                          <a:effectLst/>
                        </a:rPr>
                        <a:t>: </a:t>
                      </a:r>
                      <a:r>
                        <a:rPr lang="en-ID" sz="1000" b="1" dirty="0">
                          <a:solidFill>
                            <a:srgbClr val="12824D"/>
                          </a:solidFill>
                          <a:effectLst/>
                        </a:rPr>
                        <a:t>"123 Fake Street"</a:t>
                      </a:r>
                      <a:r>
                        <a:rPr lang="en-ID" sz="1000" dirty="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1106466455"/>
                  </a:ext>
                </a:extLst>
              </a:tr>
              <a:tr h="227816">
                <a:tc>
                  <a:txBody>
                    <a:bodyPr/>
                    <a:lstStyle/>
                    <a:p>
                      <a:pPr algn="l" fontAlgn="t">
                        <a:buNone/>
                      </a:pPr>
                      <a:r>
                        <a:rPr lang="en-ID" sz="1000">
                          <a:solidFill>
                            <a:srgbClr val="D83713"/>
                          </a:solidFill>
                          <a:effectLst/>
                        </a:rPr>
                        <a:t>city</a:t>
                      </a:r>
                      <a:r>
                        <a:rPr lang="en-ID" sz="1000">
                          <a:effectLst/>
                        </a:rPr>
                        <a:t>: </a:t>
                      </a:r>
                      <a:r>
                        <a:rPr lang="en-ID" sz="1000" b="1">
                          <a:solidFill>
                            <a:srgbClr val="12824D"/>
                          </a:solidFill>
                          <a:effectLst/>
                        </a:rPr>
                        <a:t>"Faketon"</a:t>
                      </a:r>
                      <a:r>
                        <a:rPr lang="en-ID" sz="100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3653293625"/>
                  </a:ext>
                </a:extLst>
              </a:tr>
              <a:tr h="227816">
                <a:tc>
                  <a:txBody>
                    <a:bodyPr/>
                    <a:lstStyle/>
                    <a:p>
                      <a:pPr algn="l" fontAlgn="t">
                        <a:buNone/>
                      </a:pPr>
                      <a:r>
                        <a:rPr lang="en-ID" sz="1000">
                          <a:solidFill>
                            <a:srgbClr val="D83713"/>
                          </a:solidFill>
                          <a:effectLst/>
                        </a:rPr>
                        <a:t>state</a:t>
                      </a:r>
                      <a:r>
                        <a:rPr lang="en-ID" sz="1000">
                          <a:effectLst/>
                        </a:rPr>
                        <a:t>: </a:t>
                      </a:r>
                      <a:r>
                        <a:rPr lang="en-ID" sz="1000" b="1">
                          <a:solidFill>
                            <a:srgbClr val="12824D"/>
                          </a:solidFill>
                          <a:effectLst/>
                        </a:rPr>
                        <a:t>"MA"</a:t>
                      </a:r>
                      <a:r>
                        <a:rPr lang="en-ID" sz="100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3963257961"/>
                  </a:ext>
                </a:extLst>
              </a:tr>
              <a:tr h="227816">
                <a:tc>
                  <a:txBody>
                    <a:bodyPr/>
                    <a:lstStyle/>
                    <a:p>
                      <a:pPr algn="l" fontAlgn="t">
                        <a:buNone/>
                      </a:pPr>
                      <a:r>
                        <a:rPr lang="en-ID" sz="1000">
                          <a:solidFill>
                            <a:srgbClr val="D83713"/>
                          </a:solidFill>
                          <a:effectLst/>
                        </a:rPr>
                        <a:t>zip</a:t>
                      </a:r>
                      <a:r>
                        <a:rPr lang="en-ID" sz="1000">
                          <a:effectLst/>
                        </a:rPr>
                        <a:t>: </a:t>
                      </a:r>
                      <a:r>
                        <a:rPr lang="en-ID" sz="1000" b="1">
                          <a:solidFill>
                            <a:srgbClr val="12824D"/>
                          </a:solidFill>
                          <a:effectLst/>
                        </a:rPr>
                        <a:t>"12345"</a:t>
                      </a:r>
                      <a:endParaRPr lang="en-ID" sz="1000">
                        <a:effectLst/>
                      </a:endParaRPr>
                    </a:p>
                  </a:txBody>
                  <a:tcPr marL="100725" marR="100725" marT="45326" marB="45326">
                    <a:lnL>
                      <a:noFill/>
                    </a:lnL>
                    <a:lnR>
                      <a:noFill/>
                    </a:lnR>
                    <a:lnT>
                      <a:noFill/>
                    </a:lnT>
                    <a:lnB>
                      <a:noFill/>
                    </a:lnB>
                    <a:noFill/>
                  </a:tcPr>
                </a:tc>
                <a:extLst>
                  <a:ext uri="{0D108BD9-81ED-4DB2-BD59-A6C34878D82A}">
                    <a16:rowId xmlns:a16="http://schemas.microsoft.com/office/drawing/2014/main" val="1410448720"/>
                  </a:ext>
                </a:extLst>
              </a:tr>
              <a:tr h="227816">
                <a:tc>
                  <a:txBody>
                    <a:bodyPr/>
                    <a:lstStyle/>
                    <a:p>
                      <a:pPr algn="l" fontAlgn="t">
                        <a:buNone/>
                      </a:pPr>
                      <a:r>
                        <a:rPr lang="en-ID" sz="1000" dirty="0">
                          <a:effectLst/>
                        </a:rPr>
                        <a:t>}</a:t>
                      </a:r>
                    </a:p>
                  </a:txBody>
                  <a:tcPr marL="100725" marR="100725" marT="45326" marB="45326">
                    <a:lnL>
                      <a:noFill/>
                    </a:lnL>
                    <a:lnR>
                      <a:noFill/>
                    </a:lnR>
                    <a:lnT>
                      <a:noFill/>
                    </a:lnT>
                    <a:lnB>
                      <a:noFill/>
                    </a:lnB>
                    <a:noFill/>
                  </a:tcPr>
                </a:tc>
                <a:extLst>
                  <a:ext uri="{0D108BD9-81ED-4DB2-BD59-A6C34878D82A}">
                    <a16:rowId xmlns:a16="http://schemas.microsoft.com/office/drawing/2014/main" val="2543677357"/>
                  </a:ext>
                </a:extLst>
              </a:tr>
            </a:tbl>
          </a:graphicData>
        </a:graphic>
      </p:graphicFrame>
      <p:sp>
        <p:nvSpPr>
          <p:cNvPr id="9" name="Rectangle 3">
            <a:extLst>
              <a:ext uri="{FF2B5EF4-FFF2-40B4-BE49-F238E27FC236}">
                <a16:creationId xmlns:a16="http://schemas.microsoft.com/office/drawing/2014/main" id="{6617EF4A-325E-1C0B-1B50-B3307F3385C0}"/>
              </a:ext>
            </a:extLst>
          </p:cNvPr>
          <p:cNvSpPr>
            <a:spLocks noChangeArrowheads="1"/>
          </p:cNvSpPr>
          <p:nvPr/>
        </p:nvSpPr>
        <p:spPr bwMode="auto">
          <a:xfrm>
            <a:off x="619189" y="4938739"/>
            <a:ext cx="4613211" cy="738664"/>
          </a:xfrm>
          <a:prstGeom prst="rect">
            <a:avLst/>
          </a:prstGeom>
          <a:solidFill>
            <a:srgbClr val="F9FB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1E2B"/>
                </a:solidFill>
                <a:effectLst/>
                <a:latin typeface="Euclid Circular A"/>
              </a:rPr>
              <a:t>Example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1E2B"/>
                </a:solidFill>
                <a:effectLst/>
                <a:latin typeface="Euclid Circular A"/>
              </a:rPr>
              <a:t>The example schema contains two entities, a </a:t>
            </a:r>
            <a:r>
              <a:rPr kumimoji="0" lang="en-US" altLang="en-US" sz="1000" b="0" i="0" u="none" strike="noStrike" cap="none" normalizeH="0" baseline="0" dirty="0">
                <a:ln>
                  <a:noFill/>
                </a:ln>
                <a:solidFill>
                  <a:srgbClr val="001E2B"/>
                </a:solidFill>
                <a:effectLst/>
                <a:latin typeface="Source Code Pro" panose="020B0509030403020204" pitchFamily="49" charset="0"/>
              </a:rPr>
              <a:t>patron</a:t>
            </a:r>
            <a:r>
              <a:rPr kumimoji="0" lang="en-US" altLang="en-US" sz="1200" b="0" i="0" u="none" strike="noStrike" cap="none" normalizeH="0" baseline="0" dirty="0">
                <a:ln>
                  <a:noFill/>
                </a:ln>
                <a:solidFill>
                  <a:srgbClr val="001E2B"/>
                </a:solidFill>
                <a:effectLst/>
                <a:latin typeface="Euclid Circular A"/>
              </a:rPr>
              <a:t> and an </a:t>
            </a:r>
            <a:r>
              <a:rPr kumimoji="0" lang="en-US" altLang="en-US" sz="1000" b="0" i="0" u="none" strike="noStrike" cap="none" normalizeH="0" baseline="0" dirty="0">
                <a:ln>
                  <a:noFill/>
                </a:ln>
                <a:solidFill>
                  <a:srgbClr val="001E2B"/>
                </a:solidFill>
                <a:effectLst/>
                <a:latin typeface="Source Code Pro" panose="020B0509030403020204" pitchFamily="49" charset="0"/>
              </a:rPr>
              <a:t>address</a:t>
            </a:r>
            <a:r>
              <a:rPr kumimoji="0" lang="en-US" altLang="en-US" sz="1200" b="0" i="0" u="none" strike="noStrike" cap="none" normalizeH="0" baseline="0" dirty="0">
                <a:ln>
                  <a:noFill/>
                </a:ln>
                <a:solidFill>
                  <a:srgbClr val="001E2B"/>
                </a:solidFill>
                <a:effectLst/>
                <a:latin typeface="Euclid Circular A"/>
              </a:rPr>
              <a:t>:</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34574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59998BC-3C4D-C4F3-6711-956F60F8A80F}"/>
              </a:ext>
            </a:extLst>
          </p:cNvPr>
          <p:cNvGraphicFramePr>
            <a:graphicFrameLocks noGrp="1"/>
          </p:cNvGraphicFramePr>
          <p:nvPr>
            <p:extLst>
              <p:ext uri="{D42A27DB-BD31-4B8C-83A1-F6EECF244321}">
                <p14:modId xmlns:p14="http://schemas.microsoft.com/office/powerpoint/2010/main" val="1449556204"/>
              </p:ext>
            </p:extLst>
          </p:nvPr>
        </p:nvGraphicFramePr>
        <p:xfrm>
          <a:off x="838200" y="2172494"/>
          <a:ext cx="10515600" cy="3657600"/>
        </p:xfrm>
        <a:graphic>
          <a:graphicData uri="http://schemas.openxmlformats.org/drawingml/2006/table">
            <a:tbl>
              <a:tblPr/>
              <a:tblGrid>
                <a:gridCol w="10515600">
                  <a:extLst>
                    <a:ext uri="{9D8B030D-6E8A-4147-A177-3AD203B41FA5}">
                      <a16:colId xmlns:a16="http://schemas.microsoft.com/office/drawing/2014/main" val="2134163795"/>
                    </a:ext>
                  </a:extLst>
                </a:gridCol>
              </a:tblGrid>
              <a:tr h="0">
                <a:tc>
                  <a:txBody>
                    <a:bodyPr/>
                    <a:lstStyle/>
                    <a:p>
                      <a:pPr algn="l" fontAlgn="t">
                        <a:buNone/>
                      </a:pPr>
                      <a:r>
                        <a:rPr lang="en-ID">
                          <a:effectLst/>
                        </a:rPr>
                        <a:t>{</a:t>
                      </a:r>
                    </a:p>
                  </a:txBody>
                  <a:tcPr marL="101600" marR="101600">
                    <a:lnL>
                      <a:noFill/>
                    </a:lnL>
                    <a:lnR>
                      <a:noFill/>
                    </a:lnR>
                    <a:lnT>
                      <a:noFill/>
                    </a:lnT>
                    <a:lnB>
                      <a:noFill/>
                    </a:lnB>
                    <a:noFill/>
                  </a:tcPr>
                </a:tc>
                <a:extLst>
                  <a:ext uri="{0D108BD9-81ED-4DB2-BD59-A6C34878D82A}">
                    <a16:rowId xmlns:a16="http://schemas.microsoft.com/office/drawing/2014/main" val="3678958555"/>
                  </a:ext>
                </a:extLst>
              </a:tr>
              <a:tr h="0">
                <a:tc>
                  <a:txBody>
                    <a:bodyPr/>
                    <a:lstStyle/>
                    <a:p>
                      <a:pPr algn="l" fontAlgn="t">
                        <a:buNone/>
                      </a:pPr>
                      <a:r>
                        <a:rPr lang="en-ID" dirty="0">
                          <a:solidFill>
                            <a:srgbClr val="D83713"/>
                          </a:solidFill>
                          <a:effectLst/>
                        </a:rPr>
                        <a:t>_id</a:t>
                      </a:r>
                      <a:r>
                        <a:rPr lang="en-ID" dirty="0">
                          <a:effectLst/>
                        </a:rPr>
                        <a:t>: </a:t>
                      </a:r>
                      <a:r>
                        <a:rPr lang="en-ID" b="1" dirty="0">
                          <a:solidFill>
                            <a:srgbClr val="12824D"/>
                          </a:solidFill>
                          <a:effectLst/>
                        </a:rPr>
                        <a:t>"joe"</a:t>
                      </a:r>
                      <a:r>
                        <a:rPr lang="en-ID" dirty="0">
                          <a:effectLst/>
                        </a:rPr>
                        <a:t>,</a:t>
                      </a:r>
                    </a:p>
                  </a:txBody>
                  <a:tcPr marL="101600" marR="101600">
                    <a:lnL>
                      <a:noFill/>
                    </a:lnL>
                    <a:lnR>
                      <a:noFill/>
                    </a:lnR>
                    <a:lnT>
                      <a:noFill/>
                    </a:lnT>
                    <a:lnB>
                      <a:noFill/>
                    </a:lnB>
                    <a:noFill/>
                  </a:tcPr>
                </a:tc>
                <a:extLst>
                  <a:ext uri="{0D108BD9-81ED-4DB2-BD59-A6C34878D82A}">
                    <a16:rowId xmlns:a16="http://schemas.microsoft.com/office/drawing/2014/main" val="4140109309"/>
                  </a:ext>
                </a:extLst>
              </a:tr>
              <a:tr h="0">
                <a:tc>
                  <a:txBody>
                    <a:bodyPr/>
                    <a:lstStyle/>
                    <a:p>
                      <a:pPr algn="l" fontAlgn="t">
                        <a:buNone/>
                      </a:pPr>
                      <a:r>
                        <a:rPr lang="en-ID">
                          <a:solidFill>
                            <a:srgbClr val="D83713"/>
                          </a:solidFill>
                          <a:effectLst/>
                        </a:rPr>
                        <a:t>name</a:t>
                      </a:r>
                      <a:r>
                        <a:rPr lang="en-ID">
                          <a:effectLst/>
                        </a:rPr>
                        <a:t>: </a:t>
                      </a:r>
                      <a:r>
                        <a:rPr lang="en-ID" b="1">
                          <a:solidFill>
                            <a:srgbClr val="12824D"/>
                          </a:solidFill>
                          <a:effectLst/>
                        </a:rPr>
                        <a:t>"Joe Bookreader"</a:t>
                      </a:r>
                      <a:r>
                        <a:rPr lang="en-ID">
                          <a:effectLst/>
                        </a:rPr>
                        <a:t>,</a:t>
                      </a:r>
                    </a:p>
                  </a:txBody>
                  <a:tcPr marL="101600" marR="101600">
                    <a:lnL>
                      <a:noFill/>
                    </a:lnL>
                    <a:lnR>
                      <a:noFill/>
                    </a:lnR>
                    <a:lnT>
                      <a:noFill/>
                    </a:lnT>
                    <a:lnB>
                      <a:noFill/>
                    </a:lnB>
                    <a:noFill/>
                  </a:tcPr>
                </a:tc>
                <a:extLst>
                  <a:ext uri="{0D108BD9-81ED-4DB2-BD59-A6C34878D82A}">
                    <a16:rowId xmlns:a16="http://schemas.microsoft.com/office/drawing/2014/main" val="558178675"/>
                  </a:ext>
                </a:extLst>
              </a:tr>
              <a:tr h="0">
                <a:tc>
                  <a:txBody>
                    <a:bodyPr/>
                    <a:lstStyle/>
                    <a:p>
                      <a:pPr algn="l" fontAlgn="t">
                        <a:buNone/>
                      </a:pPr>
                      <a:r>
                        <a:rPr lang="en-ID">
                          <a:solidFill>
                            <a:srgbClr val="D83713"/>
                          </a:solidFill>
                          <a:effectLst/>
                        </a:rPr>
                        <a:t>address</a:t>
                      </a:r>
                      <a:r>
                        <a:rPr lang="en-ID">
                          <a:effectLst/>
                        </a:rPr>
                        <a:t>: {</a:t>
                      </a:r>
                    </a:p>
                  </a:txBody>
                  <a:tcPr marL="101600" marR="101600">
                    <a:lnL>
                      <a:noFill/>
                    </a:lnL>
                    <a:lnR>
                      <a:noFill/>
                    </a:lnR>
                    <a:lnT>
                      <a:noFill/>
                    </a:lnT>
                    <a:lnB>
                      <a:noFill/>
                    </a:lnB>
                    <a:noFill/>
                  </a:tcPr>
                </a:tc>
                <a:extLst>
                  <a:ext uri="{0D108BD9-81ED-4DB2-BD59-A6C34878D82A}">
                    <a16:rowId xmlns:a16="http://schemas.microsoft.com/office/drawing/2014/main" val="3752387367"/>
                  </a:ext>
                </a:extLst>
              </a:tr>
              <a:tr h="0">
                <a:tc>
                  <a:txBody>
                    <a:bodyPr/>
                    <a:lstStyle/>
                    <a:p>
                      <a:pPr algn="l" fontAlgn="t">
                        <a:buNone/>
                      </a:pPr>
                      <a:r>
                        <a:rPr lang="en-ID" dirty="0">
                          <a:solidFill>
                            <a:srgbClr val="D83713"/>
                          </a:solidFill>
                          <a:effectLst/>
                        </a:rPr>
                        <a:t>           street</a:t>
                      </a:r>
                      <a:r>
                        <a:rPr lang="en-ID" dirty="0">
                          <a:effectLst/>
                        </a:rPr>
                        <a:t>: </a:t>
                      </a:r>
                      <a:r>
                        <a:rPr lang="en-ID" b="1" dirty="0">
                          <a:solidFill>
                            <a:srgbClr val="12824D"/>
                          </a:solidFill>
                          <a:effectLst/>
                        </a:rPr>
                        <a:t>"123 Fake Street"</a:t>
                      </a:r>
                      <a:r>
                        <a:rPr lang="en-ID" dirty="0">
                          <a:effectLst/>
                        </a:rPr>
                        <a:t>,</a:t>
                      </a:r>
                    </a:p>
                  </a:txBody>
                  <a:tcPr marL="101600" marR="101600">
                    <a:lnL>
                      <a:noFill/>
                    </a:lnL>
                    <a:lnR>
                      <a:noFill/>
                    </a:lnR>
                    <a:lnT>
                      <a:noFill/>
                    </a:lnT>
                    <a:lnB>
                      <a:noFill/>
                    </a:lnB>
                    <a:noFill/>
                  </a:tcPr>
                </a:tc>
                <a:extLst>
                  <a:ext uri="{0D108BD9-81ED-4DB2-BD59-A6C34878D82A}">
                    <a16:rowId xmlns:a16="http://schemas.microsoft.com/office/drawing/2014/main" val="2157868397"/>
                  </a:ext>
                </a:extLst>
              </a:tr>
              <a:tr h="0">
                <a:tc>
                  <a:txBody>
                    <a:bodyPr/>
                    <a:lstStyle/>
                    <a:p>
                      <a:pPr algn="l" fontAlgn="t">
                        <a:buNone/>
                      </a:pPr>
                      <a:r>
                        <a:rPr lang="en-ID" dirty="0">
                          <a:solidFill>
                            <a:srgbClr val="D83713"/>
                          </a:solidFill>
                          <a:effectLst/>
                        </a:rPr>
                        <a:t>           city</a:t>
                      </a:r>
                      <a:r>
                        <a:rPr lang="en-ID" dirty="0">
                          <a:effectLst/>
                        </a:rPr>
                        <a:t>: </a:t>
                      </a:r>
                      <a:r>
                        <a:rPr lang="en-ID" b="1" dirty="0">
                          <a:solidFill>
                            <a:srgbClr val="12824D"/>
                          </a:solidFill>
                          <a:effectLst/>
                        </a:rPr>
                        <a:t>"</a:t>
                      </a:r>
                      <a:r>
                        <a:rPr lang="en-ID" b="1" dirty="0" err="1">
                          <a:solidFill>
                            <a:srgbClr val="12824D"/>
                          </a:solidFill>
                          <a:effectLst/>
                        </a:rPr>
                        <a:t>Faketon</a:t>
                      </a:r>
                      <a:r>
                        <a:rPr lang="en-ID" b="1" dirty="0">
                          <a:solidFill>
                            <a:srgbClr val="12824D"/>
                          </a:solidFill>
                          <a:effectLst/>
                        </a:rPr>
                        <a:t>"</a:t>
                      </a:r>
                      <a:r>
                        <a:rPr lang="en-ID" dirty="0">
                          <a:effectLst/>
                        </a:rPr>
                        <a:t>,</a:t>
                      </a:r>
                    </a:p>
                  </a:txBody>
                  <a:tcPr marL="101600" marR="101600">
                    <a:lnL>
                      <a:noFill/>
                    </a:lnL>
                    <a:lnR>
                      <a:noFill/>
                    </a:lnR>
                    <a:lnT>
                      <a:noFill/>
                    </a:lnT>
                    <a:lnB>
                      <a:noFill/>
                    </a:lnB>
                    <a:noFill/>
                  </a:tcPr>
                </a:tc>
                <a:extLst>
                  <a:ext uri="{0D108BD9-81ED-4DB2-BD59-A6C34878D82A}">
                    <a16:rowId xmlns:a16="http://schemas.microsoft.com/office/drawing/2014/main" val="3527582650"/>
                  </a:ext>
                </a:extLst>
              </a:tr>
              <a:tr h="0">
                <a:tc>
                  <a:txBody>
                    <a:bodyPr/>
                    <a:lstStyle/>
                    <a:p>
                      <a:pPr algn="l" fontAlgn="t">
                        <a:buNone/>
                      </a:pPr>
                      <a:r>
                        <a:rPr lang="en-ID" dirty="0">
                          <a:solidFill>
                            <a:srgbClr val="D83713"/>
                          </a:solidFill>
                          <a:effectLst/>
                        </a:rPr>
                        <a:t>           state</a:t>
                      </a:r>
                      <a:r>
                        <a:rPr lang="en-ID" dirty="0">
                          <a:effectLst/>
                        </a:rPr>
                        <a:t>: </a:t>
                      </a:r>
                      <a:r>
                        <a:rPr lang="en-ID" b="1" dirty="0">
                          <a:solidFill>
                            <a:srgbClr val="12824D"/>
                          </a:solidFill>
                          <a:effectLst/>
                        </a:rPr>
                        <a:t>"MA"</a:t>
                      </a:r>
                      <a:r>
                        <a:rPr lang="en-ID" dirty="0">
                          <a:effectLst/>
                        </a:rPr>
                        <a:t>,</a:t>
                      </a:r>
                    </a:p>
                  </a:txBody>
                  <a:tcPr marL="101600" marR="101600">
                    <a:lnL>
                      <a:noFill/>
                    </a:lnL>
                    <a:lnR>
                      <a:noFill/>
                    </a:lnR>
                    <a:lnT>
                      <a:noFill/>
                    </a:lnT>
                    <a:lnB>
                      <a:noFill/>
                    </a:lnB>
                    <a:noFill/>
                  </a:tcPr>
                </a:tc>
                <a:extLst>
                  <a:ext uri="{0D108BD9-81ED-4DB2-BD59-A6C34878D82A}">
                    <a16:rowId xmlns:a16="http://schemas.microsoft.com/office/drawing/2014/main" val="4136032451"/>
                  </a:ext>
                </a:extLst>
              </a:tr>
              <a:tr h="0">
                <a:tc>
                  <a:txBody>
                    <a:bodyPr/>
                    <a:lstStyle/>
                    <a:p>
                      <a:pPr algn="l" fontAlgn="t">
                        <a:buNone/>
                      </a:pPr>
                      <a:r>
                        <a:rPr lang="en-ID" dirty="0">
                          <a:solidFill>
                            <a:srgbClr val="D83713"/>
                          </a:solidFill>
                          <a:effectLst/>
                        </a:rPr>
                        <a:t>          zip</a:t>
                      </a:r>
                      <a:r>
                        <a:rPr lang="en-ID" dirty="0">
                          <a:effectLst/>
                        </a:rPr>
                        <a:t>: </a:t>
                      </a:r>
                      <a:r>
                        <a:rPr lang="en-ID" b="1" dirty="0">
                          <a:solidFill>
                            <a:srgbClr val="12824D"/>
                          </a:solidFill>
                          <a:effectLst/>
                        </a:rPr>
                        <a:t>"12345"</a:t>
                      </a:r>
                      <a:endParaRPr lang="en-ID" dirty="0">
                        <a:effectLst/>
                      </a:endParaRPr>
                    </a:p>
                  </a:txBody>
                  <a:tcPr marL="101600" marR="101600">
                    <a:lnL>
                      <a:noFill/>
                    </a:lnL>
                    <a:lnR>
                      <a:noFill/>
                    </a:lnR>
                    <a:lnT>
                      <a:noFill/>
                    </a:lnT>
                    <a:lnB>
                      <a:noFill/>
                    </a:lnB>
                    <a:noFill/>
                  </a:tcPr>
                </a:tc>
                <a:extLst>
                  <a:ext uri="{0D108BD9-81ED-4DB2-BD59-A6C34878D82A}">
                    <a16:rowId xmlns:a16="http://schemas.microsoft.com/office/drawing/2014/main" val="2271980927"/>
                  </a:ext>
                </a:extLst>
              </a:tr>
              <a:tr h="0">
                <a:tc>
                  <a:txBody>
                    <a:bodyPr/>
                    <a:lstStyle/>
                    <a:p>
                      <a:pPr algn="l" fontAlgn="t">
                        <a:buNone/>
                      </a:pPr>
                      <a:r>
                        <a:rPr lang="en-ID" dirty="0">
                          <a:effectLst/>
                        </a:rPr>
                        <a:t>              }</a:t>
                      </a:r>
                    </a:p>
                  </a:txBody>
                  <a:tcPr marL="101600" marR="101600">
                    <a:lnL>
                      <a:noFill/>
                    </a:lnL>
                    <a:lnR>
                      <a:noFill/>
                    </a:lnR>
                    <a:lnT>
                      <a:noFill/>
                    </a:lnT>
                    <a:lnB>
                      <a:noFill/>
                    </a:lnB>
                    <a:noFill/>
                  </a:tcPr>
                </a:tc>
                <a:extLst>
                  <a:ext uri="{0D108BD9-81ED-4DB2-BD59-A6C34878D82A}">
                    <a16:rowId xmlns:a16="http://schemas.microsoft.com/office/drawing/2014/main" val="2202181896"/>
                  </a:ext>
                </a:extLst>
              </a:tr>
              <a:tr h="0">
                <a:tc>
                  <a:txBody>
                    <a:bodyPr/>
                    <a:lstStyle/>
                    <a:p>
                      <a:pPr algn="l" fontAlgn="t">
                        <a:buNone/>
                      </a:pPr>
                      <a:r>
                        <a:rPr lang="en-ID" dirty="0">
                          <a:effectLst/>
                        </a:rPr>
                        <a:t>}</a:t>
                      </a:r>
                    </a:p>
                  </a:txBody>
                  <a:tcPr marL="101600" marR="101600">
                    <a:lnL>
                      <a:noFill/>
                    </a:lnL>
                    <a:lnR>
                      <a:noFill/>
                    </a:lnR>
                    <a:lnT>
                      <a:noFill/>
                    </a:lnT>
                    <a:lnB>
                      <a:noFill/>
                    </a:lnB>
                    <a:noFill/>
                  </a:tcPr>
                </a:tc>
                <a:extLst>
                  <a:ext uri="{0D108BD9-81ED-4DB2-BD59-A6C34878D82A}">
                    <a16:rowId xmlns:a16="http://schemas.microsoft.com/office/drawing/2014/main" val="3746851224"/>
                  </a:ext>
                </a:extLst>
              </a:tr>
            </a:tbl>
          </a:graphicData>
        </a:graphic>
      </p:graphicFrame>
      <p:sp>
        <p:nvSpPr>
          <p:cNvPr id="5" name="Rectangle 1">
            <a:extLst>
              <a:ext uri="{FF2B5EF4-FFF2-40B4-BE49-F238E27FC236}">
                <a16:creationId xmlns:a16="http://schemas.microsoft.com/office/drawing/2014/main" id="{A4656A1B-95B0-5943-4A91-C7134F430EAB}"/>
              </a:ext>
            </a:extLst>
          </p:cNvPr>
          <p:cNvSpPr>
            <a:spLocks noChangeArrowheads="1"/>
          </p:cNvSpPr>
          <p:nvPr/>
        </p:nvSpPr>
        <p:spPr bwMode="auto">
          <a:xfrm>
            <a:off x="660400" y="685575"/>
            <a:ext cx="10693400" cy="1107996"/>
          </a:xfrm>
          <a:prstGeom prst="rect">
            <a:avLst/>
          </a:prstGeom>
          <a:solidFill>
            <a:srgbClr val="F9FB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1E2B"/>
                </a:solidFill>
                <a:effectLst/>
                <a:latin typeface="Euclid Circular A"/>
              </a:rPr>
              <a:t>Embedded Document Pattern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1E2B"/>
                </a:solidFill>
                <a:effectLst/>
                <a:latin typeface="Euclid Circular A"/>
              </a:rPr>
              <a:t>The </a:t>
            </a:r>
            <a:r>
              <a:rPr kumimoji="0" lang="en-US" altLang="en-US" b="0" i="0" u="none" strike="noStrike" cap="none" normalizeH="0" baseline="0" dirty="0">
                <a:ln>
                  <a:noFill/>
                </a:ln>
                <a:solidFill>
                  <a:srgbClr val="001E2B"/>
                </a:solidFill>
                <a:effectLst/>
                <a:latin typeface="Source Code Pro" panose="020B0509030403020204" pitchFamily="49" charset="0"/>
              </a:rPr>
              <a:t>address</a:t>
            </a:r>
            <a:r>
              <a:rPr kumimoji="0" lang="en-US" altLang="en-US" b="0" i="0" u="none" strike="noStrike" cap="none" normalizeH="0" baseline="0" dirty="0">
                <a:ln>
                  <a:noFill/>
                </a:ln>
                <a:solidFill>
                  <a:srgbClr val="001E2B"/>
                </a:solidFill>
                <a:effectLst/>
                <a:latin typeface="Euclid Circular A"/>
              </a:rPr>
              <a:t> data is frequently retrieved with the </a:t>
            </a:r>
            <a:r>
              <a:rPr kumimoji="0" lang="en-US" altLang="en-US" b="0" i="0" u="none" strike="noStrike" cap="none" normalizeH="0" baseline="0" dirty="0">
                <a:ln>
                  <a:noFill/>
                </a:ln>
                <a:solidFill>
                  <a:srgbClr val="001E2B"/>
                </a:solidFill>
                <a:effectLst/>
                <a:latin typeface="Source Code Pro" panose="020B0509030403020204" pitchFamily="49" charset="0"/>
              </a:rPr>
              <a:t>patron</a:t>
            </a:r>
            <a:r>
              <a:rPr kumimoji="0" lang="en-US" altLang="en-US" b="0" i="0" u="none" strike="noStrike" cap="none" normalizeH="0" baseline="0" dirty="0">
                <a:ln>
                  <a:noFill/>
                </a:ln>
                <a:solidFill>
                  <a:srgbClr val="001E2B"/>
                </a:solidFill>
                <a:effectLst/>
                <a:latin typeface="Euclid Circular A"/>
              </a:rPr>
              <a:t> information. To allow your application to </a:t>
            </a:r>
            <a:r>
              <a:rPr kumimoji="0" lang="en-US" altLang="en-US" b="0" i="0" u="none" strike="noStrike" cap="none" normalizeH="0" baseline="0" dirty="0" err="1">
                <a:ln>
                  <a:noFill/>
                </a:ln>
                <a:solidFill>
                  <a:srgbClr val="001E2B"/>
                </a:solidFill>
                <a:effectLst/>
                <a:latin typeface="Euclid Circular A"/>
              </a:rPr>
              <a:t>retreive</a:t>
            </a:r>
            <a:r>
              <a:rPr kumimoji="0" lang="en-US" altLang="en-US" b="0" i="0" u="none" strike="noStrike" cap="none" normalizeH="0" baseline="0" dirty="0">
                <a:ln>
                  <a:noFill/>
                </a:ln>
                <a:solidFill>
                  <a:srgbClr val="001E2B"/>
                </a:solidFill>
                <a:effectLst/>
                <a:latin typeface="Euclid Circular A"/>
              </a:rPr>
              <a:t> all necessary information with a single query, embed the </a:t>
            </a:r>
            <a:r>
              <a:rPr kumimoji="0" lang="en-US" altLang="en-US" b="0" i="0" u="none" strike="noStrike" cap="none" normalizeH="0" baseline="0" dirty="0">
                <a:ln>
                  <a:noFill/>
                </a:ln>
                <a:solidFill>
                  <a:srgbClr val="001E2B"/>
                </a:solidFill>
                <a:effectLst/>
                <a:latin typeface="Source Code Pro" panose="020B0509030403020204" pitchFamily="49" charset="0"/>
              </a:rPr>
              <a:t>address</a:t>
            </a:r>
            <a:r>
              <a:rPr kumimoji="0" lang="en-US" altLang="en-US" b="0" i="0" u="none" strike="noStrike" cap="none" normalizeH="0" baseline="0" dirty="0">
                <a:ln>
                  <a:noFill/>
                </a:ln>
                <a:solidFill>
                  <a:srgbClr val="001E2B"/>
                </a:solidFill>
                <a:effectLst/>
                <a:latin typeface="Euclid Circular A"/>
              </a:rPr>
              <a:t> information inside of the </a:t>
            </a:r>
            <a:r>
              <a:rPr kumimoji="0" lang="en-US" altLang="en-US" b="0" i="0" u="none" strike="noStrike" cap="none" normalizeH="0" baseline="0" dirty="0">
                <a:ln>
                  <a:noFill/>
                </a:ln>
                <a:solidFill>
                  <a:srgbClr val="001E2B"/>
                </a:solidFill>
                <a:effectLst/>
                <a:latin typeface="Source Code Pro" panose="020B0509030403020204" pitchFamily="49" charset="0"/>
              </a:rPr>
              <a:t>patron</a:t>
            </a:r>
            <a:r>
              <a:rPr kumimoji="0" lang="en-US" altLang="en-US" b="0" i="0" u="none" strike="noStrike" cap="none" normalizeH="0" baseline="0" dirty="0">
                <a:ln>
                  <a:noFill/>
                </a:ln>
                <a:solidFill>
                  <a:srgbClr val="001E2B"/>
                </a:solidFill>
                <a:effectLst/>
                <a:latin typeface="Euclid Circular A"/>
              </a:rPr>
              <a:t> document:</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799902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2B41545-E34B-8494-4A37-BA42A3A1661B}"/>
              </a:ext>
            </a:extLst>
          </p:cNvPr>
          <p:cNvSpPr>
            <a:spLocks noChangeArrowheads="1"/>
          </p:cNvSpPr>
          <p:nvPr/>
        </p:nvSpPr>
        <p:spPr bwMode="auto">
          <a:xfrm>
            <a:off x="914400" y="1251275"/>
            <a:ext cx="10134600" cy="364425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2849"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84A"/>
                </a:solidFill>
                <a:effectLst/>
                <a:latin typeface="MongoDB Value Serif"/>
              </a:rPr>
              <a:t>Model One-to-Many Relationships with Embedded Documents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1E2B"/>
              </a:solidFill>
              <a:effectLst/>
              <a:latin typeface="Euclid Circular A"/>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1E2B"/>
              </a:solidFill>
              <a:latin typeface="Euclid Circular 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1E2B"/>
              </a:solidFill>
              <a:effectLst/>
              <a:latin typeface="Euclid Circular 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1E2B"/>
                </a:solidFill>
                <a:effectLst/>
                <a:latin typeface="Euclid Circular A"/>
              </a:rPr>
              <a:t>Create a data model that uses </a:t>
            </a:r>
            <a:r>
              <a:rPr kumimoji="0" lang="en-US" altLang="en-US" b="0" i="0" u="none" strike="noStrike" cap="none" normalizeH="0" baseline="0" dirty="0">
                <a:ln>
                  <a:noFill/>
                </a:ln>
                <a:solidFill>
                  <a:srgbClr val="016BF8"/>
                </a:solidFill>
                <a:effectLst/>
                <a:latin typeface="Euclid Circular A"/>
                <a:hlinkClick r:id="rId2"/>
              </a:rPr>
              <a:t>embedded</a:t>
            </a:r>
            <a:r>
              <a:rPr kumimoji="0" lang="en-US" altLang="en-US" b="0" i="0" u="none" strike="noStrike" cap="none" normalizeH="0" baseline="0" dirty="0">
                <a:ln>
                  <a:noFill/>
                </a:ln>
                <a:solidFill>
                  <a:srgbClr val="001E2B"/>
                </a:solidFill>
                <a:effectLst/>
                <a:latin typeface="Euclid Circular A"/>
              </a:rPr>
              <a:t> documents to describe a one-to-many relationship between connected data. Embedding connected data in a single document can reduce the number of read operations required to obtain data. In general, structure your schema so your application receives all of its required information in a single read operation. For example, you can use the </a:t>
            </a:r>
            <a:r>
              <a:rPr kumimoji="0" lang="en-US" altLang="en-US" b="0" i="0" u="none" strike="noStrike" cap="none" normalizeH="0" baseline="0" dirty="0" err="1">
                <a:ln>
                  <a:noFill/>
                </a:ln>
                <a:solidFill>
                  <a:srgbClr val="001E2B"/>
                </a:solidFill>
                <a:effectLst/>
                <a:latin typeface="Euclid Circular A"/>
              </a:rPr>
              <a:t>the</a:t>
            </a:r>
            <a:r>
              <a:rPr kumimoji="0" lang="en-US" altLang="en-US" b="0" i="0" u="none" strike="noStrike" cap="none" normalizeH="0" baseline="0" dirty="0">
                <a:ln>
                  <a:noFill/>
                </a:ln>
                <a:solidFill>
                  <a:srgbClr val="001E2B"/>
                </a:solidFill>
                <a:effectLst/>
                <a:latin typeface="Euclid Circular A"/>
              </a:rPr>
              <a:t> embedded one-to-many model to describe the following relationships: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Country to major cities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Author to books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Student to classes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67489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1B739-CF56-BDE1-67D0-1B4C773CE54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DB37B3E-12A8-8BCC-743B-63C3A5D5A644}"/>
              </a:ext>
            </a:extLst>
          </p:cNvPr>
          <p:cNvSpPr txBox="1"/>
          <p:nvPr/>
        </p:nvSpPr>
        <p:spPr>
          <a:xfrm>
            <a:off x="914400" y="679904"/>
            <a:ext cx="6096000" cy="1569660"/>
          </a:xfrm>
          <a:prstGeom prst="rect">
            <a:avLst/>
          </a:prstGeom>
          <a:noFill/>
        </p:spPr>
        <p:txBody>
          <a:bodyPr wrap="square">
            <a:spAutoFit/>
          </a:bodyPr>
          <a:lstStyle/>
          <a:p>
            <a:pPr algn="l">
              <a:lnSpc>
                <a:spcPts val="2400"/>
              </a:lnSpc>
              <a:spcBef>
                <a:spcPts val="1800"/>
              </a:spcBef>
              <a:spcAft>
                <a:spcPts val="600"/>
              </a:spcAft>
              <a:buNone/>
            </a:pPr>
            <a:r>
              <a:rPr lang="en-US" b="0" i="0" dirty="0">
                <a:solidFill>
                  <a:srgbClr val="001E2B"/>
                </a:solidFill>
                <a:effectLst/>
                <a:latin typeface="Euclid Circular A"/>
              </a:rPr>
              <a:t>Example</a:t>
            </a:r>
            <a:endParaRPr lang="en-US" b="0" i="0" dirty="0">
              <a:solidFill>
                <a:srgbClr val="001E2B"/>
              </a:solidFill>
              <a:effectLst/>
              <a:latin typeface="Euclid Circular A"/>
              <a:hlinkClick r:id="rId2" tooltip="Permalink to this heading"/>
            </a:endParaRPr>
          </a:p>
          <a:p>
            <a:pPr algn="l">
              <a:lnSpc>
                <a:spcPts val="1500"/>
              </a:lnSpc>
              <a:spcAft>
                <a:spcPts val="1200"/>
              </a:spcAft>
              <a:buNone/>
            </a:pPr>
            <a:r>
              <a:rPr lang="en-US" b="0" i="0" dirty="0">
                <a:solidFill>
                  <a:srgbClr val="001E2B"/>
                </a:solidFill>
                <a:effectLst/>
                <a:latin typeface="Euclid Circular A"/>
              </a:rPr>
              <a:t>The example schema contains three entities, with </a:t>
            </a:r>
            <a:r>
              <a:rPr lang="en-US" b="0" i="0" dirty="0">
                <a:solidFill>
                  <a:srgbClr val="001E2B"/>
                </a:solidFill>
                <a:effectLst/>
                <a:latin typeface="Source Code Pro" panose="020B0509030403020204" pitchFamily="49" charset="0"/>
              </a:rPr>
              <a:t>address one</a:t>
            </a:r>
            <a:r>
              <a:rPr lang="en-US" b="0" i="0" dirty="0">
                <a:solidFill>
                  <a:srgbClr val="001E2B"/>
                </a:solidFill>
                <a:effectLst/>
                <a:latin typeface="Euclid Circular A"/>
              </a:rPr>
              <a:t> and </a:t>
            </a:r>
            <a:r>
              <a:rPr lang="en-US" b="0" i="0" dirty="0">
                <a:solidFill>
                  <a:srgbClr val="001E2B"/>
                </a:solidFill>
                <a:effectLst/>
                <a:latin typeface="Source Code Pro" panose="020B0509030403020204" pitchFamily="49" charset="0"/>
              </a:rPr>
              <a:t>address two</a:t>
            </a:r>
            <a:r>
              <a:rPr lang="en-US" b="0" i="0" dirty="0">
                <a:solidFill>
                  <a:srgbClr val="001E2B"/>
                </a:solidFill>
                <a:effectLst/>
                <a:latin typeface="Euclid Circular A"/>
              </a:rPr>
              <a:t> belonging to the same </a:t>
            </a:r>
            <a:r>
              <a:rPr lang="en-US" b="0" i="0" dirty="0">
                <a:solidFill>
                  <a:srgbClr val="001E2B"/>
                </a:solidFill>
                <a:effectLst/>
                <a:latin typeface="Source Code Pro" panose="020B0509030403020204" pitchFamily="49" charset="0"/>
              </a:rPr>
              <a:t>patron</a:t>
            </a:r>
            <a:r>
              <a:rPr lang="en-US" b="0" i="0" dirty="0">
                <a:solidFill>
                  <a:srgbClr val="001E2B"/>
                </a:solidFill>
                <a:effectLst/>
                <a:latin typeface="Euclid Circular A"/>
              </a:rPr>
              <a:t>:</a:t>
            </a:r>
          </a:p>
          <a:p>
            <a:pPr>
              <a:buNone/>
            </a:pPr>
            <a:br>
              <a:rPr lang="en-US" b="0" i="0" dirty="0">
                <a:solidFill>
                  <a:srgbClr val="001E2B"/>
                </a:solidFill>
                <a:effectLst/>
                <a:latin typeface="Source Code Pro" panose="020B0509030403020204" pitchFamily="49" charset="0"/>
              </a:rPr>
            </a:br>
            <a:endParaRPr lang="en-ID" dirty="0"/>
          </a:p>
        </p:txBody>
      </p:sp>
      <p:pic>
        <p:nvPicPr>
          <p:cNvPr id="5" name="Picture 4">
            <a:extLst>
              <a:ext uri="{FF2B5EF4-FFF2-40B4-BE49-F238E27FC236}">
                <a16:creationId xmlns:a16="http://schemas.microsoft.com/office/drawing/2014/main" id="{3F1C28B5-50B3-1C41-5ADA-AE962E446EFA}"/>
              </a:ext>
            </a:extLst>
          </p:cNvPr>
          <p:cNvPicPr>
            <a:picLocks noChangeAspect="1"/>
          </p:cNvPicPr>
          <p:nvPr/>
        </p:nvPicPr>
        <p:blipFill>
          <a:blip r:embed="rId3"/>
          <a:stretch>
            <a:fillRect/>
          </a:stretch>
        </p:blipFill>
        <p:spPr>
          <a:xfrm>
            <a:off x="1007128" y="1871134"/>
            <a:ext cx="5724766" cy="4608437"/>
          </a:xfrm>
          <a:prstGeom prst="rect">
            <a:avLst/>
          </a:prstGeom>
        </p:spPr>
      </p:pic>
    </p:spTree>
    <p:extLst>
      <p:ext uri="{BB962C8B-B14F-4D97-AF65-F5344CB8AC3E}">
        <p14:creationId xmlns:p14="http://schemas.microsoft.com/office/powerpoint/2010/main" val="1052562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90FA394D-6017-94D0-1ED6-9E7CE4C695ED}"/>
              </a:ext>
            </a:extLst>
          </p:cNvPr>
          <p:cNvSpPr>
            <a:spLocks noChangeArrowheads="1"/>
          </p:cNvSpPr>
          <p:nvPr/>
        </p:nvSpPr>
        <p:spPr bwMode="auto">
          <a:xfrm>
            <a:off x="973666" y="1205909"/>
            <a:ext cx="10320867" cy="392125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2849"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684A"/>
                </a:solidFill>
                <a:effectLst/>
                <a:latin typeface="MongoDB Value Serif"/>
              </a:rPr>
              <a:t>Model Many-to-Many Relationships with Embedded Documents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solidFill>
                <a:srgbClr val="00684A"/>
              </a:solidFill>
              <a:latin typeface="MongoDB Value Serif"/>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684A"/>
              </a:solidFill>
              <a:effectLst/>
              <a:latin typeface="MongoDB Value Serif"/>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solidFill>
                <a:srgbClr val="00684A"/>
              </a:solidFill>
              <a:latin typeface="MongoDB Value Serif"/>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684A"/>
              </a:solidFill>
              <a:effectLst/>
              <a:latin typeface="MongoDB Value Serif"/>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1E2B"/>
                </a:solidFill>
                <a:effectLst/>
                <a:latin typeface="Euclid Circular A"/>
              </a:rPr>
              <a:t>Create a data model that uses </a:t>
            </a:r>
            <a:r>
              <a:rPr kumimoji="0" lang="en-US" altLang="en-US" b="0" i="0" u="none" strike="noStrike" cap="none" normalizeH="0" baseline="0" dirty="0">
                <a:ln>
                  <a:noFill/>
                </a:ln>
                <a:solidFill>
                  <a:srgbClr val="016BF8"/>
                </a:solidFill>
                <a:effectLst/>
                <a:latin typeface="Euclid Circular A"/>
                <a:hlinkClick r:id="rId2"/>
              </a:rPr>
              <a:t>embedded</a:t>
            </a:r>
            <a:r>
              <a:rPr kumimoji="0" lang="en-US" altLang="en-US" b="0" i="0" u="none" strike="noStrike" cap="none" normalizeH="0" baseline="0" dirty="0">
                <a:ln>
                  <a:noFill/>
                </a:ln>
                <a:solidFill>
                  <a:srgbClr val="001E2B"/>
                </a:solidFill>
                <a:effectLst/>
                <a:latin typeface="Euclid Circular A"/>
              </a:rPr>
              <a:t> documents to describe a many-to-many relationship between connected data. Embedding connected data in a single document can reduce the number of read operations required to obtain data. In general, structure your schema so your application receives all of its required information in a single read operation. For example, you can use the embedded many-to-many model to describe the following relationships:</a:t>
            </a:r>
            <a:endParaRPr kumimoji="0" lang="en-US" altLang="en-US"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Students to classes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Actors to movies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1E2B"/>
                </a:solidFill>
                <a:effectLst/>
                <a:latin typeface="Euclid Circular A"/>
              </a:rPr>
              <a:t>Doctors to patients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7378898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37E03-078E-FCC8-47DB-9107B866660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EF2BF5F-2A90-A933-D3F9-6B3832B96FED}"/>
              </a:ext>
            </a:extLst>
          </p:cNvPr>
          <p:cNvPicPr>
            <a:picLocks noChangeAspect="1"/>
          </p:cNvPicPr>
          <p:nvPr/>
        </p:nvPicPr>
        <p:blipFill>
          <a:blip r:embed="rId2"/>
          <a:stretch>
            <a:fillRect/>
          </a:stretch>
        </p:blipFill>
        <p:spPr>
          <a:xfrm>
            <a:off x="6695332" y="431800"/>
            <a:ext cx="4925206" cy="5579533"/>
          </a:xfrm>
          <a:prstGeom prst="rect">
            <a:avLst/>
          </a:prstGeom>
        </p:spPr>
      </p:pic>
      <p:sp>
        <p:nvSpPr>
          <p:cNvPr id="6" name="TextBox 5">
            <a:extLst>
              <a:ext uri="{FF2B5EF4-FFF2-40B4-BE49-F238E27FC236}">
                <a16:creationId xmlns:a16="http://schemas.microsoft.com/office/drawing/2014/main" id="{90276DE7-F8F6-BEBA-2E6A-CF1B219FCCB3}"/>
              </a:ext>
            </a:extLst>
          </p:cNvPr>
          <p:cNvSpPr txBox="1"/>
          <p:nvPr/>
        </p:nvSpPr>
        <p:spPr>
          <a:xfrm>
            <a:off x="599332" y="247360"/>
            <a:ext cx="6096000" cy="6363280"/>
          </a:xfrm>
          <a:prstGeom prst="rect">
            <a:avLst/>
          </a:prstGeom>
          <a:noFill/>
        </p:spPr>
        <p:txBody>
          <a:bodyPr wrap="square">
            <a:spAutoFit/>
          </a:bodyPr>
          <a:lstStyle/>
          <a:p>
            <a:pPr>
              <a:lnSpc>
                <a:spcPts val="2400"/>
              </a:lnSpc>
              <a:spcBef>
                <a:spcPts val="1800"/>
              </a:spcBef>
              <a:spcAft>
                <a:spcPts val="600"/>
              </a:spcAft>
              <a:buNone/>
            </a:pPr>
            <a:r>
              <a:rPr lang="en-US" b="0" dirty="0">
                <a:solidFill>
                  <a:srgbClr val="001E2B"/>
                </a:solidFill>
                <a:effectLst/>
                <a:latin typeface="Euclid Circular A"/>
              </a:rPr>
              <a:t>About this Task</a:t>
            </a:r>
            <a:endParaRPr lang="en-US" b="0" dirty="0">
              <a:solidFill>
                <a:srgbClr val="001E2B"/>
              </a:solidFill>
              <a:effectLst/>
              <a:latin typeface="Euclid Circular A"/>
              <a:hlinkClick r:id="rId3" tooltip="Permalink to this heading"/>
            </a:endParaRPr>
          </a:p>
          <a:p>
            <a:pPr>
              <a:lnSpc>
                <a:spcPts val="1500"/>
              </a:lnSpc>
              <a:spcAft>
                <a:spcPts val="1200"/>
              </a:spcAft>
              <a:buNone/>
            </a:pPr>
            <a:r>
              <a:rPr lang="en-US" b="0" dirty="0">
                <a:solidFill>
                  <a:srgbClr val="001E2B"/>
                </a:solidFill>
                <a:effectLst/>
                <a:latin typeface="Euclid Circular A"/>
              </a:rPr>
              <a:t>The following example schema contains information regarding </a:t>
            </a:r>
            <a:r>
              <a:rPr lang="en-US" b="0" dirty="0">
                <a:solidFill>
                  <a:srgbClr val="001E2B"/>
                </a:solidFill>
                <a:effectLst/>
                <a:latin typeface="Source Code Pro" panose="020B0509030403020204" pitchFamily="49" charset="0"/>
              </a:rPr>
              <a:t>book one</a:t>
            </a:r>
            <a:r>
              <a:rPr lang="en-US" b="0" dirty="0">
                <a:solidFill>
                  <a:srgbClr val="001E2B"/>
                </a:solidFill>
                <a:effectLst/>
                <a:latin typeface="Euclid Circular A"/>
              </a:rPr>
              <a:t> and </a:t>
            </a:r>
            <a:r>
              <a:rPr lang="en-US" b="0" dirty="0">
                <a:solidFill>
                  <a:srgbClr val="001E2B"/>
                </a:solidFill>
                <a:effectLst/>
                <a:latin typeface="Source Code Pro" panose="020B0509030403020204" pitchFamily="49" charset="0"/>
              </a:rPr>
              <a:t>book two</a:t>
            </a:r>
            <a:r>
              <a:rPr lang="en-US" b="0" dirty="0">
                <a:solidFill>
                  <a:srgbClr val="001E2B"/>
                </a:solidFill>
                <a:effectLst/>
                <a:latin typeface="Euclid Circular A"/>
              </a:rPr>
              <a:t> and their authors. You can represent the relationship differently based on whether you anticipate application users querying by book or by author.</a:t>
            </a:r>
          </a:p>
          <a:p>
            <a:pPr>
              <a:lnSpc>
                <a:spcPts val="2100"/>
              </a:lnSpc>
              <a:spcAft>
                <a:spcPts val="1200"/>
              </a:spcAft>
              <a:buNone/>
            </a:pPr>
            <a:r>
              <a:rPr lang="en-US" b="0" dirty="0">
                <a:solidFill>
                  <a:srgbClr val="001E2B"/>
                </a:solidFill>
                <a:effectLst/>
                <a:latin typeface="Euclid Circular A"/>
              </a:rPr>
              <a:t>If you expect more users to query by book than by author, the example schema is an effective choice. However, if you expect more queries by author, make the author the top-level information and place the author's books in an embedded field.</a:t>
            </a:r>
          </a:p>
          <a:p>
            <a:pPr>
              <a:lnSpc>
                <a:spcPts val="2400"/>
              </a:lnSpc>
              <a:spcBef>
                <a:spcPts val="1800"/>
              </a:spcBef>
              <a:spcAft>
                <a:spcPts val="600"/>
              </a:spcAft>
              <a:buNone/>
            </a:pPr>
            <a:r>
              <a:rPr lang="en-US" b="0" dirty="0">
                <a:solidFill>
                  <a:srgbClr val="001E2B"/>
                </a:solidFill>
                <a:effectLst/>
                <a:latin typeface="Euclid Circular A"/>
              </a:rPr>
              <a:t>Example</a:t>
            </a:r>
            <a:endParaRPr lang="en-US" b="0" dirty="0">
              <a:solidFill>
                <a:srgbClr val="001E2B"/>
              </a:solidFill>
              <a:effectLst/>
              <a:latin typeface="Euclid Circular A"/>
              <a:hlinkClick r:id="rId4" tooltip="Permalink to this heading"/>
            </a:endParaRPr>
          </a:p>
          <a:p>
            <a:pPr>
              <a:lnSpc>
                <a:spcPts val="2100"/>
              </a:lnSpc>
              <a:spcAft>
                <a:spcPts val="1200"/>
              </a:spcAft>
              <a:buNone/>
            </a:pPr>
            <a:r>
              <a:rPr lang="en-US" b="0" dirty="0">
                <a:solidFill>
                  <a:srgbClr val="001E2B"/>
                </a:solidFill>
                <a:effectLst/>
                <a:latin typeface="Euclid Circular A"/>
              </a:rPr>
              <a:t>You can use a many-to-many relationship to describe books and authors. A book can have multiple authors, and an author can write multiple books.</a:t>
            </a:r>
          </a:p>
          <a:p>
            <a:pPr>
              <a:lnSpc>
                <a:spcPts val="1800"/>
              </a:lnSpc>
              <a:spcBef>
                <a:spcPts val="1800"/>
              </a:spcBef>
              <a:spcAft>
                <a:spcPts val="600"/>
              </a:spcAft>
              <a:buNone/>
            </a:pPr>
            <a:r>
              <a:rPr lang="en-US" b="1" dirty="0">
                <a:solidFill>
                  <a:srgbClr val="001E2B"/>
                </a:solidFill>
                <a:effectLst/>
                <a:latin typeface="Euclid Circular A"/>
              </a:rPr>
              <a:t>Embedded Document Pattern</a:t>
            </a:r>
            <a:endParaRPr lang="en-US" b="1" dirty="0">
              <a:solidFill>
                <a:srgbClr val="001E2B"/>
              </a:solidFill>
              <a:effectLst/>
              <a:latin typeface="Euclid Circular A"/>
              <a:hlinkClick r:id="rId5" tooltip="Permalink to this heading"/>
            </a:endParaRPr>
          </a:p>
          <a:p>
            <a:pPr>
              <a:lnSpc>
                <a:spcPts val="2100"/>
              </a:lnSpc>
              <a:spcAft>
                <a:spcPts val="1200"/>
              </a:spcAft>
              <a:buNone/>
            </a:pPr>
            <a:r>
              <a:rPr lang="en-US" b="0" dirty="0">
                <a:solidFill>
                  <a:srgbClr val="001E2B"/>
                </a:solidFill>
                <a:effectLst/>
                <a:latin typeface="Euclid Circular A"/>
              </a:rPr>
              <a:t>The application needs to display information for the book and author objects on a single page. To allow your application to retrieve all necessary information with a single query, embed author information inside of the corresponding book document:</a:t>
            </a:r>
          </a:p>
        </p:txBody>
      </p:sp>
    </p:spTree>
    <p:extLst>
      <p:ext uri="{BB962C8B-B14F-4D97-AF65-F5344CB8AC3E}">
        <p14:creationId xmlns:p14="http://schemas.microsoft.com/office/powerpoint/2010/main" val="1010632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C64FFB1-CE0F-8B95-339D-073F9C2961AD}"/>
              </a:ext>
            </a:extLst>
          </p:cNvPr>
          <p:cNvSpPr txBox="1"/>
          <p:nvPr/>
        </p:nvSpPr>
        <p:spPr>
          <a:xfrm>
            <a:off x="446460" y="398909"/>
            <a:ext cx="10716583" cy="2821285"/>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MongoDB </a:t>
            </a:r>
            <a:r>
              <a:rPr lang="en-US" b="0" i="0" dirty="0" err="1">
                <a:solidFill>
                  <a:srgbClr val="DC143C"/>
                </a:solidFill>
                <a:effectLst/>
                <a:latin typeface="Consolas" panose="020B0609020204030204" pitchFamily="49" charset="0"/>
              </a:rPr>
              <a:t>mongosh</a:t>
            </a:r>
            <a:r>
              <a:rPr lang="en-US" b="0" i="0" dirty="0">
                <a:solidFill>
                  <a:srgbClr val="000000"/>
                </a:solidFill>
                <a:effectLst/>
                <a:latin typeface="Segoe UI" panose="020B0502040204020203" pitchFamily="34" charset="0"/>
              </a:rPr>
              <a:t> Insert</a:t>
            </a:r>
          </a:p>
          <a:p>
            <a:pPr>
              <a:buNone/>
            </a:pPr>
            <a:br>
              <a:rPr lang="en-US" dirty="0"/>
            </a:br>
            <a:endParaRPr lang="en-US" dirty="0"/>
          </a:p>
          <a:p>
            <a:pPr algn="l">
              <a:spcBef>
                <a:spcPts val="750"/>
              </a:spcBef>
              <a:spcAft>
                <a:spcPts val="750"/>
              </a:spcAft>
              <a:buNone/>
            </a:pPr>
            <a:r>
              <a:rPr lang="en-US" b="0" i="0" dirty="0">
                <a:solidFill>
                  <a:srgbClr val="000000"/>
                </a:solidFill>
                <a:effectLst/>
                <a:latin typeface="Segoe UI" panose="020B0502040204020203" pitchFamily="34" charset="0"/>
              </a:rPr>
              <a:t>Insert Documents</a:t>
            </a:r>
          </a:p>
          <a:p>
            <a:pPr algn="l">
              <a:buNone/>
            </a:pPr>
            <a:r>
              <a:rPr lang="en-US" b="0" i="0" dirty="0">
                <a:solidFill>
                  <a:srgbClr val="000000"/>
                </a:solidFill>
                <a:effectLst/>
                <a:latin typeface="Segoe UI" panose="020B0502040204020203" pitchFamily="34" charset="0"/>
              </a:rPr>
              <a:t>There are 2 methods to insert documents into a MongoDB database.</a:t>
            </a:r>
          </a:p>
          <a:p>
            <a:pPr algn="l">
              <a:spcBef>
                <a:spcPts val="750"/>
              </a:spcBef>
              <a:spcAft>
                <a:spcPts val="750"/>
              </a:spcAft>
              <a:buNone/>
            </a:pPr>
            <a:r>
              <a:rPr lang="en-US" b="0" i="0" dirty="0" err="1">
                <a:solidFill>
                  <a:srgbClr val="DC143C"/>
                </a:solidFill>
                <a:effectLst/>
                <a:latin typeface="Consolas" panose="020B0609020204030204" pitchFamily="49" charset="0"/>
              </a:rPr>
              <a:t>insertOne</a:t>
            </a:r>
            <a:r>
              <a:rPr lang="en-US" b="0" i="0" dirty="0">
                <a:solidFill>
                  <a:srgbClr val="DC143C"/>
                </a:solidFill>
                <a:effectLst/>
                <a:latin typeface="Consolas" panose="020B0609020204030204" pitchFamily="49" charset="0"/>
              </a:rPr>
              <a: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To insert a single document, use the </a:t>
            </a:r>
            <a:r>
              <a:rPr lang="en-US" b="0" i="0" dirty="0" err="1">
                <a:solidFill>
                  <a:srgbClr val="DC143C"/>
                </a:solidFill>
                <a:effectLst/>
                <a:latin typeface="Consolas" panose="020B0609020204030204" pitchFamily="49" charset="0"/>
              </a:rPr>
              <a:t>insertOne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a:t>
            </a:r>
          </a:p>
          <a:p>
            <a:pPr algn="l">
              <a:buNone/>
            </a:pPr>
            <a:r>
              <a:rPr lang="en-US" b="0" i="0" dirty="0">
                <a:solidFill>
                  <a:srgbClr val="000000"/>
                </a:solidFill>
                <a:effectLst/>
                <a:latin typeface="Segoe UI" panose="020B0502040204020203" pitchFamily="34" charset="0"/>
              </a:rPr>
              <a:t>This method inserts a single object into the database.</a:t>
            </a:r>
          </a:p>
        </p:txBody>
      </p:sp>
      <p:sp>
        <p:nvSpPr>
          <p:cNvPr id="7" name="TextBox 6">
            <a:extLst>
              <a:ext uri="{FF2B5EF4-FFF2-40B4-BE49-F238E27FC236}">
                <a16:creationId xmlns:a16="http://schemas.microsoft.com/office/drawing/2014/main" id="{202C7996-6886-9752-A468-7BAE40260A9F}"/>
              </a:ext>
            </a:extLst>
          </p:cNvPr>
          <p:cNvSpPr txBox="1"/>
          <p:nvPr/>
        </p:nvSpPr>
        <p:spPr>
          <a:xfrm>
            <a:off x="1336313" y="3565573"/>
            <a:ext cx="6097022" cy="2687915"/>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latinLnBrk="0">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insertOne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title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"Post Title 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body</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"Body of post."</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category</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"News"</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likes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tags</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669900"/>
                </a:solidFill>
                <a:effectLst/>
                <a:latin typeface="Consolas" panose="020B0609020204030204" pitchFamily="49" charset="0"/>
              </a:rPr>
              <a:t>"news"</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"events"</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date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DD4A68"/>
                </a:solidFill>
                <a:effectLst/>
                <a:latin typeface="Consolas" panose="020B0609020204030204" pitchFamily="49" charset="0"/>
              </a:rPr>
              <a:t>Date</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a:p>
            <a:pPr algn="l" latinLnBrk="0">
              <a:buNone/>
            </a:pP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40546547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64936-DA13-53BE-C9B7-2692D619FE4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0E0B49C-3BED-4AA1-FADF-9D37EA05BE94}"/>
              </a:ext>
            </a:extLst>
          </p:cNvPr>
          <p:cNvSpPr txBox="1"/>
          <p:nvPr/>
        </p:nvSpPr>
        <p:spPr>
          <a:xfrm>
            <a:off x="939799" y="361692"/>
            <a:ext cx="9592733" cy="2615460"/>
          </a:xfrm>
          <a:prstGeom prst="rect">
            <a:avLst/>
          </a:prstGeom>
          <a:noFill/>
        </p:spPr>
        <p:txBody>
          <a:bodyPr wrap="square">
            <a:spAutoFit/>
          </a:bodyPr>
          <a:lstStyle/>
          <a:p>
            <a:pPr algn="l">
              <a:lnSpc>
                <a:spcPts val="3600"/>
              </a:lnSpc>
              <a:spcBef>
                <a:spcPts val="3600"/>
              </a:spcBef>
              <a:spcAft>
                <a:spcPts val="1800"/>
              </a:spcAft>
              <a:buNone/>
            </a:pPr>
            <a:r>
              <a:rPr lang="en-US" b="1" i="0" dirty="0">
                <a:solidFill>
                  <a:srgbClr val="001E2B"/>
                </a:solidFill>
                <a:effectLst/>
                <a:latin typeface="Euclid Circular A"/>
              </a:rPr>
              <a:t>What are embedded documents in MongoDB?</a:t>
            </a:r>
            <a:endParaRPr lang="en-US" b="0" i="0" dirty="0">
              <a:solidFill>
                <a:srgbClr val="001E2B"/>
              </a:solidFill>
              <a:effectLst/>
              <a:latin typeface="Euclid Circular A"/>
            </a:endParaRPr>
          </a:p>
          <a:p>
            <a:pPr algn="l">
              <a:lnSpc>
                <a:spcPts val="2400"/>
              </a:lnSpc>
              <a:buNone/>
            </a:pPr>
            <a:r>
              <a:rPr lang="en-US" b="0" i="0" dirty="0">
                <a:solidFill>
                  <a:srgbClr val="3D4F58"/>
                </a:solidFill>
                <a:effectLst/>
                <a:latin typeface="Euclid Circular A"/>
              </a:rPr>
              <a:t>In a relational database, you store each individual entity in its own table, and link them together through foreign keys. While MongoDB certainly supports references from one document to another, and even multi-document joins, it’s a mistake to use a document database the same way you use a relational one.</a:t>
            </a:r>
          </a:p>
          <a:p>
            <a:pPr>
              <a:lnSpc>
                <a:spcPts val="2400"/>
              </a:lnSpc>
            </a:pPr>
            <a:r>
              <a:rPr lang="en-US" dirty="0"/>
              <a:t>For example, let’s look at a simple structure with a user, and their addresses. One way to structure the relationship between the two entities is to use references:</a:t>
            </a:r>
            <a:endParaRPr lang="en-US" b="0" i="0" dirty="0">
              <a:solidFill>
                <a:srgbClr val="3D4F58"/>
              </a:solidFill>
              <a:effectLst/>
              <a:latin typeface="Euclid Circular A"/>
            </a:endParaRPr>
          </a:p>
        </p:txBody>
      </p:sp>
      <p:pic>
        <p:nvPicPr>
          <p:cNvPr id="7" name="Picture 6">
            <a:extLst>
              <a:ext uri="{FF2B5EF4-FFF2-40B4-BE49-F238E27FC236}">
                <a16:creationId xmlns:a16="http://schemas.microsoft.com/office/drawing/2014/main" id="{25532899-5867-B204-A33D-C52FD715A894}"/>
              </a:ext>
            </a:extLst>
          </p:cNvPr>
          <p:cNvPicPr>
            <a:picLocks noChangeAspect="1"/>
          </p:cNvPicPr>
          <p:nvPr/>
        </p:nvPicPr>
        <p:blipFill>
          <a:blip r:embed="rId2"/>
          <a:stretch>
            <a:fillRect/>
          </a:stretch>
        </p:blipFill>
        <p:spPr>
          <a:xfrm>
            <a:off x="5503334" y="3429000"/>
            <a:ext cx="5262301" cy="2914235"/>
          </a:xfrm>
          <a:prstGeom prst="rect">
            <a:avLst/>
          </a:prstGeom>
        </p:spPr>
      </p:pic>
    </p:spTree>
    <p:extLst>
      <p:ext uri="{BB962C8B-B14F-4D97-AF65-F5344CB8AC3E}">
        <p14:creationId xmlns:p14="http://schemas.microsoft.com/office/powerpoint/2010/main" val="578657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7A549-B602-C0AB-A8DF-9A3A2EB2A04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86F2326-7C0C-9636-BCA3-17CAAC8DEE70}"/>
              </a:ext>
            </a:extLst>
          </p:cNvPr>
          <p:cNvSpPr txBox="1"/>
          <p:nvPr/>
        </p:nvSpPr>
        <p:spPr>
          <a:xfrm>
            <a:off x="482599" y="449703"/>
            <a:ext cx="11260667" cy="646331"/>
          </a:xfrm>
          <a:prstGeom prst="rect">
            <a:avLst/>
          </a:prstGeom>
          <a:noFill/>
        </p:spPr>
        <p:txBody>
          <a:bodyPr wrap="square">
            <a:spAutoFit/>
          </a:bodyPr>
          <a:lstStyle/>
          <a:p>
            <a:r>
              <a:rPr lang="en-US" b="0" i="0" dirty="0">
                <a:solidFill>
                  <a:srgbClr val="3D4F58"/>
                </a:solidFill>
                <a:effectLst/>
                <a:latin typeface="Euclid Circular A"/>
              </a:rPr>
              <a:t>However, if this address is only ever accessed in relation to this one user, or needed frequently at the same time as the user, it’s much simpler to just embed the address document in the user document, like so:</a:t>
            </a:r>
            <a:endParaRPr lang="en-ID" dirty="0"/>
          </a:p>
        </p:txBody>
      </p:sp>
      <p:pic>
        <p:nvPicPr>
          <p:cNvPr id="6" name="Picture 5">
            <a:extLst>
              <a:ext uri="{FF2B5EF4-FFF2-40B4-BE49-F238E27FC236}">
                <a16:creationId xmlns:a16="http://schemas.microsoft.com/office/drawing/2014/main" id="{EC8AF369-E9CB-50DF-C9DF-87C5FADA8616}"/>
              </a:ext>
            </a:extLst>
          </p:cNvPr>
          <p:cNvPicPr>
            <a:picLocks noChangeAspect="1"/>
          </p:cNvPicPr>
          <p:nvPr/>
        </p:nvPicPr>
        <p:blipFill>
          <a:blip r:embed="rId2"/>
          <a:stretch>
            <a:fillRect/>
          </a:stretch>
        </p:blipFill>
        <p:spPr>
          <a:xfrm>
            <a:off x="1081335" y="1283885"/>
            <a:ext cx="10029330" cy="4977641"/>
          </a:xfrm>
          <a:prstGeom prst="rect">
            <a:avLst/>
          </a:prstGeom>
        </p:spPr>
      </p:pic>
    </p:spTree>
    <p:extLst>
      <p:ext uri="{BB962C8B-B14F-4D97-AF65-F5344CB8AC3E}">
        <p14:creationId xmlns:p14="http://schemas.microsoft.com/office/powerpoint/2010/main" val="796860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A6107-94B9-C534-7B62-E17ADD55FF8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F063656-50FB-CA82-8D19-EBF926D1CB8F}"/>
              </a:ext>
            </a:extLst>
          </p:cNvPr>
          <p:cNvSpPr txBox="1"/>
          <p:nvPr/>
        </p:nvSpPr>
        <p:spPr>
          <a:xfrm>
            <a:off x="609599" y="377741"/>
            <a:ext cx="11142133" cy="1307409"/>
          </a:xfrm>
          <a:prstGeom prst="rect">
            <a:avLst/>
          </a:prstGeom>
          <a:noFill/>
        </p:spPr>
        <p:txBody>
          <a:bodyPr wrap="square">
            <a:spAutoFit/>
          </a:bodyPr>
          <a:lstStyle/>
          <a:p>
            <a:pPr algn="l">
              <a:lnSpc>
                <a:spcPts val="2400"/>
              </a:lnSpc>
              <a:buNone/>
            </a:pPr>
            <a:r>
              <a:rPr lang="en-US" b="0" i="0" dirty="0">
                <a:solidFill>
                  <a:srgbClr val="3D4F58"/>
                </a:solidFill>
                <a:effectLst/>
                <a:latin typeface="Euclid Circular A"/>
              </a:rPr>
              <a:t>Now, rather than having to do a separate query against the address collection to retrieve Jane Han’s address, you can just access it as a sub-document of her user record.</a:t>
            </a:r>
          </a:p>
          <a:p>
            <a:pPr algn="l">
              <a:lnSpc>
                <a:spcPts val="2400"/>
              </a:lnSpc>
              <a:spcBef>
                <a:spcPts val="2400"/>
              </a:spcBef>
              <a:buNone/>
            </a:pPr>
            <a:r>
              <a:rPr lang="en-US" b="0" i="0" dirty="0">
                <a:solidFill>
                  <a:srgbClr val="3D4F58"/>
                </a:solidFill>
                <a:effectLst/>
                <a:latin typeface="Euclid Circular A"/>
              </a:rPr>
              <a:t>Storing multiple addresses is similarly simple:</a:t>
            </a:r>
          </a:p>
        </p:txBody>
      </p:sp>
      <p:pic>
        <p:nvPicPr>
          <p:cNvPr id="5" name="Picture 4">
            <a:extLst>
              <a:ext uri="{FF2B5EF4-FFF2-40B4-BE49-F238E27FC236}">
                <a16:creationId xmlns:a16="http://schemas.microsoft.com/office/drawing/2014/main" id="{D77347C7-F277-8436-CB29-123BD8168664}"/>
              </a:ext>
            </a:extLst>
          </p:cNvPr>
          <p:cNvPicPr>
            <a:picLocks noChangeAspect="1"/>
          </p:cNvPicPr>
          <p:nvPr/>
        </p:nvPicPr>
        <p:blipFill>
          <a:blip r:embed="rId2"/>
          <a:stretch>
            <a:fillRect/>
          </a:stretch>
        </p:blipFill>
        <p:spPr>
          <a:xfrm>
            <a:off x="609599" y="1913467"/>
            <a:ext cx="7201232" cy="4351867"/>
          </a:xfrm>
          <a:prstGeom prst="rect">
            <a:avLst/>
          </a:prstGeom>
        </p:spPr>
      </p:pic>
    </p:spTree>
    <p:extLst>
      <p:ext uri="{BB962C8B-B14F-4D97-AF65-F5344CB8AC3E}">
        <p14:creationId xmlns:p14="http://schemas.microsoft.com/office/powerpoint/2010/main" val="1613193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F3747-6774-A90E-7448-D8248BA0CD7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84EED0D-534A-1161-0DD5-A0F1D74247F4}"/>
              </a:ext>
            </a:extLst>
          </p:cNvPr>
          <p:cNvSpPr txBox="1"/>
          <p:nvPr/>
        </p:nvSpPr>
        <p:spPr>
          <a:xfrm>
            <a:off x="634999" y="540435"/>
            <a:ext cx="10879667" cy="369332"/>
          </a:xfrm>
          <a:prstGeom prst="rect">
            <a:avLst/>
          </a:prstGeom>
          <a:noFill/>
        </p:spPr>
        <p:txBody>
          <a:bodyPr wrap="square">
            <a:spAutoFit/>
          </a:bodyPr>
          <a:lstStyle/>
          <a:p>
            <a:r>
              <a:rPr lang="en-US" b="0" i="0" dirty="0">
                <a:solidFill>
                  <a:srgbClr val="3D4F58"/>
                </a:solidFill>
                <a:effectLst/>
                <a:latin typeface="Euclid Circular A"/>
              </a:rPr>
              <a:t>You can even update individual addresses, using the positional operator:</a:t>
            </a:r>
            <a:endParaRPr lang="en-ID" dirty="0"/>
          </a:p>
        </p:txBody>
      </p:sp>
      <p:pic>
        <p:nvPicPr>
          <p:cNvPr id="5" name="Picture 4">
            <a:extLst>
              <a:ext uri="{FF2B5EF4-FFF2-40B4-BE49-F238E27FC236}">
                <a16:creationId xmlns:a16="http://schemas.microsoft.com/office/drawing/2014/main" id="{AF6542AB-62BF-33DE-4778-FDF7EAE6DC4C}"/>
              </a:ext>
            </a:extLst>
          </p:cNvPr>
          <p:cNvPicPr>
            <a:picLocks noChangeAspect="1"/>
          </p:cNvPicPr>
          <p:nvPr/>
        </p:nvPicPr>
        <p:blipFill>
          <a:blip r:embed="rId2"/>
          <a:stretch>
            <a:fillRect/>
          </a:stretch>
        </p:blipFill>
        <p:spPr>
          <a:xfrm>
            <a:off x="767015" y="1231190"/>
            <a:ext cx="10417452" cy="2344571"/>
          </a:xfrm>
          <a:prstGeom prst="rect">
            <a:avLst/>
          </a:prstGeom>
        </p:spPr>
      </p:pic>
    </p:spTree>
    <p:extLst>
      <p:ext uri="{BB962C8B-B14F-4D97-AF65-F5344CB8AC3E}">
        <p14:creationId xmlns:p14="http://schemas.microsoft.com/office/powerpoint/2010/main" val="24155998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7C23A-72C1-44B4-5421-E9165158CFA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5EC838A-2BAB-941D-E386-B30DB387FE54}"/>
              </a:ext>
            </a:extLst>
          </p:cNvPr>
          <p:cNvSpPr txBox="1"/>
          <p:nvPr/>
        </p:nvSpPr>
        <p:spPr>
          <a:xfrm>
            <a:off x="3048000" y="813220"/>
            <a:ext cx="6096000" cy="5231560"/>
          </a:xfrm>
          <a:prstGeom prst="rect">
            <a:avLst/>
          </a:prstGeom>
          <a:noFill/>
        </p:spPr>
        <p:txBody>
          <a:bodyPr wrap="square">
            <a:spAutoFit/>
          </a:bodyPr>
          <a:lstStyle/>
          <a:p>
            <a:pPr algn="l">
              <a:lnSpc>
                <a:spcPts val="2400"/>
              </a:lnSpc>
              <a:buNone/>
            </a:pPr>
            <a:r>
              <a:rPr lang="en-US" b="0" i="0" dirty="0">
                <a:solidFill>
                  <a:srgbClr val="3D4F58"/>
                </a:solidFill>
                <a:effectLst/>
                <a:latin typeface="Euclid Circular A"/>
              </a:rPr>
              <a:t>Note that you need to wrap any query or update key that contains a dot (like “</a:t>
            </a:r>
            <a:r>
              <a:rPr lang="en-US" b="0" i="0" dirty="0" err="1">
                <a:solidFill>
                  <a:srgbClr val="3D4F58"/>
                </a:solidFill>
                <a:effectLst/>
                <a:latin typeface="Euclid Circular A"/>
              </a:rPr>
              <a:t>address.label</a:t>
            </a:r>
            <a:r>
              <a:rPr lang="en-US" b="0" i="0" dirty="0">
                <a:solidFill>
                  <a:srgbClr val="3D4F58"/>
                </a:solidFill>
                <a:effectLst/>
                <a:latin typeface="Euclid Circular A"/>
              </a:rPr>
              <a:t>”) in quotes for it to be syntactically correct. The query part of the update needs to include the array field you’re updating, and then the update will apply to the first element that matches in the array.</a:t>
            </a:r>
          </a:p>
          <a:p>
            <a:pPr algn="l">
              <a:lnSpc>
                <a:spcPts val="3600"/>
              </a:lnSpc>
              <a:spcBef>
                <a:spcPts val="3600"/>
              </a:spcBef>
              <a:spcAft>
                <a:spcPts val="1800"/>
              </a:spcAft>
              <a:buNone/>
            </a:pPr>
            <a:r>
              <a:rPr lang="en-US" b="1" i="0" dirty="0">
                <a:solidFill>
                  <a:srgbClr val="001E2B"/>
                </a:solidFill>
                <a:effectLst/>
                <a:latin typeface="Euclid Circular A"/>
              </a:rPr>
              <a:t>Why (and when) you should prefer embedding to referencing</a:t>
            </a:r>
            <a:endParaRPr lang="en-US" b="0" i="0" dirty="0">
              <a:solidFill>
                <a:srgbClr val="001E2B"/>
              </a:solidFill>
              <a:effectLst/>
              <a:latin typeface="Euclid Circular A"/>
            </a:endParaRPr>
          </a:p>
          <a:p>
            <a:pPr algn="l">
              <a:lnSpc>
                <a:spcPts val="2400"/>
              </a:lnSpc>
              <a:buNone/>
            </a:pPr>
            <a:r>
              <a:rPr lang="en-US" b="0" i="0" dirty="0">
                <a:solidFill>
                  <a:srgbClr val="3D4F58"/>
                </a:solidFill>
                <a:effectLst/>
                <a:latin typeface="Euclid Circular A"/>
              </a:rPr>
              <a:t>Embedded documents are an efficient and clean way to store related data, especially data that’s regularly accessed together. In general, when designing schemas for MongoDB, you should prefer embedding by default, and use references and application-side or database-side joins only when they’re worthwhile. The more often a given workload can retrieve a single document and have all the data it needs, the more consistently high-performance your application will be.</a:t>
            </a:r>
          </a:p>
        </p:txBody>
      </p:sp>
    </p:spTree>
    <p:extLst>
      <p:ext uri="{BB962C8B-B14F-4D97-AF65-F5344CB8AC3E}">
        <p14:creationId xmlns:p14="http://schemas.microsoft.com/office/powerpoint/2010/main" val="40383659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E9A60-D61B-7507-8091-E95368C740AA}"/>
            </a:ext>
          </a:extLst>
        </p:cNvPr>
        <p:cNvGrpSpPr/>
        <p:nvPr/>
      </p:nvGrpSpPr>
      <p:grpSpPr>
        <a:xfrm>
          <a:off x="0" y="0"/>
          <a:ext cx="0" cy="0"/>
          <a:chOff x="0" y="0"/>
          <a:chExt cx="0" cy="0"/>
        </a:xfrm>
      </p:grpSpPr>
    </p:spTree>
    <p:extLst>
      <p:ext uri="{BB962C8B-B14F-4D97-AF65-F5344CB8AC3E}">
        <p14:creationId xmlns:p14="http://schemas.microsoft.com/office/powerpoint/2010/main" val="32561584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80A71-D518-BD06-172B-99A15DF9F52A}"/>
            </a:ext>
          </a:extLst>
        </p:cNvPr>
        <p:cNvGrpSpPr/>
        <p:nvPr/>
      </p:nvGrpSpPr>
      <p:grpSpPr>
        <a:xfrm>
          <a:off x="0" y="0"/>
          <a:ext cx="0" cy="0"/>
          <a:chOff x="0" y="0"/>
          <a:chExt cx="0" cy="0"/>
        </a:xfrm>
      </p:grpSpPr>
    </p:spTree>
    <p:extLst>
      <p:ext uri="{BB962C8B-B14F-4D97-AF65-F5344CB8AC3E}">
        <p14:creationId xmlns:p14="http://schemas.microsoft.com/office/powerpoint/2010/main" val="2608135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B8002-EE93-4A80-D9D3-10D879D6B12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A4577D4-3265-96B9-1390-AAF7D21093FE}"/>
              </a:ext>
            </a:extLst>
          </p:cNvPr>
          <p:cNvSpPr txBox="1"/>
          <p:nvPr/>
        </p:nvSpPr>
        <p:spPr>
          <a:xfrm>
            <a:off x="1006453" y="612844"/>
            <a:ext cx="8622363" cy="5632311"/>
          </a:xfrm>
          <a:prstGeom prst="rect">
            <a:avLst/>
          </a:prstGeom>
          <a:noFill/>
        </p:spPr>
        <p:txBody>
          <a:bodyPr wrap="square">
            <a:spAutoFit/>
          </a:bodyPr>
          <a:lstStyle/>
          <a:p>
            <a:pPr algn="l">
              <a:buNone/>
            </a:pPr>
            <a:r>
              <a:rPr lang="en-US" sz="1200" b="0" i="0" dirty="0" err="1">
                <a:solidFill>
                  <a:srgbClr val="DC143C"/>
                </a:solidFill>
                <a:effectLst/>
                <a:latin typeface="Consolas" panose="020B0609020204030204" pitchFamily="49" charset="0"/>
              </a:rPr>
              <a:t>insertMany</a:t>
            </a:r>
            <a:r>
              <a:rPr lang="en-US" sz="1200" b="0" i="0" dirty="0">
                <a:solidFill>
                  <a:srgbClr val="DC143C"/>
                </a:solidFill>
                <a:effectLst/>
                <a:latin typeface="Consolas" panose="020B0609020204030204" pitchFamily="49" charset="0"/>
              </a:rPr>
              <a:t>()</a:t>
            </a:r>
            <a:endParaRPr lang="en-US" sz="1200" b="0" i="0" dirty="0">
              <a:solidFill>
                <a:srgbClr val="000000"/>
              </a:solidFill>
              <a:effectLst/>
              <a:latin typeface="Segoe UI" panose="020B0502040204020203" pitchFamily="34" charset="0"/>
            </a:endParaRPr>
          </a:p>
          <a:p>
            <a:pPr algn="l">
              <a:buNone/>
            </a:pPr>
            <a:r>
              <a:rPr lang="en-US" sz="1200" b="0" i="0" dirty="0">
                <a:solidFill>
                  <a:srgbClr val="000000"/>
                </a:solidFill>
                <a:effectLst/>
                <a:latin typeface="Segoe UI" panose="020B0502040204020203" pitchFamily="34" charset="0"/>
              </a:rPr>
              <a:t>To insert multiple documents at once, use the </a:t>
            </a:r>
            <a:r>
              <a:rPr lang="en-US" sz="1200" b="0" i="0" dirty="0" err="1">
                <a:solidFill>
                  <a:srgbClr val="DC143C"/>
                </a:solidFill>
                <a:effectLst/>
                <a:latin typeface="Consolas" panose="020B0609020204030204" pitchFamily="49" charset="0"/>
              </a:rPr>
              <a:t>insertMany</a:t>
            </a:r>
            <a:r>
              <a:rPr lang="en-US" sz="1200" b="0" i="0" dirty="0">
                <a:solidFill>
                  <a:srgbClr val="DC143C"/>
                </a:solidFill>
                <a:effectLst/>
                <a:latin typeface="Consolas" panose="020B0609020204030204" pitchFamily="49" charset="0"/>
              </a:rPr>
              <a:t>()</a:t>
            </a:r>
            <a:r>
              <a:rPr lang="en-US" sz="1200" b="0" i="0" dirty="0">
                <a:solidFill>
                  <a:srgbClr val="000000"/>
                </a:solidFill>
                <a:effectLst/>
                <a:latin typeface="Segoe UI" panose="020B0502040204020203" pitchFamily="34" charset="0"/>
              </a:rPr>
              <a:t> method.</a:t>
            </a:r>
          </a:p>
          <a:p>
            <a:pPr algn="l">
              <a:buNone/>
            </a:pPr>
            <a:r>
              <a:rPr lang="en-US" sz="1200" b="0" i="0" dirty="0">
                <a:solidFill>
                  <a:srgbClr val="000000"/>
                </a:solidFill>
                <a:effectLst/>
                <a:latin typeface="Segoe UI" panose="020B0502040204020203" pitchFamily="34" charset="0"/>
              </a:rPr>
              <a:t>This method inserts an array of objects into the database.</a:t>
            </a:r>
          </a:p>
          <a:p>
            <a:pPr algn="l">
              <a:buNone/>
            </a:pPr>
            <a:r>
              <a:rPr lang="en-US" sz="1200" b="0" i="0" dirty="0">
                <a:solidFill>
                  <a:srgbClr val="000000"/>
                </a:solidFill>
                <a:effectLst/>
                <a:latin typeface="Segoe UI" panose="020B0502040204020203" pitchFamily="34" charset="0"/>
              </a:rPr>
              <a:t>Example</a:t>
            </a:r>
          </a:p>
          <a:p>
            <a:pPr algn="l" latinLnBrk="0">
              <a:buNone/>
            </a:pPr>
            <a:r>
              <a:rPr lang="en-US" sz="1200" b="0" i="0" dirty="0" err="1">
                <a:solidFill>
                  <a:srgbClr val="000000"/>
                </a:solidFill>
                <a:effectLst/>
                <a:latin typeface="Consolas" panose="020B0609020204030204" pitchFamily="49" charset="0"/>
              </a:rPr>
              <a:t>db</a:t>
            </a:r>
            <a:r>
              <a:rPr lang="en-US" sz="1200" b="0" i="0" dirty="0" err="1">
                <a:solidFill>
                  <a:srgbClr val="999999"/>
                </a:solidFill>
                <a:effectLst/>
                <a:latin typeface="Consolas" panose="020B0609020204030204" pitchFamily="49" charset="0"/>
              </a:rPr>
              <a:t>.</a:t>
            </a:r>
            <a:r>
              <a:rPr lang="en-US" sz="1200" b="0" i="0" dirty="0" err="1">
                <a:solidFill>
                  <a:srgbClr val="000000"/>
                </a:solidFill>
                <a:effectLst/>
                <a:latin typeface="Consolas" panose="020B0609020204030204" pitchFamily="49" charset="0"/>
              </a:rPr>
              <a:t>posts</a:t>
            </a:r>
            <a:r>
              <a:rPr lang="en-US" sz="1200" b="0" i="0" dirty="0" err="1">
                <a:solidFill>
                  <a:srgbClr val="999999"/>
                </a:solidFill>
                <a:effectLst/>
                <a:latin typeface="Consolas" panose="020B0609020204030204" pitchFamily="49" charset="0"/>
              </a:rPr>
              <a:t>.</a:t>
            </a:r>
            <a:r>
              <a:rPr lang="en-US" sz="1200" b="0" i="0" dirty="0" err="1">
                <a:solidFill>
                  <a:srgbClr val="DD4A68"/>
                </a:solidFill>
                <a:effectLst/>
                <a:latin typeface="Consolas" panose="020B0609020204030204" pitchFamily="49" charset="0"/>
              </a:rPr>
              <a:t>insertMany</a:t>
            </a:r>
            <a:r>
              <a:rPr lang="en-US" sz="1200" b="0" i="0" dirty="0">
                <a:solidFill>
                  <a:srgbClr val="999999"/>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title</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"Post Title 2"</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body</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"Body of post."</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category</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"Event"</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likes</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2</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tags</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r>
              <a:rPr lang="en-US" sz="1200" b="0" i="0" dirty="0">
                <a:solidFill>
                  <a:srgbClr val="669900"/>
                </a:solidFill>
                <a:effectLst/>
                <a:latin typeface="Consolas" panose="020B0609020204030204" pitchFamily="49" charset="0"/>
              </a:rPr>
              <a:t>"news"</a:t>
            </a:r>
            <a:r>
              <a:rPr lang="en-US" sz="1200" b="0" i="0" dirty="0">
                <a:solidFill>
                  <a:srgbClr val="999999"/>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"events"</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date</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DD4A68"/>
                </a:solidFill>
                <a:effectLst/>
                <a:latin typeface="Consolas" panose="020B0609020204030204" pitchFamily="49" charset="0"/>
              </a:rPr>
              <a:t>Date</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title</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"Post Title 3"</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body</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"Body of post."</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category</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"Technology"</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likes</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3</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tags</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r>
              <a:rPr lang="en-US" sz="1200" b="0" i="0" dirty="0">
                <a:solidFill>
                  <a:srgbClr val="669900"/>
                </a:solidFill>
                <a:effectLst/>
                <a:latin typeface="Consolas" panose="020B0609020204030204" pitchFamily="49" charset="0"/>
              </a:rPr>
              <a:t>"news"</a:t>
            </a:r>
            <a:r>
              <a:rPr lang="en-US" sz="1200" b="0" i="0" dirty="0">
                <a:solidFill>
                  <a:srgbClr val="999999"/>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"events"</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date</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DD4A68"/>
                </a:solidFill>
                <a:effectLst/>
                <a:latin typeface="Consolas" panose="020B0609020204030204" pitchFamily="49" charset="0"/>
              </a:rPr>
              <a:t>Date</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title</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"Post Title 4"</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body</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"Body of post."</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category</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"Event"</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likes</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4</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tags</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r>
              <a:rPr lang="en-US" sz="1200" b="0" i="0" dirty="0">
                <a:solidFill>
                  <a:srgbClr val="669900"/>
                </a:solidFill>
                <a:effectLst/>
                <a:latin typeface="Consolas" panose="020B0609020204030204" pitchFamily="49" charset="0"/>
              </a:rPr>
              <a:t>"news"</a:t>
            </a:r>
            <a:r>
              <a:rPr lang="en-US" sz="1200" b="0" i="0" dirty="0">
                <a:solidFill>
                  <a:srgbClr val="999999"/>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669900"/>
                </a:solidFill>
                <a:effectLst/>
                <a:latin typeface="Consolas" panose="020B0609020204030204" pitchFamily="49" charset="0"/>
              </a:rPr>
              <a:t>"events"</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0055"/>
                </a:solidFill>
                <a:effectLst/>
                <a:latin typeface="Consolas" panose="020B0609020204030204" pitchFamily="49" charset="0"/>
              </a:rPr>
              <a:t>date</a:t>
            </a:r>
            <a:r>
              <a:rPr lang="en-US" sz="1200" b="0" i="0" dirty="0">
                <a:solidFill>
                  <a:srgbClr val="9A6E3A"/>
                </a:solidFill>
                <a:effectLst/>
                <a:latin typeface="Consolas" panose="020B0609020204030204" pitchFamily="49" charset="0"/>
              </a:rPr>
              <a:t>:</a:t>
            </a:r>
            <a:r>
              <a:rPr lang="en-US" sz="1200" b="0" i="0" dirty="0">
                <a:solidFill>
                  <a:srgbClr val="000000"/>
                </a:solidFill>
                <a:effectLst/>
                <a:latin typeface="Consolas" panose="020B0609020204030204" pitchFamily="49" charset="0"/>
              </a:rPr>
              <a:t> </a:t>
            </a:r>
            <a:r>
              <a:rPr lang="en-US" sz="1200" b="0" i="0" dirty="0">
                <a:solidFill>
                  <a:srgbClr val="DD4A68"/>
                </a:solidFill>
                <a:effectLst/>
                <a:latin typeface="Consolas" panose="020B0609020204030204" pitchFamily="49" charset="0"/>
              </a:rPr>
              <a:t>Date</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000000"/>
                </a:solidFill>
                <a:effectLst/>
                <a:latin typeface="Consolas" panose="020B0609020204030204" pitchFamily="49" charset="0"/>
              </a:rPr>
              <a:t>  </a:t>
            </a: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a:p>
            <a:pPr algn="l" latinLnBrk="0">
              <a:buNone/>
            </a:pPr>
            <a:r>
              <a:rPr lang="en-US" sz="1200" b="0" i="0" dirty="0">
                <a:solidFill>
                  <a:srgbClr val="999999"/>
                </a:solidFill>
                <a:effectLst/>
                <a:latin typeface="Consolas" panose="020B0609020204030204" pitchFamily="49" charset="0"/>
              </a:rPr>
              <a:t>])</a:t>
            </a:r>
            <a:endParaRPr lang="en-US" sz="1200"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2806334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AC466-D422-EA8E-0002-76768A5163B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0A9DBE6-FA5B-3D8F-F2D3-1789E73D5B34}"/>
              </a:ext>
            </a:extLst>
          </p:cNvPr>
          <p:cNvSpPr txBox="1"/>
          <p:nvPr/>
        </p:nvSpPr>
        <p:spPr>
          <a:xfrm>
            <a:off x="974235" y="539489"/>
            <a:ext cx="6097022" cy="369332"/>
          </a:xfrm>
          <a:prstGeom prst="rect">
            <a:avLst/>
          </a:prstGeom>
          <a:noFill/>
        </p:spPr>
        <p:txBody>
          <a:bodyPr wrap="square">
            <a:spAutoFit/>
          </a:bodyPr>
          <a:lstStyle/>
          <a:p>
            <a:pPr algn="l">
              <a:spcBef>
                <a:spcPts val="750"/>
              </a:spcBef>
              <a:spcAft>
                <a:spcPts val="750"/>
              </a:spcAft>
              <a:buNone/>
            </a:pPr>
            <a:r>
              <a:rPr lang="en-ID" b="0" i="0" dirty="0">
                <a:solidFill>
                  <a:srgbClr val="000000"/>
                </a:solidFill>
                <a:effectLst/>
                <a:latin typeface="Segoe UI" panose="020B0502040204020203" pitchFamily="34" charset="0"/>
              </a:rPr>
              <a:t>MongoDB </a:t>
            </a:r>
            <a:r>
              <a:rPr lang="en-ID" b="0" i="0" dirty="0" err="1">
                <a:solidFill>
                  <a:srgbClr val="DC143C"/>
                </a:solidFill>
                <a:effectLst/>
                <a:latin typeface="Consolas" panose="020B0609020204030204" pitchFamily="49" charset="0"/>
              </a:rPr>
              <a:t>mongosh</a:t>
            </a:r>
            <a:r>
              <a:rPr lang="en-ID" b="0" i="0" dirty="0">
                <a:solidFill>
                  <a:srgbClr val="000000"/>
                </a:solidFill>
                <a:effectLst/>
                <a:latin typeface="Segoe UI" panose="020B0502040204020203" pitchFamily="34" charset="0"/>
              </a:rPr>
              <a:t> Find</a:t>
            </a:r>
          </a:p>
        </p:txBody>
      </p:sp>
      <p:sp>
        <p:nvSpPr>
          <p:cNvPr id="5" name="TextBox 4">
            <a:extLst>
              <a:ext uri="{FF2B5EF4-FFF2-40B4-BE49-F238E27FC236}">
                <a16:creationId xmlns:a16="http://schemas.microsoft.com/office/drawing/2014/main" id="{400A5350-1BEA-8689-9EC6-2D5017CE3386}"/>
              </a:ext>
            </a:extLst>
          </p:cNvPr>
          <p:cNvSpPr txBox="1"/>
          <p:nvPr/>
        </p:nvSpPr>
        <p:spPr>
          <a:xfrm>
            <a:off x="1047877" y="1320632"/>
            <a:ext cx="10280863" cy="2775119"/>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Find Data</a:t>
            </a:r>
          </a:p>
          <a:p>
            <a:pPr algn="l">
              <a:buNone/>
            </a:pPr>
            <a:r>
              <a:rPr lang="en-US" b="0" i="0" dirty="0">
                <a:solidFill>
                  <a:srgbClr val="000000"/>
                </a:solidFill>
                <a:effectLst/>
                <a:latin typeface="Segoe UI" panose="020B0502040204020203" pitchFamily="34" charset="0"/>
              </a:rPr>
              <a:t>There are 2 methods to find and select data from a MongoDB collection, </a:t>
            </a:r>
            <a:r>
              <a:rPr lang="en-US" b="0" i="0" dirty="0">
                <a:solidFill>
                  <a:srgbClr val="DC143C"/>
                </a:solidFill>
                <a:effectLst/>
                <a:latin typeface="Consolas" panose="020B0609020204030204" pitchFamily="49" charset="0"/>
              </a:rPr>
              <a:t>find()</a:t>
            </a:r>
            <a:r>
              <a:rPr lang="en-US" b="0" i="0" dirty="0">
                <a:solidFill>
                  <a:srgbClr val="000000"/>
                </a:solidFill>
                <a:effectLst/>
                <a:latin typeface="Segoe UI" panose="020B0502040204020203" pitchFamily="34" charset="0"/>
              </a:rPr>
              <a:t> and </a:t>
            </a:r>
            <a:r>
              <a:rPr lang="en-US" b="0" i="0" dirty="0" err="1">
                <a:solidFill>
                  <a:srgbClr val="DC143C"/>
                </a:solidFill>
                <a:effectLst/>
                <a:latin typeface="Consolas" panose="020B0609020204030204" pitchFamily="49" charset="0"/>
              </a:rPr>
              <a:t>findOne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a:t>
            </a:r>
          </a:p>
          <a:p>
            <a:pPr algn="l">
              <a:spcBef>
                <a:spcPts val="750"/>
              </a:spcBef>
              <a:spcAft>
                <a:spcPts val="750"/>
              </a:spcAft>
              <a:buNone/>
            </a:pPr>
            <a:r>
              <a:rPr lang="en-US" b="0" i="0" dirty="0">
                <a:solidFill>
                  <a:srgbClr val="DC143C"/>
                </a:solidFill>
                <a:effectLst/>
                <a:latin typeface="Consolas" panose="020B0609020204030204" pitchFamily="49" charset="0"/>
              </a:rPr>
              <a:t>find()</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To select data from a collection in MongoDB, we can use the </a:t>
            </a:r>
            <a:r>
              <a:rPr lang="en-US" b="0" i="0" dirty="0">
                <a:solidFill>
                  <a:srgbClr val="DC143C"/>
                </a:solidFill>
                <a:effectLst/>
                <a:latin typeface="Consolas" panose="020B0609020204030204" pitchFamily="49" charset="0"/>
              </a:rPr>
              <a:t>find()</a:t>
            </a:r>
            <a:r>
              <a:rPr lang="en-US" b="0" i="0" dirty="0">
                <a:solidFill>
                  <a:srgbClr val="000000"/>
                </a:solidFill>
                <a:effectLst/>
                <a:latin typeface="Segoe UI" panose="020B0502040204020203" pitchFamily="34" charset="0"/>
              </a:rPr>
              <a:t> method.</a:t>
            </a:r>
          </a:p>
          <a:p>
            <a:pPr algn="l">
              <a:buNone/>
            </a:pPr>
            <a:r>
              <a:rPr lang="en-US" b="0" i="0" dirty="0">
                <a:solidFill>
                  <a:srgbClr val="000000"/>
                </a:solidFill>
                <a:effectLst/>
                <a:latin typeface="Segoe UI" panose="020B0502040204020203" pitchFamily="34" charset="0"/>
              </a:rPr>
              <a:t>This method accepts a query object. If left empty, all documents will be returned.</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find</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18036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EAE0A-090D-1B5E-ACFE-5BE175CA68B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E78B625-00F2-EB0B-E715-C6266AB3CDC8}"/>
              </a:ext>
            </a:extLst>
          </p:cNvPr>
          <p:cNvSpPr txBox="1"/>
          <p:nvPr/>
        </p:nvSpPr>
        <p:spPr>
          <a:xfrm>
            <a:off x="1073960" y="1566107"/>
            <a:ext cx="10236370" cy="923330"/>
          </a:xfrm>
          <a:prstGeom prst="rect">
            <a:avLst/>
          </a:prstGeom>
          <a:noFill/>
        </p:spPr>
        <p:txBody>
          <a:bodyPr wrap="square">
            <a:spAutoFit/>
          </a:bodyPr>
          <a:lstStyle/>
          <a:p>
            <a:r>
              <a:rPr lang="en-US" dirty="0" err="1"/>
              <a:t>findOne</a:t>
            </a:r>
            <a:r>
              <a:rPr lang="en-US" dirty="0"/>
              <a:t>()</a:t>
            </a:r>
          </a:p>
          <a:p>
            <a:r>
              <a:rPr lang="en-US" dirty="0"/>
              <a:t>To select only one document, we can use the </a:t>
            </a:r>
            <a:r>
              <a:rPr lang="en-US" dirty="0" err="1"/>
              <a:t>findOne</a:t>
            </a:r>
            <a:r>
              <a:rPr lang="en-US" dirty="0"/>
              <a:t>() method.</a:t>
            </a:r>
          </a:p>
          <a:p>
            <a:r>
              <a:rPr lang="en-US" dirty="0"/>
              <a:t>This method accepts a query object. If left empty, it will return the first document it finds.</a:t>
            </a:r>
          </a:p>
        </p:txBody>
      </p:sp>
      <p:sp>
        <p:nvSpPr>
          <p:cNvPr id="5" name="TextBox 4">
            <a:extLst>
              <a:ext uri="{FF2B5EF4-FFF2-40B4-BE49-F238E27FC236}">
                <a16:creationId xmlns:a16="http://schemas.microsoft.com/office/drawing/2014/main" id="{2BE6E9D1-16E5-3BD9-E29C-3C50DF02E0C9}"/>
              </a:ext>
            </a:extLst>
          </p:cNvPr>
          <p:cNvSpPr txBox="1"/>
          <p:nvPr/>
        </p:nvSpPr>
        <p:spPr>
          <a:xfrm>
            <a:off x="1073960" y="2901115"/>
            <a:ext cx="6097022" cy="748923"/>
          </a:xfrm>
          <a:prstGeom prst="rect">
            <a:avLst/>
          </a:prstGeom>
          <a:noFill/>
        </p:spPr>
        <p:txBody>
          <a:bodyPr wrap="square">
            <a:spAutoFit/>
          </a:bodyPr>
          <a:lstStyle/>
          <a:p>
            <a:pPr algn="l">
              <a:spcBef>
                <a:spcPts val="750"/>
              </a:spcBef>
              <a:spcAft>
                <a:spcPts val="750"/>
              </a:spcAft>
              <a:buNone/>
            </a:pPr>
            <a:r>
              <a:rPr lang="en-ID" b="0" i="0" dirty="0">
                <a:solidFill>
                  <a:srgbClr val="000000"/>
                </a:solidFill>
                <a:effectLst/>
                <a:latin typeface="Segoe UI" panose="020B0502040204020203" pitchFamily="34" charset="0"/>
              </a:rPr>
              <a:t>Example</a:t>
            </a:r>
          </a:p>
          <a:p>
            <a:pPr algn="l" latinLnBrk="0">
              <a:buNone/>
            </a:pPr>
            <a:r>
              <a:rPr lang="en-ID" b="0" i="0" dirty="0" err="1">
                <a:solidFill>
                  <a:srgbClr val="000000"/>
                </a:solidFill>
                <a:effectLst/>
                <a:latin typeface="Consolas" panose="020B0609020204030204" pitchFamily="49" charset="0"/>
              </a:rPr>
              <a:t>db</a:t>
            </a:r>
            <a:r>
              <a:rPr lang="en-ID" b="0" i="0" dirty="0" err="1">
                <a:solidFill>
                  <a:srgbClr val="999999"/>
                </a:solidFill>
                <a:effectLst/>
                <a:latin typeface="Consolas" panose="020B0609020204030204" pitchFamily="49" charset="0"/>
              </a:rPr>
              <a:t>.</a:t>
            </a:r>
            <a:r>
              <a:rPr lang="en-ID" b="0" i="0" dirty="0" err="1">
                <a:solidFill>
                  <a:srgbClr val="000000"/>
                </a:solidFill>
                <a:effectLst/>
                <a:latin typeface="Consolas" panose="020B0609020204030204" pitchFamily="49" charset="0"/>
              </a:rPr>
              <a:t>posts</a:t>
            </a:r>
            <a:r>
              <a:rPr lang="en-ID" b="0" i="0" dirty="0" err="1">
                <a:solidFill>
                  <a:srgbClr val="999999"/>
                </a:solidFill>
                <a:effectLst/>
                <a:latin typeface="Consolas" panose="020B0609020204030204" pitchFamily="49" charset="0"/>
              </a:rPr>
              <a:t>.</a:t>
            </a:r>
            <a:r>
              <a:rPr lang="en-ID" b="0" i="0" dirty="0" err="1">
                <a:solidFill>
                  <a:srgbClr val="DD4A68"/>
                </a:solidFill>
                <a:effectLst/>
                <a:latin typeface="Consolas" panose="020B0609020204030204" pitchFamily="49" charset="0"/>
              </a:rPr>
              <a:t>findOne</a:t>
            </a:r>
            <a:r>
              <a:rPr lang="en-ID" b="0" i="0" dirty="0">
                <a:solidFill>
                  <a:srgbClr val="999999"/>
                </a:solidFill>
                <a:effectLst/>
                <a:latin typeface="Consolas" panose="020B0609020204030204" pitchFamily="49" charset="0"/>
              </a:rPr>
              <a:t>()</a:t>
            </a:r>
            <a:endParaRPr lang="en-ID"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405950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CF033-921D-08A5-5CE2-2E25CE6204A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232C5F-8F2D-7486-87EB-9A8F6F0AE4DF}"/>
              </a:ext>
            </a:extLst>
          </p:cNvPr>
          <p:cNvSpPr txBox="1"/>
          <p:nvPr/>
        </p:nvSpPr>
        <p:spPr>
          <a:xfrm>
            <a:off x="980373" y="489439"/>
            <a:ext cx="9931058" cy="1738938"/>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Querying Data</a:t>
            </a:r>
          </a:p>
          <a:p>
            <a:pPr algn="l">
              <a:buNone/>
            </a:pPr>
            <a:r>
              <a:rPr lang="en-US" b="0" i="0" dirty="0">
                <a:solidFill>
                  <a:srgbClr val="000000"/>
                </a:solidFill>
                <a:effectLst/>
                <a:latin typeface="Segoe UI" panose="020B0502040204020203" pitchFamily="34" charset="0"/>
              </a:rPr>
              <a:t>To query, or filter, data we can include a query in our </a:t>
            </a:r>
            <a:r>
              <a:rPr lang="en-US" b="0" i="0" dirty="0">
                <a:solidFill>
                  <a:srgbClr val="DC143C"/>
                </a:solidFill>
                <a:effectLst/>
                <a:latin typeface="Consolas" panose="020B0609020204030204" pitchFamily="49" charset="0"/>
              </a:rPr>
              <a:t>find()</a:t>
            </a:r>
            <a:r>
              <a:rPr lang="en-US" b="0" i="0" dirty="0">
                <a:solidFill>
                  <a:srgbClr val="000000"/>
                </a:solidFill>
                <a:effectLst/>
                <a:latin typeface="Segoe UI" panose="020B0502040204020203" pitchFamily="34" charset="0"/>
              </a:rPr>
              <a:t> or </a:t>
            </a:r>
            <a:r>
              <a:rPr lang="en-US" b="0" i="0" dirty="0" err="1">
                <a:solidFill>
                  <a:srgbClr val="DC143C"/>
                </a:solidFill>
                <a:effectLst/>
                <a:latin typeface="Consolas" panose="020B0609020204030204" pitchFamily="49" charset="0"/>
              </a:rPr>
              <a:t>findOne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methods.</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find</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990055"/>
                </a:solidFill>
                <a:effectLst/>
                <a:latin typeface="Consolas" panose="020B0609020204030204" pitchFamily="49" charset="0"/>
              </a:rPr>
              <a:t>category</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"News"</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
        <p:nvSpPr>
          <p:cNvPr id="5" name="TextBox 4">
            <a:extLst>
              <a:ext uri="{FF2B5EF4-FFF2-40B4-BE49-F238E27FC236}">
                <a16:creationId xmlns:a16="http://schemas.microsoft.com/office/drawing/2014/main" id="{FA413C47-285F-AB12-84C5-ECF8090287E7}"/>
              </a:ext>
            </a:extLst>
          </p:cNvPr>
          <p:cNvSpPr txBox="1"/>
          <p:nvPr/>
        </p:nvSpPr>
        <p:spPr>
          <a:xfrm>
            <a:off x="980373" y="2756186"/>
            <a:ext cx="10770281" cy="3493264"/>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Projection</a:t>
            </a:r>
          </a:p>
          <a:p>
            <a:pPr algn="l">
              <a:buNone/>
            </a:pPr>
            <a:r>
              <a:rPr lang="en-US" b="0" i="0" dirty="0">
                <a:solidFill>
                  <a:srgbClr val="000000"/>
                </a:solidFill>
                <a:effectLst/>
                <a:latin typeface="Segoe UI" panose="020B0502040204020203" pitchFamily="34" charset="0"/>
              </a:rPr>
              <a:t>Both find methods accept a second parameter called </a:t>
            </a:r>
            <a:r>
              <a:rPr lang="en-US" b="0" i="0" dirty="0">
                <a:solidFill>
                  <a:srgbClr val="DC143C"/>
                </a:solidFill>
                <a:effectLst/>
                <a:latin typeface="Consolas" panose="020B0609020204030204" pitchFamily="49" charset="0"/>
              </a:rPr>
              <a:t>projection</a:t>
            </a:r>
            <a:r>
              <a:rPr lang="en-US" b="0" i="0" dirty="0">
                <a:solidFill>
                  <a:srgbClr val="000000"/>
                </a:solidFill>
                <a:effectLst/>
                <a:latin typeface="Segoe UI" panose="020B0502040204020203" pitchFamily="34" charset="0"/>
              </a:rPr>
              <a:t>.</a:t>
            </a:r>
          </a:p>
          <a:p>
            <a:pPr algn="l">
              <a:buNone/>
            </a:pPr>
            <a:r>
              <a:rPr lang="en-US" b="0" i="0" dirty="0">
                <a:solidFill>
                  <a:srgbClr val="000000"/>
                </a:solidFill>
                <a:effectLst/>
                <a:latin typeface="Segoe UI" panose="020B0502040204020203" pitchFamily="34" charset="0"/>
              </a:rPr>
              <a:t>This parameter is an </a:t>
            </a:r>
            <a:r>
              <a:rPr lang="en-US" b="0" i="0" dirty="0">
                <a:solidFill>
                  <a:srgbClr val="DC143C"/>
                </a:solidFill>
                <a:effectLst/>
                <a:latin typeface="Consolas" panose="020B0609020204030204" pitchFamily="49" charset="0"/>
              </a:rPr>
              <a:t>object</a:t>
            </a:r>
            <a:r>
              <a:rPr lang="en-US" b="0" i="0" dirty="0">
                <a:solidFill>
                  <a:srgbClr val="000000"/>
                </a:solidFill>
                <a:effectLst/>
                <a:latin typeface="Segoe UI" panose="020B0502040204020203" pitchFamily="34" charset="0"/>
              </a:rPr>
              <a:t> that describes which fields to include in the results.</a:t>
            </a:r>
          </a:p>
          <a:p>
            <a:pPr algn="l">
              <a:spcBef>
                <a:spcPts val="1800"/>
              </a:spcBef>
              <a:spcAft>
                <a:spcPts val="1800"/>
              </a:spcAft>
              <a:buNone/>
            </a:pPr>
            <a:r>
              <a:rPr lang="en-US" b="1" i="0" dirty="0">
                <a:solidFill>
                  <a:srgbClr val="000000"/>
                </a:solidFill>
                <a:effectLst/>
                <a:latin typeface="Segoe UI" panose="020B0502040204020203" pitchFamily="34" charset="0"/>
              </a:rPr>
              <a:t>Note:</a:t>
            </a:r>
            <a:r>
              <a:rPr lang="en-US" b="0" i="0" dirty="0">
                <a:solidFill>
                  <a:srgbClr val="000000"/>
                </a:solidFill>
                <a:effectLst/>
                <a:latin typeface="Segoe UI" panose="020B0502040204020203" pitchFamily="34" charset="0"/>
              </a:rPr>
              <a:t> This parameter is optional. If omitted, all fields will be included in the results.</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a:spcBef>
                <a:spcPts val="1800"/>
              </a:spcBef>
              <a:spcAft>
                <a:spcPts val="1800"/>
              </a:spcAft>
              <a:buNone/>
            </a:pPr>
            <a:r>
              <a:rPr lang="en-US" b="0" i="0" dirty="0">
                <a:solidFill>
                  <a:srgbClr val="000000"/>
                </a:solidFill>
                <a:effectLst/>
                <a:latin typeface="Segoe UI" panose="020B0502040204020203" pitchFamily="34" charset="0"/>
              </a:rPr>
              <a:t>This example will only display the </a:t>
            </a:r>
            <a:r>
              <a:rPr lang="en-US" b="0" i="0" dirty="0">
                <a:solidFill>
                  <a:srgbClr val="DC143C"/>
                </a:solidFill>
                <a:effectLst/>
                <a:latin typeface="Consolas" panose="020B0609020204030204" pitchFamily="49" charset="0"/>
              </a:rPr>
              <a:t>title</a:t>
            </a:r>
            <a:r>
              <a:rPr lang="en-US" b="0" i="0" dirty="0">
                <a:solidFill>
                  <a:srgbClr val="000000"/>
                </a:solidFill>
                <a:effectLst/>
                <a:latin typeface="Segoe UI" panose="020B0502040204020203" pitchFamily="34" charset="0"/>
              </a:rPr>
              <a:t> and </a:t>
            </a:r>
            <a:r>
              <a:rPr lang="en-US" b="0" i="0" dirty="0">
                <a:solidFill>
                  <a:srgbClr val="DC143C"/>
                </a:solidFill>
                <a:effectLst/>
                <a:latin typeface="Consolas" panose="020B0609020204030204" pitchFamily="49" charset="0"/>
              </a:rPr>
              <a:t>date</a:t>
            </a:r>
            <a:r>
              <a:rPr lang="en-US" b="0" i="0" dirty="0">
                <a:solidFill>
                  <a:srgbClr val="000000"/>
                </a:solidFill>
                <a:effectLst/>
                <a:latin typeface="Segoe UI" panose="020B0502040204020203" pitchFamily="34" charset="0"/>
              </a:rPr>
              <a:t> fields in the results.</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find</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990055"/>
                </a:solidFill>
                <a:effectLst/>
                <a:latin typeface="Consolas" panose="020B0609020204030204" pitchFamily="49" charset="0"/>
              </a:rPr>
              <a:t>title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date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1</a:t>
            </a:r>
            <a:r>
              <a:rPr lang="en-US" b="0" i="0" dirty="0">
                <a:solidFill>
                  <a:srgbClr val="999999"/>
                </a:solidFill>
                <a:effectLst/>
                <a:latin typeface="Consolas" panose="020B0609020204030204" pitchFamily="49" charset="0"/>
              </a:rPr>
              <a:t>})</a:t>
            </a:r>
            <a:endParaRPr lang="en-US"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1471555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CE584-6D44-82A5-3668-E4C5245BEF4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2895856-03FB-2BB2-5A8B-B20DAD44186E}"/>
              </a:ext>
            </a:extLst>
          </p:cNvPr>
          <p:cNvSpPr txBox="1"/>
          <p:nvPr/>
        </p:nvSpPr>
        <p:spPr>
          <a:xfrm>
            <a:off x="963495" y="796480"/>
            <a:ext cx="10530943" cy="3883114"/>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Update Document</a:t>
            </a:r>
          </a:p>
          <a:p>
            <a:pPr algn="l">
              <a:buNone/>
            </a:pPr>
            <a:r>
              <a:rPr lang="en-US" b="0" i="0" dirty="0">
                <a:solidFill>
                  <a:srgbClr val="000000"/>
                </a:solidFill>
                <a:effectLst/>
                <a:latin typeface="Segoe UI" panose="020B0502040204020203" pitchFamily="34" charset="0"/>
              </a:rPr>
              <a:t>To update an existing document we can use the </a:t>
            </a:r>
            <a:r>
              <a:rPr lang="en-US" b="0" i="0" dirty="0" err="1">
                <a:solidFill>
                  <a:srgbClr val="DC143C"/>
                </a:solidFill>
                <a:effectLst/>
                <a:latin typeface="Consolas" panose="020B0609020204030204" pitchFamily="49" charset="0"/>
              </a:rPr>
              <a:t>updateOne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or </a:t>
            </a:r>
            <a:r>
              <a:rPr lang="en-US" b="0" i="0" dirty="0" err="1">
                <a:solidFill>
                  <a:srgbClr val="DC143C"/>
                </a:solidFill>
                <a:effectLst/>
                <a:latin typeface="Consolas" panose="020B0609020204030204" pitchFamily="49" charset="0"/>
              </a:rPr>
              <a:t>updateMany</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methods.</a:t>
            </a:r>
          </a:p>
          <a:p>
            <a:pPr algn="l">
              <a:buNone/>
            </a:pPr>
            <a:r>
              <a:rPr lang="en-US" b="0" i="0" dirty="0">
                <a:solidFill>
                  <a:srgbClr val="000000"/>
                </a:solidFill>
                <a:effectLst/>
                <a:latin typeface="Segoe UI" panose="020B0502040204020203" pitchFamily="34" charset="0"/>
              </a:rPr>
              <a:t>The first parameter is a query object to define which document or documents should be updated.</a:t>
            </a:r>
          </a:p>
          <a:p>
            <a:pPr algn="l">
              <a:buNone/>
            </a:pPr>
            <a:r>
              <a:rPr lang="en-US" b="0" i="0" dirty="0">
                <a:solidFill>
                  <a:srgbClr val="000000"/>
                </a:solidFill>
                <a:effectLst/>
                <a:latin typeface="Segoe UI" panose="020B0502040204020203" pitchFamily="34" charset="0"/>
              </a:rPr>
              <a:t>The second parameter is an object defining the updated data.</a:t>
            </a:r>
          </a:p>
          <a:p>
            <a:pPr>
              <a:buNone/>
            </a:pPr>
            <a:br>
              <a:rPr lang="en-US" dirty="0"/>
            </a:br>
            <a:endParaRPr lang="en-US" dirty="0"/>
          </a:p>
          <a:p>
            <a:pPr algn="l">
              <a:spcBef>
                <a:spcPts val="750"/>
              </a:spcBef>
              <a:spcAft>
                <a:spcPts val="750"/>
              </a:spcAft>
              <a:buNone/>
            </a:pPr>
            <a:r>
              <a:rPr lang="en-US" b="0" i="0" dirty="0" err="1">
                <a:solidFill>
                  <a:srgbClr val="DC143C"/>
                </a:solidFill>
                <a:effectLst/>
                <a:latin typeface="Consolas" panose="020B0609020204030204" pitchFamily="49" charset="0"/>
              </a:rPr>
              <a:t>updateOne</a:t>
            </a:r>
            <a:r>
              <a:rPr lang="en-US" b="0" i="0" dirty="0">
                <a:solidFill>
                  <a:srgbClr val="DC143C"/>
                </a:solidFill>
                <a:effectLst/>
                <a:latin typeface="Consolas" panose="020B0609020204030204" pitchFamily="49" charset="0"/>
              </a:rPr>
              <a:t>()</a:t>
            </a:r>
            <a:endParaRPr lang="en-US" b="0" i="0" dirty="0">
              <a:solidFill>
                <a:srgbClr val="000000"/>
              </a:solidFill>
              <a:effectLst/>
              <a:latin typeface="Segoe UI" panose="020B0502040204020203" pitchFamily="34" charset="0"/>
            </a:endParaRPr>
          </a:p>
          <a:p>
            <a:pPr algn="l">
              <a:buNone/>
            </a:pPr>
            <a:r>
              <a:rPr lang="en-US" b="0" i="0" dirty="0">
                <a:solidFill>
                  <a:srgbClr val="000000"/>
                </a:solidFill>
                <a:effectLst/>
                <a:latin typeface="Segoe UI" panose="020B0502040204020203" pitchFamily="34" charset="0"/>
              </a:rPr>
              <a:t>The </a:t>
            </a:r>
            <a:r>
              <a:rPr lang="en-US" b="0" i="0" dirty="0" err="1">
                <a:solidFill>
                  <a:srgbClr val="DC143C"/>
                </a:solidFill>
                <a:effectLst/>
                <a:latin typeface="Consolas" panose="020B0609020204030204" pitchFamily="49" charset="0"/>
              </a:rPr>
              <a:t>updateOne</a:t>
            </a:r>
            <a:r>
              <a:rPr lang="en-US" b="0" i="0" dirty="0">
                <a:solidFill>
                  <a:srgbClr val="DC143C"/>
                </a:solidFill>
                <a:effectLst/>
                <a:latin typeface="Consolas" panose="020B0609020204030204" pitchFamily="49" charset="0"/>
              </a:rPr>
              <a:t>()</a:t>
            </a:r>
            <a:r>
              <a:rPr lang="en-US" b="0" i="0" dirty="0">
                <a:solidFill>
                  <a:srgbClr val="000000"/>
                </a:solidFill>
                <a:effectLst/>
                <a:latin typeface="Segoe UI" panose="020B0502040204020203" pitchFamily="34" charset="0"/>
              </a:rPr>
              <a:t> method will update the first document that is found matching the provided query.</a:t>
            </a:r>
          </a:p>
          <a:p>
            <a:pPr algn="l">
              <a:buNone/>
            </a:pPr>
            <a:r>
              <a:rPr lang="en-US" b="0" i="0" dirty="0">
                <a:solidFill>
                  <a:srgbClr val="000000"/>
                </a:solidFill>
                <a:effectLst/>
                <a:latin typeface="Segoe UI" panose="020B0502040204020203" pitchFamily="34" charset="0"/>
              </a:rPr>
              <a:t>Let's see what the "like" count for the post with the title of "Post Title 1":</a:t>
            </a:r>
          </a:p>
          <a:p>
            <a:pPr algn="l">
              <a:spcBef>
                <a:spcPts val="750"/>
              </a:spcBef>
              <a:spcAft>
                <a:spcPts val="750"/>
              </a:spcAft>
              <a:buNone/>
            </a:pPr>
            <a:r>
              <a:rPr lang="en-US" b="0" i="0" dirty="0">
                <a:solidFill>
                  <a:srgbClr val="000000"/>
                </a:solidFill>
                <a:effectLst/>
                <a:latin typeface="Segoe UI" panose="020B0502040204020203" pitchFamily="34" charset="0"/>
              </a:rPr>
              <a:t>Example</a:t>
            </a:r>
          </a:p>
          <a:p>
            <a:pPr algn="l" latinLnBrk="0">
              <a:spcBef>
                <a:spcPts val="1800"/>
              </a:spcBef>
              <a:spcAft>
                <a:spcPts val="1800"/>
              </a:spcAft>
              <a:buNone/>
            </a:pPr>
            <a:r>
              <a:rPr lang="en-US" b="0" i="0" dirty="0" err="1">
                <a:solidFill>
                  <a:srgbClr val="000000"/>
                </a:solidFill>
                <a:effectLst/>
                <a:latin typeface="Consolas" panose="020B0609020204030204" pitchFamily="49" charset="0"/>
              </a:rPr>
              <a:t>db</a:t>
            </a:r>
            <a:r>
              <a:rPr lang="en-US" b="0" i="0" dirty="0" err="1">
                <a:solidFill>
                  <a:srgbClr val="999999"/>
                </a:solidFill>
                <a:effectLst/>
                <a:latin typeface="Consolas" panose="020B0609020204030204" pitchFamily="49" charset="0"/>
              </a:rPr>
              <a:t>.</a:t>
            </a:r>
            <a:r>
              <a:rPr lang="en-US" b="0" i="0" dirty="0" err="1">
                <a:solidFill>
                  <a:srgbClr val="000000"/>
                </a:solidFill>
                <a:effectLst/>
                <a:latin typeface="Consolas" panose="020B0609020204030204" pitchFamily="49" charset="0"/>
              </a:rPr>
              <a:t>posts</a:t>
            </a:r>
            <a:r>
              <a:rPr lang="en-US" b="0" i="0" dirty="0" err="1">
                <a:solidFill>
                  <a:srgbClr val="999999"/>
                </a:solidFill>
                <a:effectLst/>
                <a:latin typeface="Consolas" panose="020B0609020204030204" pitchFamily="49" charset="0"/>
              </a:rPr>
              <a:t>.</a:t>
            </a:r>
            <a:r>
              <a:rPr lang="en-US" b="0" i="0" dirty="0" err="1">
                <a:solidFill>
                  <a:srgbClr val="DD4A68"/>
                </a:solidFill>
                <a:effectLst/>
                <a:latin typeface="Consolas" panose="020B0609020204030204" pitchFamily="49" charset="0"/>
              </a:rPr>
              <a:t>find</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0055"/>
                </a:solidFill>
                <a:effectLst/>
                <a:latin typeface="Consolas" panose="020B0609020204030204" pitchFamily="49" charset="0"/>
              </a:rPr>
              <a:t>title</a:t>
            </a:r>
            <a:r>
              <a:rPr lang="en-US" b="0" i="0" dirty="0">
                <a:solidFill>
                  <a:srgbClr val="9A6E3A"/>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669900"/>
                </a:solidFill>
                <a:effectLst/>
                <a:latin typeface="Consolas" panose="020B0609020204030204" pitchFamily="49" charset="0"/>
              </a:rPr>
              <a:t>"Post Title 1"</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r>
              <a:rPr lang="en-US" b="0" i="0" dirty="0">
                <a:solidFill>
                  <a:srgbClr val="999999"/>
                </a:solidFill>
                <a:effectLst/>
                <a:latin typeface="Consolas" panose="020B0609020204030204" pitchFamily="49" charset="0"/>
              </a:rPr>
              <a:t>)</a:t>
            </a:r>
            <a:r>
              <a:rPr lang="en-US" b="0" i="0" dirty="0">
                <a:solidFill>
                  <a:srgbClr val="000000"/>
                </a:solidFill>
                <a:effectLst/>
                <a:latin typeface="Consolas" panose="020B0609020204030204" pitchFamily="49" charset="0"/>
              </a:rPr>
              <a:t> </a:t>
            </a:r>
          </a:p>
        </p:txBody>
      </p:sp>
    </p:spTree>
    <p:extLst>
      <p:ext uri="{BB962C8B-B14F-4D97-AF65-F5344CB8AC3E}">
        <p14:creationId xmlns:p14="http://schemas.microsoft.com/office/powerpoint/2010/main" val="3983408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70197-40A3-B0AE-6B0F-3936226C658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F3DAE8A-7D5A-257C-5987-028C6748A8CA}"/>
              </a:ext>
            </a:extLst>
          </p:cNvPr>
          <p:cNvSpPr txBox="1"/>
          <p:nvPr/>
        </p:nvSpPr>
        <p:spPr>
          <a:xfrm>
            <a:off x="765579" y="621919"/>
            <a:ext cx="10213357" cy="369332"/>
          </a:xfrm>
          <a:prstGeom prst="rect">
            <a:avLst/>
          </a:prstGeom>
          <a:noFill/>
        </p:spPr>
        <p:txBody>
          <a:bodyPr wrap="square">
            <a:spAutoFit/>
          </a:bodyPr>
          <a:lstStyle/>
          <a:p>
            <a:r>
              <a:rPr lang="en-US" b="0" i="0" dirty="0">
                <a:solidFill>
                  <a:srgbClr val="000000"/>
                </a:solidFill>
                <a:effectLst/>
                <a:latin typeface="Segoe UI" panose="020B0502040204020203" pitchFamily="34" charset="0"/>
              </a:rPr>
              <a:t>Now let's update the "likes" on this post to 2. To do this, we need to use the </a:t>
            </a:r>
            <a:r>
              <a:rPr lang="en-US" b="0" i="0" dirty="0">
                <a:solidFill>
                  <a:srgbClr val="DC143C"/>
                </a:solidFill>
                <a:effectLst/>
                <a:latin typeface="Consolas" panose="020B0609020204030204" pitchFamily="49" charset="0"/>
              </a:rPr>
              <a:t>$set</a:t>
            </a:r>
            <a:r>
              <a:rPr lang="en-US" b="0" i="0" dirty="0">
                <a:solidFill>
                  <a:srgbClr val="000000"/>
                </a:solidFill>
                <a:effectLst/>
                <a:latin typeface="Segoe UI" panose="020B0502040204020203" pitchFamily="34" charset="0"/>
              </a:rPr>
              <a:t> operator.</a:t>
            </a:r>
            <a:endParaRPr lang="en-ID" dirty="0"/>
          </a:p>
        </p:txBody>
      </p:sp>
      <p:sp>
        <p:nvSpPr>
          <p:cNvPr id="5" name="TextBox 4">
            <a:extLst>
              <a:ext uri="{FF2B5EF4-FFF2-40B4-BE49-F238E27FC236}">
                <a16:creationId xmlns:a16="http://schemas.microsoft.com/office/drawing/2014/main" id="{0D58681E-D0A9-5AE3-3EA6-6727632C171F}"/>
              </a:ext>
            </a:extLst>
          </p:cNvPr>
          <p:cNvSpPr txBox="1"/>
          <p:nvPr/>
        </p:nvSpPr>
        <p:spPr>
          <a:xfrm>
            <a:off x="716484" y="1462677"/>
            <a:ext cx="10262451" cy="369332"/>
          </a:xfrm>
          <a:prstGeom prst="rect">
            <a:avLst/>
          </a:prstGeom>
          <a:noFill/>
        </p:spPr>
        <p:txBody>
          <a:bodyPr wrap="square">
            <a:spAutoFit/>
          </a:bodyPr>
          <a:lstStyle/>
          <a:p>
            <a:pPr algn="l" latinLnBrk="0">
              <a:buNone/>
            </a:pPr>
            <a:r>
              <a:rPr lang="en-ID" b="0" i="0" dirty="0" err="1">
                <a:solidFill>
                  <a:srgbClr val="000000"/>
                </a:solidFill>
                <a:effectLst/>
                <a:latin typeface="Consolas" panose="020B0609020204030204" pitchFamily="49" charset="0"/>
              </a:rPr>
              <a:t>db</a:t>
            </a:r>
            <a:r>
              <a:rPr lang="en-ID" b="0" i="0" dirty="0" err="1">
                <a:solidFill>
                  <a:srgbClr val="999999"/>
                </a:solidFill>
                <a:effectLst/>
                <a:latin typeface="Consolas" panose="020B0609020204030204" pitchFamily="49" charset="0"/>
              </a:rPr>
              <a:t>.</a:t>
            </a:r>
            <a:r>
              <a:rPr lang="en-ID" b="0" i="0" dirty="0" err="1">
                <a:solidFill>
                  <a:srgbClr val="000000"/>
                </a:solidFill>
                <a:effectLst/>
                <a:latin typeface="Consolas" panose="020B0609020204030204" pitchFamily="49" charset="0"/>
              </a:rPr>
              <a:t>posts</a:t>
            </a:r>
            <a:r>
              <a:rPr lang="en-ID" b="0" i="0" dirty="0" err="1">
                <a:solidFill>
                  <a:srgbClr val="999999"/>
                </a:solidFill>
                <a:effectLst/>
                <a:latin typeface="Consolas" panose="020B0609020204030204" pitchFamily="49" charset="0"/>
              </a:rPr>
              <a:t>.</a:t>
            </a:r>
            <a:r>
              <a:rPr lang="en-ID" b="0" i="0" dirty="0" err="1">
                <a:solidFill>
                  <a:srgbClr val="DD4A68"/>
                </a:solidFill>
                <a:effectLst/>
                <a:latin typeface="Consolas" panose="020B0609020204030204" pitchFamily="49" charset="0"/>
              </a:rPr>
              <a:t>updateOne</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title</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669900"/>
                </a:solidFill>
                <a:effectLst/>
                <a:latin typeface="Consolas" panose="020B0609020204030204" pitchFamily="49" charset="0"/>
              </a:rPr>
              <a:t>"Post Title 1"</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$set</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likes</a:t>
            </a:r>
            <a:r>
              <a:rPr lang="en-ID" b="0" i="0" dirty="0">
                <a:solidFill>
                  <a:srgbClr val="9A6E3A"/>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0055"/>
                </a:solidFill>
                <a:effectLst/>
                <a:latin typeface="Consolas" panose="020B0609020204030204" pitchFamily="49" charset="0"/>
              </a:rPr>
              <a:t>2</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r>
              <a:rPr lang="en-ID" b="0" i="0" dirty="0">
                <a:solidFill>
                  <a:srgbClr val="999999"/>
                </a:solidFill>
                <a:effectLst/>
                <a:latin typeface="Consolas" panose="020B0609020204030204" pitchFamily="49" charset="0"/>
              </a:rPr>
              <a:t>)</a:t>
            </a:r>
            <a:r>
              <a:rPr lang="en-ID" b="0" i="0" dirty="0">
                <a:solidFill>
                  <a:srgbClr val="000000"/>
                </a:solidFill>
                <a:effectLst/>
                <a:latin typeface="Consolas" panose="020B0609020204030204" pitchFamily="49" charset="0"/>
              </a:rPr>
              <a:t> </a:t>
            </a:r>
          </a:p>
        </p:txBody>
      </p:sp>
      <p:sp>
        <p:nvSpPr>
          <p:cNvPr id="7" name="TextBox 6">
            <a:extLst>
              <a:ext uri="{FF2B5EF4-FFF2-40B4-BE49-F238E27FC236}">
                <a16:creationId xmlns:a16="http://schemas.microsoft.com/office/drawing/2014/main" id="{A40D985E-57B8-9349-1C11-0F6F40D0C36B}"/>
              </a:ext>
            </a:extLst>
          </p:cNvPr>
          <p:cNvSpPr txBox="1"/>
          <p:nvPr/>
        </p:nvSpPr>
        <p:spPr>
          <a:xfrm>
            <a:off x="716484" y="2303435"/>
            <a:ext cx="10661352" cy="748923"/>
          </a:xfrm>
          <a:prstGeom prst="rect">
            <a:avLst/>
          </a:prstGeom>
          <a:noFill/>
        </p:spPr>
        <p:txBody>
          <a:bodyPr wrap="square">
            <a:spAutoFit/>
          </a:bodyPr>
          <a:lstStyle/>
          <a:p>
            <a:pPr algn="l">
              <a:spcBef>
                <a:spcPts val="750"/>
              </a:spcBef>
              <a:spcAft>
                <a:spcPts val="750"/>
              </a:spcAft>
              <a:buNone/>
            </a:pPr>
            <a:r>
              <a:rPr lang="en-US" b="0" i="0" dirty="0">
                <a:solidFill>
                  <a:srgbClr val="000000"/>
                </a:solidFill>
                <a:effectLst/>
                <a:latin typeface="Segoe UI" panose="020B0502040204020203" pitchFamily="34" charset="0"/>
              </a:rPr>
              <a:t>Insert if not found</a:t>
            </a:r>
          </a:p>
          <a:p>
            <a:pPr algn="l">
              <a:buNone/>
            </a:pPr>
            <a:r>
              <a:rPr lang="en-US" b="0" i="0" dirty="0">
                <a:solidFill>
                  <a:srgbClr val="000000"/>
                </a:solidFill>
                <a:effectLst/>
                <a:latin typeface="Segoe UI" panose="020B0502040204020203" pitchFamily="34" charset="0"/>
              </a:rPr>
              <a:t>If you would like to insert the document if it is not found, you can use the </a:t>
            </a:r>
            <a:r>
              <a:rPr lang="en-US" b="0" i="0" dirty="0" err="1">
                <a:solidFill>
                  <a:srgbClr val="DC143C"/>
                </a:solidFill>
                <a:effectLst/>
                <a:latin typeface="Consolas" panose="020B0609020204030204" pitchFamily="49" charset="0"/>
              </a:rPr>
              <a:t>upsert</a:t>
            </a:r>
            <a:r>
              <a:rPr lang="en-US" b="0" i="0" dirty="0">
                <a:solidFill>
                  <a:srgbClr val="000000"/>
                </a:solidFill>
                <a:effectLst/>
                <a:latin typeface="Segoe UI" panose="020B0502040204020203" pitchFamily="34" charset="0"/>
              </a:rPr>
              <a:t> option.</a:t>
            </a:r>
          </a:p>
        </p:txBody>
      </p:sp>
      <p:sp>
        <p:nvSpPr>
          <p:cNvPr id="9" name="TextBox 8">
            <a:extLst>
              <a:ext uri="{FF2B5EF4-FFF2-40B4-BE49-F238E27FC236}">
                <a16:creationId xmlns:a16="http://schemas.microsoft.com/office/drawing/2014/main" id="{56DC6F42-F034-5986-3966-BD8B10F7C5C0}"/>
              </a:ext>
            </a:extLst>
          </p:cNvPr>
          <p:cNvSpPr txBox="1"/>
          <p:nvPr/>
        </p:nvSpPr>
        <p:spPr>
          <a:xfrm>
            <a:off x="716484" y="3244334"/>
            <a:ext cx="6097022" cy="369332"/>
          </a:xfrm>
          <a:prstGeom prst="rect">
            <a:avLst/>
          </a:prstGeom>
          <a:noFill/>
        </p:spPr>
        <p:txBody>
          <a:bodyPr wrap="square">
            <a:spAutoFit/>
          </a:bodyPr>
          <a:lstStyle/>
          <a:p>
            <a:r>
              <a:rPr lang="en-US" b="0" i="0" dirty="0">
                <a:solidFill>
                  <a:srgbClr val="000000"/>
                </a:solidFill>
                <a:effectLst/>
                <a:latin typeface="Segoe UI" panose="020B0502040204020203" pitchFamily="34" charset="0"/>
              </a:rPr>
              <a:t>Update the document, but if not found insert it:</a:t>
            </a:r>
            <a:endParaRPr lang="en-ID" dirty="0"/>
          </a:p>
        </p:txBody>
      </p:sp>
      <p:sp>
        <p:nvSpPr>
          <p:cNvPr id="11" name="TextBox 10">
            <a:extLst>
              <a:ext uri="{FF2B5EF4-FFF2-40B4-BE49-F238E27FC236}">
                <a16:creationId xmlns:a16="http://schemas.microsoft.com/office/drawing/2014/main" id="{E7486D9C-9D6F-0C29-565F-69AFC6A434A1}"/>
              </a:ext>
            </a:extLst>
          </p:cNvPr>
          <p:cNvSpPr txBox="1"/>
          <p:nvPr/>
        </p:nvSpPr>
        <p:spPr>
          <a:xfrm>
            <a:off x="1017194" y="3964159"/>
            <a:ext cx="6097022" cy="2400657"/>
          </a:xfrm>
          <a:prstGeom prst="rect">
            <a:avLst/>
          </a:prstGeom>
          <a:noFill/>
        </p:spPr>
        <p:txBody>
          <a:bodyPr wrap="square">
            <a:spAutoFit/>
          </a:bodyPr>
          <a:lstStyle/>
          <a:p>
            <a:pPr algn="l" latinLnBrk="0">
              <a:buNone/>
            </a:pPr>
            <a:r>
              <a:rPr lang="en-ID" sz="1000" b="0" i="0" dirty="0" err="1">
                <a:solidFill>
                  <a:srgbClr val="000000"/>
                </a:solidFill>
                <a:effectLst/>
                <a:latin typeface="Consolas" panose="020B0609020204030204" pitchFamily="49" charset="0"/>
              </a:rPr>
              <a:t>db</a:t>
            </a:r>
            <a:r>
              <a:rPr lang="en-ID" sz="1000" b="0" i="0" dirty="0" err="1">
                <a:solidFill>
                  <a:srgbClr val="999999"/>
                </a:solidFill>
                <a:effectLst/>
                <a:latin typeface="Consolas" panose="020B0609020204030204" pitchFamily="49" charset="0"/>
              </a:rPr>
              <a:t>.</a:t>
            </a:r>
            <a:r>
              <a:rPr lang="en-ID" sz="1000" b="0" i="0" dirty="0" err="1">
                <a:solidFill>
                  <a:srgbClr val="000000"/>
                </a:solidFill>
                <a:effectLst/>
                <a:latin typeface="Consolas" panose="020B0609020204030204" pitchFamily="49" charset="0"/>
              </a:rPr>
              <a:t>posts</a:t>
            </a:r>
            <a:r>
              <a:rPr lang="en-ID" sz="1000" b="0" i="0" dirty="0" err="1">
                <a:solidFill>
                  <a:srgbClr val="999999"/>
                </a:solidFill>
                <a:effectLst/>
                <a:latin typeface="Consolas" panose="020B0609020204030204" pitchFamily="49" charset="0"/>
              </a:rPr>
              <a:t>.</a:t>
            </a:r>
            <a:r>
              <a:rPr lang="en-ID" sz="1000" b="0" i="0" dirty="0" err="1">
                <a:solidFill>
                  <a:srgbClr val="DD4A68"/>
                </a:solidFill>
                <a:effectLst/>
                <a:latin typeface="Consolas" panose="020B0609020204030204" pitchFamily="49" charset="0"/>
              </a:rPr>
              <a:t>updateOne</a:t>
            </a:r>
            <a:r>
              <a:rPr lang="en-ID" sz="1000" b="0" i="0" dirty="0">
                <a:solidFill>
                  <a:srgbClr val="999999"/>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title</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669900"/>
                </a:solidFill>
                <a:effectLst/>
                <a:latin typeface="Consolas" panose="020B0609020204030204" pitchFamily="49" charset="0"/>
              </a:rPr>
              <a:t>"Post Title 5"</a:t>
            </a: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$set</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title</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669900"/>
                </a:solidFill>
                <a:effectLst/>
                <a:latin typeface="Consolas" panose="020B0609020204030204" pitchFamily="49" charset="0"/>
              </a:rPr>
              <a:t>"Post Title 5"</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body</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669900"/>
                </a:solidFill>
                <a:effectLst/>
                <a:latin typeface="Consolas" panose="020B0609020204030204" pitchFamily="49" charset="0"/>
              </a:rPr>
              <a:t>"Body of post."</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category</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669900"/>
                </a:solidFill>
                <a:effectLst/>
                <a:latin typeface="Consolas" panose="020B0609020204030204" pitchFamily="49" charset="0"/>
              </a:rPr>
              <a:t>"Event"</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likes</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5</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tags</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r>
              <a:rPr lang="en-ID" sz="1000" b="0" i="0" dirty="0">
                <a:solidFill>
                  <a:srgbClr val="669900"/>
                </a:solidFill>
                <a:effectLst/>
                <a:latin typeface="Consolas" panose="020B0609020204030204" pitchFamily="49" charset="0"/>
              </a:rPr>
              <a:t>"news"</a:t>
            </a:r>
            <a:r>
              <a:rPr lang="en-ID" sz="1000" b="0" i="0" dirty="0">
                <a:solidFill>
                  <a:srgbClr val="999999"/>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669900"/>
                </a:solidFill>
                <a:effectLst/>
                <a:latin typeface="Consolas" panose="020B0609020204030204" pitchFamily="49" charset="0"/>
              </a:rPr>
              <a:t>"events"</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date</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DD4A68"/>
                </a:solidFill>
                <a:effectLst/>
                <a:latin typeface="Consolas" panose="020B0609020204030204" pitchFamily="49" charset="0"/>
              </a:rPr>
              <a:t>Date</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p>
          <a:p>
            <a:pPr algn="l" latinLnBrk="0">
              <a:buNone/>
            </a:pP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err="1">
                <a:solidFill>
                  <a:srgbClr val="990055"/>
                </a:solidFill>
                <a:effectLst/>
                <a:latin typeface="Consolas" panose="020B0609020204030204" pitchFamily="49" charset="0"/>
              </a:rPr>
              <a:t>upsert</a:t>
            </a:r>
            <a:r>
              <a:rPr lang="en-ID" sz="1000" b="0" i="0" dirty="0">
                <a:solidFill>
                  <a:srgbClr val="9A6E3A"/>
                </a:solidFill>
                <a:effectLst/>
                <a:latin typeface="Consolas" panose="020B0609020204030204" pitchFamily="49" charset="0"/>
              </a:rPr>
              <a:t>:</a:t>
            </a:r>
            <a:r>
              <a:rPr lang="en-ID" sz="1000" b="0" i="0" dirty="0">
                <a:solidFill>
                  <a:srgbClr val="000000"/>
                </a:solidFill>
                <a:effectLst/>
                <a:latin typeface="Consolas" panose="020B0609020204030204" pitchFamily="49" charset="0"/>
              </a:rPr>
              <a:t> </a:t>
            </a:r>
            <a:r>
              <a:rPr lang="en-ID" sz="1000" b="0" i="0" dirty="0">
                <a:solidFill>
                  <a:srgbClr val="990055"/>
                </a:solidFill>
                <a:effectLst/>
                <a:latin typeface="Consolas" panose="020B0609020204030204" pitchFamily="49" charset="0"/>
              </a:rPr>
              <a:t>true</a:t>
            </a:r>
            <a:r>
              <a:rPr lang="en-ID" sz="1000" b="0" i="0" dirty="0">
                <a:solidFill>
                  <a:srgbClr val="000000"/>
                </a:solidFill>
                <a:effectLst/>
                <a:latin typeface="Consolas" panose="020B0609020204030204" pitchFamily="49" charset="0"/>
              </a:rPr>
              <a:t> </a:t>
            </a: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a:p>
            <a:pPr algn="l" latinLnBrk="0">
              <a:buNone/>
            </a:pPr>
            <a:r>
              <a:rPr lang="en-ID" sz="1000" b="0" i="0" dirty="0">
                <a:solidFill>
                  <a:srgbClr val="999999"/>
                </a:solidFill>
                <a:effectLst/>
                <a:latin typeface="Consolas" panose="020B0609020204030204" pitchFamily="49" charset="0"/>
              </a:rPr>
              <a:t>)</a:t>
            </a:r>
            <a:endParaRPr lang="en-ID" sz="1000"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360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3440</Words>
  <Application>Microsoft Office PowerPoint</Application>
  <PresentationFormat>Widescreen</PresentationFormat>
  <Paragraphs>407</Paragraphs>
  <Slides>36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Arial</vt:lpstr>
      <vt:lpstr>Calibri</vt:lpstr>
      <vt:lpstr>Calibri Light</vt:lpstr>
      <vt:lpstr>Consolas</vt:lpstr>
      <vt:lpstr>Euclid Circular A</vt:lpstr>
      <vt:lpstr>MongoDB Value Serif</vt:lpstr>
      <vt:lpstr>Segoe UI</vt:lpstr>
      <vt:lpstr>Source Code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Hendra Kurniawan</dc:creator>
  <cp:lastModifiedBy>Hendra Kurniawan</cp:lastModifiedBy>
  <cp:revision>6</cp:revision>
  <dcterms:created xsi:type="dcterms:W3CDTF">2025-12-14T13:20:00Z</dcterms:created>
  <dcterms:modified xsi:type="dcterms:W3CDTF">2025-12-14T14:35:43Z</dcterms:modified>
</cp:coreProperties>
</file>