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6" r:id="rId3"/>
    <p:sldId id="310" r:id="rId4"/>
    <p:sldId id="297" r:id="rId5"/>
    <p:sldId id="298" r:id="rId6"/>
    <p:sldId id="299" r:id="rId7"/>
    <p:sldId id="300" r:id="rId8"/>
    <p:sldId id="301" r:id="rId9"/>
    <p:sldId id="302" r:id="rId10"/>
    <p:sldId id="305" r:id="rId11"/>
    <p:sldId id="306" r:id="rId12"/>
    <p:sldId id="307" r:id="rId13"/>
    <p:sldId id="309" r:id="rId14"/>
  </p:sldIdLst>
  <p:sldSz cx="9144000" cy="6858000" type="screen4x3"/>
  <p:notesSz cx="6858000" cy="9144000"/>
  <p:custDataLst>
    <p:tags r:id="rId17"/>
  </p:custDataLst>
  <p:defaultTextStyle>
    <a:defPPr algn="l" rtl="0" eaLnBrk="0" hangingPunct="0">
      <a:defRPr kumimoji="0" lang="en-US" alt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>
        <a:solidFill>
          <a:schemeClr val="tx1"/>
        </a:solidFill>
        <a:latin typeface="Arial"/>
        <a:ea typeface="Arial"/>
      </a:defRPr>
    </a:lvl5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8F4BC0ED-E4D0-479C-A06B-EF7B4E9D0581}" type="datetime1">
              <a:rPr lang="en-US" sz="1200">
                <a:latin typeface="Calibri" pitchFamily="34" charset="0"/>
              </a:rPr>
              <a:t>12/14/2025</a:t>
            </a:fld>
            <a:endParaRPr sz="1200">
              <a:latin typeface="Calibri" pitchFamily="34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B0F68DE0-9D64-486E-AAD2-F83B32692DEF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32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rtlCol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C04C3CB5-22F5-4679-8465-B880B0C7AF53}" type="datetime1">
              <a:rPr lang="en-US" sz="1200">
                <a:latin typeface="Calibri" pitchFamily="34" charset="0"/>
              </a:rPr>
              <a:t>12/14/2025</a:t>
            </a:fld>
            <a:endParaRPr sz="1200">
              <a:latin typeface="Calibri" pitchFamily="34" charset="0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rtlCol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rtlCol="0" anchor="b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endParaRPr sz="1200">
              <a:latin typeface="Calibri" pitchFamily="34" charset="0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E94B4D57-3928-461B-9459-49884DEFF07A}" type="slidenum">
              <a:rPr lang="en-US" altLang="en-US" sz="1200">
                <a:latin typeface="Calibri" pitchFamily="34" charset="0"/>
              </a:rPr>
              <a:t>‹#›</a:t>
            </a:fld>
            <a:endParaRPr lang="en-US" altLang="en-US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656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46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5/4/2010</a:t>
            </a: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rtlCol="0" anchor="ctr" anchorCtr="0"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/>
            <a:r>
              <a:rPr sz="1200">
                <a:solidFill>
                  <a:srgbClr val="898989"/>
                </a:solidFill>
                <a:latin typeface="Calibri" pitchFamily="34" charset="0"/>
              </a:rPr>
              <a:t>Revisi 01 Bahasa Indonesia</a:t>
            </a: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/>
            <a:fld id="{1C19EA35-5896-4A63-9114-119E62E5CFB6}" type="slidenum">
              <a:rPr lang="en-US" altLang="en-US" sz="1200">
                <a:solidFill>
                  <a:srgbClr val="898989"/>
                </a:solidFill>
                <a:latin typeface="Calibri" pitchFamily="34" charset="0"/>
              </a:rPr>
              <a:t>‹#›</a:t>
            </a:fld>
            <a:endParaRPr lang="en-US" altLang="en-US" sz="120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–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»"/>
        <a:defRPr kumimoji="0" sz="20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Picture\logo ibi small.gif"/>
          <p:cNvPicPr/>
          <p:nvPr/>
        </p:nvPicPr>
        <p:blipFill>
          <a:blip r:embed="rId4"/>
          <a:stretch>
            <a:fillRect/>
          </a:stretch>
        </p:blipFill>
        <p:spPr>
          <a:xfrm>
            <a:off x="7715250" y="142875"/>
            <a:ext cx="1244600" cy="12446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Date Placeholder 12"/>
          <p:cNvSpPr txBox="1">
            <a:spLocks noGrp="1"/>
          </p:cNvSpPr>
          <p:nvPr>
            <p:ph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18/8/2010</a:t>
            </a:r>
          </a:p>
        </p:txBody>
      </p:sp>
      <p:sp>
        <p:nvSpPr>
          <p:cNvPr id="5124" name="Slide Number Placeholder 13"/>
          <p:cNvSpPr>
            <a:spLocks noGrp="1"/>
          </p:cNvSpPr>
          <p:nvPr>
            <p:ph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 eaLnBrk="1" hangingPunct="1">
              <a:spcBef>
                <a:spcPct val="0"/>
              </a:spcBef>
              <a:buFontTx/>
              <a:buNone/>
            </a:pPr>
            <a:fld id="{28B159BE-F9A1-4934-9053-BEC61D4AC566}" type="slidenum">
              <a:rPr lang="en-US" altLang="en-US" sz="1200">
                <a:solidFill>
                  <a:srgbClr val="898989"/>
                </a:solidFill>
                <a:ea typeface="Arial"/>
              </a:rPr>
              <a:t>1</a:t>
            </a:fld>
            <a:endParaRPr lang="en-US" altLang="en-US" sz="1200">
              <a:solidFill>
                <a:srgbClr val="898989"/>
              </a:solidFill>
              <a:ea typeface="Arial"/>
            </a:endParaRPr>
          </a:p>
        </p:txBody>
      </p:sp>
      <p:sp>
        <p:nvSpPr>
          <p:cNvPr id="5125" name="Footer Placeholder 14"/>
          <p:cNvSpPr txBox="1">
            <a:spLocks noGrp="1"/>
          </p:cNvSpPr>
          <p:nvPr>
            <p:ph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898989"/>
                </a:solidFill>
                <a:ea typeface="Arial"/>
              </a:rPr>
              <a:t>Revisi 04 Pemodelan Proses Bisnis</a:t>
            </a:r>
          </a:p>
        </p:txBody>
      </p:sp>
      <p:sp>
        <p:nvSpPr>
          <p:cNvPr id="5126" name="Rectangle 7"/>
          <p:cNvSpPr/>
          <p:nvPr/>
        </p:nvSpPr>
        <p:spPr>
          <a:xfrm>
            <a:off x="611188" y="26368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32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8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lang="en-US" altLang="en-US" sz="24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 kumimoji="0" lang="en-US" altLang="en-US" sz="2000" b="0" i="0" u="none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en-AU" altLang="en-US" sz="4400" dirty="0" err="1">
                <a:ea typeface="Arial"/>
              </a:rPr>
              <a:t>Metode</a:t>
            </a:r>
            <a:r>
              <a:rPr lang="en-AU" altLang="en-US" sz="4400" dirty="0">
                <a:ea typeface="Arial"/>
              </a:rPr>
              <a:t> </a:t>
            </a:r>
            <a:r>
              <a:rPr lang="en-AU" altLang="en-US" sz="4400" dirty="0" err="1">
                <a:ea typeface="Arial"/>
              </a:rPr>
              <a:t>Penelitian</a:t>
            </a:r>
            <a:r>
              <a:rPr lang="id-ID" altLang="en-US" sz="4400" dirty="0">
                <a:ea typeface="Arial"/>
              </a:rPr>
              <a:t> &amp; Penulisan Ilmiah</a:t>
            </a:r>
            <a:endParaRPr lang="en-US" altLang="en-US" sz="4400" dirty="0">
              <a:ea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 thruBlk="1"/>
      </p:transition>
    </mc:Choice>
    <mc:Fallback xmlns="" xmlns:p15="http://schemas.microsoft.com/office/powerpoint/2012/main">
      <p:transition spd="slow">
        <p:fade thruBlk="1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SI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dikomersialkan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Manuals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Education and training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Consultancy support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CASE tools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Pro forma documents</a:t>
            </a: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• Model building templates, and so on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7573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250" y="188640"/>
            <a:ext cx="8229600" cy="6559219"/>
          </a:xfrm>
        </p:spPr>
        <p:txBody>
          <a:bodyPr/>
          <a:lstStyle/>
          <a:p>
            <a:pPr marL="95250" indent="-95250">
              <a:buNone/>
            </a:pPr>
            <a:r>
              <a:rPr lang="en-US" altLang="en-US" sz="2000" dirty="0"/>
              <a:t> Cover</a:t>
            </a:r>
          </a:p>
          <a:p>
            <a:pPr marL="95250" indent="-95250">
              <a:buNone/>
            </a:pPr>
            <a:r>
              <a:rPr lang="en-US" altLang="en-US" sz="2000" dirty="0" err="1"/>
              <a:t>Lembar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Pengesahan</a:t>
            </a:r>
            <a:endParaRPr lang="en-US" altLang="en-US" sz="2000" dirty="0"/>
          </a:p>
          <a:p>
            <a:pPr marL="95250" indent="-95250">
              <a:buNone/>
            </a:pPr>
            <a:r>
              <a:rPr lang="en-US" altLang="en-US" sz="2000" dirty="0" err="1"/>
              <a:t>Daftar</a:t>
            </a:r>
            <a:r>
              <a:rPr lang="en-US" altLang="en-US" sz="2000" dirty="0"/>
              <a:t> Isi</a:t>
            </a:r>
          </a:p>
          <a:p>
            <a:pPr marL="95250" indent="-95250">
              <a:buNone/>
            </a:pPr>
            <a:r>
              <a:rPr lang="en-US" altLang="en-US" sz="2000" dirty="0" err="1"/>
              <a:t>Daftar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Gambar</a:t>
            </a:r>
            <a:endParaRPr lang="en-US" altLang="en-US" sz="2000" dirty="0"/>
          </a:p>
          <a:p>
            <a:pPr marL="95250" indent="-95250">
              <a:buNone/>
            </a:pPr>
            <a:r>
              <a:rPr lang="en-US" altLang="en-US" sz="2000" dirty="0" err="1"/>
              <a:t>Daftar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Tabel</a:t>
            </a:r>
            <a:endParaRPr lang="en-US" altLang="en-US" sz="2000" dirty="0"/>
          </a:p>
          <a:p>
            <a:pPr marL="95250" indent="-95250">
              <a:buNone/>
            </a:pPr>
            <a:r>
              <a:rPr lang="en-US" altLang="en-US" sz="2000" dirty="0" err="1"/>
              <a:t>Abstrak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Bab 1</a:t>
            </a:r>
          </a:p>
          <a:p>
            <a:r>
              <a:rPr lang="en-US" altLang="en-US" sz="2000" dirty="0" err="1"/>
              <a:t>Latar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Belakang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Masalah</a:t>
            </a:r>
            <a:endParaRPr lang="en-US" altLang="en-US" sz="2000" dirty="0"/>
          </a:p>
          <a:p>
            <a:r>
              <a:rPr lang="en-US" altLang="en-US" sz="2000" dirty="0" err="1"/>
              <a:t>Identifikasi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Masalah</a:t>
            </a:r>
            <a:endParaRPr lang="en-US" altLang="en-US" sz="2000" dirty="0"/>
          </a:p>
          <a:p>
            <a:r>
              <a:rPr lang="en-US" altLang="en-US" sz="2000" dirty="0" err="1"/>
              <a:t>Batasan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Masalah</a:t>
            </a:r>
            <a:endParaRPr lang="en-US" altLang="en-US" sz="2000" dirty="0"/>
          </a:p>
          <a:p>
            <a:r>
              <a:rPr lang="en-US" altLang="en-US" sz="2000" dirty="0" err="1"/>
              <a:t>Rumusan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Masalah</a:t>
            </a:r>
            <a:endParaRPr lang="en-US" altLang="en-US" sz="2000" dirty="0"/>
          </a:p>
          <a:p>
            <a:r>
              <a:rPr lang="en-US" altLang="en-US" sz="2000" dirty="0" err="1"/>
              <a:t>Tujuan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endParaRPr lang="en-US" altLang="en-US" sz="2000" dirty="0"/>
          </a:p>
          <a:p>
            <a:r>
              <a:rPr lang="en-US" altLang="en-US" sz="2000" dirty="0" err="1"/>
              <a:t>Manfaat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endParaRPr lang="en-US" altLang="en-US" sz="2000" dirty="0"/>
          </a:p>
          <a:p>
            <a:pPr>
              <a:buNone/>
            </a:pPr>
            <a:r>
              <a:rPr lang="en-US" sz="2000" dirty="0"/>
              <a:t>Bab 2</a:t>
            </a:r>
          </a:p>
          <a:p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endParaRPr lang="en-US" sz="2000" dirty="0"/>
          </a:p>
          <a:p>
            <a:r>
              <a:rPr lang="en-US" sz="2000" dirty="0" err="1"/>
              <a:t>Tinjauan</a:t>
            </a:r>
            <a:r>
              <a:rPr lang="en-US" sz="2000" dirty="0"/>
              <a:t> </a:t>
            </a:r>
            <a:r>
              <a:rPr lang="en-US" sz="2000" dirty="0" err="1"/>
              <a:t>Pustaka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8024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Bab 3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Bab 4</a:t>
            </a:r>
          </a:p>
          <a:p>
            <a:r>
              <a:rPr lang="en-US" dirty="0" err="1"/>
              <a:t>Hasil</a:t>
            </a:r>
            <a:endParaRPr lang="en-US" dirty="0"/>
          </a:p>
          <a:p>
            <a:r>
              <a:rPr lang="en-US" dirty="0" err="1"/>
              <a:t>Pembahasan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Bab 5</a:t>
            </a:r>
          </a:p>
          <a:p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saran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Lampiran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2416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208279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sz="6000" dirty="0"/>
              <a:t>TERIMA KASIH……</a:t>
            </a:r>
            <a:r>
              <a:rPr lang="en-US" sz="6000" dirty="0">
                <a:sym typeface="Wingdings" pitchFamily="2" charset="2"/>
              </a:rPr>
              <a:t></a:t>
            </a:r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81813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elaborasi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menganalisa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393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Dari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61998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2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Metode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Penelitian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Cara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128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23434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Sebaiknya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disesuaikan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memecahkan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menangani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mengevaluasi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riset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6220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Pengertian</a:t>
            </a:r>
            <a:r>
              <a:rPr lang="en-US" dirty="0"/>
              <a:t> lain </a:t>
            </a:r>
            <a:r>
              <a:rPr lang="en-US" dirty="0" err="1"/>
              <a:t>Metodologi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sistematis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teknik-teknik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733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Fase-fase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subfase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membimbing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memilih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tahapan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merencanakan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me-</a:t>
            </a:r>
            <a:r>
              <a:rPr lang="en-US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manage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mengevalusi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kemajuan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dikontrol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gantt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chart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dikontrol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gantt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chart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survei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tools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type recorder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model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visio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82047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penekanannya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manusianya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keilmiahannya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prakmatis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otomatis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395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kesuksesan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09054"/>
          </a:xfrm>
        </p:spPr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dominan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baik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Harganya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paling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murah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implementasi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singkat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beradaptasi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tools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baik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Disukai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pengguna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/>
          <a:lstStyle/>
          <a:p>
            <a:fld id="{DD600F66-A883-4A4D-8C9B-5370DBB766F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046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423</Words>
  <Application>Microsoft Office PowerPoint</Application>
  <PresentationFormat>On-screen Show (4:3)</PresentationFormat>
  <Paragraphs>81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Metodologi penelitian</vt:lpstr>
      <vt:lpstr>Metodologi penelitian</vt:lpstr>
      <vt:lpstr>PowerPoint Presentation</vt:lpstr>
      <vt:lpstr>Langkah-langkah dalam metodologi penelitian</vt:lpstr>
      <vt:lpstr>Pengertian lain Metodologi</vt:lpstr>
      <vt:lpstr>Metodologi terdiri dari</vt:lpstr>
      <vt:lpstr>Metodologi dari segi penekanannya </vt:lpstr>
      <vt:lpstr>Berbagai kriteria yang dapat digunakan untuk kesuksesan suatu Sistem Informasi: </vt:lpstr>
      <vt:lpstr>Metodologi pengembangan SI yang dikomersialkan, umumnya terdiri dari:</vt:lpstr>
      <vt:lpstr>PowerPoint Presentation</vt:lpstr>
      <vt:lpstr>PowerPoint Presentation</vt:lpstr>
      <vt:lpstr>  TERIMA KASIH……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82</cp:revision>
  <dcterms:created xsi:type="dcterms:W3CDTF">2010-04-18T12:06:30Z</dcterms:created>
  <dcterms:modified xsi:type="dcterms:W3CDTF">2025-12-14T14:43:27Z</dcterms:modified>
</cp:coreProperties>
</file>