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7" r:id="rId1"/>
  </p:sldMasterIdLst>
  <p:sldIdLst>
    <p:sldId id="256" r:id="rId2"/>
    <p:sldId id="266" r:id="rId3"/>
    <p:sldId id="257" r:id="rId4"/>
    <p:sldId id="26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5849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09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0244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2486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6983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0806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517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885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068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6011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546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566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128" y="1397285"/>
            <a:ext cx="8414535" cy="3380198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PERTEMUAN 12</a:t>
            </a:r>
            <a:br>
              <a:rPr lang="en-US" dirty="0"/>
            </a:br>
            <a:br>
              <a:rPr lang="en-US" dirty="0"/>
            </a:br>
            <a:r>
              <a:rPr lang="en-US" dirty="0"/>
              <a:t>STUDY KASUS DAN TABEL PERHITUNGAN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Prediksi Rating (Item-Based)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Rumus:</a:t>
            </a:r>
          </a:p>
          <a:p>
            <a:pPr lvl="1"/>
            <a:r>
              <a:t>Pred = Σ(sim(item,target) × rating user) / Σ(sim(item,target))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Prediksi Item-Based U1 → Item 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Similarity(D,A) = 0.72</a:t>
            </a:r>
          </a:p>
          <a:p>
            <a:pPr lvl="1"/>
            <a:r>
              <a:t>Similarity(D,C) = 0.68</a:t>
            </a:r>
          </a:p>
          <a:p>
            <a:pPr lvl="1"/>
            <a:r>
              <a:t>Rating U1: A=5, C=4</a:t>
            </a:r>
          </a:p>
          <a:p>
            <a:pPr lvl="1"/>
            <a:r>
              <a:t>Pred = (5×0.72 + 4×0.68) / (0.72+0.68)</a:t>
            </a:r>
          </a:p>
          <a:p>
            <a:pPr lvl="1"/>
            <a:r>
              <a:t>Pred = 4.37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User-Based: Prediksi 2.47 → Tidak direkomendasikan</a:t>
            </a:r>
          </a:p>
          <a:p>
            <a:pPr lvl="1"/>
            <a:r>
              <a:t>Item-Based: Prediksi 4.37 → Direkomendasikan</a:t>
            </a:r>
          </a:p>
          <a:p>
            <a:pPr lvl="1"/>
            <a:r>
              <a:t>Item-Based lebih stabil dan unggul untuk dataset besar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855CC1-CC97-307D-CA41-2C53747085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92CCF-E216-711A-28A6-1E464B024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Studi Kasus </a:t>
            </a:r>
            <a:br>
              <a:rPr lang="en-US" dirty="0"/>
            </a:br>
            <a:r>
              <a:rPr dirty="0" err="1"/>
              <a:t>Sistem</a:t>
            </a:r>
            <a:r>
              <a:rPr dirty="0"/>
              <a:t> </a:t>
            </a:r>
            <a:r>
              <a:rPr dirty="0" err="1"/>
              <a:t>Rekomendasi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98021-2377-D89F-D463-5D1CD34E2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Menggunakan</a:t>
            </a:r>
            <a:r>
              <a:rPr dirty="0"/>
              <a:t> User-Based &amp; Item-Based Collaborative Filtering</a:t>
            </a:r>
            <a:endParaRPr lang="en-US" dirty="0"/>
          </a:p>
          <a:p>
            <a:r>
              <a:rPr lang="en-US" dirty="0" err="1"/>
              <a:t>Membuat</a:t>
            </a:r>
            <a:r>
              <a:rPr lang="en-US" dirty="0"/>
              <a:t> </a:t>
            </a:r>
            <a:r>
              <a:rPr dirty="0" err="1"/>
              <a:t>tabel</a:t>
            </a:r>
            <a:r>
              <a:rPr dirty="0"/>
              <a:t> dan </a:t>
            </a:r>
            <a:r>
              <a:rPr dirty="0" err="1"/>
              <a:t>perhitungan</a:t>
            </a:r>
            <a:r>
              <a:rPr dirty="0"/>
              <a:t> similarity</a:t>
            </a:r>
          </a:p>
        </p:txBody>
      </p:sp>
    </p:spTree>
    <p:extLst>
      <p:ext uri="{BB962C8B-B14F-4D97-AF65-F5344CB8AC3E}">
        <p14:creationId xmlns:p14="http://schemas.microsoft.com/office/powerpoint/2010/main" val="2523069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Tabel Dataset Rating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t>User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Item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Item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Item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Item 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U1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U2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U3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U4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58B17-F378-9685-CC8C-0D080A666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951" y="365866"/>
            <a:ext cx="7415883" cy="438653"/>
          </a:xfrm>
        </p:spPr>
        <p:txBody>
          <a:bodyPr>
            <a:normAutofit fontScale="90000"/>
          </a:bodyPr>
          <a:lstStyle/>
          <a:p>
            <a:r>
              <a:rPr lang="en-US" dirty="0"/>
              <a:t>Teknik </a:t>
            </a:r>
            <a:r>
              <a:rPr lang="en-US" dirty="0" err="1"/>
              <a:t>Perhitungan</a:t>
            </a:r>
            <a:r>
              <a:rPr lang="en-US" dirty="0"/>
              <a:t> </a:t>
            </a:r>
            <a:r>
              <a:rPr lang="en-US" dirty="0" err="1"/>
              <a:t>Rekomendasi</a:t>
            </a:r>
            <a:endParaRPr lang="en-US" dirty="0"/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FEE64663-277E-82F8-743C-9A936EDA94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295554"/>
              </p:ext>
            </p:extLst>
          </p:nvPr>
        </p:nvGraphicFramePr>
        <p:xfrm>
          <a:off x="349321" y="985638"/>
          <a:ext cx="8239875" cy="5213421"/>
        </p:xfrm>
        <a:graphic>
          <a:graphicData uri="http://schemas.openxmlformats.org/drawingml/2006/table">
            <a:tbl>
              <a:tblPr/>
              <a:tblGrid>
                <a:gridCol w="373952">
                  <a:extLst>
                    <a:ext uri="{9D8B030D-6E8A-4147-A177-3AD203B41FA5}">
                      <a16:colId xmlns:a16="http://schemas.microsoft.com/office/drawing/2014/main" val="2457702292"/>
                    </a:ext>
                  </a:extLst>
                </a:gridCol>
                <a:gridCol w="1811990">
                  <a:extLst>
                    <a:ext uri="{9D8B030D-6E8A-4147-A177-3AD203B41FA5}">
                      <a16:colId xmlns:a16="http://schemas.microsoft.com/office/drawing/2014/main" val="2560231813"/>
                    </a:ext>
                  </a:extLst>
                </a:gridCol>
                <a:gridCol w="1277820">
                  <a:extLst>
                    <a:ext uri="{9D8B030D-6E8A-4147-A177-3AD203B41FA5}">
                      <a16:colId xmlns:a16="http://schemas.microsoft.com/office/drawing/2014/main" val="3607912281"/>
                    </a:ext>
                  </a:extLst>
                </a:gridCol>
                <a:gridCol w="3128138">
                  <a:extLst>
                    <a:ext uri="{9D8B030D-6E8A-4147-A177-3AD203B41FA5}">
                      <a16:colId xmlns:a16="http://schemas.microsoft.com/office/drawing/2014/main" val="2754071203"/>
                    </a:ext>
                  </a:extLst>
                </a:gridCol>
                <a:gridCol w="1647975">
                  <a:extLst>
                    <a:ext uri="{9D8B030D-6E8A-4147-A177-3AD203B41FA5}">
                      <a16:colId xmlns:a16="http://schemas.microsoft.com/office/drawing/2014/main" val="3780803796"/>
                    </a:ext>
                  </a:extLst>
                </a:gridCol>
              </a:tblGrid>
              <a:tr h="61134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Teknik Perhitungan</a:t>
                      </a:r>
                      <a:endParaRPr lang="en-US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Kategori</a:t>
                      </a:r>
                      <a:endParaRPr lang="en-US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Deskripsi Singkat</a:t>
                      </a:r>
                      <a:endParaRPr lang="en-US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Kapan </a:t>
                      </a:r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Digunakan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7174941"/>
                  </a:ext>
                </a:extLst>
              </a:tr>
              <a:tr h="4346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Cosine Similarity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Collaborative Filtering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Mengukur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kemiripan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berdasarkan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sudut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vektor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rating.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b-NO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Untuk menentukan item/user yang mirip.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2602318"/>
                  </a:ext>
                </a:extLst>
              </a:tr>
              <a:tr h="43556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Pearson Correlation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Collaborative Filtering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Mengukur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korelasi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linear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antar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user/item.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Jika user memiliki gaya rating berbeda.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9030537"/>
                  </a:ext>
                </a:extLst>
              </a:tr>
              <a:tr h="6407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Weighted Average Prediction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CF Prediction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Menghitung prediksi rating berbobot similarity.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Menghasilkan nilai rating baru yang diperkirakan.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9943494"/>
                  </a:ext>
                </a:extLst>
              </a:tr>
              <a:tr h="6407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Euclidean Distance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Content-Based / Clustering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Mengukur jarak antar fitur numerik.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rekomendasi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berbasis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fitur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numerik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7250314"/>
                  </a:ext>
                </a:extLst>
              </a:tr>
              <a:tr h="6407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Weighted Hybrid Scoring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Hybrid Method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Kombinasi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skor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dari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CF + CBF + model lain.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Ketika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ingin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akurasi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lebih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tinggi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dengan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gabungan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teknik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4462520"/>
                  </a:ext>
                </a:extLst>
              </a:tr>
              <a:tr h="4346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KNN (k-Nearest Neighbor)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Model-Based / CF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i-FI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Menemukan k user/item terdekat.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Dasar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UB-CF dan IB-CF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sederhana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1471998"/>
                  </a:ext>
                </a:extLst>
              </a:tr>
              <a:tr h="4346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Machine Learning Regression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Supervised Model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nn-NO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Prediksi rating menggunakan model regresi/ensemble.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Jika ada rating + fitur item + fitur user.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7012713"/>
                  </a:ext>
                </a:extLst>
              </a:tr>
              <a:tr h="7927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Deep Learning (NCF / Autoencoder / Embedding)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Neural Model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Pemodelan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kompleks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dengan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neural network.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skala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besar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dan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akurasi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tinggi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7778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3988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7340913" cy="1049235"/>
          </a:xfrm>
        </p:spPr>
        <p:txBody>
          <a:bodyPr>
            <a:normAutofit fontScale="90000"/>
          </a:bodyPr>
          <a:lstStyle/>
          <a:p>
            <a:r>
              <a:rPr dirty="0"/>
              <a:t>Teknik </a:t>
            </a:r>
            <a:r>
              <a:rPr dirty="0" err="1"/>
              <a:t>Perhitungan</a:t>
            </a:r>
            <a:r>
              <a:rPr lang="en-US" dirty="0"/>
              <a:t> </a:t>
            </a:r>
            <a:r>
              <a:rPr lang="en-US" dirty="0" err="1"/>
              <a:t>Kemiripan</a:t>
            </a:r>
            <a:r>
              <a:rPr lang="en-US" dirty="0"/>
              <a:t> (Similarity) pada </a:t>
            </a:r>
            <a:r>
              <a:rPr lang="en-US" dirty="0" err="1"/>
              <a:t>prilaku</a:t>
            </a:r>
            <a:r>
              <a:rPr lang="en-US" dirty="0"/>
              <a:t> user/rating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dirty="0"/>
              <a:t>Cosine Similarity</a:t>
            </a:r>
            <a:r>
              <a:rPr lang="en-US" dirty="0"/>
              <a:t> ( </a:t>
            </a:r>
            <a:r>
              <a:rPr lang="en-US" dirty="0" err="1"/>
              <a:t>Kemiripan</a:t>
            </a:r>
            <a:r>
              <a:rPr lang="en-US" dirty="0"/>
              <a:t> user/Item)</a:t>
            </a:r>
          </a:p>
          <a:p>
            <a:pPr marL="457200" indent="-457200">
              <a:buAutoNum type="arabicPeriod"/>
            </a:pPr>
            <a:r>
              <a:rPr dirty="0"/>
              <a:t>Pearson Correlation</a:t>
            </a:r>
            <a:r>
              <a:rPr lang="en-US" dirty="0"/>
              <a:t> (</a:t>
            </a:r>
            <a:r>
              <a:rPr lang="en-US" dirty="0" err="1"/>
              <a:t>Korelasi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rating)</a:t>
            </a:r>
          </a:p>
          <a:p>
            <a:pPr marL="457200" indent="-457200">
              <a:buAutoNum type="arabicPeriod"/>
            </a:pPr>
            <a:r>
              <a:rPr dirty="0"/>
              <a:t>Weighted Rating Prediction</a:t>
            </a:r>
            <a:r>
              <a:rPr lang="en-US" dirty="0"/>
              <a:t> (</a:t>
            </a:r>
            <a:r>
              <a:rPr lang="en-US" dirty="0" err="1"/>
              <a:t>Prediksi</a:t>
            </a:r>
            <a:r>
              <a:rPr lang="en-US" dirty="0"/>
              <a:t> rating)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Cosine Similarity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Rumus:</a:t>
            </a:r>
          </a:p>
          <a:p>
            <a:pPr lvl="1"/>
            <a:r>
              <a:t>similarity(A,B) = Σ(Ai × Bi) / (√ΣAi² × √ΣBi²)</a:t>
            </a:r>
          </a:p>
          <a:p>
            <a:pPr lvl="1"/>
            <a:r>
              <a:t>Digunakan untuk mengukur kemiripan user/item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Contoh Cosine Similarity U1 &amp; U2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Data dipakai: Item A dan C</a:t>
            </a:r>
          </a:p>
          <a:p>
            <a:pPr lvl="1"/>
            <a:r>
              <a:t>U1 = [5, 4]</a:t>
            </a:r>
          </a:p>
          <a:p>
            <a:pPr lvl="1"/>
            <a:r>
              <a:t>U2 = [4, 5]</a:t>
            </a:r>
          </a:p>
          <a:p>
            <a:pPr lvl="1"/>
            <a:r>
              <a:t>Dot product = 5×4 + 4×5 = 40</a:t>
            </a:r>
          </a:p>
          <a:p>
            <a:pPr lvl="1"/>
            <a:r>
              <a:t>Magnitude U1 = √(25 +16) = √41</a:t>
            </a:r>
          </a:p>
          <a:p>
            <a:pPr lvl="1"/>
            <a:r>
              <a:t>Magnitude U2 = √(16 +25) = √41</a:t>
            </a:r>
          </a:p>
          <a:p>
            <a:pPr lvl="1"/>
            <a:r>
              <a:t>Similarity = 40 / (√41 × √41) = 40 / 41 ≈ 0.975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Prediksi Rating (User-Based)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Rumus Weighted Mean:</a:t>
            </a:r>
          </a:p>
          <a:p>
            <a:pPr lvl="1"/>
            <a:r>
              <a:t>Pred = Σ(sim(user, neighbor) × rating) / Σ(sim(user, neighbor))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Prediksi User-Based U1 → Item 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Neighbors: U2 &amp; U3</a:t>
            </a:r>
          </a:p>
          <a:p>
            <a:pPr lvl="1"/>
            <a:r>
              <a:t>Similarity(U1,U2) ≈ 0.89</a:t>
            </a:r>
          </a:p>
          <a:p>
            <a:pPr lvl="1"/>
            <a:r>
              <a:t>Similarity(U1,U3) ≈ 0.95</a:t>
            </a:r>
          </a:p>
          <a:p>
            <a:pPr lvl="1"/>
            <a:r>
              <a:t>Perhitungan:</a:t>
            </a:r>
          </a:p>
          <a:p>
            <a:pPr lvl="1"/>
            <a:r>
              <a:t>Pred = (0.89×3 + 0.95×2) / (0.89+0.95) = 2.47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35</TotalTime>
  <Words>555</Words>
  <Application>Microsoft Office PowerPoint</Application>
  <PresentationFormat>On-screen Show (4:3)</PresentationFormat>
  <Paragraphs>114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Gill Sans MT</vt:lpstr>
      <vt:lpstr>Times New Roman</vt:lpstr>
      <vt:lpstr>Gallery</vt:lpstr>
      <vt:lpstr>PERTEMUAN 12  STUDY KASUS DAN TABEL PERHITUNGAN</vt:lpstr>
      <vt:lpstr>Studi Kasus  Sistem Rekomendasi</vt:lpstr>
      <vt:lpstr>Tabel Dataset Rating</vt:lpstr>
      <vt:lpstr>Teknik Perhitungan Rekomendasi</vt:lpstr>
      <vt:lpstr>Teknik Perhitungan Kemiripan (Similarity) pada prilaku user/rating</vt:lpstr>
      <vt:lpstr>Cosine Similarity</vt:lpstr>
      <vt:lpstr>Contoh Cosine Similarity U1 &amp; U2</vt:lpstr>
      <vt:lpstr>Prediksi Rating (User-Based)</vt:lpstr>
      <vt:lpstr>Prediksi User-Based U1 → Item D</vt:lpstr>
      <vt:lpstr>Prediksi Rating (Item-Based)</vt:lpstr>
      <vt:lpstr>Prediksi Item-Based U1 → Item D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Oci Asus</cp:lastModifiedBy>
  <cp:revision>2</cp:revision>
  <dcterms:created xsi:type="dcterms:W3CDTF">2013-01-27T09:14:16Z</dcterms:created>
  <dcterms:modified xsi:type="dcterms:W3CDTF">2025-12-07T15:20:52Z</dcterms:modified>
  <cp:category/>
</cp:coreProperties>
</file>