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7" r:id="rId1"/>
  </p:sldMasterIdLst>
  <p:sldIdLst>
    <p:sldId id="256" r:id="rId2"/>
    <p:sldId id="26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849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0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24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2486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6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080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517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8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6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6011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46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6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128" y="1397285"/>
            <a:ext cx="8414535" cy="3380198"/>
          </a:xfrm>
        </p:spPr>
        <p:txBody>
          <a:bodyPr>
            <a:normAutofit/>
          </a:bodyPr>
          <a:lstStyle/>
          <a:p>
            <a:pPr algn="ctr" rtl="0"/>
            <a:r>
              <a:rPr lang="en-US" dirty="0"/>
              <a:t>MEETING 12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CASE STUDY AND CALCULATION TABLE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Rating Prediction (Item-Based)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Formula:</a:t>
            </a:r>
          </a:p>
          <a:p>
            <a:pPr lvl="1" algn="l" rtl="0"/>
            <a:r>
              <a:t>Pred = Σ(sim(item,target) × user rating) / Σ(sim(item,target))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t>Item-Based Prediction U1 → Item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Similarity(D,A) = 0.72</a:t>
            </a:r>
          </a:p>
          <a:p>
            <a:pPr lvl="1" algn="l" rtl="0"/>
            <a:r>
              <a:t>Similarity(D,C) = 0.68</a:t>
            </a:r>
          </a:p>
          <a:p>
            <a:pPr lvl="1" algn="l" rtl="0"/>
            <a:r>
              <a:t>U1 Rating: A=5, C=4</a:t>
            </a:r>
          </a:p>
          <a:p>
            <a:pPr lvl="1" algn="l" rtl="0"/>
            <a:r>
              <a:t>Pred = (5×0.72 + 4×0.68) / (0.72+0.68)</a:t>
            </a:r>
          </a:p>
          <a:p>
            <a:pPr lvl="1" algn="l" rtl="0"/>
            <a:r>
              <a:t>Pred = 4.37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User-Based: Prediction 2.47 → Not recommended</a:t>
            </a:r>
          </a:p>
          <a:p>
            <a:pPr lvl="1" algn="l" rtl="0"/>
            <a:r>
              <a:t>Item-Based: Prediction 4.37 → Recommended</a:t>
            </a:r>
          </a:p>
          <a:p>
            <a:pPr lvl="1" algn="l" rtl="0"/>
            <a:r>
              <a:t>Item-Based is more stable and superior for large datasets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55CC1-CC97-307D-CA41-2C5374708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92CCF-E216-711A-28A6-1E464B024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dirty="0"/>
              <a:t>Case study</a:t>
            </a:r>
            <a:br>
              <a:rPr lang="en-US" dirty="0"/>
            </a:br>
            <a:r>
              <a:rPr dirty="0" err="1"/>
              <a:t>System</a:t>
            </a:r>
            <a:r>
              <a:rPr dirty="0"/>
              <a:t> </a:t>
            </a:r>
            <a:r>
              <a:rPr dirty="0" err="1"/>
              <a:t>Recommendation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8021-2377-D89F-D463-5D1CD34E2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dirty="0" err="1"/>
              <a:t>Use</a:t>
            </a:r>
            <a:r>
              <a:rPr dirty="0"/>
              <a:t>User-Based &amp; Item-Based Collaborative Filtering</a:t>
            </a:r>
            <a:endParaRPr lang="en-US" dirty="0"/>
          </a:p>
          <a:p>
            <a:pPr algn="l" rtl="0"/>
            <a:r>
              <a:rPr lang="en-US" dirty="0" err="1"/>
              <a:t>Make</a:t>
            </a:r>
            <a:r>
              <a:rPr lang="en-US" dirty="0"/>
              <a:t> </a:t>
            </a:r>
            <a:r>
              <a:rPr dirty="0" err="1"/>
              <a:t>table</a:t>
            </a:r>
            <a:r>
              <a:rPr dirty="0"/>
              <a:t>And</a:t>
            </a:r>
            <a:r>
              <a:rPr dirty="0" err="1"/>
              <a:t>calculation</a:t>
            </a:r>
            <a:r>
              <a:rPr dirty="0"/>
              <a:t>similarity</a:t>
            </a:r>
          </a:p>
        </p:txBody>
      </p:sp>
    </p:spTree>
    <p:extLst>
      <p:ext uri="{BB962C8B-B14F-4D97-AF65-F5344CB8AC3E}">
        <p14:creationId xmlns:p14="http://schemas.microsoft.com/office/powerpoint/2010/main" val="252306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Rating Dataset Table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l" rtl="0"/>
                      <a:r>
                        <a:t>User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Item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Item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Item 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Item 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/>
                      <a:r>
                        <a:t>U1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/>
                      <a:r>
                        <a:t>U2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/>
                      <a:r>
                        <a:t>U3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rtl="0"/>
                      <a:r>
                        <a:t>U4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8B17-F378-9685-CC8C-0D080A66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951" y="365866"/>
            <a:ext cx="7415883" cy="438653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dirty="0"/>
              <a:t>Technique</a:t>
            </a:r>
            <a:r>
              <a:rPr lang="en-US" dirty="0" err="1"/>
              <a:t>Calculation</a:t>
            </a:r>
            <a:r>
              <a:rPr lang="en-US" dirty="0"/>
              <a:t> </a:t>
            </a:r>
            <a:r>
              <a:rPr lang="en-US" dirty="0" err="1"/>
              <a:t>Recommendation</a:t>
            </a:r>
            <a:endParaRPr lang="en-US" dirty="0"/>
          </a:p>
        </p:txBody>
      </p:sp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EE64663-277E-82F8-743C-9A936EDA9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295554"/>
              </p:ext>
            </p:extLst>
          </p:nvPr>
        </p:nvGraphicFramePr>
        <p:xfrm>
          <a:off x="349321" y="985638"/>
          <a:ext cx="8239875" cy="5853501"/>
        </p:xfrm>
        <a:graphic>
          <a:graphicData uri="http://schemas.openxmlformats.org/drawingml/2006/table">
            <a:tbl>
              <a:tblPr/>
              <a:tblGrid>
                <a:gridCol w="373952">
                  <a:extLst>
                    <a:ext uri="{9D8B030D-6E8A-4147-A177-3AD203B41FA5}">
                      <a16:colId xmlns:a16="http://schemas.microsoft.com/office/drawing/2014/main" val="2457702292"/>
                    </a:ext>
                  </a:extLst>
                </a:gridCol>
                <a:gridCol w="1811990">
                  <a:extLst>
                    <a:ext uri="{9D8B030D-6E8A-4147-A177-3AD203B41FA5}">
                      <a16:colId xmlns:a16="http://schemas.microsoft.com/office/drawing/2014/main" val="2560231813"/>
                    </a:ext>
                  </a:extLst>
                </a:gridCol>
                <a:gridCol w="1277820">
                  <a:extLst>
                    <a:ext uri="{9D8B030D-6E8A-4147-A177-3AD203B41FA5}">
                      <a16:colId xmlns:a16="http://schemas.microsoft.com/office/drawing/2014/main" val="3607912281"/>
                    </a:ext>
                  </a:extLst>
                </a:gridCol>
                <a:gridCol w="3128138">
                  <a:extLst>
                    <a:ext uri="{9D8B030D-6E8A-4147-A177-3AD203B41FA5}">
                      <a16:colId xmlns:a16="http://schemas.microsoft.com/office/drawing/2014/main" val="2754071203"/>
                    </a:ext>
                  </a:extLst>
                </a:gridCol>
                <a:gridCol w="1647975">
                  <a:extLst>
                    <a:ext uri="{9D8B030D-6E8A-4147-A177-3AD203B41FA5}">
                      <a16:colId xmlns:a16="http://schemas.microsoft.com/office/drawing/2014/main" val="3780803796"/>
                    </a:ext>
                  </a:extLst>
                </a:gridCol>
              </a:tblGrid>
              <a:tr h="611342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Calculation Techniques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Category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20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 Description</a:t>
                      </a:r>
                      <a:endParaRPr lang="en-US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When</a:t>
                      </a:r>
                      <a:r>
                        <a:rPr lang="en-US" sz="20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Used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174941"/>
                  </a:ext>
                </a:extLst>
              </a:tr>
              <a:tr h="434607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Cosine Similarity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Collaborative Filtering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similarity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based on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corner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vector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rating.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nb-NO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determine similar items/users.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602318"/>
                  </a:ext>
                </a:extLst>
              </a:tr>
              <a:tr h="435568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Pearson Correlation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Collaborative Filtering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correlation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linear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between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user/item.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 users have different rating styles.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030537"/>
                  </a:ext>
                </a:extLst>
              </a:tr>
              <a:tr h="640798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Average Prediction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CF Prediction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Calculates similarity-weighted rating predictions.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Generates a new estimated rating value.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943494"/>
                  </a:ext>
                </a:extLst>
              </a:tr>
              <a:tr h="640798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Euclidean Distance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Content-Based / Clustering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sv-SE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Measures the distance between numeric features.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recommendation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based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feature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numeric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7250314"/>
                  </a:ext>
                </a:extLst>
              </a:tr>
              <a:tr h="640798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Weighted Hybrid Scoring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Hybrid Method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score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from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CF + CBF + other models.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When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want to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accuracy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tall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combination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technique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462520"/>
                  </a:ext>
                </a:extLst>
              </a:tr>
              <a:tr h="434607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KNN (k-Nearest Neighbor)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Model-Based / CF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fi-FI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Finds the nearest k users/items.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Base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UB-CF and IB-CF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simple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1471998"/>
                  </a:ext>
                </a:extLst>
              </a:tr>
              <a:tr h="434607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Machine Learning Regression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Supervised Model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nn-NO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Rating prediction using regression/ensemble models.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If there is rating + item features + user features.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012713"/>
                  </a:ext>
                </a:extLst>
              </a:tr>
              <a:tr h="792717"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 Learning (NCF / Autoencoder / Embedding)</a:t>
                      </a:r>
                      <a:endParaRPr lang="en-US" sz="1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Neural Model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Modeling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complex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neural network.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>
                        <a:buNone/>
                      </a:pP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scale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big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accuracy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tall</a:t>
                      </a:r>
                      <a:r>
                        <a:rPr lang="en-US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2998" marR="22998" marT="11499" marB="1149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778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988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7340913" cy="1049235"/>
          </a:xfrm>
        </p:spPr>
        <p:txBody>
          <a:bodyPr>
            <a:normAutofit fontScale="90000"/>
          </a:bodyPr>
          <a:lstStyle/>
          <a:p>
            <a:pPr algn="l" rtl="0"/>
            <a:r>
              <a:rPr dirty="0"/>
              <a:t>Technique</a:t>
            </a:r>
            <a:r>
              <a:rPr dirty="0" err="1"/>
              <a:t>Calculation</a:t>
            </a:r>
            <a:r>
              <a:rPr lang="en-US" dirty="0"/>
              <a:t> </a:t>
            </a:r>
            <a:r>
              <a:rPr lang="en-US" dirty="0" err="1"/>
              <a:t>Similarities</a:t>
            </a:r>
            <a:r>
              <a:rPr lang="en-US" dirty="0"/>
              <a:t>(Similarity) on</a:t>
            </a:r>
            <a:r>
              <a:rPr lang="en-US" dirty="0" err="1"/>
              <a:t>behavior</a:t>
            </a:r>
            <a:r>
              <a:rPr lang="en-US" dirty="0"/>
              <a:t>user/rating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 rtl="0">
              <a:buAutoNum type="arabicPeriod"/>
            </a:pPr>
            <a:r>
              <a:rPr dirty="0"/>
              <a:t>Cosine Similarity</a:t>
            </a:r>
            <a:r>
              <a:rPr lang="en-US" dirty="0"/>
              <a:t>(</a:t>
            </a:r>
            <a:r>
              <a:rPr lang="en-US" dirty="0" err="1"/>
              <a:t>Similarities</a:t>
            </a:r>
            <a:r>
              <a:rPr lang="en-US" dirty="0"/>
              <a:t>user/Item)</a:t>
            </a:r>
          </a:p>
          <a:p>
            <a:pPr marL="457200" indent="-457200" algn="l" rtl="0">
              <a:buAutoNum type="arabicPeriod"/>
            </a:pPr>
            <a:r>
              <a:rPr dirty="0"/>
              <a:t>Pearson Correlation</a:t>
            </a:r>
            <a:r>
              <a:rPr lang="en-US" dirty="0"/>
              <a:t>(</a:t>
            </a:r>
            <a:r>
              <a:rPr lang="en-US" dirty="0" err="1"/>
              <a:t>Correlation</a:t>
            </a:r>
            <a:r>
              <a:rPr lang="en-US" dirty="0"/>
              <a:t> </a:t>
            </a:r>
            <a:r>
              <a:rPr lang="en-US" dirty="0" err="1"/>
              <a:t>between</a:t>
            </a:r>
            <a:r>
              <a:rPr lang="en-US" dirty="0"/>
              <a:t>rating)</a:t>
            </a:r>
          </a:p>
          <a:p>
            <a:pPr marL="457200" indent="-457200" algn="l" rtl="0">
              <a:buAutoNum type="arabicPeriod"/>
            </a:pPr>
            <a:r>
              <a:rPr dirty="0"/>
              <a:t>Weighted Rating Prediction</a:t>
            </a:r>
            <a:r>
              <a:rPr lang="en-US" dirty="0"/>
              <a:t>(</a:t>
            </a:r>
            <a:r>
              <a:rPr lang="en-US" dirty="0" err="1"/>
              <a:t>Prediction</a:t>
            </a:r>
            <a:r>
              <a:rPr lang="en-US" dirty="0"/>
              <a:t>rating)</a:t>
            </a:r>
          </a:p>
          <a:p>
            <a:pPr marL="0" indent="0" algn="l" rtl="0"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Cosine Similarity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Formula:</a:t>
            </a:r>
          </a:p>
          <a:p>
            <a:pPr lvl="1" algn="l" rtl="0"/>
            <a:r>
              <a:t>similarity(A,B) = Σ(Ai × Bi) / (√ΣAi² × √ΣBi²)</a:t>
            </a:r>
          </a:p>
          <a:p>
            <a:pPr lvl="1" algn="l" rtl="0"/>
            <a:r>
              <a:t>Used to measure user/item similarity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t>Example of Cosine Similarity U1 &amp; U2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Data used: Items A and C</a:t>
            </a:r>
          </a:p>
          <a:p>
            <a:pPr lvl="1" algn="l" rtl="0"/>
            <a:r>
              <a:t>U1 = [5, 4]</a:t>
            </a:r>
          </a:p>
          <a:p>
            <a:pPr lvl="1" algn="l" rtl="0"/>
            <a:r>
              <a:t>U2 = [4, 5]</a:t>
            </a:r>
          </a:p>
          <a:p>
            <a:pPr lvl="1" algn="l" rtl="0"/>
            <a:r>
              <a:t>Dot product = 5×4 + 4×5 = 40</a:t>
            </a:r>
          </a:p>
          <a:p>
            <a:pPr lvl="1" algn="l" rtl="0"/>
            <a:r>
              <a:t>Magnitude U1 = √(25 +16) = √41</a:t>
            </a:r>
          </a:p>
          <a:p>
            <a:pPr lvl="1" algn="l" rtl="0"/>
            <a:r>
              <a:t>Magnitude U2 = √(16 +25) = √41</a:t>
            </a:r>
          </a:p>
          <a:p>
            <a:pPr lvl="1" algn="l" rtl="0"/>
            <a:r>
              <a:t>Similarity = 40 / (√41 × √41) = 40 / 41 ≈ 0.975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t>Rating Prediction (User-Based)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Weighted Mean Formula:</a:t>
            </a:r>
          </a:p>
          <a:p>
            <a:pPr lvl="1" algn="l" rtl="0"/>
            <a:r>
              <a:t>Pred = Σ(sim(user, neighbor) × rating) / Σ(sim(user, neighbor))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t>User-Based Prediction U1 → Item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t>Neighbors: U2 &amp; U3</a:t>
            </a:r>
          </a:p>
          <a:p>
            <a:pPr lvl="1" algn="l" rtl="0"/>
            <a:r>
              <a:t>Similarity(U1,U2) ≈ 0.89</a:t>
            </a:r>
          </a:p>
          <a:p>
            <a:pPr lvl="1" algn="l" rtl="0"/>
            <a:r>
              <a:t>Similarity(U1,U3) ≈ 0.95</a:t>
            </a:r>
          </a:p>
          <a:p>
            <a:pPr lvl="1" algn="l" rtl="0"/>
            <a:r>
              <a:t>Calculation:</a:t>
            </a:r>
          </a:p>
          <a:p>
            <a:pPr lvl="1" algn="l" rtl="0"/>
            <a:r>
              <a:t>Pred = (0.89×3 + 0.95×2) / (0.89+0.95) = 2.47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35</TotalTime>
  <Words>536</Words>
  <Application>Microsoft Office PowerPoint</Application>
  <PresentationFormat>On-screen Show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Times New Roman</vt:lpstr>
      <vt:lpstr>Gallery</vt:lpstr>
      <vt:lpstr>MEETING 12  CASE STUDY AND CALCULATION TABLE</vt:lpstr>
      <vt:lpstr>Case study System Recommendation</vt:lpstr>
      <vt:lpstr>Rating Dataset Table</vt:lpstr>
      <vt:lpstr>TechniqueCalculation Recommendation</vt:lpstr>
      <vt:lpstr>TechniqueCalculation Similarities(Similarity) onbehavioruser/rating</vt:lpstr>
      <vt:lpstr>Cosine Similarity</vt:lpstr>
      <vt:lpstr>Example of Cosine Similarity U1 &amp; U2</vt:lpstr>
      <vt:lpstr>Rating Prediction (User-Based)</vt:lpstr>
      <vt:lpstr>User-Based Prediction U1 → Item D</vt:lpstr>
      <vt:lpstr>Rating Prediction (Item-Based)</vt:lpstr>
      <vt:lpstr>Item-Based Prediction U1 → Item D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Oci Asus</cp:lastModifiedBy>
  <cp:revision>3</cp:revision>
  <dcterms:created xsi:type="dcterms:W3CDTF">2013-01-27T09:14:16Z</dcterms:created>
  <dcterms:modified xsi:type="dcterms:W3CDTF">2025-12-14T15:10:32Z</dcterms:modified>
  <cp:category/>
</cp:coreProperties>
</file>