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5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98" autoAdjust="0"/>
    <p:restoredTop sz="94618" autoAdjust="0"/>
  </p:normalViewPr>
  <p:slideViewPr>
    <p:cSldViewPr>
      <p:cViewPr>
        <p:scale>
          <a:sx n="124" d="100"/>
          <a:sy n="124" d="100"/>
        </p:scale>
        <p:origin x="13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539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4B53B06-370A-47CF-806E-32B412E06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23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F7D428-8D07-4559-ADB6-AE06B3B2F18C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9783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9F2F9-8217-40BC-92C9-6658955016C7}" type="slidenum">
              <a:rPr lang="en-US"/>
              <a:pPr/>
              <a:t>10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7136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9F2F9-8217-40BC-92C9-6658955016C7}" type="slidenum">
              <a:rPr lang="en-US"/>
              <a:pPr/>
              <a:t>11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6972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9F2F9-8217-40BC-92C9-6658955016C7}" type="slidenum">
              <a:rPr lang="en-US"/>
              <a:pPr/>
              <a:t>12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7204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FCEE9D-FD60-48CC-9D2D-936662039DD9}" type="slidenum">
              <a:rPr lang="en-US"/>
              <a:pPr/>
              <a:t>13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967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9F2F9-8217-40BC-92C9-6658955016C7}" type="slidenum">
              <a:rPr lang="en-US"/>
              <a:pPr/>
              <a:t>2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3792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9F2F9-8217-40BC-92C9-6658955016C7}" type="slidenum">
              <a:rPr lang="en-US"/>
              <a:pPr/>
              <a:t>3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1522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9F2F9-8217-40BC-92C9-6658955016C7}" type="slidenum">
              <a:rPr lang="en-US"/>
              <a:pPr/>
              <a:t>4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1826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9F2F9-8217-40BC-92C9-6658955016C7}" type="slidenum">
              <a:rPr lang="en-US"/>
              <a:pPr/>
              <a:t>5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4277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9F2F9-8217-40BC-92C9-6658955016C7}" type="slidenum">
              <a:rPr lang="en-US"/>
              <a:pPr/>
              <a:t>6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3358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9F2F9-8217-40BC-92C9-6658955016C7}" type="slidenum">
              <a:rPr lang="en-US"/>
              <a:pPr/>
              <a:t>7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1939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9F2F9-8217-40BC-92C9-6658955016C7}" type="slidenum">
              <a:rPr lang="en-US"/>
              <a:pPr/>
              <a:t>8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6363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9F2F9-8217-40BC-92C9-6658955016C7}" type="slidenum">
              <a:rPr lang="en-US"/>
              <a:pPr/>
              <a:t>9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255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3" y="5300663"/>
            <a:ext cx="5327650" cy="750887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6021388"/>
            <a:ext cx="532765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83213" y="115888"/>
            <a:ext cx="1636712" cy="5472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4762500" cy="5472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692150"/>
            <a:ext cx="319881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9525" y="692150"/>
            <a:ext cx="32004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692150"/>
            <a:ext cx="65516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5734050"/>
            <a:ext cx="4211637" cy="504825"/>
          </a:xfrm>
          <a:noFill/>
        </p:spPr>
        <p:txBody>
          <a:bodyPr/>
          <a:lstStyle/>
          <a:p>
            <a:pPr eaLnBrk="1" hangingPunct="1"/>
            <a:r>
              <a:rPr lang="id-ID" dirty="0" smtClean="0"/>
              <a:t>INTERAKSI SOSIAL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28992" cy="1224136"/>
          </a:xfrm>
        </p:spPr>
        <p:txBody>
          <a:bodyPr/>
          <a:lstStyle/>
          <a:p>
            <a:r>
              <a:rPr lang="id-ID" dirty="0"/>
              <a:t>Konflik Sosial dan Penyelesaiannya</a:t>
            </a:r>
            <a:endParaRPr lang="uk-UA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98022" y="980728"/>
            <a:ext cx="853294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Penyebab konflik:</a:t>
            </a:r>
            <a:endParaRPr lang="id-ID" altLang="id-ID" sz="20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0" eaLnBrk="0" hangingPunct="0"/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Perbedaan kepentingan atau nilai.</a:t>
            </a:r>
          </a:p>
          <a:p>
            <a:pPr lvl="0" eaLnBrk="0" hangingPunct="0"/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Ketimpangan sosial atau ekonomi.</a:t>
            </a:r>
          </a:p>
          <a:p>
            <a:pPr lvl="0" eaLnBrk="0" hangingPunct="0"/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Kurangnya komunikasi antar pihak</a:t>
            </a:r>
            <a:r>
              <a:rPr lang="id-ID" altLang="id-ID" sz="2000" dirty="0" smtClean="0">
                <a:solidFill>
                  <a:schemeClr val="bg2"/>
                </a:solidFill>
                <a:latin typeface="Arial" panose="020B0604020202020204" pitchFamily="34" charset="0"/>
              </a:rPr>
              <a:t>.</a:t>
            </a:r>
          </a:p>
          <a:p>
            <a:pPr lvl="0" eaLnBrk="0" hangingPunct="0"/>
            <a:endParaRPr lang="id-ID" altLang="id-ID" sz="11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0" eaLnBrk="0" hangingPunct="0"/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Jenis konflik:</a:t>
            </a:r>
            <a:endParaRPr lang="id-ID" altLang="id-ID" sz="20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0" eaLnBrk="0" hangingPunct="0"/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Intrapersonal: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Dalam individu.</a:t>
            </a:r>
          </a:p>
          <a:p>
            <a:pPr lvl="0" eaLnBrk="0" hangingPunct="0"/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Interpersonal: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Antar individu.</a:t>
            </a:r>
          </a:p>
          <a:p>
            <a:pPr lvl="0" eaLnBrk="0" hangingPunct="0"/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Antar kelompok: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Berbasis agama, suku, atau kelas sosial.</a:t>
            </a:r>
          </a:p>
          <a:p>
            <a:pPr lvl="0" eaLnBrk="0" hangingPunct="0"/>
            <a:endParaRPr lang="id-ID" altLang="id-ID" sz="1100" b="1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0" eaLnBrk="0" hangingPunct="0"/>
            <a:r>
              <a:rPr lang="id-ID" altLang="id-ID" sz="2000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Penyelesaian </a:t>
            </a:r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konflik:</a:t>
            </a:r>
            <a:endParaRPr lang="id-ID" altLang="id-ID" sz="20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0" eaLnBrk="0" hangingPunct="0"/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Kompromi: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Kedua pihak saling mengalah untuk mencapai kesepakatan.</a:t>
            </a:r>
          </a:p>
          <a:p>
            <a:pPr lvl="0" eaLnBrk="0" hangingPunct="0"/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Mediasi: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Bantuan pihak ketiga yang netral.</a:t>
            </a:r>
          </a:p>
          <a:p>
            <a:pPr lvl="0" eaLnBrk="0" hangingPunct="0"/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Arbitrasi: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Penyelesaian melalui pihak ketiga yang memiliki wewenang lebih besar (misalnya pemerintah).</a:t>
            </a:r>
          </a:p>
          <a:p>
            <a:pPr lvl="0" eaLnBrk="0" hangingPunct="0"/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Koersi: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Penyelesaian dengan tekanan atau paksaan.</a:t>
            </a:r>
          </a:p>
          <a:p>
            <a:pPr lvl="0" eaLnBrk="0" hangingPunct="0"/>
            <a:endParaRPr lang="id-ID" altLang="id-ID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0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928992" cy="1224136"/>
          </a:xfrm>
        </p:spPr>
        <p:txBody>
          <a:bodyPr/>
          <a:lstStyle/>
          <a:p>
            <a:r>
              <a:rPr lang="id-ID" sz="3600" dirty="0"/>
              <a:t>Konsep dan Bentuk-bentuk dari Integrasi Sosial</a:t>
            </a:r>
            <a:endParaRPr lang="uk-UA" sz="36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9512" y="2204864"/>
            <a:ext cx="85329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id-ID" sz="2400" b="1" dirty="0">
                <a:solidFill>
                  <a:schemeClr val="bg2"/>
                </a:solidFill>
              </a:rPr>
              <a:t>Konsep Integrasi Sosial:</a:t>
            </a:r>
            <a:r>
              <a:rPr lang="id-ID" sz="2400" dirty="0">
                <a:solidFill>
                  <a:schemeClr val="bg2"/>
                </a:solidFill>
              </a:rPr>
              <a:t/>
            </a:r>
            <a:br>
              <a:rPr lang="id-ID" sz="2400" dirty="0">
                <a:solidFill>
                  <a:schemeClr val="bg2"/>
                </a:solidFill>
              </a:rPr>
            </a:br>
            <a:r>
              <a:rPr lang="id-ID" sz="2400" dirty="0">
                <a:solidFill>
                  <a:schemeClr val="bg2"/>
                </a:solidFill>
              </a:rPr>
              <a:t>Integrasi sosial adalah proses penyatuan berbagai kelompok dalam masyarakat menjadi suatu kesatuan yang harmonis. Integrasi sosial melibatkan penerimaan perbedaan dan komitmen terhadap tujuan bersama.</a:t>
            </a:r>
            <a:endParaRPr lang="id-ID" altLang="id-ID" sz="2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61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928992" cy="1224136"/>
          </a:xfrm>
        </p:spPr>
        <p:txBody>
          <a:bodyPr/>
          <a:lstStyle/>
          <a:p>
            <a:r>
              <a:rPr lang="id-ID" sz="2800" dirty="0"/>
              <a:t>Konsep dan Bentuk-bentuk dari Integrasi Sosial</a:t>
            </a:r>
            <a:endParaRPr lang="uk-UA" sz="28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9512" y="1340768"/>
            <a:ext cx="853294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>
                <a:solidFill>
                  <a:schemeClr val="bg2"/>
                </a:solidFill>
              </a:rPr>
              <a:t>Bentuk-bentuk Integrasi Sosial:</a:t>
            </a:r>
            <a:endParaRPr lang="id-ID" sz="2000" dirty="0">
              <a:solidFill>
                <a:schemeClr val="bg2"/>
              </a:solidFill>
            </a:endParaRPr>
          </a:p>
          <a:p>
            <a:r>
              <a:rPr lang="id-ID" sz="2000" b="1" dirty="0">
                <a:solidFill>
                  <a:schemeClr val="bg2"/>
                </a:solidFill>
              </a:rPr>
              <a:t>Normatif:</a:t>
            </a:r>
            <a:r>
              <a:rPr lang="id-ID" sz="2000" dirty="0">
                <a:solidFill>
                  <a:schemeClr val="bg2"/>
                </a:solidFill>
              </a:rPr>
              <a:t> Integrasi yang didasarkan pada kesepakatan untuk mengikuti norma dan aturan sosial.</a:t>
            </a:r>
          </a:p>
          <a:p>
            <a:r>
              <a:rPr lang="id-ID" sz="2000" b="1" dirty="0">
                <a:solidFill>
                  <a:schemeClr val="bg2"/>
                </a:solidFill>
              </a:rPr>
              <a:t>Fungsional:</a:t>
            </a:r>
            <a:r>
              <a:rPr lang="id-ID" sz="2000" dirty="0">
                <a:solidFill>
                  <a:schemeClr val="bg2"/>
                </a:solidFill>
              </a:rPr>
              <a:t> Terjadi ketika setiap elemen masyarakat menjalankan perannya dengan baik sehingga tercipta kesatuan.</a:t>
            </a:r>
          </a:p>
          <a:p>
            <a:r>
              <a:rPr lang="id-ID" sz="2000" b="1" dirty="0">
                <a:solidFill>
                  <a:schemeClr val="bg2"/>
                </a:solidFill>
              </a:rPr>
              <a:t>Koersif:</a:t>
            </a:r>
            <a:r>
              <a:rPr lang="id-ID" sz="2000" dirty="0">
                <a:solidFill>
                  <a:schemeClr val="bg2"/>
                </a:solidFill>
              </a:rPr>
              <a:t> Integrasi yang terjadi karena adanya paksaan atau kekuatan dari otoritas tertentu.</a:t>
            </a:r>
          </a:p>
          <a:p>
            <a:r>
              <a:rPr lang="id-ID" sz="2000" b="1" dirty="0">
                <a:solidFill>
                  <a:schemeClr val="bg2"/>
                </a:solidFill>
              </a:rPr>
              <a:t>Ideologis:</a:t>
            </a:r>
            <a:r>
              <a:rPr lang="id-ID" sz="2000" dirty="0">
                <a:solidFill>
                  <a:schemeClr val="bg2"/>
                </a:solidFill>
              </a:rPr>
              <a:t> Integrasi yang didorong oleh kesamaan ideologi, seperti nasionalisme atau agama.</a:t>
            </a:r>
          </a:p>
          <a:p>
            <a:r>
              <a:rPr lang="id-ID" sz="2000" b="1" dirty="0">
                <a:solidFill>
                  <a:schemeClr val="bg2"/>
                </a:solidFill>
              </a:rPr>
              <a:t>Faktor pendorong integrasi sosial:</a:t>
            </a:r>
            <a:endParaRPr lang="id-ID" sz="2000" dirty="0">
              <a:solidFill>
                <a:schemeClr val="bg2"/>
              </a:solidFill>
            </a:endParaRPr>
          </a:p>
          <a:p>
            <a:r>
              <a:rPr lang="id-ID" sz="2000" dirty="0">
                <a:solidFill>
                  <a:schemeClr val="bg2"/>
                </a:solidFill>
              </a:rPr>
              <a:t>Toleransi terhadap perbedaan.</a:t>
            </a:r>
          </a:p>
          <a:p>
            <a:r>
              <a:rPr lang="id-ID" sz="2000" dirty="0">
                <a:solidFill>
                  <a:schemeClr val="bg2"/>
                </a:solidFill>
              </a:rPr>
              <a:t>Adanya tujuan bersama yang jelas.</a:t>
            </a:r>
          </a:p>
          <a:p>
            <a:r>
              <a:rPr lang="id-ID" sz="2000" dirty="0">
                <a:solidFill>
                  <a:schemeClr val="bg2"/>
                </a:solidFill>
              </a:rPr>
              <a:t>Perasaan senasib sepenanggungan.</a:t>
            </a:r>
          </a:p>
          <a:p>
            <a:r>
              <a:rPr lang="id-ID" sz="2000" dirty="0">
                <a:solidFill>
                  <a:schemeClr val="bg2"/>
                </a:solidFill>
              </a:rPr>
              <a:t>Ketegasan dalam penegakan hukum dan aturan.</a:t>
            </a:r>
          </a:p>
        </p:txBody>
      </p:sp>
    </p:spTree>
    <p:extLst>
      <p:ext uri="{BB962C8B-B14F-4D97-AF65-F5344CB8AC3E}">
        <p14:creationId xmlns:p14="http://schemas.microsoft.com/office/powerpoint/2010/main" val="817219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1916832"/>
            <a:ext cx="6192688" cy="719138"/>
          </a:xfrm>
        </p:spPr>
        <p:txBody>
          <a:bodyPr/>
          <a:lstStyle/>
          <a:p>
            <a:pPr eaLnBrk="1" hangingPunct="1"/>
            <a:r>
              <a:rPr lang="id-ID" b="1" dirty="0" smtClean="0">
                <a:solidFill>
                  <a:srgbClr val="080808"/>
                </a:solidFill>
              </a:rPr>
              <a:t>TERIMA KASIH</a:t>
            </a:r>
            <a:endParaRPr lang="en-US" b="1" dirty="0" smtClean="0">
              <a:solidFill>
                <a:srgbClr val="080808"/>
              </a:solidFill>
            </a:endParaRPr>
          </a:p>
        </p:txBody>
      </p:sp>
      <p:pic>
        <p:nvPicPr>
          <p:cNvPr id="4098" name="Picture 2" descr="https://i.pinimg.com/originals/09/d5/94/09d594091cc292b8759b41b446f53ea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47" y="1268760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76" y="188640"/>
            <a:ext cx="7776864" cy="620713"/>
          </a:xfrm>
        </p:spPr>
        <p:txBody>
          <a:bodyPr/>
          <a:lstStyle/>
          <a:p>
            <a:r>
              <a:rPr lang="id-ID" sz="3600" b="1" dirty="0"/>
              <a:t>Konsep Dasar Interaksi Sosial</a:t>
            </a:r>
            <a:endParaRPr lang="uk-UA" sz="3600" b="1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016" y="980728"/>
            <a:ext cx="8856984" cy="4464050"/>
          </a:xfrm>
        </p:spPr>
        <p:txBody>
          <a:bodyPr/>
          <a:lstStyle/>
          <a:p>
            <a:pPr marL="0" indent="0">
              <a:buNone/>
            </a:pPr>
            <a:endParaRPr lang="id-ID" sz="2000" b="1" dirty="0"/>
          </a:p>
          <a:p>
            <a:pPr marL="0" indent="0">
              <a:buNone/>
            </a:pPr>
            <a:r>
              <a:rPr lang="id-ID" sz="2000" dirty="0"/>
              <a:t>Interaksi sosial adalah hubungan timbal balik antara individu, kelompok, atau komunitas yang saling memengaruhi. Interaksi sosial merupakan dasar dari kehidupan bermasyarakat dan terjadi ketika ada:</a:t>
            </a:r>
          </a:p>
          <a:p>
            <a:r>
              <a:rPr lang="id-ID" sz="2000" b="1" dirty="0"/>
              <a:t>Kontak sosial:</a:t>
            </a:r>
            <a:r>
              <a:rPr lang="id-ID" sz="2000" dirty="0"/>
              <a:t> Bisa berupa fisik (tatap muka) atau non-fisik (melalui media).</a:t>
            </a:r>
          </a:p>
          <a:p>
            <a:r>
              <a:rPr lang="id-ID" sz="2000" b="1" dirty="0"/>
              <a:t>Komunikasi:</a:t>
            </a:r>
            <a:r>
              <a:rPr lang="id-ID" sz="2000" dirty="0"/>
              <a:t> Penyampaian pesan, informasi, atau emosi antar pihak.</a:t>
            </a:r>
          </a:p>
          <a:p>
            <a:pPr marL="0" indent="0">
              <a:buNone/>
            </a:pPr>
            <a:endParaRPr lang="id-ID" sz="2000" b="1" dirty="0" smtClean="0"/>
          </a:p>
          <a:p>
            <a:pPr marL="0" indent="0">
              <a:buNone/>
            </a:pPr>
            <a:r>
              <a:rPr lang="id-ID" sz="2000" b="1" dirty="0" smtClean="0"/>
              <a:t>Ciri-ciri </a:t>
            </a:r>
            <a:r>
              <a:rPr lang="id-ID" sz="2000" b="1" dirty="0"/>
              <a:t>interaksi sosial:</a:t>
            </a:r>
            <a:endParaRPr lang="id-ID" sz="2000" dirty="0"/>
          </a:p>
          <a:p>
            <a:r>
              <a:rPr lang="id-ID" sz="2000" dirty="0"/>
              <a:t>Melibatkan dua pihak atau lebih.</a:t>
            </a:r>
          </a:p>
          <a:p>
            <a:r>
              <a:rPr lang="id-ID" sz="2000" dirty="0"/>
              <a:t>Ada tujuan tertentu.</a:t>
            </a:r>
          </a:p>
          <a:p>
            <a:r>
              <a:rPr lang="id-ID" sz="2000" dirty="0"/>
              <a:t>Mengikuti norma dan aturan sosial yang berlaku.</a:t>
            </a:r>
          </a:p>
          <a:p>
            <a:r>
              <a:rPr lang="id-ID" sz="2000" dirty="0"/>
              <a:t>Bersifat dinamis, terus berubah sesuai situasi dan waktu.</a:t>
            </a:r>
          </a:p>
        </p:txBody>
      </p:sp>
      <p:pic>
        <p:nvPicPr>
          <p:cNvPr id="7172" name="Picture 4" descr="https://i.pinimg.com/originals/5a/f9/83/5af98367e525a094d8590cb4ef05182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60" y="3356992"/>
            <a:ext cx="2462740" cy="18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8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88007"/>
            <a:ext cx="7776864" cy="620713"/>
          </a:xfrm>
        </p:spPr>
        <p:txBody>
          <a:bodyPr/>
          <a:lstStyle/>
          <a:p>
            <a:r>
              <a:rPr lang="id-ID" sz="2800" dirty="0"/>
              <a:t>Pengaruh Masyarakat terhadap Perkembangan Sosial</a:t>
            </a:r>
            <a:endParaRPr lang="uk-UA" sz="28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395536" y="1268760"/>
            <a:ext cx="828092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>
                <a:solidFill>
                  <a:schemeClr val="bg2"/>
                </a:solidFill>
              </a:rPr>
              <a:t>Masyarakat berperan besar dalam membentuk perilaku sosial individu melalui</a:t>
            </a:r>
            <a:r>
              <a:rPr lang="id-ID" sz="2000" dirty="0" smtClean="0">
                <a:solidFill>
                  <a:schemeClr val="bg2"/>
                </a:solidFill>
              </a:rPr>
              <a:t>:</a:t>
            </a:r>
          </a:p>
          <a:p>
            <a:endParaRPr lang="id-ID" sz="1200" dirty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d-ID" sz="2000" b="1" dirty="0">
                <a:solidFill>
                  <a:schemeClr val="bg2"/>
                </a:solidFill>
              </a:rPr>
              <a:t>Sosialisasi:</a:t>
            </a:r>
            <a:r>
              <a:rPr lang="id-ID" sz="2000" dirty="0">
                <a:solidFill>
                  <a:schemeClr val="bg2"/>
                </a:solidFill>
              </a:rPr>
              <a:t> Proses di mana individu belajar nilai, norma, dan peran sosial. Keluarga, teman sebaya, sekolah, dan media adalah agen sosialisasi utama</a:t>
            </a:r>
            <a:r>
              <a:rPr lang="id-ID" sz="2000" dirty="0" smtClean="0">
                <a:solidFill>
                  <a:schemeClr val="bg2"/>
                </a:solidFill>
              </a:rPr>
              <a:t>.</a:t>
            </a:r>
          </a:p>
          <a:p>
            <a:endParaRPr lang="id-ID" sz="1200" dirty="0" smtClean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d-ID" sz="2000" b="1" dirty="0" smtClean="0">
                <a:solidFill>
                  <a:schemeClr val="bg2"/>
                </a:solidFill>
              </a:rPr>
              <a:t>Konstruksi </a:t>
            </a:r>
            <a:r>
              <a:rPr lang="id-ID" sz="2000" b="1" dirty="0">
                <a:solidFill>
                  <a:schemeClr val="bg2"/>
                </a:solidFill>
              </a:rPr>
              <a:t>sosial:</a:t>
            </a:r>
            <a:r>
              <a:rPr lang="id-ID" sz="2000" dirty="0">
                <a:solidFill>
                  <a:schemeClr val="bg2"/>
                </a:solidFill>
              </a:rPr>
              <a:t> Persepsi individu tentang dunia dibentuk oleh norma dan pandangan masyarakat</a:t>
            </a:r>
            <a:r>
              <a:rPr lang="id-ID" sz="2000" dirty="0" smtClean="0">
                <a:solidFill>
                  <a:schemeClr val="bg2"/>
                </a:solidFill>
              </a:rPr>
              <a:t>.</a:t>
            </a:r>
          </a:p>
          <a:p>
            <a:endParaRPr lang="id-ID" sz="1200" dirty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d-ID" sz="2000" b="1" dirty="0">
                <a:solidFill>
                  <a:schemeClr val="bg2"/>
                </a:solidFill>
              </a:rPr>
              <a:t>Tekanan sosial:</a:t>
            </a:r>
            <a:r>
              <a:rPr lang="id-ID" sz="2000" dirty="0">
                <a:solidFill>
                  <a:schemeClr val="bg2"/>
                </a:solidFill>
              </a:rPr>
              <a:t> Individu cenderung menyesuaikan diri dengan harapan kelompok atau masyarakat, seperti dalam gaya hidup, adat, dan pilihan hidup</a:t>
            </a:r>
            <a:r>
              <a:rPr lang="id-ID" sz="2000" dirty="0" smtClean="0">
                <a:solidFill>
                  <a:schemeClr val="bg2"/>
                </a:solidFill>
              </a:rPr>
              <a:t>.</a:t>
            </a:r>
          </a:p>
          <a:p>
            <a:endParaRPr lang="id-ID" sz="1200" dirty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d-ID" sz="2000" b="1" dirty="0">
                <a:solidFill>
                  <a:schemeClr val="bg2"/>
                </a:solidFill>
              </a:rPr>
              <a:t>Perkembangan teknologi:</a:t>
            </a:r>
            <a:r>
              <a:rPr lang="id-ID" sz="2000" dirty="0">
                <a:solidFill>
                  <a:schemeClr val="bg2"/>
                </a:solidFill>
              </a:rPr>
              <a:t> Masyarakat modern yang berbasis digital memengaruhi cara komunikasi, interaksi, hingga pola pikir individu.</a:t>
            </a:r>
          </a:p>
        </p:txBody>
      </p:sp>
    </p:spTree>
    <p:extLst>
      <p:ext uri="{BB962C8B-B14F-4D97-AF65-F5344CB8AC3E}">
        <p14:creationId xmlns:p14="http://schemas.microsoft.com/office/powerpoint/2010/main" val="28030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776864" cy="620713"/>
          </a:xfrm>
        </p:spPr>
        <p:txBody>
          <a:bodyPr/>
          <a:lstStyle/>
          <a:p>
            <a:r>
              <a:rPr lang="id-ID" sz="3600" dirty="0"/>
              <a:t>Prasangka Sosial</a:t>
            </a:r>
            <a:endParaRPr lang="uk-UA" sz="36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395536" y="112474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solidFill>
                  <a:schemeClr val="bg2"/>
                </a:solidFill>
              </a:rPr>
              <a:t>Prasangka sosial adalah sikap negatif atau penilaian yang tidak adil terhadap individu atau kelompok berdasarkan stereotip tertentu</a:t>
            </a:r>
            <a:r>
              <a:rPr lang="id-ID" sz="2400" dirty="0" smtClean="0">
                <a:solidFill>
                  <a:schemeClr val="bg2"/>
                </a:solidFill>
              </a:rPr>
              <a:t>.</a:t>
            </a:r>
          </a:p>
          <a:p>
            <a:endParaRPr lang="id-ID" sz="2400" dirty="0">
              <a:solidFill>
                <a:schemeClr val="bg2"/>
              </a:solidFill>
            </a:endParaRPr>
          </a:p>
          <a:p>
            <a:r>
              <a:rPr lang="id-ID" sz="2400" b="1" dirty="0">
                <a:solidFill>
                  <a:schemeClr val="bg2"/>
                </a:solidFill>
              </a:rPr>
              <a:t>Penyebab prasangka sosial:</a:t>
            </a:r>
            <a:endParaRPr lang="id-ID" sz="2400" dirty="0">
              <a:solidFill>
                <a:schemeClr val="bg2"/>
              </a:solidFill>
            </a:endParaRPr>
          </a:p>
          <a:p>
            <a:pPr lvl="1"/>
            <a:r>
              <a:rPr lang="id-ID" sz="2400" dirty="0">
                <a:solidFill>
                  <a:schemeClr val="bg2"/>
                </a:solidFill>
              </a:rPr>
              <a:t>Stereotip (label terhadap kelompok tertentu).</a:t>
            </a:r>
          </a:p>
          <a:p>
            <a:pPr lvl="1"/>
            <a:r>
              <a:rPr lang="id-ID" sz="2400" dirty="0">
                <a:solidFill>
                  <a:schemeClr val="bg2"/>
                </a:solidFill>
              </a:rPr>
              <a:t>Ketidaktahuan atau kurangnya interaksi antar kelompok.</a:t>
            </a:r>
          </a:p>
          <a:p>
            <a:pPr lvl="1"/>
            <a:r>
              <a:rPr lang="id-ID" sz="2400" dirty="0">
                <a:solidFill>
                  <a:schemeClr val="bg2"/>
                </a:solidFill>
              </a:rPr>
              <a:t>Ketimpangan sosial dan ekonomi.</a:t>
            </a:r>
          </a:p>
          <a:p>
            <a:r>
              <a:rPr lang="id-ID" sz="2400" b="1" dirty="0">
                <a:solidFill>
                  <a:schemeClr val="bg2"/>
                </a:solidFill>
              </a:rPr>
              <a:t>Dampak prasangka sosial:</a:t>
            </a:r>
            <a:endParaRPr lang="id-ID" sz="2400" dirty="0">
              <a:solidFill>
                <a:schemeClr val="bg2"/>
              </a:solidFill>
            </a:endParaRPr>
          </a:p>
          <a:p>
            <a:pPr lvl="1"/>
            <a:r>
              <a:rPr lang="id-ID" sz="2400" dirty="0">
                <a:solidFill>
                  <a:schemeClr val="bg2"/>
                </a:solidFill>
              </a:rPr>
              <a:t>Diskriminasi.</a:t>
            </a:r>
          </a:p>
          <a:p>
            <a:pPr lvl="1"/>
            <a:r>
              <a:rPr lang="id-ID" sz="2400" dirty="0">
                <a:solidFill>
                  <a:schemeClr val="bg2"/>
                </a:solidFill>
              </a:rPr>
              <a:t>Ketegangan antar kelompok.</a:t>
            </a:r>
          </a:p>
          <a:p>
            <a:pPr lvl="1"/>
            <a:r>
              <a:rPr lang="id-ID" sz="2400" dirty="0">
                <a:solidFill>
                  <a:schemeClr val="bg2"/>
                </a:solidFill>
              </a:rPr>
              <a:t>Pengucilan individu atau kelompok tertentu.</a:t>
            </a:r>
          </a:p>
        </p:txBody>
      </p:sp>
    </p:spTree>
    <p:extLst>
      <p:ext uri="{BB962C8B-B14F-4D97-AF65-F5344CB8AC3E}">
        <p14:creationId xmlns:p14="http://schemas.microsoft.com/office/powerpoint/2010/main" val="30411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776864" cy="620713"/>
          </a:xfrm>
        </p:spPr>
        <p:txBody>
          <a:bodyPr/>
          <a:lstStyle/>
          <a:p>
            <a:r>
              <a:rPr lang="id-ID" sz="3600" dirty="0"/>
              <a:t>Konflik dan Integrasi Sosial</a:t>
            </a:r>
            <a:endParaRPr lang="uk-UA" sz="36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467544" y="1628800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>
                <a:solidFill>
                  <a:schemeClr val="bg2"/>
                </a:solidFill>
              </a:rPr>
              <a:t>Konflik sosial</a:t>
            </a:r>
            <a:r>
              <a:rPr lang="id-ID" sz="2800" dirty="0">
                <a:solidFill>
                  <a:schemeClr val="bg2"/>
                </a:solidFill>
              </a:rPr>
              <a:t> adalah pertentangan antar individu atau kelompok yang disebabkan oleh perbedaan nilai, kepentingan, atau kebutuhan.</a:t>
            </a:r>
          </a:p>
          <a:p>
            <a:endParaRPr lang="id-ID" sz="2800" b="1" dirty="0" smtClean="0">
              <a:solidFill>
                <a:schemeClr val="bg2"/>
              </a:solidFill>
            </a:endParaRPr>
          </a:p>
          <a:p>
            <a:r>
              <a:rPr lang="id-ID" sz="2800" b="1" dirty="0" smtClean="0">
                <a:solidFill>
                  <a:schemeClr val="bg2"/>
                </a:solidFill>
              </a:rPr>
              <a:t>Jenis </a:t>
            </a:r>
            <a:r>
              <a:rPr lang="id-ID" sz="2800" b="1" dirty="0">
                <a:solidFill>
                  <a:schemeClr val="bg2"/>
                </a:solidFill>
              </a:rPr>
              <a:t>konflik:</a:t>
            </a:r>
            <a:endParaRPr lang="id-ID" sz="2800" dirty="0">
              <a:solidFill>
                <a:schemeClr val="bg2"/>
              </a:solidFill>
            </a:endParaRPr>
          </a:p>
          <a:p>
            <a:pPr lvl="1"/>
            <a:r>
              <a:rPr lang="id-ID" sz="2800" dirty="0">
                <a:solidFill>
                  <a:schemeClr val="bg2"/>
                </a:solidFill>
              </a:rPr>
              <a:t>Konflik antar individu.</a:t>
            </a:r>
          </a:p>
          <a:p>
            <a:pPr lvl="1"/>
            <a:r>
              <a:rPr lang="id-ID" sz="2800" dirty="0">
                <a:solidFill>
                  <a:schemeClr val="bg2"/>
                </a:solidFill>
              </a:rPr>
              <a:t>Konflik antar kelompok.</a:t>
            </a:r>
          </a:p>
          <a:p>
            <a:pPr lvl="1"/>
            <a:r>
              <a:rPr lang="id-ID" sz="2800" dirty="0">
                <a:solidFill>
                  <a:schemeClr val="bg2"/>
                </a:solidFill>
              </a:rPr>
              <a:t>Konflik antar kelas sosial.</a:t>
            </a:r>
          </a:p>
        </p:txBody>
      </p:sp>
      <p:pic>
        <p:nvPicPr>
          <p:cNvPr id="8194" name="Picture 2" descr="https://i.pinimg.com/originals/e7/a5/53/e7a5532bb5721fcd7062382188221de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90986"/>
            <a:ext cx="2777208" cy="277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776864" cy="620713"/>
          </a:xfrm>
        </p:spPr>
        <p:txBody>
          <a:bodyPr/>
          <a:lstStyle/>
          <a:p>
            <a:r>
              <a:rPr lang="id-ID" sz="3600" dirty="0"/>
              <a:t>Konflik dan Integrasi Sosial</a:t>
            </a:r>
            <a:endParaRPr lang="uk-UA" sz="36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323528" y="980728"/>
            <a:ext cx="828092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chemeClr val="bg2"/>
                </a:solidFill>
              </a:rPr>
              <a:t>Penyelesaian konflik</a:t>
            </a:r>
            <a:r>
              <a:rPr lang="id-ID" sz="2400" b="1" dirty="0" smtClean="0">
                <a:solidFill>
                  <a:schemeClr val="bg2"/>
                </a:solidFill>
              </a:rPr>
              <a:t>:</a:t>
            </a:r>
          </a:p>
          <a:p>
            <a:endParaRPr lang="id-ID" sz="1100" dirty="0">
              <a:solidFill>
                <a:schemeClr val="bg2"/>
              </a:solidFill>
            </a:endParaRPr>
          </a:p>
          <a:p>
            <a:r>
              <a:rPr lang="id-ID" sz="2400" b="1" dirty="0">
                <a:solidFill>
                  <a:schemeClr val="bg2"/>
                </a:solidFill>
              </a:rPr>
              <a:t>Mediasi:</a:t>
            </a:r>
            <a:r>
              <a:rPr lang="id-ID" sz="2400" dirty="0">
                <a:solidFill>
                  <a:schemeClr val="bg2"/>
                </a:solidFill>
              </a:rPr>
              <a:t> Menggunakan pihak ketiga sebagai perantara.</a:t>
            </a:r>
          </a:p>
          <a:p>
            <a:r>
              <a:rPr lang="id-ID" sz="2400" b="1" dirty="0">
                <a:solidFill>
                  <a:schemeClr val="bg2"/>
                </a:solidFill>
              </a:rPr>
              <a:t>Kompromi:</a:t>
            </a:r>
            <a:r>
              <a:rPr lang="id-ID" sz="2400" dirty="0">
                <a:solidFill>
                  <a:schemeClr val="bg2"/>
                </a:solidFill>
              </a:rPr>
              <a:t> Kedua pihak mengalah sebagian untuk mencapai kesepakatan.</a:t>
            </a:r>
          </a:p>
          <a:p>
            <a:r>
              <a:rPr lang="id-ID" sz="2400" b="1" dirty="0">
                <a:solidFill>
                  <a:schemeClr val="bg2"/>
                </a:solidFill>
              </a:rPr>
              <a:t>Koersi:</a:t>
            </a:r>
            <a:r>
              <a:rPr lang="id-ID" sz="2400" dirty="0">
                <a:solidFill>
                  <a:schemeClr val="bg2"/>
                </a:solidFill>
              </a:rPr>
              <a:t> Penyelesaian dengan paksaan, sering kali oleh pihak yang lebih kuat.</a:t>
            </a:r>
          </a:p>
          <a:p>
            <a:r>
              <a:rPr lang="id-ID" sz="2400" b="1" dirty="0">
                <a:solidFill>
                  <a:schemeClr val="bg2"/>
                </a:solidFill>
              </a:rPr>
              <a:t>Integrasi sosial</a:t>
            </a:r>
            <a:r>
              <a:rPr lang="id-ID" sz="2400" dirty="0">
                <a:solidFill>
                  <a:schemeClr val="bg2"/>
                </a:solidFill>
              </a:rPr>
              <a:t> adalah proses penyatuan perbedaan dalam masyarakat untuk mencapai harmoni</a:t>
            </a:r>
            <a:r>
              <a:rPr lang="id-ID" sz="2400" dirty="0" smtClean="0">
                <a:solidFill>
                  <a:schemeClr val="bg2"/>
                </a:solidFill>
              </a:rPr>
              <a:t>.</a:t>
            </a:r>
          </a:p>
          <a:p>
            <a:endParaRPr lang="id-ID" sz="1200" dirty="0">
              <a:solidFill>
                <a:schemeClr val="bg2"/>
              </a:solidFill>
            </a:endParaRPr>
          </a:p>
          <a:p>
            <a:r>
              <a:rPr lang="id-ID" sz="2400" b="1" dirty="0">
                <a:solidFill>
                  <a:schemeClr val="bg2"/>
                </a:solidFill>
              </a:rPr>
              <a:t>Faktor pendorong integrasi:</a:t>
            </a:r>
            <a:endParaRPr lang="id-ID" sz="2400" dirty="0">
              <a:solidFill>
                <a:schemeClr val="bg2"/>
              </a:solidFill>
            </a:endParaRPr>
          </a:p>
          <a:p>
            <a:pPr lvl="1"/>
            <a:r>
              <a:rPr lang="id-ID" sz="2400" dirty="0">
                <a:solidFill>
                  <a:schemeClr val="bg2"/>
                </a:solidFill>
              </a:rPr>
              <a:t>Toleransi terhadap perbedaan.</a:t>
            </a:r>
          </a:p>
          <a:p>
            <a:pPr lvl="1"/>
            <a:r>
              <a:rPr lang="id-ID" sz="2400" dirty="0">
                <a:solidFill>
                  <a:schemeClr val="bg2"/>
                </a:solidFill>
              </a:rPr>
              <a:t>Kesadaran akan pentingnya persatuan.</a:t>
            </a:r>
          </a:p>
          <a:p>
            <a:pPr lvl="1"/>
            <a:r>
              <a:rPr lang="id-ID" sz="2400" dirty="0">
                <a:solidFill>
                  <a:schemeClr val="bg2"/>
                </a:solidFill>
              </a:rPr>
              <a:t>Adanya tujuan bersama yang lebih besar.</a:t>
            </a:r>
          </a:p>
        </p:txBody>
      </p:sp>
    </p:spTree>
    <p:extLst>
      <p:ext uri="{BB962C8B-B14F-4D97-AF65-F5344CB8AC3E}">
        <p14:creationId xmlns:p14="http://schemas.microsoft.com/office/powerpoint/2010/main" val="16463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776864" cy="620713"/>
          </a:xfrm>
        </p:spPr>
        <p:txBody>
          <a:bodyPr/>
          <a:lstStyle/>
          <a:p>
            <a:r>
              <a:rPr lang="id-ID" dirty="0"/>
              <a:t>Kajian tentang Interaksi Sosial</a:t>
            </a:r>
            <a:endParaRPr lang="uk-UA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395536" y="881361"/>
            <a:ext cx="828092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 smtClean="0">
                <a:solidFill>
                  <a:schemeClr val="bg2"/>
                </a:solidFill>
              </a:rPr>
              <a:t>Faktor-faktor </a:t>
            </a:r>
            <a:r>
              <a:rPr lang="id-ID" sz="2000" b="1" dirty="0">
                <a:solidFill>
                  <a:schemeClr val="bg2"/>
                </a:solidFill>
              </a:rPr>
              <a:t>yang memengaruhi interaksi sosial:</a:t>
            </a:r>
            <a:endParaRPr lang="id-ID" sz="2000" dirty="0">
              <a:solidFill>
                <a:schemeClr val="bg2"/>
              </a:solidFill>
            </a:endParaRPr>
          </a:p>
          <a:p>
            <a:pPr lvl="1"/>
            <a:r>
              <a:rPr lang="id-ID" sz="2000" b="1" dirty="0">
                <a:solidFill>
                  <a:schemeClr val="bg2"/>
                </a:solidFill>
              </a:rPr>
              <a:t>Motivasi individu:</a:t>
            </a:r>
            <a:r>
              <a:rPr lang="id-ID" sz="2000" dirty="0">
                <a:solidFill>
                  <a:schemeClr val="bg2"/>
                </a:solidFill>
              </a:rPr>
              <a:t> Keinginan untuk memenuhi kebutuhan atau tujuan tertentu.</a:t>
            </a:r>
          </a:p>
          <a:p>
            <a:pPr lvl="1"/>
            <a:r>
              <a:rPr lang="id-ID" sz="2000" b="1" dirty="0">
                <a:solidFill>
                  <a:schemeClr val="bg2"/>
                </a:solidFill>
              </a:rPr>
              <a:t>Norma sosial:</a:t>
            </a:r>
            <a:r>
              <a:rPr lang="id-ID" sz="2000" dirty="0">
                <a:solidFill>
                  <a:schemeClr val="bg2"/>
                </a:solidFill>
              </a:rPr>
              <a:t> Aturan yang membimbing perilaku individu dalam masyarakat.</a:t>
            </a:r>
          </a:p>
          <a:p>
            <a:pPr lvl="1"/>
            <a:r>
              <a:rPr lang="id-ID" sz="2000" b="1" dirty="0">
                <a:solidFill>
                  <a:schemeClr val="bg2"/>
                </a:solidFill>
              </a:rPr>
              <a:t>Media interaksi:</a:t>
            </a:r>
            <a:r>
              <a:rPr lang="id-ID" sz="2000" dirty="0">
                <a:solidFill>
                  <a:schemeClr val="bg2"/>
                </a:solidFill>
              </a:rPr>
              <a:t> Bisa berupa komunikasi langsung (tatap muka) atau tidak langsung (media digital</a:t>
            </a:r>
            <a:r>
              <a:rPr lang="id-ID" sz="2000" dirty="0" smtClean="0">
                <a:solidFill>
                  <a:schemeClr val="bg2"/>
                </a:solidFill>
              </a:rPr>
              <a:t>).</a:t>
            </a:r>
          </a:p>
          <a:p>
            <a:pPr lvl="1"/>
            <a:endParaRPr lang="id-ID" sz="2000" dirty="0">
              <a:solidFill>
                <a:schemeClr val="bg2"/>
              </a:solidFill>
            </a:endParaRPr>
          </a:p>
          <a:p>
            <a:r>
              <a:rPr lang="id-ID" sz="2000" b="1" dirty="0">
                <a:solidFill>
                  <a:schemeClr val="bg2"/>
                </a:solidFill>
              </a:rPr>
              <a:t>Bentuk interaksi sosial:</a:t>
            </a:r>
            <a:endParaRPr lang="id-ID" sz="2000" dirty="0">
              <a:solidFill>
                <a:schemeClr val="bg2"/>
              </a:solidFill>
            </a:endParaRPr>
          </a:p>
          <a:p>
            <a:pPr lvl="1"/>
            <a:r>
              <a:rPr lang="id-ID" sz="2000" b="1" dirty="0">
                <a:solidFill>
                  <a:schemeClr val="bg2"/>
                </a:solidFill>
              </a:rPr>
              <a:t>Asosiatif:</a:t>
            </a:r>
            <a:r>
              <a:rPr lang="id-ID" sz="2000" dirty="0">
                <a:solidFill>
                  <a:schemeClr val="bg2"/>
                </a:solidFill>
              </a:rPr>
              <a:t> Mengarah pada kerja sama (kooperasi, akomodasi, asimilasi).</a:t>
            </a:r>
          </a:p>
          <a:p>
            <a:pPr lvl="1"/>
            <a:r>
              <a:rPr lang="id-ID" sz="2000" b="1" dirty="0">
                <a:solidFill>
                  <a:schemeClr val="bg2"/>
                </a:solidFill>
              </a:rPr>
              <a:t>Disosiatif:</a:t>
            </a:r>
            <a:r>
              <a:rPr lang="id-ID" sz="2000" dirty="0">
                <a:solidFill>
                  <a:schemeClr val="bg2"/>
                </a:solidFill>
              </a:rPr>
              <a:t> Mengarah pada konflik, persaingan, atau kontravensi.</a:t>
            </a:r>
          </a:p>
          <a:p>
            <a:r>
              <a:rPr lang="id-ID" sz="2000" b="1" dirty="0">
                <a:solidFill>
                  <a:schemeClr val="bg2"/>
                </a:solidFill>
              </a:rPr>
              <a:t>Manfaat interaksi sosial:</a:t>
            </a:r>
            <a:endParaRPr lang="id-ID" sz="2000" dirty="0">
              <a:solidFill>
                <a:schemeClr val="bg2"/>
              </a:solidFill>
            </a:endParaRPr>
          </a:p>
          <a:p>
            <a:pPr lvl="1"/>
            <a:r>
              <a:rPr lang="id-ID" sz="2000" dirty="0">
                <a:solidFill>
                  <a:schemeClr val="bg2"/>
                </a:solidFill>
              </a:rPr>
              <a:t>Membentuk hubungan sosial.</a:t>
            </a:r>
          </a:p>
          <a:p>
            <a:pPr lvl="1"/>
            <a:r>
              <a:rPr lang="id-ID" sz="2000" dirty="0">
                <a:solidFill>
                  <a:schemeClr val="bg2"/>
                </a:solidFill>
              </a:rPr>
              <a:t>Meningkatkan solidaritas.</a:t>
            </a:r>
          </a:p>
          <a:p>
            <a:pPr lvl="1"/>
            <a:r>
              <a:rPr lang="id-ID" sz="2000" dirty="0">
                <a:solidFill>
                  <a:schemeClr val="bg2"/>
                </a:solidFill>
              </a:rPr>
              <a:t>Membantu individu memahami peran mereka dalam masyarakat.</a:t>
            </a:r>
          </a:p>
        </p:txBody>
      </p:sp>
    </p:spTree>
    <p:extLst>
      <p:ext uri="{BB962C8B-B14F-4D97-AF65-F5344CB8AC3E}">
        <p14:creationId xmlns:p14="http://schemas.microsoft.com/office/powerpoint/2010/main" val="32244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60648"/>
            <a:ext cx="9145016" cy="1224136"/>
          </a:xfrm>
        </p:spPr>
        <p:txBody>
          <a:bodyPr/>
          <a:lstStyle/>
          <a:p>
            <a:r>
              <a:rPr lang="id-ID" dirty="0"/>
              <a:t>Pengaruh masyarakat terhadap perkembangan sosial dapat diamati melalui:</a:t>
            </a:r>
            <a:endParaRPr lang="uk-UA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395536" y="1844824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</a:pPr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Sosialisasi primer: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Peran keluarga sebagai agen pertama dalam membentuk kepribadian anak.</a:t>
            </a:r>
          </a:p>
          <a:p>
            <a:pPr lvl="0" eaLnBrk="0" hangingPunct="0">
              <a:buFontTx/>
              <a:buChar char="•"/>
            </a:pPr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Sosialisasi sekunder: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Peran teman sebaya, sekolah, tempat kerja, dan media dalam membangun hubungan sosial yang lebih kompleks.</a:t>
            </a:r>
          </a:p>
          <a:p>
            <a:pPr lvl="0" eaLnBrk="0" hangingPunct="0">
              <a:buFontTx/>
              <a:buChar char="•"/>
            </a:pPr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Konteks budaya: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Tradisi, adat istiadat, dan norma yang membentuk pola perilaku individu.</a:t>
            </a:r>
          </a:p>
          <a:p>
            <a:pPr lvl="0" eaLnBrk="0" hangingPunct="0">
              <a:buFontTx/>
              <a:buChar char="•"/>
            </a:pPr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Perkembangan teknologi: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Pengaruh media sosial dalam mempercepat komunikasi, namun dapat menyebabkan alienasi sosial jika tidak digunakan dengan bijak.</a:t>
            </a:r>
          </a:p>
          <a:p>
            <a:pPr lvl="0" eaLnBrk="0" hangingPunct="0">
              <a:buFontTx/>
              <a:buChar char="•"/>
            </a:pPr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Ketimpangan sosial: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Kesenjangan ekonomi dan pendidikan menciptakan perbedaan akses terhadap pengembangan diri. </a:t>
            </a:r>
          </a:p>
        </p:txBody>
      </p:sp>
    </p:spTree>
    <p:extLst>
      <p:ext uri="{BB962C8B-B14F-4D97-AF65-F5344CB8AC3E}">
        <p14:creationId xmlns:p14="http://schemas.microsoft.com/office/powerpoint/2010/main" val="196775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928992" cy="1224136"/>
          </a:xfrm>
        </p:spPr>
        <p:txBody>
          <a:bodyPr/>
          <a:lstStyle/>
          <a:p>
            <a:r>
              <a:rPr lang="id-ID" sz="3600" dirty="0"/>
              <a:t>Sebab-sebab Munculnya Prasangka Sosial</a:t>
            </a:r>
            <a:endParaRPr lang="uk-UA" sz="36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9512" y="1700808"/>
            <a:ext cx="85329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</a:pPr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Stereotip: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Penilaian terhadap kelompok tertentu yang sering kali tidak akurat atau berlebihan.</a:t>
            </a:r>
          </a:p>
          <a:p>
            <a:pPr lvl="0" eaLnBrk="0" hangingPunct="0">
              <a:buFontTx/>
              <a:buChar char="•"/>
            </a:pPr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Kompetisi sumber daya: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Ketegangan akibat perebutan sumber daya yang terbatas (pekerjaan, kekayaan, atau status).</a:t>
            </a:r>
          </a:p>
          <a:p>
            <a:pPr lvl="0" eaLnBrk="0" hangingPunct="0">
              <a:buFontTx/>
              <a:buChar char="•"/>
            </a:pPr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Ketidaktahuan: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Kurangnya pemahaman atau interaksi dengan kelompok lain, sehingga muncul persepsi yang salah.</a:t>
            </a:r>
          </a:p>
          <a:p>
            <a:pPr lvl="0" eaLnBrk="0" hangingPunct="0">
              <a:buFontTx/>
              <a:buChar char="•"/>
            </a:pPr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Indoktrinasi budaya: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Nilai atau doktrin yang diwariskan dari generasi ke generasi yang mendorong pandangan negatif terhadap kelompok tertentu.</a:t>
            </a:r>
          </a:p>
          <a:p>
            <a:pPr lvl="0" eaLnBrk="0" hangingPunct="0">
              <a:buFontTx/>
              <a:buChar char="•"/>
            </a:pPr>
            <a:r>
              <a:rPr lang="id-ID" altLang="id-ID" sz="2000" b="1" dirty="0">
                <a:solidFill>
                  <a:schemeClr val="bg2"/>
                </a:solidFill>
                <a:latin typeface="Arial" panose="020B0604020202020204" pitchFamily="34" charset="0"/>
              </a:rPr>
              <a:t>Pengalaman pribadi:</a:t>
            </a:r>
            <a:r>
              <a:rPr lang="id-ID" altLang="id-ID" sz="2000" dirty="0">
                <a:solidFill>
                  <a:schemeClr val="bg2"/>
                </a:solidFill>
                <a:latin typeface="Arial" panose="020B0604020202020204" pitchFamily="34" charset="0"/>
              </a:rPr>
              <a:t> Pengalaman negatif terhadap individu dari suatu kelompok yang digeneralisasi menjadi sikap terhadap keseluruhan kelompok. </a:t>
            </a:r>
          </a:p>
        </p:txBody>
      </p:sp>
    </p:spTree>
    <p:extLst>
      <p:ext uri="{BB962C8B-B14F-4D97-AF65-F5344CB8AC3E}">
        <p14:creationId xmlns:p14="http://schemas.microsoft.com/office/powerpoint/2010/main" val="189191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5">
      <a:dk1>
        <a:srgbClr val="4D4D4D"/>
      </a:dk1>
      <a:lt1>
        <a:srgbClr val="FFFFFF"/>
      </a:lt1>
      <a:dk2>
        <a:srgbClr val="4D4D4D"/>
      </a:dk2>
      <a:lt2>
        <a:srgbClr val="1F1111"/>
      </a:lt2>
      <a:accent1>
        <a:srgbClr val="393939"/>
      </a:accent1>
      <a:accent2>
        <a:srgbClr val="727272"/>
      </a:accent2>
      <a:accent3>
        <a:srgbClr val="FFFFFF"/>
      </a:accent3>
      <a:accent4>
        <a:srgbClr val="404040"/>
      </a:accent4>
      <a:accent5>
        <a:srgbClr val="AEAEAE"/>
      </a:accent5>
      <a:accent6>
        <a:srgbClr val="676767"/>
      </a:accent6>
      <a:hlink>
        <a:srgbClr val="D42424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204</TotalTime>
  <Words>857</Words>
  <Application>Microsoft Office PowerPoint</Application>
  <PresentationFormat>On-screen Show (4:3)</PresentationFormat>
  <Paragraphs>120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template</vt:lpstr>
      <vt:lpstr>INTERAKSI SOSIAL</vt:lpstr>
      <vt:lpstr>Konsep Dasar Interaksi Sosial</vt:lpstr>
      <vt:lpstr>Pengaruh Masyarakat terhadap Perkembangan Sosial</vt:lpstr>
      <vt:lpstr>Prasangka Sosial</vt:lpstr>
      <vt:lpstr>Konflik dan Integrasi Sosial</vt:lpstr>
      <vt:lpstr>Konflik dan Integrasi Sosial</vt:lpstr>
      <vt:lpstr>Kajian tentang Interaksi Sosial</vt:lpstr>
      <vt:lpstr>Pengaruh masyarakat terhadap perkembangan sosial dapat diamati melalui:</vt:lpstr>
      <vt:lpstr>Sebab-sebab Munculnya Prasangka Sosial</vt:lpstr>
      <vt:lpstr>Konflik Sosial dan Penyelesaiannya</vt:lpstr>
      <vt:lpstr>Konsep dan Bentuk-bentuk dari Integrasi Sosial</vt:lpstr>
      <vt:lpstr>Konsep dan Bentuk-bentuk dari Integrasi Sosial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INTERAKSI SOSIAL</dc:title>
  <dc:creator>Windows User</dc:creator>
  <cp:lastModifiedBy>Windows User</cp:lastModifiedBy>
  <cp:revision>5</cp:revision>
  <dcterms:created xsi:type="dcterms:W3CDTF">2024-12-17T02:10:27Z</dcterms:created>
  <dcterms:modified xsi:type="dcterms:W3CDTF">2024-12-17T05:35:21Z</dcterms:modified>
</cp:coreProperties>
</file>