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76" r:id="rId2"/>
    <p:sldId id="287" r:id="rId3"/>
    <p:sldId id="278" r:id="rId4"/>
    <p:sldId id="290" r:id="rId5"/>
    <p:sldId id="284" r:id="rId6"/>
    <p:sldId id="285" r:id="rId7"/>
    <p:sldId id="277" r:id="rId8"/>
    <p:sldId id="279" r:id="rId9"/>
    <p:sldId id="286" r:id="rId10"/>
    <p:sldId id="283" r:id="rId11"/>
    <p:sldId id="282" r:id="rId12"/>
    <p:sldId id="280" r:id="rId13"/>
    <p:sldId id="281" r:id="rId14"/>
    <p:sldId id="291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2AC9AFD-DB72-45C1-8065-AF1933D8CE46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57D51B1-4040-4E2A-96EF-F73640973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4F57DB1C-6494-4CC4-A5E8-931957565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9">
            <a:extLst>
              <a:ext uri="{FF2B5EF4-FFF2-40B4-BE49-F238E27FC236}">
                <a16:creationId xmlns:a16="http://schemas.microsoft.com/office/drawing/2014/main" id="{FFFB778B-5206-4BB0-A468-327E71367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Freeform: Shape 11">
            <a:extLst>
              <a:ext uri="{FF2B5EF4-FFF2-40B4-BE49-F238E27FC236}">
                <a16:creationId xmlns:a16="http://schemas.microsoft.com/office/drawing/2014/main" id="{E6C0471D-BE03-4D81-BDB5-D510BC0D8A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5035" y="4"/>
            <a:ext cx="4078966" cy="6857999"/>
          </a:xfrm>
          <a:custGeom>
            <a:avLst/>
            <a:gdLst>
              <a:gd name="connsiteX0" fmla="*/ 0 w 5438621"/>
              <a:gd name="connsiteY0" fmla="*/ 0 h 6857999"/>
              <a:gd name="connsiteX1" fmla="*/ 573774 w 5438621"/>
              <a:gd name="connsiteY1" fmla="*/ 0 h 6857999"/>
              <a:gd name="connsiteX2" fmla="*/ 1182808 w 5438621"/>
              <a:gd name="connsiteY2" fmla="*/ 0 h 6857999"/>
              <a:gd name="connsiteX3" fmla="*/ 4537195 w 5438621"/>
              <a:gd name="connsiteY3" fmla="*/ 0 h 6857999"/>
              <a:gd name="connsiteX4" fmla="*/ 5187609 w 5438621"/>
              <a:gd name="connsiteY4" fmla="*/ 0 h 6857999"/>
              <a:gd name="connsiteX5" fmla="*/ 5438621 w 5438621"/>
              <a:gd name="connsiteY5" fmla="*/ 0 h 6857999"/>
              <a:gd name="connsiteX6" fmla="*/ 5438621 w 5438621"/>
              <a:gd name="connsiteY6" fmla="*/ 6857999 h 6857999"/>
              <a:gd name="connsiteX7" fmla="*/ 4802807 w 5438621"/>
              <a:gd name="connsiteY7" fmla="*/ 6857999 h 6857999"/>
              <a:gd name="connsiteX8" fmla="*/ 4537195 w 5438621"/>
              <a:gd name="connsiteY8" fmla="*/ 6857999 h 6857999"/>
              <a:gd name="connsiteX9" fmla="*/ 1182808 w 5438621"/>
              <a:gd name="connsiteY9" fmla="*/ 6857999 h 6857999"/>
              <a:gd name="connsiteX10" fmla="*/ 1049897 w 5438621"/>
              <a:gd name="connsiteY10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38621" h="6857999">
                <a:moveTo>
                  <a:pt x="0" y="0"/>
                </a:moveTo>
                <a:lnTo>
                  <a:pt x="573774" y="0"/>
                </a:lnTo>
                <a:lnTo>
                  <a:pt x="1182808" y="0"/>
                </a:lnTo>
                <a:lnTo>
                  <a:pt x="4537195" y="0"/>
                </a:lnTo>
                <a:lnTo>
                  <a:pt x="5187609" y="0"/>
                </a:lnTo>
                <a:lnTo>
                  <a:pt x="5438621" y="0"/>
                </a:lnTo>
                <a:lnTo>
                  <a:pt x="5438621" y="6857999"/>
                </a:lnTo>
                <a:lnTo>
                  <a:pt x="4802807" y="6857999"/>
                </a:lnTo>
                <a:lnTo>
                  <a:pt x="4537195" y="6857999"/>
                </a:lnTo>
                <a:lnTo>
                  <a:pt x="1182808" y="6857999"/>
                </a:lnTo>
                <a:lnTo>
                  <a:pt x="1049897" y="6857999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9" name="Straight Connector 13">
            <a:extLst>
              <a:ext uri="{FF2B5EF4-FFF2-40B4-BE49-F238E27FC236}">
                <a16:creationId xmlns:a16="http://schemas.microsoft.com/office/drawing/2014/main" id="{22721A85-1EA4-4D87-97AB-0BB4AB78F9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08610" y="4"/>
            <a:ext cx="645473" cy="6857999"/>
          </a:xfrm>
          <a:prstGeom prst="line">
            <a:avLst/>
          </a:prstGeom>
          <a:ln w="15875" cap="sq">
            <a:solidFill>
              <a:schemeClr val="accent1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5">
            <a:extLst>
              <a:ext uri="{FF2B5EF4-FFF2-40B4-BE49-F238E27FC236}">
                <a16:creationId xmlns:a16="http://schemas.microsoft.com/office/drawing/2014/main" id="{E5E836EB-03CD-4BA5-A751-21D2ACC2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090309" y="3483429"/>
            <a:ext cx="5053694" cy="3374570"/>
          </a:xfrm>
          <a:prstGeom prst="line">
            <a:avLst/>
          </a:prstGeom>
          <a:ln w="9525">
            <a:solidFill>
              <a:schemeClr val="accent1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8BF38BC-B2FC-4928-A2CA-BCF66AB54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4" y="854532"/>
            <a:ext cx="4349749" cy="5148943"/>
          </a:xfrm>
        </p:spPr>
        <p:txBody>
          <a:bodyPr anchor="ctr">
            <a:normAutofit/>
          </a:bodyPr>
          <a:lstStyle/>
          <a:p>
            <a:r>
              <a:rPr lang="en-ID" sz="6000" dirty="0"/>
              <a:t>ANALISA   </a:t>
            </a:r>
            <a:br>
              <a:rPr lang="en-ID" sz="6000" dirty="0"/>
            </a:br>
            <a:r>
              <a:rPr lang="en-ID" sz="6000" dirty="0"/>
              <a:t>        BISNIS</a:t>
            </a:r>
            <a:br>
              <a:rPr lang="en-ID" sz="6000" dirty="0"/>
            </a:br>
            <a:endParaRPr lang="en-US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9AEB2E-1D3E-4A2F-84D1-CFDB08983F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0990" y="1892300"/>
            <a:ext cx="3115604" cy="3073400"/>
          </a:xfrm>
        </p:spPr>
        <p:txBody>
          <a:bodyPr anchor="ctr">
            <a:normAutofit/>
          </a:bodyPr>
          <a:lstStyle/>
          <a:p>
            <a:pPr algn="l"/>
            <a:r>
              <a:rPr lang="en-ID" sz="3200" dirty="0" err="1">
                <a:solidFill>
                  <a:srgbClr val="FFFFFF"/>
                </a:solidFill>
              </a:rPr>
              <a:t>Aspek</a:t>
            </a:r>
            <a:r>
              <a:rPr lang="en-ID" sz="3200" dirty="0">
                <a:solidFill>
                  <a:srgbClr val="FFFFFF"/>
                </a:solidFill>
              </a:rPr>
              <a:t> </a:t>
            </a:r>
            <a:r>
              <a:rPr lang="en-ID" sz="3200" dirty="0" err="1">
                <a:solidFill>
                  <a:srgbClr val="FFFFFF"/>
                </a:solidFill>
              </a:rPr>
              <a:t>Operasional</a:t>
            </a:r>
            <a:r>
              <a:rPr lang="en-ID" sz="3200" dirty="0">
                <a:solidFill>
                  <a:srgbClr val="FFFFFF"/>
                </a:solidFill>
              </a:rPr>
              <a:t> </a:t>
            </a:r>
            <a:r>
              <a:rPr lang="en-ID" sz="3200" dirty="0" err="1">
                <a:solidFill>
                  <a:srgbClr val="FFFFFF"/>
                </a:solidFill>
              </a:rPr>
              <a:t>dalam</a:t>
            </a:r>
            <a:r>
              <a:rPr lang="en-ID" sz="3200" dirty="0">
                <a:solidFill>
                  <a:srgbClr val="FFFFFF"/>
                </a:solidFill>
              </a:rPr>
              <a:t> </a:t>
            </a:r>
            <a:r>
              <a:rPr lang="en-ID" sz="3200" dirty="0" err="1">
                <a:solidFill>
                  <a:srgbClr val="FFFFFF"/>
                </a:solidFill>
              </a:rPr>
              <a:t>Bisnis</a:t>
            </a:r>
            <a:endParaRPr lang="en-ID" sz="3200" dirty="0">
              <a:solidFill>
                <a:srgbClr val="FFFFFF"/>
              </a:solidFill>
            </a:endParaRPr>
          </a:p>
        </p:txBody>
      </p:sp>
      <p:sp>
        <p:nvSpPr>
          <p:cNvPr id="13" name="Isosceles Triangle 17">
            <a:extLst>
              <a:ext uri="{FF2B5EF4-FFF2-40B4-BE49-F238E27FC236}">
                <a16:creationId xmlns:a16="http://schemas.microsoft.com/office/drawing/2014/main" id="{A27691EB-14CF-4237-B5EB-C94B92677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512055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2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0682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,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, material, </a:t>
            </a: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.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, </a:t>
            </a:r>
            <a:r>
              <a:rPr lang="en-US" dirty="0" err="1"/>
              <a:t>mengembangkan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mengirimkan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dibilang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dikepalai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operasi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Operasi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err="1"/>
              <a:t>Ada</a:t>
            </a:r>
            <a:r>
              <a:rPr lang="en-US" sz="3600" dirty="0"/>
              <a:t> </a:t>
            </a:r>
            <a:r>
              <a:rPr lang="en-US" sz="3600" dirty="0" err="1"/>
              <a:t>tiga</a:t>
            </a:r>
            <a:r>
              <a:rPr lang="en-US" sz="3600" dirty="0"/>
              <a:t> </a:t>
            </a:r>
            <a:r>
              <a:rPr lang="en-US" sz="3600" dirty="0" err="1"/>
              <a:t>kelompok</a:t>
            </a:r>
            <a:r>
              <a:rPr lang="en-US" sz="3600" dirty="0"/>
              <a:t> </a:t>
            </a:r>
            <a:r>
              <a:rPr lang="en-US" sz="3600" dirty="0" err="1"/>
              <a:t>besar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 yang </a:t>
            </a:r>
            <a:r>
              <a:rPr lang="en-US" sz="3600" dirty="0" err="1"/>
              <a:t>dilakukan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manajemen</a:t>
            </a:r>
            <a:r>
              <a:rPr lang="en-US" sz="3600" dirty="0"/>
              <a:t> </a:t>
            </a:r>
            <a:r>
              <a:rPr lang="en-US" sz="3600" dirty="0" err="1"/>
              <a:t>operasi</a:t>
            </a:r>
            <a:r>
              <a:rPr lang="en-US" sz="3600" dirty="0"/>
              <a:t>, yang </a:t>
            </a:r>
            <a:r>
              <a:rPr lang="en-US" sz="3600" dirty="0" err="1"/>
              <a:t>berasal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perencanaan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perancangan</a:t>
            </a:r>
            <a:r>
              <a:rPr lang="en-US" sz="3600" dirty="0"/>
              <a:t>, </a:t>
            </a:r>
            <a:r>
              <a:rPr lang="en-US" sz="3600" dirty="0" err="1"/>
              <a:t>pengorganisasian</a:t>
            </a:r>
            <a:r>
              <a:rPr lang="en-US" sz="3600" dirty="0"/>
              <a:t>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fungsi</a:t>
            </a:r>
            <a:r>
              <a:rPr lang="en-US" sz="3600" dirty="0"/>
              <a:t> </a:t>
            </a:r>
            <a:r>
              <a:rPr lang="en-US" sz="3600" dirty="0" err="1"/>
              <a:t>pengawasannya</a:t>
            </a:r>
            <a:r>
              <a:rPr lang="en-US" sz="3600" dirty="0"/>
              <a:t>. </a:t>
            </a:r>
            <a:r>
              <a:rPr lang="en-US" sz="3600" dirty="0" err="1"/>
              <a:t>Semua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 </a:t>
            </a:r>
            <a:r>
              <a:rPr lang="en-US" sz="3600" dirty="0" err="1"/>
              <a:t>melibatkan</a:t>
            </a:r>
            <a:r>
              <a:rPr lang="en-US" sz="3600" dirty="0"/>
              <a:t> </a:t>
            </a:r>
            <a:r>
              <a:rPr lang="en-US" sz="3600" dirty="0" err="1"/>
              <a:t>pertimbangan</a:t>
            </a:r>
            <a:r>
              <a:rPr lang="en-US" sz="3600" dirty="0"/>
              <a:t> </a:t>
            </a:r>
            <a:r>
              <a:rPr lang="en-US" sz="3600" dirty="0" err="1"/>
              <a:t>aset</a:t>
            </a:r>
            <a:r>
              <a:rPr lang="en-US" sz="3600" dirty="0"/>
              <a:t>, </a:t>
            </a:r>
            <a:r>
              <a:rPr lang="en-US" sz="3600" dirty="0" err="1"/>
              <a:t>biaya</a:t>
            </a:r>
            <a:r>
              <a:rPr lang="en-US" sz="3600" dirty="0"/>
              <a:t>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sumber</a:t>
            </a:r>
            <a:r>
              <a:rPr lang="en-US" sz="3600" dirty="0"/>
              <a:t> </a:t>
            </a:r>
            <a:r>
              <a:rPr lang="en-US" sz="3600" dirty="0" err="1"/>
              <a:t>daya</a:t>
            </a:r>
            <a:r>
              <a:rPr lang="en-US" sz="3600" dirty="0"/>
              <a:t> </a:t>
            </a:r>
            <a:r>
              <a:rPr lang="en-US" sz="3600" dirty="0" err="1"/>
              <a:t>manusia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didahului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analisis</a:t>
            </a:r>
            <a:r>
              <a:rPr lang="en-US" sz="3600" dirty="0"/>
              <a:t> </a:t>
            </a:r>
            <a:r>
              <a:rPr lang="en-US" sz="3600" dirty="0" err="1"/>
              <a:t>proses</a:t>
            </a:r>
            <a:r>
              <a:rPr lang="en-US" sz="3600" dirty="0"/>
              <a:t> yang </a:t>
            </a:r>
            <a:r>
              <a:rPr lang="en-US" sz="3600" dirty="0" err="1"/>
              <a:t>menyeluruh</a:t>
            </a:r>
            <a:r>
              <a:rPr lang="en-US" sz="3600" dirty="0"/>
              <a:t>.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Desain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merencanakan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menjanjikam</a:t>
            </a:r>
            <a:r>
              <a:rPr lang="en-US" dirty="0"/>
              <a:t> </a:t>
            </a:r>
            <a:r>
              <a:rPr lang="en-US" dirty="0" err="1"/>
              <a:t>barulah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  </a:t>
            </a:r>
            <a:r>
              <a:rPr lang="en-US" dirty="0" err="1"/>
              <a:t>menargetkan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Perencanaan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perancangan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peluncuran</a:t>
            </a:r>
            <a:r>
              <a:rPr lang="en-US" dirty="0"/>
              <a:t> yang </a:t>
            </a:r>
            <a:r>
              <a:rPr lang="en-US" dirty="0" err="1"/>
              <a:t>sebenarnya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.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 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memenehui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 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Perencanaan</a:t>
            </a:r>
            <a:r>
              <a:rPr lang="en-ID" dirty="0"/>
              <a:t> </a:t>
            </a:r>
            <a:r>
              <a:rPr lang="en-ID" dirty="0" err="1"/>
              <a:t>Desain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:  </a:t>
            </a:r>
            <a:r>
              <a:rPr lang="en-US" dirty="0" err="1"/>
              <a:t>fokuslah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yang  </a:t>
            </a:r>
            <a:r>
              <a:rPr lang="en-US" dirty="0" err="1"/>
              <a:t>terbaik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.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pengiriman</a:t>
            </a:r>
            <a:r>
              <a:rPr lang="en-US" dirty="0"/>
              <a:t>. Data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didapatkan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perkiraan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D" dirty="0"/>
          </a:p>
          <a:p>
            <a:pPr>
              <a:buNone/>
            </a:pPr>
            <a:endParaRPr lang="en-ID" dirty="0"/>
          </a:p>
          <a:p>
            <a:pPr algn="ctr">
              <a:buNone/>
            </a:pPr>
            <a:r>
              <a:rPr lang="en-ID" b="1" i="1" dirty="0" err="1">
                <a:latin typeface="Bahnschrift SemiLight" pitchFamily="34" charset="0"/>
              </a:rPr>
              <a:t>Terima</a:t>
            </a:r>
            <a:r>
              <a:rPr lang="en-ID" b="1" i="1" dirty="0">
                <a:latin typeface="Bahnschrift SemiLight" pitchFamily="34" charset="0"/>
              </a:rPr>
              <a:t> </a:t>
            </a:r>
            <a:r>
              <a:rPr lang="en-ID" b="1" i="1" dirty="0" err="1">
                <a:latin typeface="Bahnschrift SemiLight" pitchFamily="34" charset="0"/>
              </a:rPr>
              <a:t>kasih</a:t>
            </a:r>
            <a:endParaRPr lang="en-US" b="1" i="1" dirty="0">
              <a:latin typeface="Bahnschrift SemiLight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b="1" dirty="0"/>
          </a:p>
          <a:p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setinggi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pengubahan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seefisien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Tim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menyeimbangkan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001156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ASPEK OPERASIONAL DALAM 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Manajemen</a:t>
            </a:r>
            <a:r>
              <a:rPr lang="en-US" sz="3600" dirty="0"/>
              <a:t> </a:t>
            </a:r>
            <a:r>
              <a:rPr lang="en-US" sz="3600" dirty="0" err="1"/>
              <a:t>operasional</a:t>
            </a:r>
            <a:r>
              <a:rPr lang="en-US" sz="3600" dirty="0"/>
              <a:t> </a:t>
            </a:r>
            <a:r>
              <a:rPr lang="en-US" sz="3600" dirty="0" err="1"/>
              <a:t>ialah</a:t>
            </a:r>
            <a:r>
              <a:rPr lang="en-US" sz="3600" dirty="0"/>
              <a:t> </a:t>
            </a:r>
            <a:r>
              <a:rPr lang="en-US" sz="3600" dirty="0" err="1"/>
              <a:t>suatu</a:t>
            </a:r>
            <a:r>
              <a:rPr lang="en-US" sz="3600" dirty="0"/>
              <a:t> </a:t>
            </a:r>
            <a:r>
              <a:rPr lang="en-US" sz="3600" dirty="0" err="1"/>
              <a:t>bentuk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pengelolahan</a:t>
            </a:r>
            <a:r>
              <a:rPr lang="en-US" sz="3600" dirty="0"/>
              <a:t> yang </a:t>
            </a:r>
            <a:r>
              <a:rPr lang="en-US" sz="3600" dirty="0" err="1"/>
              <a:t>menyeluruh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optimal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sebuah</a:t>
            </a:r>
            <a:r>
              <a:rPr lang="en-US" sz="3600" dirty="0"/>
              <a:t> </a:t>
            </a:r>
            <a:r>
              <a:rPr lang="en-US" sz="3600" dirty="0" err="1"/>
              <a:t>masalah</a:t>
            </a:r>
            <a:r>
              <a:rPr lang="en-US" sz="3600" dirty="0"/>
              <a:t> </a:t>
            </a:r>
            <a:r>
              <a:rPr lang="en-US" sz="3600" dirty="0" err="1"/>
              <a:t>tenaga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 </a:t>
            </a:r>
            <a:r>
              <a:rPr lang="en-US" sz="3600" dirty="0" err="1"/>
              <a:t>barang</a:t>
            </a:r>
            <a:r>
              <a:rPr lang="en-US" sz="3600" dirty="0"/>
              <a:t> </a:t>
            </a:r>
            <a:r>
              <a:rPr lang="en-US" sz="3600" dirty="0" err="1"/>
              <a:t>mesin</a:t>
            </a:r>
            <a:r>
              <a:rPr lang="en-US" sz="3600" dirty="0"/>
              <a:t> </a:t>
            </a:r>
            <a:r>
              <a:rPr lang="en-US" sz="3600" dirty="0" err="1"/>
              <a:t>peralatan</a:t>
            </a:r>
            <a:r>
              <a:rPr lang="en-US" sz="3600" dirty="0"/>
              <a:t> </a:t>
            </a:r>
            <a:r>
              <a:rPr lang="en-US" sz="3600" dirty="0" err="1"/>
              <a:t>bahan</a:t>
            </a:r>
            <a:r>
              <a:rPr lang="en-US" sz="3600" dirty="0"/>
              <a:t> </a:t>
            </a:r>
            <a:r>
              <a:rPr lang="en-US" sz="3600" dirty="0" err="1"/>
              <a:t>baku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produk</a:t>
            </a:r>
            <a:r>
              <a:rPr lang="en-US" sz="3600" dirty="0"/>
              <a:t> </a:t>
            </a:r>
            <a:r>
              <a:rPr lang="en-US" sz="3600" dirty="0" err="1"/>
              <a:t>apapun</a:t>
            </a:r>
            <a:r>
              <a:rPr lang="en-US" sz="3600" dirty="0"/>
              <a:t> yang </a:t>
            </a:r>
            <a:r>
              <a:rPr lang="en-US" sz="3600" dirty="0" err="1"/>
              <a:t>bisa</a:t>
            </a:r>
            <a:r>
              <a:rPr lang="en-US" sz="3600" dirty="0"/>
              <a:t> </a:t>
            </a:r>
            <a:r>
              <a:rPr lang="en-US" sz="3600" dirty="0" err="1"/>
              <a:t>dijadikan</a:t>
            </a:r>
            <a:r>
              <a:rPr lang="en-US" sz="3600" dirty="0"/>
              <a:t> </a:t>
            </a:r>
            <a:r>
              <a:rPr lang="en-US" sz="3600" dirty="0" err="1"/>
              <a:t>sebuah</a:t>
            </a:r>
            <a:r>
              <a:rPr lang="en-US" sz="3600" dirty="0"/>
              <a:t> </a:t>
            </a:r>
            <a:r>
              <a:rPr lang="en-US" sz="3600" dirty="0" err="1"/>
              <a:t>barang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jasa</a:t>
            </a:r>
            <a:r>
              <a:rPr lang="en-US" sz="3600" dirty="0"/>
              <a:t> yang </a:t>
            </a:r>
            <a:r>
              <a:rPr lang="en-US" sz="3600" dirty="0" err="1"/>
              <a:t>bisa</a:t>
            </a:r>
            <a:r>
              <a:rPr lang="en-US" sz="3600" dirty="0"/>
              <a:t> </a:t>
            </a:r>
            <a:r>
              <a:rPr lang="en-US" sz="3600" dirty="0" err="1"/>
              <a:t>di</a:t>
            </a:r>
            <a:r>
              <a:rPr lang="en-US" sz="3600" dirty="0"/>
              <a:t> </a:t>
            </a:r>
            <a:r>
              <a:rPr lang="en-US" sz="3600" dirty="0" err="1"/>
              <a:t>perjual</a:t>
            </a:r>
            <a:r>
              <a:rPr lang="en-US" sz="3600" dirty="0"/>
              <a:t> </a:t>
            </a:r>
            <a:r>
              <a:rPr lang="en-US" sz="3600" dirty="0" err="1"/>
              <a:t>belikan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Operasi</a:t>
            </a:r>
            <a:endParaRPr lang="en-US" b="1" dirty="0"/>
          </a:p>
          <a:p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setinggi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pengubahan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seefisien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Tim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menyeimbangkan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Tujuan</a:t>
            </a:r>
            <a:r>
              <a:rPr lang="en-US" sz="3600" dirty="0"/>
              <a:t> </a:t>
            </a:r>
            <a:r>
              <a:rPr lang="en-US" sz="3600" dirty="0" err="1"/>
              <a:t>manejemen</a:t>
            </a:r>
            <a:r>
              <a:rPr lang="en-US" sz="3600" dirty="0"/>
              <a:t> </a:t>
            </a:r>
            <a:r>
              <a:rPr lang="en-US" sz="3600" dirty="0" err="1"/>
              <a:t>operasional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meningkatkan</a:t>
            </a:r>
            <a:r>
              <a:rPr lang="en-US" sz="3600" dirty="0"/>
              <a:t> </a:t>
            </a:r>
            <a:r>
              <a:rPr lang="en-US" sz="3600" dirty="0" err="1"/>
              <a:t>efisiensi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perusahaanuntuk</a:t>
            </a:r>
            <a:r>
              <a:rPr lang="en-US" sz="3600" dirty="0"/>
              <a:t> </a:t>
            </a:r>
            <a:r>
              <a:rPr lang="en-US" sz="3600" dirty="0" err="1"/>
              <a:t>mengurangi</a:t>
            </a:r>
            <a:r>
              <a:rPr lang="en-US" sz="3600" dirty="0"/>
              <a:t> </a:t>
            </a:r>
            <a:r>
              <a:rPr lang="en-US" sz="3600" dirty="0" err="1"/>
              <a:t>biaya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 </a:t>
            </a:r>
            <a:r>
              <a:rPr lang="en-US" sz="3600" dirty="0" err="1"/>
              <a:t>perusahaan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menigkatkan</a:t>
            </a:r>
            <a:r>
              <a:rPr lang="en-US" sz="3600" dirty="0"/>
              <a:t> </a:t>
            </a:r>
            <a:r>
              <a:rPr lang="en-US" sz="3600" dirty="0" err="1"/>
              <a:t>kualitas</a:t>
            </a:r>
            <a:r>
              <a:rPr lang="en-US" sz="3600" dirty="0"/>
              <a:t> </a:t>
            </a:r>
            <a:r>
              <a:rPr lang="en-US" sz="3600" dirty="0" err="1"/>
              <a:t>didalam</a:t>
            </a:r>
            <a:r>
              <a:rPr lang="en-US" sz="3600" dirty="0"/>
              <a:t> </a:t>
            </a:r>
            <a:r>
              <a:rPr lang="en-US" sz="3600" dirty="0" err="1"/>
              <a:t>perusahaan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mengurangi</a:t>
            </a:r>
            <a:r>
              <a:rPr lang="en-US" sz="3600" dirty="0"/>
              <a:t> </a:t>
            </a:r>
            <a:r>
              <a:rPr lang="en-US" sz="3600" dirty="0" err="1"/>
              <a:t>waktu</a:t>
            </a:r>
            <a:r>
              <a:rPr lang="en-US" sz="3600" dirty="0"/>
              <a:t> </a:t>
            </a:r>
            <a:r>
              <a:rPr lang="en-US" sz="3600" dirty="0" err="1"/>
              <a:t>proses</a:t>
            </a:r>
            <a:r>
              <a:rPr lang="en-US" sz="3600" dirty="0"/>
              <a:t> </a:t>
            </a:r>
            <a:r>
              <a:rPr lang="en-US" sz="3600" dirty="0" err="1"/>
              <a:t>produksi</a:t>
            </a:r>
            <a:r>
              <a:rPr lang="en-US" sz="3600" dirty="0"/>
              <a:t> </a:t>
            </a:r>
            <a:r>
              <a:rPr lang="en-US" sz="3600" dirty="0" err="1"/>
              <a:t>didalam</a:t>
            </a:r>
            <a:r>
              <a:rPr lang="en-US" sz="3600" dirty="0"/>
              <a:t> </a:t>
            </a:r>
            <a:r>
              <a:rPr lang="en-US" sz="3600" dirty="0" err="1"/>
              <a:t>sebuah</a:t>
            </a:r>
            <a:r>
              <a:rPr lang="en-US" sz="3600" dirty="0"/>
              <a:t> </a:t>
            </a:r>
            <a:r>
              <a:rPr lang="en-US" sz="3600" dirty="0" err="1"/>
              <a:t>perusahaan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472518" cy="4625609"/>
          </a:xfrm>
        </p:spPr>
        <p:txBody>
          <a:bodyPr>
            <a:noAutofit/>
          </a:bodyPr>
          <a:lstStyle/>
          <a:p>
            <a:r>
              <a:rPr lang="en-US" sz="3600" dirty="0" err="1"/>
              <a:t>Proses</a:t>
            </a:r>
            <a:r>
              <a:rPr lang="en-US" sz="3600" dirty="0"/>
              <a:t> </a:t>
            </a:r>
            <a:r>
              <a:rPr lang="en-US" sz="3600" dirty="0" err="1"/>
              <a:t>produksi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tahap-tahap</a:t>
            </a:r>
            <a:r>
              <a:rPr lang="en-US" sz="3600" dirty="0"/>
              <a:t> yang </a:t>
            </a:r>
            <a:r>
              <a:rPr lang="en-US" sz="3600" dirty="0" err="1"/>
              <a:t>harus</a:t>
            </a:r>
            <a:r>
              <a:rPr lang="en-US" sz="3600" dirty="0"/>
              <a:t> </a:t>
            </a:r>
            <a:r>
              <a:rPr lang="en-US" sz="3600" dirty="0" err="1"/>
              <a:t>dilewati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memproduksi</a:t>
            </a:r>
            <a:r>
              <a:rPr lang="en-US" sz="3600" dirty="0"/>
              <a:t> </a:t>
            </a:r>
            <a:r>
              <a:rPr lang="en-US" sz="3600" dirty="0" err="1"/>
              <a:t>barang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jasa</a:t>
            </a:r>
            <a:r>
              <a:rPr lang="en-US" sz="3600" dirty="0"/>
              <a:t>. . </a:t>
            </a:r>
            <a:r>
              <a:rPr lang="en-US" sz="3600" dirty="0" err="1"/>
              <a:t>Berdasarkan</a:t>
            </a:r>
            <a:r>
              <a:rPr lang="en-US" sz="3600" dirty="0"/>
              <a:t> </a:t>
            </a:r>
            <a:r>
              <a:rPr lang="en-US" sz="3600" dirty="0" err="1"/>
              <a:t>caranya</a:t>
            </a:r>
            <a:r>
              <a:rPr lang="en-US" sz="3600" dirty="0"/>
              <a:t> </a:t>
            </a:r>
            <a:r>
              <a:rPr lang="en-US" sz="3600" dirty="0" err="1"/>
              <a:t>proses</a:t>
            </a:r>
            <a:r>
              <a:rPr lang="en-US" sz="3600" dirty="0"/>
              <a:t> </a:t>
            </a:r>
            <a:r>
              <a:rPr lang="en-US" sz="3600" dirty="0" err="1"/>
              <a:t>produksi</a:t>
            </a:r>
            <a:r>
              <a:rPr lang="en-US" sz="3600" dirty="0"/>
              <a:t> </a:t>
            </a:r>
            <a:r>
              <a:rPr lang="en-US" sz="3600" dirty="0" err="1"/>
              <a:t>digolongkan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empat</a:t>
            </a:r>
            <a:r>
              <a:rPr lang="en-US" sz="3600" dirty="0"/>
              <a:t> </a:t>
            </a:r>
            <a:r>
              <a:rPr lang="en-US" sz="3600" dirty="0" err="1"/>
              <a:t>macam</a:t>
            </a:r>
            <a:r>
              <a:rPr lang="en-US" sz="3600" dirty="0"/>
              <a:t> </a:t>
            </a:r>
            <a:r>
              <a:rPr lang="en-US" sz="3600" dirty="0" err="1"/>
              <a:t>yaituproses</a:t>
            </a:r>
            <a:r>
              <a:rPr lang="en-US" sz="3600" dirty="0"/>
              <a:t> </a:t>
            </a:r>
            <a:r>
              <a:rPr lang="en-US" sz="3600" dirty="0" err="1"/>
              <a:t>produksi</a:t>
            </a:r>
            <a:r>
              <a:rPr lang="en-US" sz="3600" dirty="0"/>
              <a:t> </a:t>
            </a:r>
            <a:r>
              <a:rPr lang="en-US" sz="3600" dirty="0" err="1"/>
              <a:t>Panjang</a:t>
            </a:r>
            <a:r>
              <a:rPr lang="en-US" sz="3600" dirty="0"/>
              <a:t> </a:t>
            </a:r>
            <a:r>
              <a:rPr lang="en-US" sz="3600" dirty="0" err="1"/>
              <a:t>proses</a:t>
            </a:r>
            <a:r>
              <a:rPr lang="en-US" sz="3600" dirty="0"/>
              <a:t> </a:t>
            </a:r>
            <a:r>
              <a:rPr lang="en-US" sz="3600" dirty="0" err="1"/>
              <a:t>produksi</a:t>
            </a:r>
            <a:r>
              <a:rPr lang="en-US" sz="3600" dirty="0"/>
              <a:t> </a:t>
            </a:r>
            <a:r>
              <a:rPr lang="en-US" sz="3600" dirty="0" err="1"/>
              <a:t>pendek</a:t>
            </a:r>
            <a:r>
              <a:rPr lang="en-US" sz="3600" dirty="0"/>
              <a:t> </a:t>
            </a:r>
            <a:r>
              <a:rPr lang="en-US" sz="3600" dirty="0" err="1"/>
              <a:t>proses</a:t>
            </a:r>
            <a:r>
              <a:rPr lang="en-US" sz="3600" dirty="0"/>
              <a:t> </a:t>
            </a:r>
            <a:r>
              <a:rPr lang="en-US" sz="3600" dirty="0" err="1"/>
              <a:t>produksi</a:t>
            </a:r>
            <a:r>
              <a:rPr lang="en-US" sz="3600" dirty="0"/>
              <a:t> </a:t>
            </a:r>
            <a:r>
              <a:rPr lang="en-US" sz="3600" dirty="0" err="1"/>
              <a:t>terus</a:t>
            </a:r>
            <a:r>
              <a:rPr lang="en-US" sz="3600" dirty="0"/>
              <a:t> </a:t>
            </a:r>
            <a:r>
              <a:rPr lang="en-US" sz="3600" dirty="0" err="1"/>
              <a:t>menerus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proses</a:t>
            </a:r>
            <a:r>
              <a:rPr lang="en-US" sz="3600" dirty="0"/>
              <a:t> </a:t>
            </a:r>
            <a:r>
              <a:rPr lang="en-US" sz="3600" dirty="0" err="1"/>
              <a:t>produksi</a:t>
            </a:r>
            <a:r>
              <a:rPr lang="en-US" sz="3600" dirty="0"/>
              <a:t> </a:t>
            </a:r>
            <a:r>
              <a:rPr lang="en-US" sz="3600" dirty="0" err="1"/>
              <a:t>berselingan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Berdasarkan</a:t>
            </a:r>
            <a:r>
              <a:rPr lang="en-US" sz="3200" dirty="0"/>
              <a:t> </a:t>
            </a:r>
            <a:r>
              <a:rPr lang="en-US" sz="3200" dirty="0" err="1"/>
              <a:t>sifatnya</a:t>
            </a:r>
            <a:r>
              <a:rPr lang="en-US" sz="3200" dirty="0"/>
              <a:t> </a:t>
            </a:r>
            <a:r>
              <a:rPr lang="en-US" sz="3200" dirty="0" err="1"/>
              <a:t>proses</a:t>
            </a:r>
            <a:r>
              <a:rPr lang="en-US" sz="3200" dirty="0"/>
              <a:t> </a:t>
            </a:r>
            <a:r>
              <a:rPr lang="en-US" sz="3200" dirty="0" err="1"/>
              <a:t>produksi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dibedakan</a:t>
            </a:r>
            <a:r>
              <a:rPr lang="en-US" sz="3200" dirty="0"/>
              <a:t> </a:t>
            </a:r>
            <a:r>
              <a:rPr lang="en-US" sz="3200" dirty="0" err="1"/>
              <a:t>menjadi</a:t>
            </a:r>
            <a:r>
              <a:rPr lang="en-US" sz="3200" dirty="0"/>
              <a:t> 4 </a:t>
            </a:r>
            <a:r>
              <a:rPr lang="en-US" sz="3200" dirty="0" err="1"/>
              <a:t>macam</a:t>
            </a:r>
            <a:r>
              <a:rPr lang="en-US" sz="3200" dirty="0"/>
              <a:t> </a:t>
            </a:r>
            <a:r>
              <a:rPr lang="en-US" sz="3200" dirty="0" err="1"/>
              <a:t>yakni</a:t>
            </a:r>
            <a:r>
              <a:rPr lang="en-US" sz="3200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1) 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ekstraktif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yang </a:t>
            </a:r>
          </a:p>
          <a:p>
            <a:pPr>
              <a:buNone/>
            </a:pPr>
            <a:r>
              <a:rPr lang="en-US" dirty="0"/>
              <a:t>          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2) 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anallitik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 </a:t>
            </a:r>
          </a:p>
          <a:p>
            <a:pPr>
              <a:buNone/>
            </a:pPr>
            <a:r>
              <a:rPr lang="en-US" dirty="0"/>
              <a:t>           </a:t>
            </a:r>
            <a:r>
              <a:rPr lang="en-US" dirty="0" err="1"/>
              <a:t>pemisahan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      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menyerupai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/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aslinya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3) 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fabrikasi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fabrikasi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kadang-kadang</a:t>
            </a:r>
            <a:r>
              <a:rPr lang="en-US" dirty="0"/>
              <a:t>  </a:t>
            </a:r>
          </a:p>
          <a:p>
            <a:pPr>
              <a:buNone/>
            </a:pPr>
            <a:r>
              <a:rPr lang="en-US" dirty="0"/>
              <a:t>          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pengubahan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      yang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4)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sintetik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sintetik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       </a:t>
            </a:r>
            <a:r>
              <a:rPr lang="en-US" dirty="0" err="1"/>
              <a:t>pengkombinasian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  </a:t>
            </a:r>
          </a:p>
          <a:p>
            <a:pPr>
              <a:buNone/>
            </a:pPr>
            <a:r>
              <a:rPr lang="en-US" dirty="0"/>
              <a:t>          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Ristono</a:t>
            </a:r>
            <a:r>
              <a:rPr lang="en-US" dirty="0"/>
              <a:t> (2009:3)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en-US" dirty="0"/>
              <a:t> agar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pemesanan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paling </a:t>
            </a:r>
            <a:r>
              <a:rPr lang="en-US" dirty="0" err="1"/>
              <a:t>rendah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Menurut</a:t>
            </a:r>
            <a:r>
              <a:rPr lang="en-US" dirty="0"/>
              <a:t> Hansen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Mowen</a:t>
            </a:r>
            <a:r>
              <a:rPr lang="en-US" dirty="0"/>
              <a:t> (2007:625) Economic order quantity 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 yang </a:t>
            </a:r>
            <a:r>
              <a:rPr lang="en-US" dirty="0" err="1"/>
              <a:t>meminimalkan</a:t>
            </a:r>
            <a:r>
              <a:rPr lang="en-US" dirty="0"/>
              <a:t> total </a:t>
            </a:r>
            <a:r>
              <a:rPr lang="en-US" dirty="0" err="1"/>
              <a:t>biaya</a:t>
            </a:r>
            <a:r>
              <a:rPr lang="en-US" dirty="0"/>
              <a:t>. </a:t>
            </a:r>
            <a:r>
              <a:rPr lang="en-US" dirty="0" err="1"/>
              <a:t>Rumus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</a:t>
            </a:r>
            <a:r>
              <a:rPr lang="en-US" dirty="0" err="1"/>
              <a:t>pemesanan</a:t>
            </a:r>
            <a:r>
              <a:rPr lang="en-US" dirty="0"/>
              <a:t> </a:t>
            </a:r>
            <a:r>
              <a:rPr lang="en-US" dirty="0" err="1"/>
              <a:t>ekonomis</a:t>
            </a:r>
            <a:r>
              <a:rPr lang="en-US" dirty="0"/>
              <a:t>. </a:t>
            </a:r>
            <a:r>
              <a:rPr lang="en-US" dirty="0" err="1"/>
              <a:t>Menurut</a:t>
            </a:r>
            <a:r>
              <a:rPr lang="en-US" dirty="0"/>
              <a:t> Hansen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Mowen</a:t>
            </a:r>
            <a:r>
              <a:rPr lang="en-US" dirty="0"/>
              <a:t> (2007:625) Reorder Point 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diadakan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130</TotalTime>
  <Words>716</Words>
  <Application>Microsoft Office PowerPoint</Application>
  <PresentationFormat>On-screen Show (4:3)</PresentationFormat>
  <Paragraphs>41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Bahnschrift SemiLight</vt:lpstr>
      <vt:lpstr>Corbel</vt:lpstr>
      <vt:lpstr>Wingdings</vt:lpstr>
      <vt:lpstr>Wingdings 2</vt:lpstr>
      <vt:lpstr>Wingdings 3</vt:lpstr>
      <vt:lpstr>Module</vt:lpstr>
      <vt:lpstr>ANALISA            BISNIS </vt:lpstr>
      <vt:lpstr>PowerPoint Presentation</vt:lpstr>
      <vt:lpstr>ASPEK OPERASIONAL DALAM BISNIS</vt:lpstr>
      <vt:lpstr>PowerPoint Presentation</vt:lpstr>
      <vt:lpstr>PowerPoint Presentation</vt:lpstr>
      <vt:lpstr>PowerPoint Presentation</vt:lpstr>
      <vt:lpstr>Berdasarkan sifatnya proses produksi dapat dibedakan menjadi 4 macam yakni:</vt:lpstr>
      <vt:lpstr>PowerPoint Presentation</vt:lpstr>
      <vt:lpstr>PowerPoint Presentation</vt:lpstr>
      <vt:lpstr>Siapa Saja yang Terlibat Dalam Manajemen Operasi? </vt:lpstr>
      <vt:lpstr>Tiga Aktivitas Utama Manajemen Operasi </vt:lpstr>
      <vt:lpstr>Desain</vt:lpstr>
      <vt:lpstr>Perencanaan</vt:lpstr>
      <vt:lpstr>Perencanaan Desain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Aspek Keuangan dalam Bisnis</dc:title>
  <dc:creator>USER</dc:creator>
  <cp:lastModifiedBy>indera _</cp:lastModifiedBy>
  <cp:revision>3</cp:revision>
  <dcterms:created xsi:type="dcterms:W3CDTF">2020-04-08T07:10:27Z</dcterms:created>
  <dcterms:modified xsi:type="dcterms:W3CDTF">2025-12-15T07:43:32Z</dcterms:modified>
</cp:coreProperties>
</file>