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9"/>
  </p:notesMasterIdLst>
  <p:sldIdLst>
    <p:sldId id="279" r:id="rId2"/>
    <p:sldId id="280" r:id="rId3"/>
    <p:sldId id="281" r:id="rId4"/>
    <p:sldId id="282" r:id="rId5"/>
    <p:sldId id="283" r:id="rId6"/>
    <p:sldId id="284" r:id="rId7"/>
    <p:sldId id="285" r:id="rId8"/>
  </p:sldIdLst>
  <p:sldSz cx="9144000" cy="5143500" type="screen16x9"/>
  <p:notesSz cx="6858000" cy="9144000"/>
  <p:embeddedFontLst>
    <p:embeddedFont>
      <p:font typeface="Lato" panose="020F0502020204030203" pitchFamily="34" charset="0"/>
      <p:regular r:id="rId10"/>
      <p:bold r:id="rId11"/>
      <p:italic r:id="rId12"/>
      <p:boldItalic r:id="rId13"/>
    </p:embeddedFont>
    <p:embeddedFont>
      <p:font typeface="Raleway" pitchFamily="2" charset="0"/>
      <p:regular r:id="rId14"/>
      <p:bold r:id="rId15"/>
      <p:italic r:id="rId16"/>
      <p:boldItalic r:id="rId1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F38A6BFD-87DF-4590-96D4-3420A2333F15}">
  <a:tblStyle styleId="{F38A6BFD-87DF-4590-96D4-3420A2333F1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786" y="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font" Target="fonts/font8.fntdata"/><Relationship Id="rId2" Type="http://schemas.openxmlformats.org/officeDocument/2006/relationships/slide" Target="slides/slide1.xml"/><Relationship Id="rId16" Type="http://schemas.openxmlformats.org/officeDocument/2006/relationships/font" Target="fonts/font7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font" Target="fonts/font6.fntdata"/><Relationship Id="rId10" Type="http://schemas.openxmlformats.org/officeDocument/2006/relationships/font" Target="fonts/font1.fntdata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gac9afe3d86_0_29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1" name="Google Shape;221;gac9afe3d86_0_29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gad64b59e1e_0_8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6" name="Google Shape;226;gad64b59e1e_0_8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gad64b59e1e_0_9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2" name="Google Shape;232;gad64b59e1e_0_9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gad64b59e1e_0_9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7" name="Google Shape;237;gad64b59e1e_0_9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gad64b59e1e_0_1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3" name="Google Shape;243;gad64b59e1e_0_1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gad64b59e1e_0_1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9" name="Google Shape;249;gad64b59e1e_0_1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gad64b59e1e_0_1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5" name="Google Shape;255;gad64b59e1e_0_1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dk1"/>
        </a:solidFill>
        <a:effectLst/>
      </p:bgPr>
    </p:bg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oogle Shape;18;p3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9" name="Google Shape;19;p3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3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" name="Google Shape;21;p3"/>
          <p:cNvSpPr txBox="1">
            <a:spLocks noGrp="1"/>
          </p:cNvSpPr>
          <p:nvPr>
            <p:ph type="title"/>
          </p:nvPr>
        </p:nvSpPr>
        <p:spPr>
          <a:xfrm>
            <a:off x="729450" y="1322450"/>
            <a:ext cx="7688400" cy="151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2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5" name="Google Shape;25;p4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26" name="Google Shape;26;p4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4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3" name="Google Shape;33;p5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34" name="Google Shape;34;p5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5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6" name="Google Shape;36;p5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body" idx="1"/>
          </p:nvPr>
        </p:nvSpPr>
        <p:spPr>
          <a:xfrm>
            <a:off x="729325" y="2078875"/>
            <a:ext cx="37743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body" idx="2"/>
          </p:nvPr>
        </p:nvSpPr>
        <p:spPr>
          <a:xfrm>
            <a:off x="4643604" y="2078875"/>
            <a:ext cx="37743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2" name="Google Shape;42;p6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43" name="Google Shape;43;p6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6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5" name="Google Shape;45;p6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7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" name="Google Shape;49;p7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50" name="Google Shape;50;p7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7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730000" y="1318650"/>
            <a:ext cx="3300900" cy="138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body" idx="1"/>
          </p:nvPr>
        </p:nvSpPr>
        <p:spPr>
          <a:xfrm>
            <a:off x="721225" y="2781725"/>
            <a:ext cx="3300900" cy="159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54" name="Google Shape;54;p7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3"/>
        </a:solidFill>
        <a:effectLst/>
      </p:bgPr>
    </p:bg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oogle Shape;56;p8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57" name="Google Shape;57;p8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8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9" name="Google Shape;59;p8"/>
          <p:cNvSpPr txBox="1">
            <a:spLocks noGrp="1"/>
          </p:cNvSpPr>
          <p:nvPr>
            <p:ph type="title"/>
          </p:nvPr>
        </p:nvSpPr>
        <p:spPr>
          <a:xfrm>
            <a:off x="729450" y="864300"/>
            <a:ext cx="7021200" cy="2985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60" name="Google Shape;60;p8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9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3" name="Google Shape;63;p9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64" name="Google Shape;64;p9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9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6" name="Google Shape;66;p9"/>
          <p:cNvSpPr txBox="1">
            <a:spLocks noGrp="1"/>
          </p:cNvSpPr>
          <p:nvPr>
            <p:ph type="title"/>
          </p:nvPr>
        </p:nvSpPr>
        <p:spPr>
          <a:xfrm>
            <a:off x="730000" y="1318650"/>
            <a:ext cx="3300900" cy="168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67" name="Google Shape;67;p9"/>
          <p:cNvSpPr txBox="1">
            <a:spLocks noGrp="1"/>
          </p:cNvSpPr>
          <p:nvPr>
            <p:ph type="subTitle" idx="1"/>
          </p:nvPr>
        </p:nvSpPr>
        <p:spPr>
          <a:xfrm>
            <a:off x="724950" y="3161525"/>
            <a:ext cx="3300900" cy="75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68" name="Google Shape;68;p9"/>
          <p:cNvSpPr txBox="1">
            <a:spLocks noGrp="1"/>
          </p:cNvSpPr>
          <p:nvPr>
            <p:ph type="body" idx="2"/>
          </p:nvPr>
        </p:nvSpPr>
        <p:spPr>
          <a:xfrm>
            <a:off x="5174225" y="1352625"/>
            <a:ext cx="3374400" cy="302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69" name="Google Shape;69;p9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0"/>
          <p:cNvSpPr txBox="1">
            <a:spLocks noGrp="1"/>
          </p:cNvSpPr>
          <p:nvPr>
            <p:ph type="body" idx="1"/>
          </p:nvPr>
        </p:nvSpPr>
        <p:spPr>
          <a:xfrm>
            <a:off x="724950" y="4372551"/>
            <a:ext cx="7697400" cy="460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>
            <a:endParaRPr/>
          </a:p>
        </p:txBody>
      </p:sp>
      <p:sp>
        <p:nvSpPr>
          <p:cNvPr id="72" name="Google Shape;72;p10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bg>
      <p:bgPr>
        <a:solidFill>
          <a:schemeClr val="dk1"/>
        </a:solidFill>
        <a:effectLst/>
      </p:bgPr>
    </p:bg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oogle Shape;74;p11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75" name="Google Shape;75;p11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11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7" name="Google Shape;77;p11"/>
          <p:cNvSpPr txBox="1">
            <a:spLocks noGrp="1"/>
          </p:cNvSpPr>
          <p:nvPr>
            <p:ph type="title" hasCustomPrompt="1"/>
          </p:nvPr>
        </p:nvSpPr>
        <p:spPr>
          <a:xfrm>
            <a:off x="729450" y="733950"/>
            <a:ext cx="7688400" cy="1244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8" name="Google Shape;78;p11"/>
          <p:cNvSpPr txBox="1">
            <a:spLocks noGrp="1"/>
          </p:cNvSpPr>
          <p:nvPr>
            <p:ph type="body" idx="1"/>
          </p:nvPr>
        </p:nvSpPr>
        <p:spPr>
          <a:xfrm>
            <a:off x="729450" y="2272888"/>
            <a:ext cx="7688400" cy="158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  <a:defRPr>
                <a:solidFill>
                  <a:schemeClr val="lt1"/>
                </a:solidFill>
              </a:defRPr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79" name="Google Shape;79;p11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treamline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Lato"/>
              <a:buChar char="●"/>
              <a:defRPr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lvl="1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lvl="2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lvl="3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lvl="4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lvl="5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lvl="6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lvl="7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lvl="8" indent="-29845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36"/>
          <p:cNvSpPr txBox="1">
            <a:spLocks noGrp="1"/>
          </p:cNvSpPr>
          <p:nvPr>
            <p:ph type="title"/>
          </p:nvPr>
        </p:nvSpPr>
        <p:spPr>
          <a:xfrm>
            <a:off x="729450" y="1322450"/>
            <a:ext cx="7688400" cy="151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/>
              <a:t>Database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37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/>
              <a:t>Database</a:t>
            </a:r>
            <a:endParaRPr/>
          </a:p>
        </p:txBody>
      </p:sp>
      <p:sp>
        <p:nvSpPr>
          <p:cNvPr id="229" name="Google Shape;229;p37"/>
          <p:cNvSpPr txBox="1">
            <a:spLocks noGrp="1"/>
          </p:cNvSpPr>
          <p:nvPr>
            <p:ph type="body" idx="1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id"/>
              <a:t>Database adalah tempat kita menyimpan table di MySQL</a:t>
            </a:r>
            <a:endParaRPr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id"/>
              <a:t>Jika kita misalkan table di MySQL adalah sebuah file, maka database adalah folder nya, dimana kita bisa menyimpan banyak table di sebuah database</a:t>
            </a:r>
            <a:endParaRPr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id"/>
              <a:t>Biasanya pembuatan kita akan membuat satu database untuk satu jenis aplikasi, walaupun satu aplikasi bisa menggunakan lebih dari satu database, namun lumrahnya, satu aplikasi akan menggunakan satu database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4" name="Google Shape;234;p3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6057" y="533300"/>
            <a:ext cx="8171900" cy="45708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39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/>
              <a:t>Melihat Semua Database di MySQL</a:t>
            </a:r>
            <a:endParaRPr/>
          </a:p>
        </p:txBody>
      </p:sp>
      <p:sp>
        <p:nvSpPr>
          <p:cNvPr id="240" name="Google Shape;240;p39"/>
          <p:cNvSpPr txBox="1">
            <a:spLocks noGrp="1"/>
          </p:cNvSpPr>
          <p:nvPr>
            <p:ph type="body" idx="1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id"/>
              <a:t>show databases;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40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/>
              <a:t>Membuat Database</a:t>
            </a:r>
            <a:endParaRPr/>
          </a:p>
        </p:txBody>
      </p:sp>
      <p:sp>
        <p:nvSpPr>
          <p:cNvPr id="246" name="Google Shape;246;p40"/>
          <p:cNvSpPr txBox="1">
            <a:spLocks noGrp="1"/>
          </p:cNvSpPr>
          <p:nvPr>
            <p:ph type="body" idx="1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id"/>
              <a:t>create database nama_database;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41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/>
              <a:t>Memilih Database</a:t>
            </a:r>
            <a:endParaRPr/>
          </a:p>
        </p:txBody>
      </p:sp>
      <p:sp>
        <p:nvSpPr>
          <p:cNvPr id="252" name="Google Shape;252;p41"/>
          <p:cNvSpPr txBox="1">
            <a:spLocks noGrp="1"/>
          </p:cNvSpPr>
          <p:nvPr>
            <p:ph type="body" idx="1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id"/>
              <a:t>use nama_database;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42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/>
              <a:t>Menghapus Database</a:t>
            </a:r>
            <a:endParaRPr/>
          </a:p>
        </p:txBody>
      </p:sp>
      <p:sp>
        <p:nvSpPr>
          <p:cNvPr id="258" name="Google Shape;258;p42"/>
          <p:cNvSpPr txBox="1">
            <a:spLocks noGrp="1"/>
          </p:cNvSpPr>
          <p:nvPr>
            <p:ph type="body" idx="1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id"/>
              <a:t>drop database nama_database;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reamline">
  <a:themeElements>
    <a:clrScheme name="Streamline">
      <a:dk1>
        <a:srgbClr val="1A9988"/>
      </a:dk1>
      <a:lt1>
        <a:srgbClr val="FFFFFF"/>
      </a:lt1>
      <a:dk2>
        <a:srgbClr val="1A1A1A"/>
      </a:dk2>
      <a:lt2>
        <a:srgbClr val="E9EDEE"/>
      </a:lt2>
      <a:accent1>
        <a:srgbClr val="595959"/>
      </a:accent1>
      <a:accent2>
        <a:srgbClr val="6AA4C8"/>
      </a:accent2>
      <a:accent3>
        <a:srgbClr val="EB5600"/>
      </a:accent3>
      <a:accent4>
        <a:srgbClr val="A2FFE8"/>
      </a:accent4>
      <a:accent5>
        <a:srgbClr val="1C3678"/>
      </a:accent5>
      <a:accent6>
        <a:srgbClr val="FFB8A2"/>
      </a:accent6>
      <a:hlink>
        <a:srgbClr val="1C3678"/>
      </a:hlink>
      <a:folHlink>
        <a:srgbClr val="1C367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97</Words>
  <Application>Microsoft Office PowerPoint</Application>
  <PresentationFormat>On-screen Show (16:9)</PresentationFormat>
  <Paragraphs>13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Lato</vt:lpstr>
      <vt:lpstr>Arial</vt:lpstr>
      <vt:lpstr>Raleway</vt:lpstr>
      <vt:lpstr>Streamline</vt:lpstr>
      <vt:lpstr>Database</vt:lpstr>
      <vt:lpstr>Database</vt:lpstr>
      <vt:lpstr>PowerPoint Presentation</vt:lpstr>
      <vt:lpstr>Melihat Semua Database di MySQL</vt:lpstr>
      <vt:lpstr>Membuat Database</vt:lpstr>
      <vt:lpstr>Memilih Database</vt:lpstr>
      <vt:lpstr>Menghapus Database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Database</dc:title>
  <dc:creator>Rika Febri</dc:creator>
  <cp:lastModifiedBy>Rika Febri</cp:lastModifiedBy>
  <cp:revision>1</cp:revision>
  <dcterms:modified xsi:type="dcterms:W3CDTF">2025-12-16T02:28:10Z</dcterms:modified>
</cp:coreProperties>
</file>