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392" r:id="rId2"/>
    <p:sldId id="393"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Lst>
  <p:sldSz cx="9144000" cy="5143500" type="screen16x9"/>
  <p:notesSz cx="6858000" cy="9144000"/>
  <p:embeddedFontLst>
    <p:embeddedFont>
      <p:font typeface="Lato" panose="020F0502020204030203" pitchFamily="34" charset="0"/>
      <p:regular r:id="rId43"/>
      <p:bold r:id="rId44"/>
      <p:italic r:id="rId45"/>
      <p:boldItalic r:id="rId46"/>
    </p:embeddedFont>
    <p:embeddedFont>
      <p:font typeface="Raleway"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8A6BFD-87DF-4590-96D4-3420A2333F15}">
  <a:tblStyle styleId="{F38A6BFD-87DF-4590-96D4-3420A2333F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ee3374bb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ee3374bb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aee3374bb2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aee3374bb2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b0610ef87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b0610ef87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ac9afe3d86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ac9afe3d86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aee3374bb2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aee3374bb2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b0610ef87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b0610ef87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b0610ef87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b0610ef8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b0610ef87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b0610ef87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ac9afe3d86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ac9afe3d86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ee3374bb2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ee3374bb2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b0610ef87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b0610ef87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aee3374bb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aee3374bb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b0610ef87c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b0610ef87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b0610ef87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b0610ef87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b0610ef87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b0610ef87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b0610ef87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b0610ef87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b0610ef87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b0610ef87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aee3374bb2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aee3374bb2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aee3374bb2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aee3374bb2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b0610ef87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b0610ef87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b0610ef87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b0610ef87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b0610ef87c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b0610ef87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b0610ef8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b0610ef87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b0610ef87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b0610ef87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b0610ef87c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b0610ef87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aee3374bb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aee3374bb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aee3374bb2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aee3374bb2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b0610ef87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b0610ef87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b0610ef87c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b0610ef87c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b0610ef87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b0610ef87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b0610ef87c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b0610ef87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b0610ef87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b0610ef87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b0610ef87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b0610ef87c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aee3374bb2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aee3374bb2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b0610ef87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b0610ef87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aee3374bb2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aee3374bb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b0610ef87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b0610ef87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b0610ef87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b0610ef87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b0610ef87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b0610ef87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aee3374bb2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aee3374bb2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mysql.com/doc/refman/8.0/en/aggregate-func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ev.mysql.com/doc/refman/8.0/en/group-by-modifier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v.mysql.com/doc/refman/8.0/en/date-and-time-functio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B-tre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ev.mysql.com/doc/refman/8.0/en/optimization-indexes.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v.mysql.com/doc/refman/8.0/en/fulltext-search.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ev.mysql.com/doc/refman/8.0/en/fulltext-natural-language.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v.mysql.com/doc/refman/8.0/en/fulltext-query-expansion.html" TargetMode="External"/><Relationship Id="rId4" Type="http://schemas.openxmlformats.org/officeDocument/2006/relationships/hyperlink" Target="https://dev.mysql.com/doc/refman/8.0/en/fulltext-boolean.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mysql.com/doc/refman/8.0/en/flow-control-func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49"/>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Date and Time Functions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5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Aggregate Function</a:t>
            </a:r>
            <a:endParaRPr/>
          </a:p>
        </p:txBody>
      </p:sp>
      <p:sp>
        <p:nvSpPr>
          <p:cNvPr id="932" name="Google Shape;932;p15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MySQL mendukung function-function untuk melakukan aggregate</a:t>
            </a:r>
            <a:endParaRPr/>
          </a:p>
          <a:p>
            <a:pPr marL="457200" lvl="0" indent="-311150" algn="l" rtl="0">
              <a:spcBef>
                <a:spcPts val="0"/>
              </a:spcBef>
              <a:spcAft>
                <a:spcPts val="0"/>
              </a:spcAft>
              <a:buSzPts val="1300"/>
              <a:buChar char="●"/>
            </a:pPr>
            <a:r>
              <a:rPr lang="id"/>
              <a:t>Misal, kita ingin melihat harga paling mahal di tabel product, atau harga termurah, atau rata-rata harga produk, atau total jumlah data di tabel, dan lain-lain</a:t>
            </a:r>
            <a:endParaRPr/>
          </a:p>
          <a:p>
            <a:pPr marL="457200" lvl="0" indent="-311150" algn="l" rtl="0">
              <a:spcBef>
                <a:spcPts val="0"/>
              </a:spcBef>
              <a:spcAft>
                <a:spcPts val="0"/>
              </a:spcAft>
              <a:buSzPts val="1300"/>
              <a:buChar char="●"/>
            </a:pPr>
            <a:r>
              <a:rPr lang="id" u="sng">
                <a:solidFill>
                  <a:schemeClr val="hlink"/>
                </a:solidFill>
                <a:hlinkClick r:id="rId3"/>
              </a:rPr>
              <a:t>https://dev.mysql.com/doc/refman/8.0/en/aggregate-functions.html</a:t>
            </a:r>
            <a:r>
              <a:rPr lang="id"/>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5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Aggregate Function</a:t>
            </a:r>
            <a:endParaRPr/>
          </a:p>
        </p:txBody>
      </p:sp>
      <p:pic>
        <p:nvPicPr>
          <p:cNvPr id="938" name="Google Shape;938;p159"/>
          <p:cNvPicPr preferRelativeResize="0"/>
          <p:nvPr/>
        </p:nvPicPr>
        <p:blipFill>
          <a:blip r:embed="rId3">
            <a:alphaModFix/>
          </a:blip>
          <a:stretch>
            <a:fillRect/>
          </a:stretch>
        </p:blipFill>
        <p:spPr>
          <a:xfrm>
            <a:off x="152400" y="2006250"/>
            <a:ext cx="8839199" cy="29195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60"/>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Grouping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6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GROUP BY</a:t>
            </a:r>
            <a:endParaRPr/>
          </a:p>
        </p:txBody>
      </p:sp>
      <p:sp>
        <p:nvSpPr>
          <p:cNvPr id="949" name="Google Shape;949;p16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Kadang saat melakukan aggregate, kita ingin datanya di grouping berdasarkan kriteria tertentu</a:t>
            </a:r>
            <a:endParaRPr/>
          </a:p>
          <a:p>
            <a:pPr marL="457200" lvl="0" indent="-311150" algn="l" rtl="0">
              <a:spcBef>
                <a:spcPts val="0"/>
              </a:spcBef>
              <a:spcAft>
                <a:spcPts val="0"/>
              </a:spcAft>
              <a:buSzPts val="1300"/>
              <a:buChar char="●"/>
            </a:pPr>
            <a:r>
              <a:rPr lang="id"/>
              <a:t>Misal kita ingin melihat rata-rata harga product, tapi ingin per category</a:t>
            </a:r>
            <a:endParaRPr/>
          </a:p>
          <a:p>
            <a:pPr marL="457200" lvl="0" indent="-311150" algn="l" rtl="0">
              <a:spcBef>
                <a:spcPts val="0"/>
              </a:spcBef>
              <a:spcAft>
                <a:spcPts val="0"/>
              </a:spcAft>
              <a:buSzPts val="1300"/>
              <a:buChar char="●"/>
            </a:pPr>
            <a:r>
              <a:rPr lang="id"/>
              <a:t>Atau kita ingin melihat total semua product, tapi per category</a:t>
            </a:r>
            <a:endParaRPr/>
          </a:p>
          <a:p>
            <a:pPr marL="457200" lvl="0" indent="-311150" algn="l" rtl="0">
              <a:spcBef>
                <a:spcPts val="0"/>
              </a:spcBef>
              <a:spcAft>
                <a:spcPts val="0"/>
              </a:spcAft>
              <a:buSzPts val="1300"/>
              <a:buChar char="●"/>
            </a:pPr>
            <a:r>
              <a:rPr lang="id"/>
              <a:t>Hal ini bisa dilakukan di MySQL dengan menggunakan GROUP BY clause</a:t>
            </a:r>
            <a:endParaRPr/>
          </a:p>
          <a:p>
            <a:pPr marL="457200" lvl="0" indent="-311150" algn="l" rtl="0">
              <a:spcBef>
                <a:spcPts val="0"/>
              </a:spcBef>
              <a:spcAft>
                <a:spcPts val="0"/>
              </a:spcAft>
              <a:buSzPts val="1300"/>
              <a:buChar char="●"/>
            </a:pPr>
            <a:r>
              <a:rPr lang="id"/>
              <a:t>GROUP BY clause ini hanya bisa digunakan jika kita menggunakan aggregate function</a:t>
            </a:r>
            <a:endParaRPr/>
          </a:p>
          <a:p>
            <a:pPr marL="457200" lvl="0" indent="-311150" algn="l" rtl="0">
              <a:spcBef>
                <a:spcPts val="0"/>
              </a:spcBef>
              <a:spcAft>
                <a:spcPts val="0"/>
              </a:spcAft>
              <a:buSzPts val="1300"/>
              <a:buChar char="●"/>
            </a:pPr>
            <a:r>
              <a:rPr lang="id" u="sng">
                <a:solidFill>
                  <a:schemeClr val="hlink"/>
                </a:solidFill>
                <a:hlinkClick r:id="rId3"/>
              </a:rPr>
              <a:t>https://dev.mysql.com/doc/refman/8.0/en/group-by-modifiers.html</a:t>
            </a:r>
            <a:r>
              <a:rPr lang="id"/>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6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GROUP BY</a:t>
            </a:r>
            <a:endParaRPr/>
          </a:p>
        </p:txBody>
      </p:sp>
      <p:pic>
        <p:nvPicPr>
          <p:cNvPr id="955" name="Google Shape;955;p162"/>
          <p:cNvPicPr preferRelativeResize="0"/>
          <p:nvPr/>
        </p:nvPicPr>
        <p:blipFill>
          <a:blip r:embed="rId3">
            <a:alphaModFix/>
          </a:blip>
          <a:stretch>
            <a:fillRect/>
          </a:stretch>
        </p:blipFill>
        <p:spPr>
          <a:xfrm>
            <a:off x="152400" y="2006250"/>
            <a:ext cx="8839201" cy="18958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6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HAVING Clause</a:t>
            </a:r>
            <a:endParaRPr/>
          </a:p>
        </p:txBody>
      </p:sp>
      <p:sp>
        <p:nvSpPr>
          <p:cNvPr id="961" name="Google Shape;961;p16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Kadang kita ingin melakukan filter terhadap data yang sudah kita grouping</a:t>
            </a:r>
            <a:endParaRPr/>
          </a:p>
          <a:p>
            <a:pPr marL="457200" lvl="0" indent="-311150" algn="l" rtl="0">
              <a:spcBef>
                <a:spcPts val="0"/>
              </a:spcBef>
              <a:spcAft>
                <a:spcPts val="0"/>
              </a:spcAft>
              <a:buSzPts val="1300"/>
              <a:buChar char="●"/>
            </a:pPr>
            <a:r>
              <a:rPr lang="id"/>
              <a:t>Misal kita ingin menampilkan rata-rata harga per kategori, tapi yang harganya diatas 10.000 misalnya</a:t>
            </a:r>
            <a:endParaRPr/>
          </a:p>
          <a:p>
            <a:pPr marL="457200" lvl="0" indent="-311150" algn="l" rtl="0">
              <a:spcBef>
                <a:spcPts val="0"/>
              </a:spcBef>
              <a:spcAft>
                <a:spcPts val="0"/>
              </a:spcAft>
              <a:buSzPts val="1300"/>
              <a:buChar char="●"/>
            </a:pPr>
            <a:r>
              <a:rPr lang="id"/>
              <a:t>Jika menggunakan WHERE di SELECT, hal ini tidak bisa dilakukan</a:t>
            </a:r>
            <a:endParaRPr/>
          </a:p>
          <a:p>
            <a:pPr marL="457200" lvl="0" indent="-311150" algn="l" rtl="0">
              <a:spcBef>
                <a:spcPts val="0"/>
              </a:spcBef>
              <a:spcAft>
                <a:spcPts val="0"/>
              </a:spcAft>
              <a:buSzPts val="1300"/>
              <a:buChar char="●"/>
            </a:pPr>
            <a:r>
              <a:rPr lang="id"/>
              <a:t>Untuk memfilter hasil aggregate function, kita harus menggunakan HAVING clause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6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HAVING Clause</a:t>
            </a:r>
            <a:endParaRPr/>
          </a:p>
        </p:txBody>
      </p:sp>
      <p:pic>
        <p:nvPicPr>
          <p:cNvPr id="967" name="Google Shape;967;p164"/>
          <p:cNvPicPr preferRelativeResize="0"/>
          <p:nvPr/>
        </p:nvPicPr>
        <p:blipFill>
          <a:blip r:embed="rId3">
            <a:alphaModFix/>
          </a:blip>
          <a:stretch>
            <a:fillRect/>
          </a:stretch>
        </p:blipFill>
        <p:spPr>
          <a:xfrm>
            <a:off x="152400" y="2006250"/>
            <a:ext cx="8839200" cy="23290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6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Constraint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6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Constraint</a:t>
            </a:r>
            <a:endParaRPr/>
          </a:p>
        </p:txBody>
      </p:sp>
      <p:sp>
        <p:nvSpPr>
          <p:cNvPr id="978" name="Google Shape;978;p16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Di MySQL, kita bisa menambahkan constraint untuk menjaga data di tabel tetap baik</a:t>
            </a:r>
            <a:endParaRPr/>
          </a:p>
          <a:p>
            <a:pPr marL="457200" lvl="0" indent="-311150" algn="l" rtl="0">
              <a:spcBef>
                <a:spcPts val="0"/>
              </a:spcBef>
              <a:spcAft>
                <a:spcPts val="0"/>
              </a:spcAft>
              <a:buSzPts val="1300"/>
              <a:buChar char="●"/>
            </a:pPr>
            <a:r>
              <a:rPr lang="id"/>
              <a:t>Constraint sangat bagus ditambahkan untuk menjaga terjadi validasi yang salah di program kita, sehingga data yang masuk ke database tetap akan terjaga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6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Unique Constraint</a:t>
            </a:r>
            <a:endParaRPr/>
          </a:p>
        </p:txBody>
      </p:sp>
      <p:sp>
        <p:nvSpPr>
          <p:cNvPr id="984" name="Google Shape;984;p16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Unique constraint adalah constraint yang memastikan bahwa data kita tetap unique</a:t>
            </a:r>
            <a:endParaRPr/>
          </a:p>
          <a:p>
            <a:pPr marL="457200" lvl="0" indent="-311150" algn="l" rtl="0">
              <a:spcBef>
                <a:spcPts val="0"/>
              </a:spcBef>
              <a:spcAft>
                <a:spcPts val="0"/>
              </a:spcAft>
              <a:buSzPts val="1300"/>
              <a:buChar char="●"/>
            </a:pPr>
            <a:r>
              <a:rPr lang="id"/>
              <a:t>Jika kita mencoba memasukkan data yang duplikat, maka MySQL akan menolak data tersebut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5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Date dan Time Function</a:t>
            </a:r>
            <a:endParaRPr/>
          </a:p>
        </p:txBody>
      </p:sp>
      <p:sp>
        <p:nvSpPr>
          <p:cNvPr id="886" name="Google Shape;886;p15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MySQL juga menyediakan banyak sekali function yang bisa kita gunakan untuk mengolah data tipe Date dan Time</a:t>
            </a:r>
            <a:endParaRPr/>
          </a:p>
          <a:p>
            <a:pPr marL="457200" lvl="0" indent="-311150" algn="l" rtl="0">
              <a:spcBef>
                <a:spcPts val="0"/>
              </a:spcBef>
              <a:spcAft>
                <a:spcPts val="0"/>
              </a:spcAft>
              <a:buSzPts val="1300"/>
              <a:buChar char="●"/>
            </a:pPr>
            <a:r>
              <a:rPr lang="id" u="sng">
                <a:solidFill>
                  <a:schemeClr val="hlink"/>
                </a:solidFill>
                <a:hlinkClick r:id="rId3"/>
              </a:rPr>
              <a:t>https://dev.mysql.com/doc/refman/8.0/en/date-and-time-functions.html</a:t>
            </a:r>
            <a:r>
              <a:rPr lang="id"/>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6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dengan Unique Constraint</a:t>
            </a:r>
            <a:endParaRPr/>
          </a:p>
        </p:txBody>
      </p:sp>
      <p:pic>
        <p:nvPicPr>
          <p:cNvPr id="990" name="Google Shape;990;p168"/>
          <p:cNvPicPr preferRelativeResize="0"/>
          <p:nvPr/>
        </p:nvPicPr>
        <p:blipFill>
          <a:blip r:embed="rId3">
            <a:alphaModFix/>
          </a:blip>
          <a:stretch>
            <a:fillRect/>
          </a:stretch>
        </p:blipFill>
        <p:spPr>
          <a:xfrm>
            <a:off x="152400" y="2006250"/>
            <a:ext cx="7915096" cy="2984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6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Menambah/Menghapus Unique Constraint</a:t>
            </a:r>
            <a:endParaRPr/>
          </a:p>
        </p:txBody>
      </p:sp>
      <p:pic>
        <p:nvPicPr>
          <p:cNvPr id="996" name="Google Shape;996;p169"/>
          <p:cNvPicPr preferRelativeResize="0"/>
          <p:nvPr/>
        </p:nvPicPr>
        <p:blipFill>
          <a:blip r:embed="rId3">
            <a:alphaModFix/>
          </a:blip>
          <a:stretch>
            <a:fillRect/>
          </a:stretch>
        </p:blipFill>
        <p:spPr>
          <a:xfrm>
            <a:off x="152400" y="2006250"/>
            <a:ext cx="8839201" cy="23839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7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Check Constraint</a:t>
            </a:r>
            <a:endParaRPr/>
          </a:p>
        </p:txBody>
      </p:sp>
      <p:sp>
        <p:nvSpPr>
          <p:cNvPr id="1002" name="Google Shape;1002;p17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Check constraint adalah constraint yang bisa kita tambahkan kondisi pengecekannya</a:t>
            </a:r>
            <a:endParaRPr/>
          </a:p>
          <a:p>
            <a:pPr marL="457200" lvl="0" indent="-311150" algn="l" rtl="0">
              <a:spcBef>
                <a:spcPts val="0"/>
              </a:spcBef>
              <a:spcAft>
                <a:spcPts val="0"/>
              </a:spcAft>
              <a:buSzPts val="1300"/>
              <a:buChar char="●"/>
            </a:pPr>
            <a:r>
              <a:rPr lang="id"/>
              <a:t>Ini cocok untuk mengecek data sebelum dimasukkan ke dalam database</a:t>
            </a:r>
            <a:endParaRPr/>
          </a:p>
          <a:p>
            <a:pPr marL="457200" lvl="0" indent="-311150" algn="l" rtl="0">
              <a:spcBef>
                <a:spcPts val="0"/>
              </a:spcBef>
              <a:spcAft>
                <a:spcPts val="0"/>
              </a:spcAft>
              <a:buSzPts val="1300"/>
              <a:buChar char="●"/>
            </a:pPr>
            <a:r>
              <a:rPr lang="id"/>
              <a:t>Misal kita ingin memastikan bahwa harga harus diatas 1000 misal</a:t>
            </a:r>
            <a:endParaRPr/>
          </a:p>
          <a:p>
            <a:pPr marL="457200" lvl="0" indent="-311150" algn="l" rtl="0">
              <a:spcBef>
                <a:spcPts val="0"/>
              </a:spcBef>
              <a:spcAft>
                <a:spcPts val="0"/>
              </a:spcAft>
              <a:buSzPts val="1300"/>
              <a:buChar char="●"/>
            </a:pPr>
            <a:r>
              <a:rPr lang="id"/>
              <a:t>Maka kita bisa menggunakan check constraint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7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dengan Check Constraint</a:t>
            </a:r>
            <a:endParaRPr/>
          </a:p>
        </p:txBody>
      </p:sp>
      <p:pic>
        <p:nvPicPr>
          <p:cNvPr id="1008" name="Google Shape;1008;p171"/>
          <p:cNvPicPr preferRelativeResize="0"/>
          <p:nvPr/>
        </p:nvPicPr>
        <p:blipFill>
          <a:blip r:embed="rId3">
            <a:alphaModFix/>
          </a:blip>
          <a:stretch>
            <a:fillRect/>
          </a:stretch>
        </p:blipFill>
        <p:spPr>
          <a:xfrm>
            <a:off x="152400" y="2006250"/>
            <a:ext cx="7604082" cy="2984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7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Menambah/Menghapus Check Constraint</a:t>
            </a:r>
            <a:endParaRPr/>
          </a:p>
        </p:txBody>
      </p:sp>
      <p:pic>
        <p:nvPicPr>
          <p:cNvPr id="1014" name="Google Shape;1014;p172"/>
          <p:cNvPicPr preferRelativeResize="0"/>
          <p:nvPr/>
        </p:nvPicPr>
        <p:blipFill>
          <a:blip r:embed="rId3">
            <a:alphaModFix/>
          </a:blip>
          <a:stretch>
            <a:fillRect/>
          </a:stretch>
        </p:blipFill>
        <p:spPr>
          <a:xfrm>
            <a:off x="152400" y="2006250"/>
            <a:ext cx="8839199" cy="22821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7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Index</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7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Index</a:t>
            </a:r>
            <a:endParaRPr/>
          </a:p>
        </p:txBody>
      </p:sp>
      <p:sp>
        <p:nvSpPr>
          <p:cNvPr id="1025" name="Google Shape;1025;p17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Secara default, MySQL akan menyimpan data di dalam disk seperti tabel biasanya</a:t>
            </a:r>
            <a:endParaRPr/>
          </a:p>
          <a:p>
            <a:pPr marL="457200" lvl="0" indent="-311150" algn="l" rtl="0">
              <a:spcBef>
                <a:spcPts val="0"/>
              </a:spcBef>
              <a:spcAft>
                <a:spcPts val="0"/>
              </a:spcAft>
              <a:buSzPts val="1300"/>
              <a:buChar char="●"/>
            </a:pPr>
            <a:r>
              <a:rPr lang="id"/>
              <a:t>Hal ini menyebabkan, ketika kita mencari data, maka MySQL akan melakukan pencarian dari baris pertama sampai terakhir, yang artinya semakin banyak datanya, maka akan semakin lambat proses pencarian datanya</a:t>
            </a:r>
            <a:endParaRPr/>
          </a:p>
          <a:p>
            <a:pPr marL="457200" lvl="0" indent="-311150" algn="l" rtl="0">
              <a:spcBef>
                <a:spcPts val="0"/>
              </a:spcBef>
              <a:spcAft>
                <a:spcPts val="0"/>
              </a:spcAft>
              <a:buSzPts val="1300"/>
              <a:buChar char="●"/>
            </a:pPr>
            <a:r>
              <a:rPr lang="id"/>
              <a:t>Saat kita membuat index, MySQL akan menyimpan data dalam struktur data B-Tree : </a:t>
            </a:r>
            <a:r>
              <a:rPr lang="id" u="sng">
                <a:solidFill>
                  <a:schemeClr val="hlink"/>
                </a:solidFill>
                <a:hlinkClick r:id="rId3"/>
              </a:rPr>
              <a:t>https://en.wikipedia.org/wiki/B-tree</a:t>
            </a:r>
            <a:r>
              <a:rPr lang="id"/>
              <a:t> </a:t>
            </a:r>
            <a:endParaRPr/>
          </a:p>
          <a:p>
            <a:pPr marL="457200" lvl="0" indent="-311150" algn="l" rtl="0">
              <a:spcBef>
                <a:spcPts val="0"/>
              </a:spcBef>
              <a:spcAft>
                <a:spcPts val="0"/>
              </a:spcAft>
              <a:buSzPts val="1300"/>
              <a:buChar char="●"/>
            </a:pPr>
            <a:r>
              <a:rPr lang="id"/>
              <a:t>Tidak hanya akan mempermudah kita saat melakukan pencarian, index juga akan mempermudah kita ketika melakukan pengurutan menggunakan ORDER BY</a:t>
            </a:r>
            <a:endParaRPr/>
          </a:p>
          <a:p>
            <a:pPr marL="457200" lvl="0" indent="-311150" algn="l" rtl="0">
              <a:spcBef>
                <a:spcPts val="0"/>
              </a:spcBef>
              <a:spcAft>
                <a:spcPts val="0"/>
              </a:spcAft>
              <a:buSzPts val="1300"/>
              <a:buChar char="●"/>
            </a:pPr>
            <a:r>
              <a:rPr lang="id" u="sng">
                <a:solidFill>
                  <a:schemeClr val="hlink"/>
                </a:solidFill>
                <a:hlinkClick r:id="rId4"/>
              </a:rPr>
              <a:t>https://dev.mysql.com/doc/refman/8.0/en/optimization-indexes.html</a:t>
            </a:r>
            <a:r>
              <a:rPr lang="id"/>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7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Cara Kerja Index</a:t>
            </a:r>
            <a:endParaRPr/>
          </a:p>
        </p:txBody>
      </p:sp>
      <p:sp>
        <p:nvSpPr>
          <p:cNvPr id="1031" name="Google Shape;1031;p17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Kita bisa membuat lebih dari satu index di table, dan setiap kita membuat index, kita bisa membuat index untuk beberapa kolom sekaligus</a:t>
            </a:r>
            <a:endParaRPr/>
          </a:p>
          <a:p>
            <a:pPr marL="457200" lvl="0" indent="-311150" algn="l" rtl="0">
              <a:spcBef>
                <a:spcPts val="0"/>
              </a:spcBef>
              <a:spcAft>
                <a:spcPts val="0"/>
              </a:spcAft>
              <a:buSzPts val="1300"/>
              <a:buChar char="●"/>
            </a:pPr>
            <a:r>
              <a:rPr lang="id"/>
              <a:t>Misal kita membuat index</a:t>
            </a:r>
            <a:endParaRPr/>
          </a:p>
          <a:p>
            <a:pPr marL="457200" lvl="0" indent="-311150" algn="l" rtl="0">
              <a:spcBef>
                <a:spcPts val="0"/>
              </a:spcBef>
              <a:spcAft>
                <a:spcPts val="0"/>
              </a:spcAft>
              <a:buSzPts val="1300"/>
              <a:buChar char="●"/>
            </a:pPr>
            <a:r>
              <a:rPr lang="id"/>
              <a:t>(col1, col2, col3)</a:t>
            </a:r>
            <a:endParaRPr/>
          </a:p>
          <a:p>
            <a:pPr marL="457200" lvl="0" indent="-311150" algn="l" rtl="0">
              <a:spcBef>
                <a:spcPts val="0"/>
              </a:spcBef>
              <a:spcAft>
                <a:spcPts val="0"/>
              </a:spcAft>
              <a:buSzPts val="1300"/>
              <a:buChar char="●"/>
            </a:pPr>
            <a:r>
              <a:rPr lang="id"/>
              <a:t>Artinya kita punya kemampuan untuk mencari lebih menggunakan index untuk kombinasi query di (col1), (col1, col2) dan (col1, col2, col3)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7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Efek Samping Membuat Index</a:t>
            </a:r>
            <a:endParaRPr/>
          </a:p>
        </p:txBody>
      </p:sp>
      <p:sp>
        <p:nvSpPr>
          <p:cNvPr id="1037" name="Google Shape;1037;p17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Index mungkin akan mempercepat untuk proses pencarian dan query data</a:t>
            </a:r>
            <a:endParaRPr/>
          </a:p>
          <a:p>
            <a:pPr marL="457200" lvl="0" indent="-311150" algn="l" rtl="0">
              <a:spcBef>
                <a:spcPts val="0"/>
              </a:spcBef>
              <a:spcAft>
                <a:spcPts val="0"/>
              </a:spcAft>
              <a:buSzPts val="1300"/>
              <a:buChar char="●"/>
            </a:pPr>
            <a:r>
              <a:rPr lang="id"/>
              <a:t>Namun, saat kita membuat index, artinya MySQL akan melakukan proses update data di index tiap kali kita menambah, mengubah atau menghapus data di table</a:t>
            </a:r>
            <a:endParaRPr/>
          </a:p>
          <a:p>
            <a:pPr marL="457200" lvl="0" indent="-311150" algn="l" rtl="0">
              <a:spcBef>
                <a:spcPts val="0"/>
              </a:spcBef>
              <a:spcAft>
                <a:spcPts val="0"/>
              </a:spcAft>
              <a:buSzPts val="1300"/>
              <a:buChar char="●"/>
            </a:pPr>
            <a:r>
              <a:rPr lang="id"/>
              <a:t>Artinya Index membuat proses pencarian dan query lebih cepat, tapi memperlambat proses manipulasi data</a:t>
            </a:r>
            <a:endParaRPr/>
          </a:p>
          <a:p>
            <a:pPr marL="457200" lvl="0" indent="-311150" algn="l" rtl="0">
              <a:spcBef>
                <a:spcPts val="0"/>
              </a:spcBef>
              <a:spcAft>
                <a:spcPts val="0"/>
              </a:spcAft>
              <a:buSzPts val="1300"/>
              <a:buChar char="●"/>
            </a:pPr>
            <a:r>
              <a:rPr lang="id"/>
              <a:t>Oleh karena itu, kita harus bijak saat membuat index</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7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Tidak Perlu Index</a:t>
            </a:r>
            <a:endParaRPr/>
          </a:p>
        </p:txBody>
      </p:sp>
      <p:sp>
        <p:nvSpPr>
          <p:cNvPr id="1043" name="Google Shape;1043;p17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Saat kita membuat PRIMARY KEY dan UNIQUE constraint, kita tidak perlu menambahkan lagi index</a:t>
            </a:r>
            <a:endParaRPr/>
          </a:p>
          <a:p>
            <a:pPr marL="457200" lvl="0" indent="-311150" algn="l" rtl="0">
              <a:spcBef>
                <a:spcPts val="0"/>
              </a:spcBef>
              <a:spcAft>
                <a:spcPts val="0"/>
              </a:spcAft>
              <a:buSzPts val="1300"/>
              <a:buChar char="●"/>
            </a:pPr>
            <a:r>
              <a:rPr lang="id"/>
              <a:t>Hal ini dikarenakan MySQL secara otomatis akan menambahkan index pada kolom PRIMARY KEY dan UNIQUE constraint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5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Menambah Kolom Timestamp </a:t>
            </a:r>
            <a:endParaRPr/>
          </a:p>
        </p:txBody>
      </p:sp>
      <p:pic>
        <p:nvPicPr>
          <p:cNvPr id="892" name="Google Shape;892;p151"/>
          <p:cNvPicPr preferRelativeResize="0"/>
          <p:nvPr/>
        </p:nvPicPr>
        <p:blipFill>
          <a:blip r:embed="rId3">
            <a:alphaModFix/>
          </a:blip>
          <a:stretch>
            <a:fillRect/>
          </a:stretch>
        </p:blipFill>
        <p:spPr>
          <a:xfrm>
            <a:off x="152400" y="2006250"/>
            <a:ext cx="8839199" cy="28590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7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dengan Index</a:t>
            </a:r>
            <a:endParaRPr/>
          </a:p>
        </p:txBody>
      </p:sp>
      <p:pic>
        <p:nvPicPr>
          <p:cNvPr id="1049" name="Google Shape;1049;p178"/>
          <p:cNvPicPr preferRelativeResize="0"/>
          <p:nvPr/>
        </p:nvPicPr>
        <p:blipFill>
          <a:blip r:embed="rId3">
            <a:alphaModFix/>
          </a:blip>
          <a:stretch>
            <a:fillRect/>
          </a:stretch>
        </p:blipFill>
        <p:spPr>
          <a:xfrm>
            <a:off x="152400" y="2006250"/>
            <a:ext cx="7743165" cy="2984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7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Menambah/Menghapus Index</a:t>
            </a:r>
            <a:endParaRPr/>
          </a:p>
        </p:txBody>
      </p:sp>
      <p:pic>
        <p:nvPicPr>
          <p:cNvPr id="1055" name="Google Shape;1055;p179"/>
          <p:cNvPicPr preferRelativeResize="0"/>
          <p:nvPr/>
        </p:nvPicPr>
        <p:blipFill>
          <a:blip r:embed="rId3">
            <a:alphaModFix/>
          </a:blip>
          <a:stretch>
            <a:fillRect/>
          </a:stretch>
        </p:blipFill>
        <p:spPr>
          <a:xfrm>
            <a:off x="152400" y="2006250"/>
            <a:ext cx="8839200" cy="27100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80"/>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Full-Text Search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8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Masalah dengan LIKE operator</a:t>
            </a:r>
            <a:endParaRPr/>
          </a:p>
        </p:txBody>
      </p:sp>
      <p:sp>
        <p:nvSpPr>
          <p:cNvPr id="1066" name="Google Shape;1066;p18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Kadang kita ingin mencari sebuah kata dalam tabel, dan biasanya kita akan menggunakan LIKE operator</a:t>
            </a:r>
            <a:endParaRPr/>
          </a:p>
          <a:p>
            <a:pPr marL="457200" lvl="0" indent="-311150" algn="l" rtl="0">
              <a:spcBef>
                <a:spcPts val="0"/>
              </a:spcBef>
              <a:spcAft>
                <a:spcPts val="0"/>
              </a:spcAft>
              <a:buSzPts val="1300"/>
              <a:buChar char="●"/>
            </a:pPr>
            <a:r>
              <a:rPr lang="id"/>
              <a:t>Operasi yang dilakukan LIKE operator adalah dengan cara mencari seluruh data di tabel dari baris pertama sampai terakhir, hal ini membuat operasi LIKE sangat lambat</a:t>
            </a:r>
            <a:endParaRPr/>
          </a:p>
          <a:p>
            <a:pPr marL="457200" lvl="0" indent="-311150" algn="l" rtl="0">
              <a:spcBef>
                <a:spcPts val="0"/>
              </a:spcBef>
              <a:spcAft>
                <a:spcPts val="0"/>
              </a:spcAft>
              <a:buSzPts val="1300"/>
              <a:buChar char="●"/>
            </a:pPr>
            <a:r>
              <a:rPr lang="id"/>
              <a:t>Menambah index di tabel juga tidak akan membantu, karen LIKE operator tidak menggunakan index</a:t>
            </a:r>
            <a:endParaRPr/>
          </a:p>
          <a:p>
            <a:pPr marL="457200" lvl="0" indent="-311150" algn="l" rtl="0">
              <a:spcBef>
                <a:spcPts val="0"/>
              </a:spcBef>
              <a:spcAft>
                <a:spcPts val="0"/>
              </a:spcAft>
              <a:buSzPts val="1300"/>
              <a:buChar char="●"/>
            </a:pPr>
            <a:r>
              <a:rPr lang="id"/>
              <a:t>MySQL menyediakan fitur Full Text Search jika ada kasus kita ingin melakukan hal ini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8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Full-Text Search</a:t>
            </a:r>
            <a:endParaRPr/>
          </a:p>
        </p:txBody>
      </p:sp>
      <p:sp>
        <p:nvSpPr>
          <p:cNvPr id="1072" name="Google Shape;1072;p18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Full-Text Search memungkinkan kita bisa mencari sebagian kata di kolom dengan tipe data String</a:t>
            </a:r>
            <a:endParaRPr/>
          </a:p>
          <a:p>
            <a:pPr marL="457200" lvl="0" indent="-311150" algn="l" rtl="0">
              <a:spcBef>
                <a:spcPts val="0"/>
              </a:spcBef>
              <a:spcAft>
                <a:spcPts val="0"/>
              </a:spcAft>
              <a:buSzPts val="1300"/>
              <a:buChar char="●"/>
            </a:pPr>
            <a:r>
              <a:rPr lang="id"/>
              <a:t>Ini sangat cocok ketika pada kasus kita memang membutuhkan pencarian yang tidak hanya sekedar operasi = (equals, sama dengan)</a:t>
            </a:r>
            <a:endParaRPr/>
          </a:p>
          <a:p>
            <a:pPr marL="457200" lvl="0" indent="-311150" algn="l" rtl="0">
              <a:spcBef>
                <a:spcPts val="0"/>
              </a:spcBef>
              <a:spcAft>
                <a:spcPts val="0"/>
              </a:spcAft>
              <a:buSzPts val="1300"/>
              <a:buChar char="●"/>
            </a:pPr>
            <a:r>
              <a:rPr lang="id" u="sng">
                <a:solidFill>
                  <a:schemeClr val="hlink"/>
                </a:solidFill>
                <a:hlinkClick r:id="rId3"/>
              </a:rPr>
              <a:t>https://dev.mysql.com/doc/refman/8.0/en/fulltext-search.html</a:t>
            </a:r>
            <a:r>
              <a:rPr lang="id"/>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8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dengan Full-Text Search</a:t>
            </a:r>
            <a:endParaRPr/>
          </a:p>
        </p:txBody>
      </p:sp>
      <p:pic>
        <p:nvPicPr>
          <p:cNvPr id="1078" name="Google Shape;1078;p183"/>
          <p:cNvPicPr preferRelativeResize="0"/>
          <p:nvPr/>
        </p:nvPicPr>
        <p:blipFill>
          <a:blip r:embed="rId3">
            <a:alphaModFix/>
          </a:blip>
          <a:stretch>
            <a:fillRect/>
          </a:stretch>
        </p:blipFill>
        <p:spPr>
          <a:xfrm>
            <a:off x="152400" y="2006250"/>
            <a:ext cx="7842084" cy="29848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8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Menambah/Menghapus Full-Text Search</a:t>
            </a:r>
            <a:endParaRPr/>
          </a:p>
        </p:txBody>
      </p:sp>
      <p:pic>
        <p:nvPicPr>
          <p:cNvPr id="1084" name="Google Shape;1084;p184"/>
          <p:cNvPicPr preferRelativeResize="0"/>
          <p:nvPr/>
        </p:nvPicPr>
        <p:blipFill>
          <a:blip r:embed="rId3">
            <a:alphaModFix/>
          </a:blip>
          <a:stretch>
            <a:fillRect/>
          </a:stretch>
        </p:blipFill>
        <p:spPr>
          <a:xfrm>
            <a:off x="152400" y="2006250"/>
            <a:ext cx="8839201" cy="24241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8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Mode Full-Text Search</a:t>
            </a:r>
            <a:endParaRPr/>
          </a:p>
        </p:txBody>
      </p:sp>
      <p:sp>
        <p:nvSpPr>
          <p:cNvPr id="1090" name="Google Shape;1090;p185"/>
          <p:cNvSpPr txBox="1">
            <a:spLocks noGrp="1"/>
          </p:cNvSpPr>
          <p:nvPr>
            <p:ph type="body" idx="1"/>
          </p:nvPr>
        </p:nvSpPr>
        <p:spPr>
          <a:xfrm>
            <a:off x="729450" y="193710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MySQL menyediakan beberapa mode untuk melakukan pencarian di Full-Text Search, kita bisa memilihnya sesuai kebutuhan kita</a:t>
            </a:r>
            <a:endParaRPr/>
          </a:p>
          <a:p>
            <a:pPr marL="457200" lvl="0" indent="-311150" algn="l" rtl="0">
              <a:spcBef>
                <a:spcPts val="1600"/>
              </a:spcBef>
              <a:spcAft>
                <a:spcPts val="0"/>
              </a:spcAft>
              <a:buSzPts val="1300"/>
              <a:buChar char="●"/>
            </a:pPr>
            <a:r>
              <a:rPr lang="id"/>
              <a:t>Natural Language, yaitu mencari seperti bahasa natural (per kata) : </a:t>
            </a:r>
            <a:r>
              <a:rPr lang="id" u="sng">
                <a:solidFill>
                  <a:schemeClr val="hlink"/>
                </a:solidFill>
                <a:hlinkClick r:id="rId3"/>
              </a:rPr>
              <a:t>https://dev.mysql.com/doc/refman/8.0/en/fulltext-natural-language.html</a:t>
            </a:r>
            <a:r>
              <a:rPr lang="id"/>
              <a:t> </a:t>
            </a:r>
            <a:endParaRPr/>
          </a:p>
          <a:p>
            <a:pPr marL="457200" lvl="0" indent="-311150" algn="l" rtl="0">
              <a:spcBef>
                <a:spcPts val="0"/>
              </a:spcBef>
              <a:spcAft>
                <a:spcPts val="0"/>
              </a:spcAft>
              <a:buSzPts val="1300"/>
              <a:buChar char="●"/>
            </a:pPr>
            <a:r>
              <a:rPr lang="id"/>
              <a:t>Boolean, yaitu mencari dengan kemampuan mengandung kata (+) atau tidak mengandung kata (-) dan lain-lain : </a:t>
            </a:r>
            <a:r>
              <a:rPr lang="id" u="sng">
                <a:solidFill>
                  <a:schemeClr val="hlink"/>
                </a:solidFill>
                <a:hlinkClick r:id="rId4"/>
              </a:rPr>
              <a:t>https://dev.mysql.com/doc/refman/8.0/en/fulltext-boolean.html</a:t>
            </a:r>
            <a:r>
              <a:rPr lang="id"/>
              <a:t> </a:t>
            </a:r>
            <a:endParaRPr/>
          </a:p>
          <a:p>
            <a:pPr marL="457200" lvl="0" indent="-311150" algn="l" rtl="0">
              <a:spcBef>
                <a:spcPts val="0"/>
              </a:spcBef>
              <a:spcAft>
                <a:spcPts val="0"/>
              </a:spcAft>
              <a:buSzPts val="1300"/>
              <a:buChar char="●"/>
            </a:pPr>
            <a:r>
              <a:rPr lang="id"/>
              <a:t>Query Expansion, yaitu mencari seperti natural language, namun melakukan dua kali pencarian, pencarian pertama menggunakan natural language, pencarian kedua melakukan pencarian dari kedekatan hasil pertama, misal kita mencari kata “bakso”, lalu ternyata di dalam “bakso” ada kata “mie”, maka kemungkinan query kedua akan mencari kata “mie” juga : </a:t>
            </a:r>
            <a:r>
              <a:rPr lang="id" u="sng">
                <a:solidFill>
                  <a:schemeClr val="hlink"/>
                </a:solidFill>
                <a:hlinkClick r:id="rId5"/>
              </a:rPr>
              <a:t>https://dev.mysql.com/doc/refman/8.0/en/fulltext-query-expansion.html</a:t>
            </a:r>
            <a:r>
              <a:rPr lang="id"/>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8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Mencari dengan Natural Language Mode</a:t>
            </a:r>
            <a:endParaRPr/>
          </a:p>
        </p:txBody>
      </p:sp>
      <p:pic>
        <p:nvPicPr>
          <p:cNvPr id="1096" name="Google Shape;1096;p186"/>
          <p:cNvPicPr preferRelativeResize="0"/>
          <p:nvPr/>
        </p:nvPicPr>
        <p:blipFill>
          <a:blip r:embed="rId3">
            <a:alphaModFix/>
          </a:blip>
          <a:stretch>
            <a:fillRect/>
          </a:stretch>
        </p:blipFill>
        <p:spPr>
          <a:xfrm>
            <a:off x="152400" y="2006250"/>
            <a:ext cx="8839200" cy="20663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8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Mencari dengan Boolean Mode</a:t>
            </a:r>
            <a:endParaRPr/>
          </a:p>
        </p:txBody>
      </p:sp>
      <p:pic>
        <p:nvPicPr>
          <p:cNvPr id="1102" name="Google Shape;1102;p187"/>
          <p:cNvPicPr preferRelativeResize="0"/>
          <p:nvPr/>
        </p:nvPicPr>
        <p:blipFill>
          <a:blip r:embed="rId3">
            <a:alphaModFix/>
          </a:blip>
          <a:stretch>
            <a:fillRect/>
          </a:stretch>
        </p:blipFill>
        <p:spPr>
          <a:xfrm>
            <a:off x="152400" y="2006250"/>
            <a:ext cx="8839198" cy="17678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52"/>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Flow Control Function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8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Mencari dengan Query Expansion Mode</a:t>
            </a:r>
            <a:endParaRPr/>
          </a:p>
        </p:txBody>
      </p:sp>
      <p:pic>
        <p:nvPicPr>
          <p:cNvPr id="1108" name="Google Shape;1108;p188"/>
          <p:cNvPicPr preferRelativeResize="0"/>
          <p:nvPr/>
        </p:nvPicPr>
        <p:blipFill>
          <a:blip r:embed="rId3">
            <a:alphaModFix/>
          </a:blip>
          <a:stretch>
            <a:fillRect/>
          </a:stretch>
        </p:blipFill>
        <p:spPr>
          <a:xfrm>
            <a:off x="152400" y="2006250"/>
            <a:ext cx="8839199" cy="17861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5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Flow Control Function</a:t>
            </a:r>
            <a:endParaRPr/>
          </a:p>
        </p:txBody>
      </p:sp>
      <p:sp>
        <p:nvSpPr>
          <p:cNvPr id="903" name="Google Shape;903;p15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MySQL memiliki fitur flow control function</a:t>
            </a:r>
            <a:endParaRPr/>
          </a:p>
          <a:p>
            <a:pPr marL="457200" lvl="0" indent="-311150" algn="l" rtl="0">
              <a:spcBef>
                <a:spcPts val="0"/>
              </a:spcBef>
              <a:spcAft>
                <a:spcPts val="0"/>
              </a:spcAft>
              <a:buSzPts val="1300"/>
              <a:buChar char="●"/>
            </a:pPr>
            <a:r>
              <a:rPr lang="id"/>
              <a:t>Ini mirip IF ELSE di bahasa pemrograman</a:t>
            </a:r>
            <a:endParaRPr/>
          </a:p>
          <a:p>
            <a:pPr marL="457200" lvl="0" indent="-311150" algn="l" rtl="0">
              <a:spcBef>
                <a:spcPts val="0"/>
              </a:spcBef>
              <a:spcAft>
                <a:spcPts val="0"/>
              </a:spcAft>
              <a:buSzPts val="1300"/>
              <a:buChar char="●"/>
            </a:pPr>
            <a:r>
              <a:rPr lang="id"/>
              <a:t>Tapi ingat, fitur ini tidak se kompleks yang dimiliki bahasa pemrograman</a:t>
            </a:r>
            <a:endParaRPr/>
          </a:p>
          <a:p>
            <a:pPr marL="457200" lvl="0" indent="-311150" algn="l" rtl="0">
              <a:spcBef>
                <a:spcPts val="0"/>
              </a:spcBef>
              <a:spcAft>
                <a:spcPts val="0"/>
              </a:spcAft>
              <a:buSzPts val="1300"/>
              <a:buChar char="●"/>
            </a:pPr>
            <a:r>
              <a:rPr lang="id" u="sng">
                <a:solidFill>
                  <a:schemeClr val="hlink"/>
                </a:solidFill>
                <a:hlinkClick r:id="rId3"/>
              </a:rPr>
              <a:t>https://dev.mysql.com/doc/refman/8.0/en/flow-control-functions.html</a:t>
            </a:r>
            <a:r>
              <a:rPr lang="id"/>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5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Control Flow CASE </a:t>
            </a:r>
            <a:endParaRPr/>
          </a:p>
        </p:txBody>
      </p:sp>
      <p:pic>
        <p:nvPicPr>
          <p:cNvPr id="909" name="Google Shape;909;p154"/>
          <p:cNvPicPr preferRelativeResize="0"/>
          <p:nvPr/>
        </p:nvPicPr>
        <p:blipFill>
          <a:blip r:embed="rId3">
            <a:alphaModFix/>
          </a:blip>
          <a:stretch>
            <a:fillRect/>
          </a:stretch>
        </p:blipFill>
        <p:spPr>
          <a:xfrm>
            <a:off x="152400" y="2006250"/>
            <a:ext cx="8839199" cy="29540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5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Control Flow IF</a:t>
            </a:r>
            <a:endParaRPr/>
          </a:p>
        </p:txBody>
      </p:sp>
      <p:pic>
        <p:nvPicPr>
          <p:cNvPr id="915" name="Google Shape;915;p155"/>
          <p:cNvPicPr preferRelativeResize="0"/>
          <p:nvPr/>
        </p:nvPicPr>
        <p:blipFill>
          <a:blip r:embed="rId3">
            <a:alphaModFix/>
          </a:blip>
          <a:stretch>
            <a:fillRect/>
          </a:stretch>
        </p:blipFill>
        <p:spPr>
          <a:xfrm>
            <a:off x="152400" y="2006250"/>
            <a:ext cx="8839202" cy="2436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5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Control Flow IFNULL</a:t>
            </a:r>
            <a:endParaRPr/>
          </a:p>
        </p:txBody>
      </p:sp>
      <p:pic>
        <p:nvPicPr>
          <p:cNvPr id="921" name="Google Shape;921;p156"/>
          <p:cNvPicPr preferRelativeResize="0"/>
          <p:nvPr/>
        </p:nvPicPr>
        <p:blipFill>
          <a:blip r:embed="rId3">
            <a:alphaModFix/>
          </a:blip>
          <a:stretch>
            <a:fillRect/>
          </a:stretch>
        </p:blipFill>
        <p:spPr>
          <a:xfrm>
            <a:off x="152400" y="2006250"/>
            <a:ext cx="8839198" cy="11430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5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Aggregate Function</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1045</Words>
  <Application>Microsoft Office PowerPoint</Application>
  <PresentationFormat>On-screen Show (16:9)</PresentationFormat>
  <Paragraphs>93</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Raleway</vt:lpstr>
      <vt:lpstr>Lato</vt:lpstr>
      <vt:lpstr>Arial</vt:lpstr>
      <vt:lpstr>Streamline</vt:lpstr>
      <vt:lpstr>Date and Time Functions</vt:lpstr>
      <vt:lpstr>Date dan Time Function</vt:lpstr>
      <vt:lpstr>Menambah Kolom Timestamp </vt:lpstr>
      <vt:lpstr>Flow Control Function</vt:lpstr>
      <vt:lpstr>Flow Control Function</vt:lpstr>
      <vt:lpstr>Menggunakan Control Flow CASE </vt:lpstr>
      <vt:lpstr>Menggunakan Control Flow IF</vt:lpstr>
      <vt:lpstr>Menggunakan Control Flow IFNULL</vt:lpstr>
      <vt:lpstr>Aggregate Function</vt:lpstr>
      <vt:lpstr>Aggregate Function</vt:lpstr>
      <vt:lpstr>Menggunakan Aggregate Function</vt:lpstr>
      <vt:lpstr>Grouping</vt:lpstr>
      <vt:lpstr>GROUP BY</vt:lpstr>
      <vt:lpstr>Menggunakan GROUP BY</vt:lpstr>
      <vt:lpstr>HAVING Clause</vt:lpstr>
      <vt:lpstr>Menggunakan HAVING Clause</vt:lpstr>
      <vt:lpstr>Constraint</vt:lpstr>
      <vt:lpstr>Constraint</vt:lpstr>
      <vt:lpstr>Unique Constraint</vt:lpstr>
      <vt:lpstr>Membuat Table dengan Unique Constraint</vt:lpstr>
      <vt:lpstr>Menambah/Menghapus Unique Constraint</vt:lpstr>
      <vt:lpstr>Check Constraint</vt:lpstr>
      <vt:lpstr>Membuat Table dengan Check Constraint</vt:lpstr>
      <vt:lpstr>Menambah/Menghapus Check Constraint</vt:lpstr>
      <vt:lpstr>Index</vt:lpstr>
      <vt:lpstr>Index</vt:lpstr>
      <vt:lpstr>Cara Kerja Index</vt:lpstr>
      <vt:lpstr>Efek Samping Membuat Index</vt:lpstr>
      <vt:lpstr>Tidak Perlu Index</vt:lpstr>
      <vt:lpstr>Membuat Table dengan Index</vt:lpstr>
      <vt:lpstr>Menambah/Menghapus Index</vt:lpstr>
      <vt:lpstr>Full-Text Search</vt:lpstr>
      <vt:lpstr>Masalah dengan LIKE operator</vt:lpstr>
      <vt:lpstr>Full-Text Search</vt:lpstr>
      <vt:lpstr>Membuat Table dengan Full-Text Search</vt:lpstr>
      <vt:lpstr>Menambah/Menghapus Full-Text Search</vt:lpstr>
      <vt:lpstr>Mode Full-Text Search</vt:lpstr>
      <vt:lpstr>Mencari dengan Natural Language Mode</vt:lpstr>
      <vt:lpstr>Mencari dengan Boolean Mode</vt:lpstr>
      <vt:lpstr>Mencari dengan Query Expansion Mode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and Time Functions</dc:title>
  <dc:creator>Rika Febri</dc:creator>
  <cp:lastModifiedBy>Rika Febri</cp:lastModifiedBy>
  <cp:revision>2</cp:revision>
  <dcterms:modified xsi:type="dcterms:W3CDTF">2025-12-16T02:46:35Z</dcterms:modified>
</cp:coreProperties>
</file>