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0"/>
  </p:notesMasterIdLst>
  <p:sldIdLst>
    <p:sldId id="432" r:id="rId2"/>
    <p:sldId id="43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81" r:id="rId51"/>
    <p:sldId id="482" r:id="rId52"/>
    <p:sldId id="483" r:id="rId53"/>
    <p:sldId id="484" r:id="rId54"/>
    <p:sldId id="485" r:id="rId55"/>
    <p:sldId id="486" r:id="rId56"/>
    <p:sldId id="487" r:id="rId57"/>
    <p:sldId id="488" r:id="rId58"/>
    <p:sldId id="489" r:id="rId59"/>
    <p:sldId id="490" r:id="rId60"/>
    <p:sldId id="491" r:id="rId61"/>
    <p:sldId id="492" r:id="rId62"/>
    <p:sldId id="493" r:id="rId63"/>
    <p:sldId id="494" r:id="rId64"/>
    <p:sldId id="495" r:id="rId65"/>
    <p:sldId id="496" r:id="rId66"/>
    <p:sldId id="497" r:id="rId67"/>
    <p:sldId id="498" r:id="rId68"/>
    <p:sldId id="499" r:id="rId69"/>
    <p:sldId id="500" r:id="rId70"/>
    <p:sldId id="501" r:id="rId71"/>
    <p:sldId id="502" r:id="rId72"/>
    <p:sldId id="503" r:id="rId73"/>
    <p:sldId id="504" r:id="rId74"/>
    <p:sldId id="505" r:id="rId75"/>
    <p:sldId id="506" r:id="rId76"/>
    <p:sldId id="507" r:id="rId77"/>
    <p:sldId id="508" r:id="rId78"/>
    <p:sldId id="509" r:id="rId79"/>
    <p:sldId id="510" r:id="rId80"/>
    <p:sldId id="511" r:id="rId81"/>
    <p:sldId id="512" r:id="rId82"/>
    <p:sldId id="513" r:id="rId83"/>
    <p:sldId id="514" r:id="rId84"/>
    <p:sldId id="515" r:id="rId85"/>
    <p:sldId id="516" r:id="rId86"/>
    <p:sldId id="517" r:id="rId87"/>
    <p:sldId id="518" r:id="rId88"/>
    <p:sldId id="519" r:id="rId89"/>
  </p:sldIdLst>
  <p:sldSz cx="9144000" cy="5143500" type="screen16x9"/>
  <p:notesSz cx="6858000" cy="9144000"/>
  <p:embeddedFontLst>
    <p:embeddedFont>
      <p:font typeface="Lato" panose="020F0502020204030203" pitchFamily="34" charset="0"/>
      <p:regular r:id="rId91"/>
      <p:bold r:id="rId92"/>
      <p:italic r:id="rId93"/>
      <p:boldItalic r:id="rId94"/>
    </p:embeddedFont>
    <p:embeddedFont>
      <p:font typeface="Raleway" pitchFamily="2" charset="0"/>
      <p:regular r:id="rId95"/>
      <p:bold r:id="rId96"/>
      <p:italic r:id="rId97"/>
      <p:boldItalic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8A6BFD-87DF-4590-96D4-3420A2333F15}">
  <a:tblStyle styleId="{F38A6BFD-87DF-4590-96D4-3420A2333F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5.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1.fntdata"/><Relationship Id="rId9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4.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ac9afe3d86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ac9afe3d86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ac9afe3d86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ac9afe3d86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aee3374bb2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aee3374bb2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a851a4706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a851a4706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a851a4706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a851a4706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a851a4706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a851a4706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ac9afe3d86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ac9afe3d86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a851a4706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a851a4706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a851a4706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a851a4706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a851a4706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a851a4706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a851a4706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a851a4706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b0610ef87c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b0610ef87c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a851a4706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a851a4706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a851a4706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a851a4706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a851a4706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a851a4706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a851a4706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a851a4706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a851a4706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a851a4706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a851a47068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a851a47068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a851a4706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a851a4706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a851a47068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a851a47068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a851a4706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a851a4706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a851a47068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a851a4706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b0610ef87c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b0610ef87c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a851a47068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a851a4706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a851a47068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a851a47068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a851a47068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a851a47068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a851a47068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a851a4706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a851a4706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a851a4706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a851a47068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a851a4706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851a4706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851a4706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a851a47068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a851a47068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a851a470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a851a470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a851a47068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a851a47068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a851a4706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a851a4706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a851a474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a851a474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a851a4743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a851a4743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a851a4743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a851a4743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a851a4743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a851a4743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a851a4743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a851a4743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a851a4743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a851a4743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ga851a4743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5" name="Google Shape;1375;ga851a4743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a851a4743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a851a4743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a851a4743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a851a4743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a851a4743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a851a4743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a851a4706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a851a4706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a851a47433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a851a4743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a851a47433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a851a47433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a851a47433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a851a4743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a851a4706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a851a4706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aee3374bb2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aee3374bb2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a851a47433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ga851a4743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a851a47433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a851a4743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a851a4743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0" name="Google Shape;1440;ga851a4743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gac9afe3d86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6" name="Google Shape;1446;gac9afe3d8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ad64b59e1e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ad64b59e1e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a851a4706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a851a4706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a851a4743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a851a4743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a851a4743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a851a4743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a851a47433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a851a4743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a851a47433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a851a47433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ga851a47433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1" name="Google Shape;1481;ga851a4743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a851a47433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a851a4743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ga851a4743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3" name="Google Shape;1493;ga851a4743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ga851a474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 name="Google Shape;1499;ga851a474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a851a47433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a851a47433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851a4743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851a47433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ee3374bb2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ee3374bb2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ga851a4743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7" name="Google Shape;1517;ga851a4743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a851a4743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a851a4743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a851a47433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a851a4743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ac9afe3d86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ac9afe3d86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aee3374bb2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aee3374bb2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a851a47433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a851a47433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a851a47433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a851a47433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a851a47433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a851a47433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a851a47433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a851a47433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a851a47433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a851a4743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a851a4706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a851a4706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a851a47433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a851a47433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a851a47433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a851a47433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a851a4743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a851a4743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ga851a47433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a851a47433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a851a47433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a851a47433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ga851a47433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5" name="Google Shape;1605;ga851a47433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a851a47433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a851a47433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a851a47433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a851a47433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851a47433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851a47433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a851a4706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a851a4706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d"/>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89"/>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Table Relationship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98"/>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Join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19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Join</a:t>
            </a:r>
            <a:endParaRPr/>
          </a:p>
        </p:txBody>
      </p:sp>
      <p:sp>
        <p:nvSpPr>
          <p:cNvPr id="1172" name="Google Shape;1172;p19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MySQL mendukung query SELECT langsung ke beberapa tabel secara sekaligus</a:t>
            </a:r>
            <a:endParaRPr/>
          </a:p>
          <a:p>
            <a:pPr marL="457200" lvl="0" indent="-311150" algn="l" rtl="0">
              <a:spcBef>
                <a:spcPts val="0"/>
              </a:spcBef>
              <a:spcAft>
                <a:spcPts val="0"/>
              </a:spcAft>
              <a:buSzPts val="1300"/>
              <a:buChar char="●"/>
            </a:pPr>
            <a:r>
              <a:rPr lang="id"/>
              <a:t>Namun untuk melakukan itu, kita perlu melakukan JOIN di SQL SELECT yang kita buat</a:t>
            </a:r>
            <a:endParaRPr/>
          </a:p>
          <a:p>
            <a:pPr marL="457200" lvl="0" indent="-311150" algn="l" rtl="0">
              <a:spcBef>
                <a:spcPts val="0"/>
              </a:spcBef>
              <a:spcAft>
                <a:spcPts val="0"/>
              </a:spcAft>
              <a:buSzPts val="1300"/>
              <a:buChar char="●"/>
            </a:pPr>
            <a:r>
              <a:rPr lang="id"/>
              <a:t>Untuk melakukan JOIN, kita perlu menentukan tabel mana yang merupakan referensi ke tabel lain</a:t>
            </a:r>
            <a:endParaRPr/>
          </a:p>
          <a:p>
            <a:pPr marL="457200" lvl="0" indent="-311150" algn="l" rtl="0">
              <a:spcBef>
                <a:spcPts val="0"/>
              </a:spcBef>
              <a:spcAft>
                <a:spcPts val="0"/>
              </a:spcAft>
              <a:buSzPts val="1300"/>
              <a:buChar char="●"/>
            </a:pPr>
            <a:r>
              <a:rPr lang="id"/>
              <a:t>Join cocok sekali dengan foreign key, walaupun di MySQL tidak ada aturan kalau JOIN harus ada foreign key</a:t>
            </a:r>
            <a:endParaRPr/>
          </a:p>
          <a:p>
            <a:pPr marL="457200" lvl="0" indent="-311150" algn="l" rtl="0">
              <a:spcBef>
                <a:spcPts val="0"/>
              </a:spcBef>
              <a:spcAft>
                <a:spcPts val="0"/>
              </a:spcAft>
              <a:buSzPts val="1300"/>
              <a:buChar char="●"/>
            </a:pPr>
            <a:r>
              <a:rPr lang="id"/>
              <a:t>Join di MySQL bisa dilakukan untuk lebih dari beberapa tabel</a:t>
            </a:r>
            <a:endParaRPr/>
          </a:p>
          <a:p>
            <a:pPr marL="457200" lvl="0" indent="-311150" algn="l" rtl="0">
              <a:spcBef>
                <a:spcPts val="0"/>
              </a:spcBef>
              <a:spcAft>
                <a:spcPts val="0"/>
              </a:spcAft>
              <a:buSzPts val="1300"/>
              <a:buChar char="●"/>
            </a:pPr>
            <a:r>
              <a:rPr lang="id"/>
              <a:t>Tapi ingat, semakin banyak JOIN, maka proses query akan semakin berat dan lambat, jadi harap bijak ketika melakukan JOIN</a:t>
            </a:r>
            <a:endParaRPr/>
          </a:p>
          <a:p>
            <a:pPr marL="457200" lvl="0" indent="-311150" algn="l" rtl="0">
              <a:spcBef>
                <a:spcPts val="0"/>
              </a:spcBef>
              <a:spcAft>
                <a:spcPts val="0"/>
              </a:spcAft>
              <a:buSzPts val="1300"/>
              <a:buChar char="●"/>
            </a:pPr>
            <a:r>
              <a:rPr lang="id"/>
              <a:t>Idealnya kita melakukan JOIN jangan lebih dari 5 tabel, karena itu bisa berdampak ke performa query yang lambat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20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Melakukan JOIN Table</a:t>
            </a:r>
            <a:endParaRPr/>
          </a:p>
        </p:txBody>
      </p:sp>
      <p:pic>
        <p:nvPicPr>
          <p:cNvPr id="1178" name="Google Shape;1178;p200"/>
          <p:cNvPicPr preferRelativeResize="0"/>
          <p:nvPr/>
        </p:nvPicPr>
        <p:blipFill>
          <a:blip r:embed="rId3">
            <a:alphaModFix/>
          </a:blip>
          <a:stretch>
            <a:fillRect/>
          </a:stretch>
        </p:blipFill>
        <p:spPr>
          <a:xfrm>
            <a:off x="152400" y="2006250"/>
            <a:ext cx="8839202" cy="24321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20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Relasi ke Table Customers</a:t>
            </a:r>
            <a:endParaRPr/>
          </a:p>
        </p:txBody>
      </p:sp>
      <p:pic>
        <p:nvPicPr>
          <p:cNvPr id="1184" name="Google Shape;1184;p201"/>
          <p:cNvPicPr preferRelativeResize="0"/>
          <p:nvPr/>
        </p:nvPicPr>
        <p:blipFill>
          <a:blip r:embed="rId3">
            <a:alphaModFix/>
          </a:blip>
          <a:stretch>
            <a:fillRect/>
          </a:stretch>
        </p:blipFill>
        <p:spPr>
          <a:xfrm>
            <a:off x="152400" y="2006250"/>
            <a:ext cx="8839200" cy="26398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20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Melakukan JOIN Multiple Table</a:t>
            </a:r>
            <a:endParaRPr/>
          </a:p>
        </p:txBody>
      </p:sp>
      <p:pic>
        <p:nvPicPr>
          <p:cNvPr id="1190" name="Google Shape;1190;p202"/>
          <p:cNvPicPr preferRelativeResize="0"/>
          <p:nvPr/>
        </p:nvPicPr>
        <p:blipFill>
          <a:blip r:embed="rId3">
            <a:alphaModFix/>
          </a:blip>
          <a:stretch>
            <a:fillRect/>
          </a:stretch>
        </p:blipFill>
        <p:spPr>
          <a:xfrm>
            <a:off x="152400" y="2006250"/>
            <a:ext cx="8839198" cy="20995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20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One to One Relationship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20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Jenis-Jenis Relasi Tabel</a:t>
            </a:r>
            <a:endParaRPr/>
          </a:p>
        </p:txBody>
      </p:sp>
      <p:sp>
        <p:nvSpPr>
          <p:cNvPr id="1201" name="Google Shape;1201;p20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Sekarang kita sudah tau untuk melakukan relasi antar tabel, kita bisa menggunakan FOREIGN KEY</a:t>
            </a:r>
            <a:endParaRPr/>
          </a:p>
          <a:p>
            <a:pPr marL="457200" lvl="0" indent="-311150" algn="l" rtl="0">
              <a:spcBef>
                <a:spcPts val="0"/>
              </a:spcBef>
              <a:spcAft>
                <a:spcPts val="0"/>
              </a:spcAft>
              <a:buSzPts val="1300"/>
              <a:buChar char="●"/>
            </a:pPr>
            <a:r>
              <a:rPr lang="id"/>
              <a:t>Dan untuk melakukan SELECT beberapa tabel, kita bisa menggunakan JOIN</a:t>
            </a:r>
            <a:endParaRPr/>
          </a:p>
          <a:p>
            <a:pPr marL="457200" lvl="0" indent="-311150" algn="l" rtl="0">
              <a:spcBef>
                <a:spcPts val="0"/>
              </a:spcBef>
              <a:spcAft>
                <a:spcPts val="0"/>
              </a:spcAft>
              <a:buSzPts val="1300"/>
              <a:buChar char="●"/>
            </a:pPr>
            <a:r>
              <a:rPr lang="id"/>
              <a:t>Dalam konsep relasi, ada banyak jenis-jenis relasi antar tabel</a:t>
            </a:r>
            <a:endParaRPr/>
          </a:p>
          <a:p>
            <a:pPr marL="457200" lvl="0" indent="-311150" algn="l" rtl="0">
              <a:spcBef>
                <a:spcPts val="0"/>
              </a:spcBef>
              <a:spcAft>
                <a:spcPts val="0"/>
              </a:spcAft>
              <a:buSzPts val="1300"/>
              <a:buChar char="●"/>
            </a:pPr>
            <a:r>
              <a:rPr lang="id"/>
              <a:t>Sekarang kita akan bahas dari yang pertama yaitu One to One relationship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20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One to One Relationship</a:t>
            </a:r>
            <a:endParaRPr/>
          </a:p>
        </p:txBody>
      </p:sp>
      <p:sp>
        <p:nvSpPr>
          <p:cNvPr id="1207" name="Google Shape;1207;p20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One to One relationship adalah relasi antar tabel yang paling sederhana</a:t>
            </a:r>
            <a:endParaRPr/>
          </a:p>
          <a:p>
            <a:pPr marL="457200" lvl="0" indent="-311150" algn="l" rtl="0">
              <a:spcBef>
                <a:spcPts val="0"/>
              </a:spcBef>
              <a:spcAft>
                <a:spcPts val="0"/>
              </a:spcAft>
              <a:buSzPts val="1300"/>
              <a:buChar char="●"/>
            </a:pPr>
            <a:r>
              <a:rPr lang="id"/>
              <a:t>Artinya tiap data di sebuah tabel hanya boleh berelasi ke maksimal 1 data di tabel lainnya</a:t>
            </a:r>
            <a:endParaRPr/>
          </a:p>
          <a:p>
            <a:pPr marL="457200" lvl="0" indent="-311150" algn="l" rtl="0">
              <a:spcBef>
                <a:spcPts val="0"/>
              </a:spcBef>
              <a:spcAft>
                <a:spcPts val="0"/>
              </a:spcAft>
              <a:buSzPts val="1300"/>
              <a:buChar char="●"/>
            </a:pPr>
            <a:r>
              <a:rPr lang="id"/>
              <a:t>Tidak boleh ada relasi lebih dari 1 data</a:t>
            </a:r>
            <a:endParaRPr/>
          </a:p>
          <a:p>
            <a:pPr marL="457200" lvl="0" indent="-311150" algn="l" rtl="0">
              <a:spcBef>
                <a:spcPts val="0"/>
              </a:spcBef>
              <a:spcAft>
                <a:spcPts val="0"/>
              </a:spcAft>
              <a:buSzPts val="1300"/>
              <a:buChar char="●"/>
            </a:pPr>
            <a:r>
              <a:rPr lang="id"/>
              <a:t>Contoh misal, kita membuat aplikasi toko online yang terdapat fitur wallet, dan 1 customer, cuma boleh punya 1 wallet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20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Diagram One to One Relationship</a:t>
            </a:r>
            <a:endParaRPr/>
          </a:p>
        </p:txBody>
      </p:sp>
      <p:pic>
        <p:nvPicPr>
          <p:cNvPr id="1213" name="Google Shape;1213;p206"/>
          <p:cNvPicPr preferRelativeResize="0"/>
          <p:nvPr/>
        </p:nvPicPr>
        <p:blipFill>
          <a:blip r:embed="rId3">
            <a:alphaModFix/>
          </a:blip>
          <a:stretch>
            <a:fillRect/>
          </a:stretch>
        </p:blipFill>
        <p:spPr>
          <a:xfrm>
            <a:off x="1373100" y="2006250"/>
            <a:ext cx="6397807" cy="29848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20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One to One Relationship</a:t>
            </a:r>
            <a:endParaRPr/>
          </a:p>
        </p:txBody>
      </p:sp>
      <p:sp>
        <p:nvSpPr>
          <p:cNvPr id="1219" name="Google Shape;1219;p20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Cara membuat One to One relationship cukup mudah</a:t>
            </a:r>
            <a:endParaRPr/>
          </a:p>
          <a:p>
            <a:pPr marL="457200" lvl="0" indent="-311150" algn="l" rtl="0">
              <a:spcBef>
                <a:spcPts val="0"/>
              </a:spcBef>
              <a:spcAft>
                <a:spcPts val="0"/>
              </a:spcAft>
              <a:buSzPts val="1300"/>
              <a:buChar char="●"/>
            </a:pPr>
            <a:r>
              <a:rPr lang="id"/>
              <a:t>Kita bisa membuat kolom foreign key, lalu set kolom tersebut menggunakan UNIQUE KEY, hal ini dapat mencegah terjadi data di kolom tersebut agar tidak duplikat</a:t>
            </a:r>
            <a:endParaRPr/>
          </a:p>
          <a:p>
            <a:pPr marL="457200" lvl="0" indent="-311150" algn="l" rtl="0">
              <a:spcBef>
                <a:spcPts val="0"/>
              </a:spcBef>
              <a:spcAft>
                <a:spcPts val="0"/>
              </a:spcAft>
              <a:buSzPts val="1300"/>
              <a:buChar char="●"/>
            </a:pPr>
            <a:r>
              <a:rPr lang="id"/>
              <a:t>Atau cara lainnya, kita bisa membuat tabel dengan primary key yang sama, sehingga tidak butuh lagi kolom untuk FOREIGN KEY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9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Table Relationship</a:t>
            </a:r>
            <a:endParaRPr/>
          </a:p>
        </p:txBody>
      </p:sp>
      <p:sp>
        <p:nvSpPr>
          <p:cNvPr id="1119" name="Google Shape;1119;p19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Dalam Relational DBMS, salah satu fitur andalan nya adalah table relationship. Yaitu relasi antar tabel</a:t>
            </a:r>
            <a:endParaRPr/>
          </a:p>
          <a:p>
            <a:pPr marL="457200" lvl="0" indent="-311150" algn="l" rtl="0">
              <a:spcBef>
                <a:spcPts val="0"/>
              </a:spcBef>
              <a:spcAft>
                <a:spcPts val="0"/>
              </a:spcAft>
              <a:buSzPts val="1300"/>
              <a:buChar char="●"/>
            </a:pPr>
            <a:r>
              <a:rPr lang="id"/>
              <a:t>Kita bisa melakukan relasi dari satu tabel ke tabel lain.</a:t>
            </a:r>
            <a:endParaRPr/>
          </a:p>
          <a:p>
            <a:pPr marL="457200" lvl="0" indent="-311150" algn="l" rtl="0">
              <a:spcBef>
                <a:spcPts val="0"/>
              </a:spcBef>
              <a:spcAft>
                <a:spcPts val="0"/>
              </a:spcAft>
              <a:buSzPts val="1300"/>
              <a:buChar char="●"/>
            </a:pPr>
            <a:r>
              <a:rPr lang="id"/>
              <a:t>Dalam kehidupan nyata pun pasti kita akan sering membuat relasi antar tabel</a:t>
            </a:r>
            <a:endParaRPr/>
          </a:p>
          <a:p>
            <a:pPr marL="457200" lvl="0" indent="-311150" algn="l" rtl="0">
              <a:spcBef>
                <a:spcPts val="0"/>
              </a:spcBef>
              <a:spcAft>
                <a:spcPts val="0"/>
              </a:spcAft>
              <a:buSzPts val="1300"/>
              <a:buChar char="●"/>
            </a:pPr>
            <a:r>
              <a:rPr lang="id"/>
              <a:t>Misal, saat kita membuat aplikasi penjualan, di laporan penjualan pasti ada data barang. Jika di tabel artinya tabel penjualan akan berelasi dengan tabel barang</a:t>
            </a:r>
            <a:endParaRPr/>
          </a:p>
          <a:p>
            <a:pPr marL="457200" lvl="0" indent="-311150" algn="l" rtl="0">
              <a:spcBef>
                <a:spcPts val="0"/>
              </a:spcBef>
              <a:spcAft>
                <a:spcPts val="0"/>
              </a:spcAft>
              <a:buSzPts val="1300"/>
              <a:buChar char="●"/>
            </a:pPr>
            <a:r>
              <a:rPr lang="id"/>
              <a:t>Misal dalam aplikasi kampus, tabel mahasiswa akan berelasi dengan tabel mata kuliah, dan tabel dosen</a:t>
            </a:r>
            <a:endParaRPr/>
          </a:p>
          <a:p>
            <a:pPr marL="457200" lvl="0" indent="-311150" algn="l" rtl="0">
              <a:spcBef>
                <a:spcPts val="0"/>
              </a:spcBef>
              <a:spcAft>
                <a:spcPts val="0"/>
              </a:spcAft>
              <a:buSzPts val="1300"/>
              <a:buChar char="●"/>
            </a:pPr>
            <a:r>
              <a:rPr lang="id"/>
              <a:t>Dan lain-lain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20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Table Wallet</a:t>
            </a:r>
            <a:endParaRPr/>
          </a:p>
        </p:txBody>
      </p:sp>
      <p:pic>
        <p:nvPicPr>
          <p:cNvPr id="1225" name="Google Shape;1225;p208"/>
          <p:cNvPicPr preferRelativeResize="0"/>
          <p:nvPr/>
        </p:nvPicPr>
        <p:blipFill>
          <a:blip r:embed="rId3">
            <a:alphaModFix/>
          </a:blip>
          <a:stretch>
            <a:fillRect/>
          </a:stretch>
        </p:blipFill>
        <p:spPr>
          <a:xfrm>
            <a:off x="152400" y="2006250"/>
            <a:ext cx="7664041" cy="2984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209"/>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One to Many Relationship</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21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One to Many Relationship</a:t>
            </a:r>
            <a:endParaRPr/>
          </a:p>
        </p:txBody>
      </p:sp>
      <p:sp>
        <p:nvSpPr>
          <p:cNvPr id="1236" name="Google Shape;1236;p21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One to many relationship adalah relasi antar tabel dimana satu data bisa digunakan lebih dari satu kali di tabel relasinya</a:t>
            </a:r>
            <a:endParaRPr/>
          </a:p>
          <a:p>
            <a:pPr marL="457200" lvl="0" indent="-311150" algn="l" rtl="0">
              <a:spcBef>
                <a:spcPts val="0"/>
              </a:spcBef>
              <a:spcAft>
                <a:spcPts val="0"/>
              </a:spcAft>
              <a:buSzPts val="1300"/>
              <a:buChar char="●"/>
            </a:pPr>
            <a:r>
              <a:rPr lang="id"/>
              <a:t>Berbeda dengan one to one yang cuma bisa digunakan maksimal 1 kali di tabel relasinya, one to many tidak ada batasan berapa banyak data digunakan</a:t>
            </a:r>
            <a:endParaRPr/>
          </a:p>
          <a:p>
            <a:pPr marL="457200" lvl="0" indent="-311150" algn="l" rtl="0">
              <a:spcBef>
                <a:spcPts val="0"/>
              </a:spcBef>
              <a:spcAft>
                <a:spcPts val="0"/>
              </a:spcAft>
              <a:buSzPts val="1300"/>
              <a:buChar char="●"/>
            </a:pPr>
            <a:r>
              <a:rPr lang="id"/>
              <a:t>Contoh relasi antar tabel categories dan products, dimana satu category bisa digunakan oleh lebih dari satu product, yang artinya relasinya nya one category to many products</a:t>
            </a:r>
            <a:endParaRPr/>
          </a:p>
          <a:p>
            <a:pPr marL="457200" lvl="0" indent="-311150" algn="l" rtl="0">
              <a:spcBef>
                <a:spcPts val="0"/>
              </a:spcBef>
              <a:spcAft>
                <a:spcPts val="0"/>
              </a:spcAft>
              <a:buSzPts val="1300"/>
              <a:buChar char="●"/>
            </a:pPr>
            <a:r>
              <a:rPr lang="id"/>
              <a:t>Pembuatan relasi one to many sebenarnya sama dengan one to one, yang membedakan adalah, kita tidak perlu menggunakan UNIQUE KEY, karena datanya memang bisa berkali-kali ditambahkan di tabel relasi nya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21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Diagram One to Many Relationship</a:t>
            </a:r>
            <a:endParaRPr/>
          </a:p>
        </p:txBody>
      </p:sp>
      <p:pic>
        <p:nvPicPr>
          <p:cNvPr id="1242" name="Google Shape;1242;p211"/>
          <p:cNvPicPr preferRelativeResize="0"/>
          <p:nvPr/>
        </p:nvPicPr>
        <p:blipFill>
          <a:blip r:embed="rId3">
            <a:alphaModFix/>
          </a:blip>
          <a:stretch>
            <a:fillRect/>
          </a:stretch>
        </p:blipFill>
        <p:spPr>
          <a:xfrm>
            <a:off x="1579313" y="2006250"/>
            <a:ext cx="5985382" cy="2984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21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Table Category</a:t>
            </a:r>
            <a:endParaRPr/>
          </a:p>
        </p:txBody>
      </p:sp>
      <p:pic>
        <p:nvPicPr>
          <p:cNvPr id="1248" name="Google Shape;1248;p212"/>
          <p:cNvPicPr preferRelativeResize="0"/>
          <p:nvPr/>
        </p:nvPicPr>
        <p:blipFill>
          <a:blip r:embed="rId3">
            <a:alphaModFix/>
          </a:blip>
          <a:stretch>
            <a:fillRect/>
          </a:stretch>
        </p:blipFill>
        <p:spPr>
          <a:xfrm>
            <a:off x="152400" y="2006250"/>
            <a:ext cx="8839200" cy="25190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21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Mengubah Tabel Product</a:t>
            </a:r>
            <a:endParaRPr/>
          </a:p>
        </p:txBody>
      </p:sp>
      <p:pic>
        <p:nvPicPr>
          <p:cNvPr id="1254" name="Google Shape;1254;p213"/>
          <p:cNvPicPr preferRelativeResize="0"/>
          <p:nvPr/>
        </p:nvPicPr>
        <p:blipFill>
          <a:blip r:embed="rId3">
            <a:alphaModFix/>
          </a:blip>
          <a:stretch>
            <a:fillRect/>
          </a:stretch>
        </p:blipFill>
        <p:spPr>
          <a:xfrm>
            <a:off x="152400" y="2006250"/>
            <a:ext cx="8576601" cy="29848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21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Many to Many Relationship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2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Many to Many Relationship</a:t>
            </a:r>
            <a:endParaRPr/>
          </a:p>
        </p:txBody>
      </p:sp>
      <p:sp>
        <p:nvSpPr>
          <p:cNvPr id="1265" name="Google Shape;1265;p2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Many to Many adalah table relationship yang paling kompleks, dan kadang membingungkan untuk pemula</a:t>
            </a:r>
            <a:endParaRPr/>
          </a:p>
          <a:p>
            <a:pPr marL="457200" lvl="0" indent="-311150" algn="l" rtl="0">
              <a:spcBef>
                <a:spcPts val="0"/>
              </a:spcBef>
              <a:spcAft>
                <a:spcPts val="0"/>
              </a:spcAft>
              <a:buSzPts val="1300"/>
              <a:buChar char="●"/>
            </a:pPr>
            <a:r>
              <a:rPr lang="id"/>
              <a:t>Many to Many adalah relasi dimana ada relasi antara 2 tabel dimana table pertama bisa punya banyak relasi di table kedua, dan table kedua pun punya banyak relasi di table pertama</a:t>
            </a:r>
            <a:endParaRPr/>
          </a:p>
          <a:p>
            <a:pPr marL="457200" lvl="0" indent="-311150" algn="l" rtl="0">
              <a:spcBef>
                <a:spcPts val="0"/>
              </a:spcBef>
              <a:spcAft>
                <a:spcPts val="0"/>
              </a:spcAft>
              <a:buSzPts val="1300"/>
              <a:buChar char="●"/>
            </a:pPr>
            <a:r>
              <a:rPr lang="id"/>
              <a:t>Ini memang sedikit membingungkan, bagaimana caranya bisa relasi kebanyakan secara bolak balik, sedangkan di table kita cuma punya 1 kolom?</a:t>
            </a:r>
            <a:endParaRPr/>
          </a:p>
          <a:p>
            <a:pPr marL="457200" lvl="0" indent="-311150" algn="l" rtl="0">
              <a:spcBef>
                <a:spcPts val="0"/>
              </a:spcBef>
              <a:spcAft>
                <a:spcPts val="0"/>
              </a:spcAft>
              <a:buSzPts val="1300"/>
              <a:buChar char="●"/>
            </a:pPr>
            <a:r>
              <a:rPr lang="id"/>
              <a:t>Contoh relasi many to many adalah relasi antara produk dan penjualan, dimana setiap produk bisa dijual berkali kali, dan setiap penjualan bisa untuk lebih dari satu produk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2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Diagram Many to Many Relationship</a:t>
            </a:r>
            <a:endParaRPr/>
          </a:p>
        </p:txBody>
      </p:sp>
      <p:pic>
        <p:nvPicPr>
          <p:cNvPr id="1271" name="Google Shape;1271;p216"/>
          <p:cNvPicPr preferRelativeResize="0"/>
          <p:nvPr/>
        </p:nvPicPr>
        <p:blipFill>
          <a:blip r:embed="rId3">
            <a:alphaModFix/>
          </a:blip>
          <a:stretch>
            <a:fillRect/>
          </a:stretch>
        </p:blipFill>
        <p:spPr>
          <a:xfrm>
            <a:off x="1402375" y="2006250"/>
            <a:ext cx="6339254" cy="29848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2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Bagaimana Implementasi Many to Many?</a:t>
            </a:r>
            <a:endParaRPr/>
          </a:p>
        </p:txBody>
      </p:sp>
      <p:sp>
        <p:nvSpPr>
          <p:cNvPr id="1277" name="Google Shape;1277;p2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Sekarang pertanyaannya, bagaimana implementasi many to many?</a:t>
            </a:r>
            <a:endParaRPr/>
          </a:p>
          <a:p>
            <a:pPr marL="457200" lvl="0" indent="-311150" algn="l" rtl="0">
              <a:spcBef>
                <a:spcPts val="0"/>
              </a:spcBef>
              <a:spcAft>
                <a:spcPts val="0"/>
              </a:spcAft>
              <a:buSzPts val="1300"/>
              <a:buChar char="●"/>
            </a:pPr>
            <a:r>
              <a:rPr lang="id"/>
              <a:t>Apakah kita harus menambahkan id_order di table products? atau id_product di table orders?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9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Foreign Key</a:t>
            </a:r>
            <a:endParaRPr/>
          </a:p>
        </p:txBody>
      </p:sp>
      <p:sp>
        <p:nvSpPr>
          <p:cNvPr id="1125" name="Google Shape;1125;p19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Saat membuat relasi tabel, biasanya kita akan membuat sebuah kolom sebagai referensi ke tabel lainnya</a:t>
            </a:r>
            <a:endParaRPr/>
          </a:p>
          <a:p>
            <a:pPr marL="457200" lvl="0" indent="-311150" algn="l" rtl="0">
              <a:spcBef>
                <a:spcPts val="0"/>
              </a:spcBef>
              <a:spcAft>
                <a:spcPts val="0"/>
              </a:spcAft>
              <a:buSzPts val="1300"/>
              <a:buChar char="●"/>
            </a:pPr>
            <a:r>
              <a:rPr lang="id"/>
              <a:t>Misal saat kita membuat tabel penjualan, di dalam tabel penjualan, kita akan menambahkan kolom id_produk sebagai referensi ke tabel produk, yang berisi primary key di tabel produk</a:t>
            </a:r>
            <a:endParaRPr/>
          </a:p>
          <a:p>
            <a:pPr marL="457200" lvl="0" indent="-311150" algn="l" rtl="0">
              <a:spcBef>
                <a:spcPts val="0"/>
              </a:spcBef>
              <a:spcAft>
                <a:spcPts val="0"/>
              </a:spcAft>
              <a:buSzPts val="1300"/>
              <a:buChar char="●"/>
            </a:pPr>
            <a:r>
              <a:rPr lang="id"/>
              <a:t>Kolom referensi ini di MySQL dinamakan Foreign Key</a:t>
            </a:r>
            <a:endParaRPr/>
          </a:p>
          <a:p>
            <a:pPr marL="457200" lvl="0" indent="-311150" algn="l" rtl="0">
              <a:spcBef>
                <a:spcPts val="0"/>
              </a:spcBef>
              <a:spcAft>
                <a:spcPts val="0"/>
              </a:spcAft>
              <a:buSzPts val="1300"/>
              <a:buChar char="●"/>
            </a:pPr>
            <a:r>
              <a:rPr lang="id"/>
              <a:t>Kita bisa menambah satu satu lebih foreign key ke dalam sebuah tabel</a:t>
            </a:r>
            <a:endParaRPr/>
          </a:p>
          <a:p>
            <a:pPr marL="457200" lvl="0" indent="-311150" algn="l" rtl="0">
              <a:spcBef>
                <a:spcPts val="0"/>
              </a:spcBef>
              <a:spcAft>
                <a:spcPts val="0"/>
              </a:spcAft>
              <a:buSzPts val="1300"/>
              <a:buChar char="●"/>
            </a:pPr>
            <a:r>
              <a:rPr lang="id"/>
              <a:t>Membuat foreign key sama seperti membuat kolom biasanya, hanya saja kita perlu memberi tahu MySQL bahwa itu adalah foreign key ke tabel lain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2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Id Product di Table Order</a:t>
            </a:r>
            <a:endParaRPr/>
          </a:p>
        </p:txBody>
      </p:sp>
      <p:sp>
        <p:nvSpPr>
          <p:cNvPr id="1283" name="Google Shape;1283;p21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Jika kita menambahkan id_product di table orders, artinya sekarang sudah benar, bahwa 1 product bisa dijual berkali-kali</a:t>
            </a:r>
            <a:endParaRPr/>
          </a:p>
          <a:p>
            <a:pPr marL="457200" lvl="0" indent="-311150" algn="l" rtl="0">
              <a:spcBef>
                <a:spcPts val="0"/>
              </a:spcBef>
              <a:spcAft>
                <a:spcPts val="0"/>
              </a:spcAft>
              <a:buSzPts val="1300"/>
              <a:buChar char="●"/>
            </a:pPr>
            <a:r>
              <a:rPr lang="id"/>
              <a:t>Namun masalahnya adalah, berarti 1 order hanya bisa membeli 1 product, karena cuma ada 1 kolom untuk id_product</a:t>
            </a:r>
            <a:endParaRPr/>
          </a:p>
          <a:p>
            <a:pPr marL="457200" lvl="0" indent="-311150" algn="l" rtl="0">
              <a:spcBef>
                <a:spcPts val="0"/>
              </a:spcBef>
              <a:spcAft>
                <a:spcPts val="0"/>
              </a:spcAft>
              <a:buSzPts val="1300"/>
              <a:buChar char="●"/>
            </a:pPr>
            <a:r>
              <a:rPr lang="id"/>
              <a:t>Oke kalo gitu kita tambahkan id_product1, id_product2, dan seterusnya. Solusi ini bisa dilakukan, tapi tidak baik, artinya akan selalu ada maksimal barang yang bisa kita beli dalam satu order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2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Id Order di Table Product</a:t>
            </a:r>
            <a:endParaRPr/>
          </a:p>
        </p:txBody>
      </p:sp>
      <p:sp>
        <p:nvSpPr>
          <p:cNvPr id="1289" name="Google Shape;1289;p2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Jika kita tambahkan id_order di table products, artinya sekarang 1 order bisa membeli lebih dari 1 product, oke sudah benar</a:t>
            </a:r>
            <a:endParaRPr/>
          </a:p>
          <a:p>
            <a:pPr marL="457200" lvl="0" indent="-311150" algn="l" rtl="0">
              <a:spcBef>
                <a:spcPts val="0"/>
              </a:spcBef>
              <a:spcAft>
                <a:spcPts val="0"/>
              </a:spcAft>
              <a:buSzPts val="1300"/>
              <a:buChar char="●"/>
            </a:pPr>
            <a:r>
              <a:rPr lang="id"/>
              <a:t>Tapi sayangnya masalahnya terbalik sekarang, 1 product cuma bisa dijual satu kali, tidak bisa dijual berkali-kali, karena kolom id_order nya cuma 1</a:t>
            </a:r>
            <a:endParaRPr/>
          </a:p>
          <a:p>
            <a:pPr marL="457200" lvl="0" indent="-311150" algn="l" rtl="0">
              <a:spcBef>
                <a:spcPts val="0"/>
              </a:spcBef>
              <a:spcAft>
                <a:spcPts val="0"/>
              </a:spcAft>
              <a:buSzPts val="1300"/>
              <a:buChar char="●"/>
            </a:pPr>
            <a:r>
              <a:rPr lang="id"/>
              <a:t>Kalupun kita tambah id_order1, id_order2 dan seterusnya di table product, tetap ada batasan maksimal nya</a:t>
            </a:r>
            <a:endParaRPr/>
          </a:p>
          <a:p>
            <a:pPr marL="457200" lvl="0" indent="-311150" algn="l" rtl="0">
              <a:spcBef>
                <a:spcPts val="0"/>
              </a:spcBef>
              <a:spcAft>
                <a:spcPts val="0"/>
              </a:spcAft>
              <a:buSzPts val="1300"/>
              <a:buChar char="●"/>
            </a:pPr>
            <a:r>
              <a:rPr lang="id"/>
              <a:t>Lantai bagaimana solusinya untuk relasi many to many?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2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Table Relasi</a:t>
            </a:r>
            <a:endParaRPr/>
          </a:p>
        </p:txBody>
      </p:sp>
      <p:sp>
        <p:nvSpPr>
          <p:cNvPr id="1295" name="Google Shape;1295;p22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Solusi yang biasa dilakukan jika terjadi relasi many to many adalah, biasanya kita akan menambah 1 tabel ditengahnya</a:t>
            </a:r>
            <a:endParaRPr/>
          </a:p>
          <a:p>
            <a:pPr marL="457200" lvl="0" indent="-311150" algn="l" rtl="0">
              <a:spcBef>
                <a:spcPts val="0"/>
              </a:spcBef>
              <a:spcAft>
                <a:spcPts val="0"/>
              </a:spcAft>
              <a:buSzPts val="1300"/>
              <a:buChar char="●"/>
            </a:pPr>
            <a:r>
              <a:rPr lang="id"/>
              <a:t>Tabel ini bertugas sebagai jembatan untuk menggabungkan relasi many to many</a:t>
            </a:r>
            <a:endParaRPr/>
          </a:p>
          <a:p>
            <a:pPr marL="457200" lvl="0" indent="-311150" algn="l" rtl="0">
              <a:spcBef>
                <a:spcPts val="0"/>
              </a:spcBef>
              <a:spcAft>
                <a:spcPts val="0"/>
              </a:spcAft>
              <a:buSzPts val="1300"/>
              <a:buChar char="●"/>
            </a:pPr>
            <a:r>
              <a:rPr lang="id"/>
              <a:t>Isi table ini akan ada id dari table pertama dan table kedua, dalam kasus ini adalah id_product dan id_order</a:t>
            </a:r>
            <a:endParaRPr/>
          </a:p>
          <a:p>
            <a:pPr marL="457200" lvl="0" indent="-311150" algn="l" rtl="0">
              <a:spcBef>
                <a:spcPts val="0"/>
              </a:spcBef>
              <a:spcAft>
                <a:spcPts val="0"/>
              </a:spcAft>
              <a:buSzPts val="1300"/>
              <a:buChar char="●"/>
            </a:pPr>
            <a:r>
              <a:rPr lang="id"/>
              <a:t>Dengan demikian, kita bisa menambahkan beberapa data ke dalam tabel relasi ini, sehingga berarti satu product bisa dijual beberapa kali di dalam table order, dan satu order bisa membeli lebih dari satu product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2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Diagram Many to Many Relationship</a:t>
            </a:r>
            <a:endParaRPr/>
          </a:p>
        </p:txBody>
      </p:sp>
      <p:pic>
        <p:nvPicPr>
          <p:cNvPr id="1301" name="Google Shape;1301;p221"/>
          <p:cNvPicPr preferRelativeResize="0"/>
          <p:nvPr/>
        </p:nvPicPr>
        <p:blipFill>
          <a:blip r:embed="rId3">
            <a:alphaModFix/>
          </a:blip>
          <a:stretch>
            <a:fillRect/>
          </a:stretch>
        </p:blipFill>
        <p:spPr>
          <a:xfrm>
            <a:off x="1166275" y="2006250"/>
            <a:ext cx="6811457" cy="2984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2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Table Order</a:t>
            </a:r>
            <a:endParaRPr/>
          </a:p>
        </p:txBody>
      </p:sp>
      <p:pic>
        <p:nvPicPr>
          <p:cNvPr id="1307" name="Google Shape;1307;p222"/>
          <p:cNvPicPr preferRelativeResize="0"/>
          <p:nvPr/>
        </p:nvPicPr>
        <p:blipFill>
          <a:blip r:embed="rId3">
            <a:alphaModFix/>
          </a:blip>
          <a:stretch>
            <a:fillRect/>
          </a:stretch>
        </p:blipFill>
        <p:spPr>
          <a:xfrm>
            <a:off x="152400" y="2006250"/>
            <a:ext cx="8839201" cy="29621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2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Table Order Detail</a:t>
            </a:r>
            <a:endParaRPr/>
          </a:p>
        </p:txBody>
      </p:sp>
      <p:pic>
        <p:nvPicPr>
          <p:cNvPr id="1313" name="Google Shape;1313;p223"/>
          <p:cNvPicPr preferRelativeResize="0"/>
          <p:nvPr/>
        </p:nvPicPr>
        <p:blipFill>
          <a:blip r:embed="rId3">
            <a:alphaModFix/>
          </a:blip>
          <a:stretch>
            <a:fillRect/>
          </a:stretch>
        </p:blipFill>
        <p:spPr>
          <a:xfrm>
            <a:off x="152400" y="2006250"/>
            <a:ext cx="7822751" cy="29848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2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Foreign Key</a:t>
            </a:r>
            <a:endParaRPr/>
          </a:p>
        </p:txBody>
      </p:sp>
      <p:pic>
        <p:nvPicPr>
          <p:cNvPr id="1319" name="Google Shape;1319;p224"/>
          <p:cNvPicPr preferRelativeResize="0"/>
          <p:nvPr/>
        </p:nvPicPr>
        <p:blipFill>
          <a:blip r:embed="rId3">
            <a:alphaModFix/>
          </a:blip>
          <a:stretch>
            <a:fillRect/>
          </a:stretch>
        </p:blipFill>
        <p:spPr>
          <a:xfrm>
            <a:off x="152400" y="2006250"/>
            <a:ext cx="8839199" cy="283479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2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Melihat Data Order, Detail dan Product-nya</a:t>
            </a:r>
            <a:endParaRPr/>
          </a:p>
        </p:txBody>
      </p:sp>
      <p:pic>
        <p:nvPicPr>
          <p:cNvPr id="1325" name="Google Shape;1325;p225"/>
          <p:cNvPicPr preferRelativeResize="0"/>
          <p:nvPr/>
        </p:nvPicPr>
        <p:blipFill>
          <a:blip r:embed="rId3">
            <a:alphaModFix/>
          </a:blip>
          <a:stretch>
            <a:fillRect/>
          </a:stretch>
        </p:blipFill>
        <p:spPr>
          <a:xfrm>
            <a:off x="152400" y="2006250"/>
            <a:ext cx="8839202" cy="188022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226"/>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Jenis-Jenis Join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2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Jenis-Jenis Join</a:t>
            </a:r>
            <a:endParaRPr/>
          </a:p>
        </p:txBody>
      </p:sp>
      <p:sp>
        <p:nvSpPr>
          <p:cNvPr id="1336" name="Google Shape;1336;p2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Sebelumnya kita sudah bahas tentang JOIN table, tapi sebenarnya ada banyak sekali jenis-jenis JOIN table di MySQL, diantaranya :</a:t>
            </a:r>
            <a:endParaRPr/>
          </a:p>
          <a:p>
            <a:pPr marL="457200" lvl="0" indent="-311150" algn="l" rtl="0">
              <a:spcBef>
                <a:spcPts val="1600"/>
              </a:spcBef>
              <a:spcAft>
                <a:spcPts val="0"/>
              </a:spcAft>
              <a:buSzPts val="1300"/>
              <a:buChar char="●"/>
            </a:pPr>
            <a:r>
              <a:rPr lang="id"/>
              <a:t>INNER JOIN</a:t>
            </a:r>
            <a:endParaRPr/>
          </a:p>
          <a:p>
            <a:pPr marL="457200" lvl="0" indent="-311150" algn="l" rtl="0">
              <a:spcBef>
                <a:spcPts val="0"/>
              </a:spcBef>
              <a:spcAft>
                <a:spcPts val="0"/>
              </a:spcAft>
              <a:buSzPts val="1300"/>
              <a:buChar char="●"/>
            </a:pPr>
            <a:r>
              <a:rPr lang="id"/>
              <a:t>LEFT JOIN</a:t>
            </a:r>
            <a:endParaRPr/>
          </a:p>
          <a:p>
            <a:pPr marL="457200" lvl="0" indent="-311150" algn="l" rtl="0">
              <a:spcBef>
                <a:spcPts val="0"/>
              </a:spcBef>
              <a:spcAft>
                <a:spcPts val="0"/>
              </a:spcAft>
              <a:buSzPts val="1300"/>
              <a:buChar char="●"/>
            </a:pPr>
            <a:r>
              <a:rPr lang="id"/>
              <a:t>RIGHT JOIN</a:t>
            </a:r>
            <a:endParaRPr/>
          </a:p>
          <a:p>
            <a:pPr marL="457200" lvl="0" indent="-311150" algn="l" rtl="0">
              <a:spcBef>
                <a:spcPts val="0"/>
              </a:spcBef>
              <a:spcAft>
                <a:spcPts val="0"/>
              </a:spcAft>
              <a:buSzPts val="1300"/>
              <a:buChar char="●"/>
            </a:pPr>
            <a:r>
              <a:rPr lang="id"/>
              <a:t>CROSS JOIN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19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Table dengan Foreign Key</a:t>
            </a:r>
            <a:endParaRPr/>
          </a:p>
        </p:txBody>
      </p:sp>
      <p:pic>
        <p:nvPicPr>
          <p:cNvPr id="1131" name="Google Shape;1131;p192"/>
          <p:cNvPicPr preferRelativeResize="0"/>
          <p:nvPr/>
        </p:nvPicPr>
        <p:blipFill>
          <a:blip r:embed="rId3">
            <a:alphaModFix/>
          </a:blip>
          <a:stretch>
            <a:fillRect/>
          </a:stretch>
        </p:blipFill>
        <p:spPr>
          <a:xfrm>
            <a:off x="152400" y="2006250"/>
            <a:ext cx="7898222" cy="29848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2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Inner Join</a:t>
            </a:r>
            <a:endParaRPr/>
          </a:p>
        </p:txBody>
      </p:sp>
      <p:sp>
        <p:nvSpPr>
          <p:cNvPr id="1342" name="Google Shape;1342;p22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INNER JOIN adalah mekanisme JOIN, dimana terdapat relasi antara tabel pertama dan tabel kedua</a:t>
            </a:r>
            <a:endParaRPr/>
          </a:p>
          <a:p>
            <a:pPr marL="457200" lvl="0" indent="-311150" algn="l" rtl="0">
              <a:spcBef>
                <a:spcPts val="0"/>
              </a:spcBef>
              <a:spcAft>
                <a:spcPts val="0"/>
              </a:spcAft>
              <a:buSzPts val="1300"/>
              <a:buChar char="●"/>
            </a:pPr>
            <a:r>
              <a:rPr lang="id"/>
              <a:t>Jika ada data di tabel pertama yang tidak memiliki relasi di table kedua ataupun sebaliknya, maka hasil INNER JOIN tidak akan ditampilkan</a:t>
            </a:r>
            <a:endParaRPr/>
          </a:p>
          <a:p>
            <a:pPr marL="457200" lvl="0" indent="-311150" algn="l" rtl="0">
              <a:spcBef>
                <a:spcPts val="0"/>
              </a:spcBef>
              <a:spcAft>
                <a:spcPts val="0"/>
              </a:spcAft>
              <a:buSzPts val="1300"/>
              <a:buChar char="●"/>
            </a:pPr>
            <a:r>
              <a:rPr lang="id"/>
              <a:t>Ini adalah default JOIN di MySQL</a:t>
            </a:r>
            <a:endParaRPr/>
          </a:p>
          <a:p>
            <a:pPr marL="457200" lvl="0" indent="-311150" algn="l" rtl="0">
              <a:spcBef>
                <a:spcPts val="0"/>
              </a:spcBef>
              <a:spcAft>
                <a:spcPts val="0"/>
              </a:spcAft>
              <a:buSzPts val="1300"/>
              <a:buChar char="●"/>
            </a:pPr>
            <a:r>
              <a:rPr lang="id"/>
              <a:t>Jika kita menggunakan JOIN seperti yang sudah kita praktekan sebelumnya, sebenarnya itu akan melakukan INNER JOIN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2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Inner Join Diagram</a:t>
            </a:r>
            <a:endParaRPr/>
          </a:p>
        </p:txBody>
      </p:sp>
      <p:pic>
        <p:nvPicPr>
          <p:cNvPr id="1348" name="Google Shape;1348;p229"/>
          <p:cNvPicPr preferRelativeResize="0"/>
          <p:nvPr/>
        </p:nvPicPr>
        <p:blipFill>
          <a:blip r:embed="rId3">
            <a:alphaModFix/>
          </a:blip>
          <a:stretch>
            <a:fillRect/>
          </a:stretch>
        </p:blipFill>
        <p:spPr>
          <a:xfrm>
            <a:off x="2508525" y="2006250"/>
            <a:ext cx="4126940" cy="29848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23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Melakukan Inner Join</a:t>
            </a:r>
            <a:endParaRPr/>
          </a:p>
        </p:txBody>
      </p:sp>
      <p:pic>
        <p:nvPicPr>
          <p:cNvPr id="1354" name="Google Shape;1354;p230"/>
          <p:cNvPicPr preferRelativeResize="0"/>
          <p:nvPr/>
        </p:nvPicPr>
        <p:blipFill>
          <a:blip r:embed="rId3">
            <a:alphaModFix/>
          </a:blip>
          <a:stretch>
            <a:fillRect/>
          </a:stretch>
        </p:blipFill>
        <p:spPr>
          <a:xfrm>
            <a:off x="152400" y="2006250"/>
            <a:ext cx="8839201" cy="140269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23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Left Join</a:t>
            </a:r>
            <a:endParaRPr/>
          </a:p>
        </p:txBody>
      </p:sp>
      <p:sp>
        <p:nvSpPr>
          <p:cNvPr id="1360" name="Google Shape;1360;p23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LEFT JOIN adalah mekanisme JOIN seperti INNER JOIN, namun semua data di table pertama akan diambil juga</a:t>
            </a:r>
            <a:endParaRPr/>
          </a:p>
          <a:p>
            <a:pPr marL="457200" lvl="0" indent="-311150" algn="l" rtl="0">
              <a:spcBef>
                <a:spcPts val="0"/>
              </a:spcBef>
              <a:spcAft>
                <a:spcPts val="0"/>
              </a:spcAft>
              <a:buSzPts val="1300"/>
              <a:buChar char="●"/>
            </a:pPr>
            <a:r>
              <a:rPr lang="id"/>
              <a:t>Jika ada yang tidak memiliki relasi di table kedua, maka hasilnya akan NULL</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23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Left Join Diagram</a:t>
            </a:r>
            <a:endParaRPr/>
          </a:p>
        </p:txBody>
      </p:sp>
      <p:pic>
        <p:nvPicPr>
          <p:cNvPr id="1366" name="Google Shape;1366;p232"/>
          <p:cNvPicPr preferRelativeResize="0"/>
          <p:nvPr/>
        </p:nvPicPr>
        <p:blipFill>
          <a:blip r:embed="rId3">
            <a:alphaModFix/>
          </a:blip>
          <a:stretch>
            <a:fillRect/>
          </a:stretch>
        </p:blipFill>
        <p:spPr>
          <a:xfrm>
            <a:off x="2495425" y="2006250"/>
            <a:ext cx="4153145" cy="29848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23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Melakukan Left Join</a:t>
            </a:r>
            <a:endParaRPr/>
          </a:p>
        </p:txBody>
      </p:sp>
      <p:pic>
        <p:nvPicPr>
          <p:cNvPr id="1372" name="Google Shape;1372;p233"/>
          <p:cNvPicPr preferRelativeResize="0"/>
          <p:nvPr/>
        </p:nvPicPr>
        <p:blipFill>
          <a:blip r:embed="rId3">
            <a:alphaModFix/>
          </a:blip>
          <a:stretch>
            <a:fillRect/>
          </a:stretch>
        </p:blipFill>
        <p:spPr>
          <a:xfrm>
            <a:off x="152400" y="2006250"/>
            <a:ext cx="8839200" cy="117627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23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Right Join</a:t>
            </a:r>
            <a:endParaRPr/>
          </a:p>
        </p:txBody>
      </p:sp>
      <p:sp>
        <p:nvSpPr>
          <p:cNvPr id="1378" name="Google Shape;1378;p23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RIGHT JOIN adalah mekanisme JOIN seperti INNER JOIN, namun semua data di table kedua akan diambil juga</a:t>
            </a:r>
            <a:endParaRPr/>
          </a:p>
          <a:p>
            <a:pPr marL="457200" lvl="0" indent="-311150" algn="l" rtl="0">
              <a:spcBef>
                <a:spcPts val="0"/>
              </a:spcBef>
              <a:spcAft>
                <a:spcPts val="0"/>
              </a:spcAft>
              <a:buSzPts val="1300"/>
              <a:buChar char="●"/>
            </a:pPr>
            <a:r>
              <a:rPr lang="id"/>
              <a:t>Jika ada yang tidak memiliki relasi di table pertama, maka hasilnya akan NULL</a:t>
            </a:r>
            <a:endParaRPr/>
          </a:p>
          <a:p>
            <a:pPr marL="0" lvl="0" indent="0" algn="l" rtl="0">
              <a:spcBef>
                <a:spcPts val="1600"/>
              </a:spcBef>
              <a:spcAft>
                <a:spcPts val="160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23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Right Join Diagram</a:t>
            </a:r>
            <a:endParaRPr/>
          </a:p>
        </p:txBody>
      </p:sp>
      <p:pic>
        <p:nvPicPr>
          <p:cNvPr id="1384" name="Google Shape;1384;p235"/>
          <p:cNvPicPr preferRelativeResize="0"/>
          <p:nvPr/>
        </p:nvPicPr>
        <p:blipFill>
          <a:blip r:embed="rId3">
            <a:alphaModFix/>
          </a:blip>
          <a:stretch>
            <a:fillRect/>
          </a:stretch>
        </p:blipFill>
        <p:spPr>
          <a:xfrm>
            <a:off x="2438413" y="2006250"/>
            <a:ext cx="4267177" cy="29848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2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Melakukan Right Join</a:t>
            </a:r>
            <a:endParaRPr/>
          </a:p>
        </p:txBody>
      </p:sp>
      <p:pic>
        <p:nvPicPr>
          <p:cNvPr id="1390" name="Google Shape;1390;p236"/>
          <p:cNvPicPr preferRelativeResize="0"/>
          <p:nvPr/>
        </p:nvPicPr>
        <p:blipFill>
          <a:blip r:embed="rId3">
            <a:alphaModFix/>
          </a:blip>
          <a:stretch>
            <a:fillRect/>
          </a:stretch>
        </p:blipFill>
        <p:spPr>
          <a:xfrm>
            <a:off x="152400" y="2006250"/>
            <a:ext cx="8839199" cy="141063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23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Cross Join</a:t>
            </a:r>
            <a:endParaRPr/>
          </a:p>
        </p:txBody>
      </p:sp>
      <p:sp>
        <p:nvSpPr>
          <p:cNvPr id="1396" name="Google Shape;1396;p23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CROSS JOIN adalah salah satu JOIN yang sangat jangan sekali digunakan</a:t>
            </a:r>
            <a:endParaRPr/>
          </a:p>
          <a:p>
            <a:pPr marL="457200" lvl="0" indent="-311150" algn="l" rtl="0">
              <a:spcBef>
                <a:spcPts val="0"/>
              </a:spcBef>
              <a:spcAft>
                <a:spcPts val="0"/>
              </a:spcAft>
              <a:buSzPts val="1300"/>
              <a:buChar char="●"/>
            </a:pPr>
            <a:r>
              <a:rPr lang="id"/>
              <a:t>CROSS JOIN adalah melakukan join dengan cara mengkalikan data di tabel pertama dengan dada di table kedua</a:t>
            </a:r>
            <a:endParaRPr/>
          </a:p>
          <a:p>
            <a:pPr marL="457200" lvl="0" indent="-311150" algn="l" rtl="0">
              <a:spcBef>
                <a:spcPts val="0"/>
              </a:spcBef>
              <a:spcAft>
                <a:spcPts val="0"/>
              </a:spcAft>
              <a:buSzPts val="1300"/>
              <a:buChar char="●"/>
            </a:pPr>
            <a:r>
              <a:rPr lang="id"/>
              <a:t>Artinya jika ada 5 data di tabel pertama, dan 5 data di tabel kedua, akan menghasilkan 25 kombinasi data (5 x 5)</a:t>
            </a:r>
            <a:endParaRPr/>
          </a:p>
          <a:p>
            <a:pPr marL="457200" lvl="0" indent="-311150" algn="l" rtl="0">
              <a:spcBef>
                <a:spcPts val="0"/>
              </a:spcBef>
              <a:spcAft>
                <a:spcPts val="0"/>
              </a:spcAft>
              <a:buSzPts val="1300"/>
              <a:buChar char="●"/>
            </a:pPr>
            <a:r>
              <a:rPr lang="id"/>
              <a:t>Sekali lagi perlu diingat, ini adalah JOIN yang sangat jarang sekali digunakan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19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Menambah/Menghapus Foreign Key</a:t>
            </a:r>
            <a:endParaRPr/>
          </a:p>
        </p:txBody>
      </p:sp>
      <p:pic>
        <p:nvPicPr>
          <p:cNvPr id="1137" name="Google Shape;1137;p193"/>
          <p:cNvPicPr preferRelativeResize="0"/>
          <p:nvPr/>
        </p:nvPicPr>
        <p:blipFill>
          <a:blip r:embed="rId3">
            <a:alphaModFix/>
          </a:blip>
          <a:stretch>
            <a:fillRect/>
          </a:stretch>
        </p:blipFill>
        <p:spPr>
          <a:xfrm>
            <a:off x="152400" y="2006250"/>
            <a:ext cx="8839198" cy="274862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23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Menggunakan Cross Join</a:t>
            </a:r>
            <a:endParaRPr/>
          </a:p>
        </p:txBody>
      </p:sp>
      <p:pic>
        <p:nvPicPr>
          <p:cNvPr id="1402" name="Google Shape;1402;p238"/>
          <p:cNvPicPr preferRelativeResize="0"/>
          <p:nvPr/>
        </p:nvPicPr>
        <p:blipFill>
          <a:blip r:embed="rId3">
            <a:alphaModFix/>
          </a:blip>
          <a:stretch>
            <a:fillRect/>
          </a:stretch>
        </p:blipFill>
        <p:spPr>
          <a:xfrm>
            <a:off x="152400" y="2006250"/>
            <a:ext cx="8839199" cy="138308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23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Tabel Perkalian</a:t>
            </a:r>
            <a:endParaRPr/>
          </a:p>
        </p:txBody>
      </p:sp>
      <p:pic>
        <p:nvPicPr>
          <p:cNvPr id="1408" name="Google Shape;1408;p239"/>
          <p:cNvPicPr preferRelativeResize="0"/>
          <p:nvPr/>
        </p:nvPicPr>
        <p:blipFill>
          <a:blip r:embed="rId3">
            <a:alphaModFix/>
          </a:blip>
          <a:stretch>
            <a:fillRect/>
          </a:stretch>
        </p:blipFill>
        <p:spPr>
          <a:xfrm>
            <a:off x="152400" y="2006250"/>
            <a:ext cx="8839200" cy="220087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24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Cross Join Tabel Perkalian</a:t>
            </a:r>
            <a:endParaRPr/>
          </a:p>
        </p:txBody>
      </p:sp>
      <p:pic>
        <p:nvPicPr>
          <p:cNvPr id="1414" name="Google Shape;1414;p240"/>
          <p:cNvPicPr preferRelativeResize="0"/>
          <p:nvPr/>
        </p:nvPicPr>
        <p:blipFill>
          <a:blip r:embed="rId3">
            <a:alphaModFix/>
          </a:blip>
          <a:stretch>
            <a:fillRect/>
          </a:stretch>
        </p:blipFill>
        <p:spPr>
          <a:xfrm>
            <a:off x="152400" y="2006250"/>
            <a:ext cx="8839199" cy="187122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24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Subqueries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24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Subquery di WHERE</a:t>
            </a:r>
            <a:endParaRPr/>
          </a:p>
        </p:txBody>
      </p:sp>
      <p:sp>
        <p:nvSpPr>
          <p:cNvPr id="1425" name="Google Shape;1425;p24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MySQL mendukung pencarian data menggunakan WHERE dari hasil SELECT query</a:t>
            </a:r>
            <a:endParaRPr/>
          </a:p>
          <a:p>
            <a:pPr marL="457200" lvl="0" indent="-311150" algn="l" rtl="0">
              <a:spcBef>
                <a:spcPts val="0"/>
              </a:spcBef>
              <a:spcAft>
                <a:spcPts val="0"/>
              </a:spcAft>
              <a:buSzPts val="1300"/>
              <a:buChar char="●"/>
            </a:pPr>
            <a:r>
              <a:rPr lang="id"/>
              <a:t>Fitur ini dinamakan Subquery</a:t>
            </a:r>
            <a:endParaRPr/>
          </a:p>
          <a:p>
            <a:pPr marL="457200" lvl="0" indent="-311150" algn="l" rtl="0">
              <a:spcBef>
                <a:spcPts val="0"/>
              </a:spcBef>
              <a:spcAft>
                <a:spcPts val="0"/>
              </a:spcAft>
              <a:buSzPts val="1300"/>
              <a:buChar char="●"/>
            </a:pPr>
            <a:r>
              <a:rPr lang="id"/>
              <a:t>Contoh, kita ingin mencari products yang harganya diatas harga rata-rata, artinya kita akan melakukan SELECT dengan WHERE price &gt; harga rata, dimana harga rata-rata perlu kita hitung menggunakan query SELECT lainnya menggunakan aggregate function AVG</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24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Melakukan Subquery di WHERE Clause</a:t>
            </a:r>
            <a:endParaRPr/>
          </a:p>
        </p:txBody>
      </p:sp>
      <p:pic>
        <p:nvPicPr>
          <p:cNvPr id="1431" name="Google Shape;1431;p243"/>
          <p:cNvPicPr preferRelativeResize="0"/>
          <p:nvPr/>
        </p:nvPicPr>
        <p:blipFill>
          <a:blip r:embed="rId3">
            <a:alphaModFix/>
          </a:blip>
          <a:stretch>
            <a:fillRect/>
          </a:stretch>
        </p:blipFill>
        <p:spPr>
          <a:xfrm>
            <a:off x="152400" y="2006250"/>
            <a:ext cx="8839200" cy="203186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24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Subquery di FROM</a:t>
            </a:r>
            <a:endParaRPr/>
          </a:p>
        </p:txBody>
      </p:sp>
      <p:sp>
        <p:nvSpPr>
          <p:cNvPr id="1437" name="Google Shape;1437;p24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Selain di WHERE clause, Subquery juga bisa dilakukan di FROM clause</a:t>
            </a:r>
            <a:endParaRPr/>
          </a:p>
          <a:p>
            <a:pPr marL="457200" lvl="0" indent="-311150" algn="l" rtl="0">
              <a:spcBef>
                <a:spcPts val="0"/>
              </a:spcBef>
              <a:spcAft>
                <a:spcPts val="0"/>
              </a:spcAft>
              <a:buSzPts val="1300"/>
              <a:buChar char="●"/>
            </a:pPr>
            <a:r>
              <a:rPr lang="id"/>
              <a:t>Misal kita ingin mencari data dari hasil query SELECT, itu bisa kita lakukan di MySQL</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24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Melakukan Subquery di FROM Clause</a:t>
            </a:r>
            <a:endParaRPr/>
          </a:p>
        </p:txBody>
      </p:sp>
      <p:pic>
        <p:nvPicPr>
          <p:cNvPr id="1443" name="Google Shape;1443;p245"/>
          <p:cNvPicPr preferRelativeResize="0"/>
          <p:nvPr/>
        </p:nvPicPr>
        <p:blipFill>
          <a:blip r:embed="rId3">
            <a:alphaModFix/>
          </a:blip>
          <a:stretch>
            <a:fillRect/>
          </a:stretch>
        </p:blipFill>
        <p:spPr>
          <a:xfrm>
            <a:off x="152400" y="2006250"/>
            <a:ext cx="8839197" cy="207431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1448" name="Google Shape;1448;p246"/>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Set Operator</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24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Set Operator</a:t>
            </a:r>
            <a:endParaRPr/>
          </a:p>
        </p:txBody>
      </p:sp>
      <p:sp>
        <p:nvSpPr>
          <p:cNvPr id="1454" name="Google Shape;1454;p24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MySQL mendukung operator Set, dimana ini adalah operasi antara hasil dari dua SELECT query. Ada banyak jenis operator Set, yaitu :</a:t>
            </a:r>
            <a:endParaRPr/>
          </a:p>
          <a:p>
            <a:pPr marL="457200" lvl="0" indent="-311150" algn="l" rtl="0">
              <a:spcBef>
                <a:spcPts val="1600"/>
              </a:spcBef>
              <a:spcAft>
                <a:spcPts val="0"/>
              </a:spcAft>
              <a:buSzPts val="1300"/>
              <a:buChar char="●"/>
            </a:pPr>
            <a:r>
              <a:rPr lang="id"/>
              <a:t>UNION</a:t>
            </a:r>
            <a:endParaRPr/>
          </a:p>
          <a:p>
            <a:pPr marL="457200" lvl="0" indent="-311150" algn="l" rtl="0">
              <a:spcBef>
                <a:spcPts val="0"/>
              </a:spcBef>
              <a:spcAft>
                <a:spcPts val="0"/>
              </a:spcAft>
              <a:buSzPts val="1300"/>
              <a:buChar char="●"/>
            </a:pPr>
            <a:r>
              <a:rPr lang="id"/>
              <a:t>UNION ALL</a:t>
            </a:r>
            <a:endParaRPr/>
          </a:p>
          <a:p>
            <a:pPr marL="457200" lvl="0" indent="-311150" algn="l" rtl="0">
              <a:spcBef>
                <a:spcPts val="0"/>
              </a:spcBef>
              <a:spcAft>
                <a:spcPts val="0"/>
              </a:spcAft>
              <a:buSzPts val="1300"/>
              <a:buChar char="●"/>
            </a:pPr>
            <a:r>
              <a:rPr lang="id"/>
              <a:t>INTERSECT, dan</a:t>
            </a:r>
            <a:endParaRPr/>
          </a:p>
          <a:p>
            <a:pPr marL="457200" lvl="0" indent="-311150" algn="l" rtl="0">
              <a:spcBef>
                <a:spcPts val="0"/>
              </a:spcBef>
              <a:spcAft>
                <a:spcPts val="0"/>
              </a:spcAft>
              <a:buSzPts val="1300"/>
              <a:buChar char="●"/>
            </a:pPr>
            <a:r>
              <a:rPr lang="id"/>
              <a:t>MINUS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9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Keuntungan Menggunakan Foreign Key</a:t>
            </a:r>
            <a:endParaRPr/>
          </a:p>
        </p:txBody>
      </p:sp>
      <p:sp>
        <p:nvSpPr>
          <p:cNvPr id="1143" name="Google Shape;1143;p19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Foreign key memastikan bahwa data yang kita masukkan ke kolom tersebut harus tersedia di tabel reference nya</a:t>
            </a:r>
            <a:endParaRPr/>
          </a:p>
          <a:p>
            <a:pPr marL="457200" lvl="0" indent="-311150" algn="l" rtl="0">
              <a:spcBef>
                <a:spcPts val="0"/>
              </a:spcBef>
              <a:spcAft>
                <a:spcPts val="0"/>
              </a:spcAft>
              <a:buSzPts val="1300"/>
              <a:buChar char="●"/>
            </a:pPr>
            <a:r>
              <a:rPr lang="id"/>
              <a:t>Selain itu saat kita menghapus data di tabel reference, MySQL akan mengecek apakah id nya digunakan di foreign key di tabel lain, jika digunakan, maka secara otomatis MySQL akan menolak proses delete data di tabel reference tersebut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24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Table Guest Book</a:t>
            </a:r>
            <a:endParaRPr/>
          </a:p>
        </p:txBody>
      </p:sp>
      <p:pic>
        <p:nvPicPr>
          <p:cNvPr id="1460" name="Google Shape;1460;p248"/>
          <p:cNvPicPr preferRelativeResize="0"/>
          <p:nvPr/>
        </p:nvPicPr>
        <p:blipFill>
          <a:blip r:embed="rId3">
            <a:alphaModFix/>
          </a:blip>
          <a:stretch>
            <a:fillRect/>
          </a:stretch>
        </p:blipFill>
        <p:spPr>
          <a:xfrm>
            <a:off x="152400" y="2006250"/>
            <a:ext cx="8421542" cy="29848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24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UNION</a:t>
            </a:r>
            <a:endParaRPr/>
          </a:p>
        </p:txBody>
      </p:sp>
      <p:sp>
        <p:nvSpPr>
          <p:cNvPr id="1466" name="Google Shape;1466;p24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UNION adalah operasi menggabungkan dua buah SELECT query, dimana jika terdapat data yang duplikat, data duplikatnya akan dihapus dari hasil query</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25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Diagram UNION</a:t>
            </a:r>
            <a:endParaRPr/>
          </a:p>
        </p:txBody>
      </p:sp>
      <p:pic>
        <p:nvPicPr>
          <p:cNvPr id="1472" name="Google Shape;1472;p250"/>
          <p:cNvPicPr preferRelativeResize="0"/>
          <p:nvPr/>
        </p:nvPicPr>
        <p:blipFill>
          <a:blip r:embed="rId3">
            <a:alphaModFix/>
          </a:blip>
          <a:stretch>
            <a:fillRect/>
          </a:stretch>
        </p:blipFill>
        <p:spPr>
          <a:xfrm>
            <a:off x="2387300" y="2006250"/>
            <a:ext cx="4369389" cy="29848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25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Melakukan Query UNION</a:t>
            </a:r>
            <a:endParaRPr/>
          </a:p>
        </p:txBody>
      </p:sp>
      <p:pic>
        <p:nvPicPr>
          <p:cNvPr id="1478" name="Google Shape;1478;p251"/>
          <p:cNvPicPr preferRelativeResize="0"/>
          <p:nvPr/>
        </p:nvPicPr>
        <p:blipFill>
          <a:blip r:embed="rId3">
            <a:alphaModFix/>
          </a:blip>
          <a:stretch>
            <a:fillRect/>
          </a:stretch>
        </p:blipFill>
        <p:spPr>
          <a:xfrm>
            <a:off x="152400" y="2006250"/>
            <a:ext cx="8839200" cy="188456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p25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UNION ALL</a:t>
            </a:r>
            <a:endParaRPr/>
          </a:p>
        </p:txBody>
      </p:sp>
      <p:sp>
        <p:nvSpPr>
          <p:cNvPr id="1484" name="Google Shape;1484;p25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UNION ALL adalah operasi yang sama dengan UNION, namun data duplikat tetap akan ditampilkan di hasil query nya</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25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Diagram UNION ALL</a:t>
            </a:r>
            <a:endParaRPr/>
          </a:p>
        </p:txBody>
      </p:sp>
      <p:pic>
        <p:nvPicPr>
          <p:cNvPr id="1490" name="Google Shape;1490;p253"/>
          <p:cNvPicPr preferRelativeResize="0"/>
          <p:nvPr/>
        </p:nvPicPr>
        <p:blipFill>
          <a:blip r:embed="rId3">
            <a:alphaModFix/>
          </a:blip>
          <a:stretch>
            <a:fillRect/>
          </a:stretch>
        </p:blipFill>
        <p:spPr>
          <a:xfrm>
            <a:off x="2317950" y="2006250"/>
            <a:ext cx="4508110" cy="29848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25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Melakukan Query UNION ALL</a:t>
            </a:r>
            <a:endParaRPr/>
          </a:p>
        </p:txBody>
      </p:sp>
      <p:pic>
        <p:nvPicPr>
          <p:cNvPr id="1496" name="Google Shape;1496;p254"/>
          <p:cNvPicPr preferRelativeResize="0"/>
          <p:nvPr/>
        </p:nvPicPr>
        <p:blipFill>
          <a:blip r:embed="rId3">
            <a:alphaModFix/>
          </a:blip>
          <a:stretch>
            <a:fillRect/>
          </a:stretch>
        </p:blipFill>
        <p:spPr>
          <a:xfrm>
            <a:off x="152400" y="2006250"/>
            <a:ext cx="7614218" cy="298484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25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INTERSECT</a:t>
            </a:r>
            <a:endParaRPr/>
          </a:p>
        </p:txBody>
      </p:sp>
      <p:sp>
        <p:nvSpPr>
          <p:cNvPr id="1502" name="Google Shape;1502;p25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INTERSECT adalah operasi menggabungkan dua query, namun yang diambil hanya data yang terdapat pada hasil query pertama dan query kedua</a:t>
            </a:r>
            <a:endParaRPr/>
          </a:p>
          <a:p>
            <a:pPr marL="457200" lvl="0" indent="-311150" algn="l" rtl="0">
              <a:spcBef>
                <a:spcPts val="0"/>
              </a:spcBef>
              <a:spcAft>
                <a:spcPts val="0"/>
              </a:spcAft>
              <a:buSzPts val="1300"/>
              <a:buChar char="●"/>
            </a:pPr>
            <a:r>
              <a:rPr lang="id"/>
              <a:t>Data yang tidak hanya ada di salah satu query, kan dihapus di hasil operasi INTERSECT </a:t>
            </a:r>
            <a:endParaRPr/>
          </a:p>
          <a:p>
            <a:pPr marL="457200" lvl="0" indent="-311150" algn="l" rtl="0">
              <a:spcBef>
                <a:spcPts val="0"/>
              </a:spcBef>
              <a:spcAft>
                <a:spcPts val="0"/>
              </a:spcAft>
              <a:buSzPts val="1300"/>
              <a:buChar char="●"/>
            </a:pPr>
            <a:r>
              <a:rPr lang="id"/>
              <a:t>Data nya muncul tidak dalam keadaan duplikat</a:t>
            </a:r>
            <a:endParaRPr/>
          </a:p>
          <a:p>
            <a:pPr marL="457200" lvl="0" indent="-311150" algn="l" rtl="0">
              <a:spcBef>
                <a:spcPts val="0"/>
              </a:spcBef>
              <a:spcAft>
                <a:spcPts val="0"/>
              </a:spcAft>
              <a:buSzPts val="1300"/>
              <a:buChar char="●"/>
            </a:pPr>
            <a:r>
              <a:rPr lang="id"/>
              <a:t>Sayangnya, MySQL tidak memiliki operator INTERSECT, dengan demikian untuk melakukan operasi INTERSECT, kita harus lakukan secara manual menggunakan JOIN atau SUBQUERY</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25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Diagram INTERSECT</a:t>
            </a:r>
            <a:endParaRPr/>
          </a:p>
        </p:txBody>
      </p:sp>
      <p:pic>
        <p:nvPicPr>
          <p:cNvPr id="1508" name="Google Shape;1508;p256"/>
          <p:cNvPicPr preferRelativeResize="0"/>
          <p:nvPr/>
        </p:nvPicPr>
        <p:blipFill>
          <a:blip r:embed="rId3">
            <a:alphaModFix/>
          </a:blip>
          <a:stretch>
            <a:fillRect/>
          </a:stretch>
        </p:blipFill>
        <p:spPr>
          <a:xfrm>
            <a:off x="2349800" y="2006250"/>
            <a:ext cx="4444403" cy="29848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25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Melakukan Query INTERSECT</a:t>
            </a:r>
            <a:endParaRPr/>
          </a:p>
        </p:txBody>
      </p:sp>
      <p:pic>
        <p:nvPicPr>
          <p:cNvPr id="1514" name="Google Shape;1514;p257"/>
          <p:cNvPicPr preferRelativeResize="0"/>
          <p:nvPr/>
        </p:nvPicPr>
        <p:blipFill>
          <a:blip r:embed="rId3">
            <a:alphaModFix/>
          </a:blip>
          <a:stretch>
            <a:fillRect/>
          </a:stretch>
        </p:blipFill>
        <p:spPr>
          <a:xfrm>
            <a:off x="152400" y="2006250"/>
            <a:ext cx="8839202" cy="22744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19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Ketika Menghapus Data Berelasi</a:t>
            </a:r>
            <a:endParaRPr/>
          </a:p>
        </p:txBody>
      </p:sp>
      <p:sp>
        <p:nvSpPr>
          <p:cNvPr id="1149" name="Google Shape;1149;p19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Seperti yang sebelumnya dibahas, ketika kita menghapus data yang berelasi, maka secara otomatis MySQL akan menolak operasi delete tersebut</a:t>
            </a:r>
            <a:endParaRPr/>
          </a:p>
          <a:p>
            <a:pPr marL="457200" lvl="0" indent="-311150" algn="l" rtl="0">
              <a:spcBef>
                <a:spcPts val="0"/>
              </a:spcBef>
              <a:spcAft>
                <a:spcPts val="0"/>
              </a:spcAft>
              <a:buSzPts val="1300"/>
              <a:buChar char="●"/>
            </a:pPr>
            <a:r>
              <a:rPr lang="id"/>
              <a:t>Kita bisa mengubah fitur ini jika kita mau, ada banyak hal yang bisa dilakukan ketika data berelasi dihapus, defaultnya memang akan ditolak (RESTRICT)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25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MINUS</a:t>
            </a:r>
            <a:endParaRPr/>
          </a:p>
        </p:txBody>
      </p:sp>
      <p:sp>
        <p:nvSpPr>
          <p:cNvPr id="1520" name="Google Shape;1520;p25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MINUS adalah operasi dimana query pertama akan dihilangkan oleh query kedua</a:t>
            </a:r>
            <a:endParaRPr/>
          </a:p>
          <a:p>
            <a:pPr marL="457200" lvl="0" indent="-311150" algn="l" rtl="0">
              <a:spcBef>
                <a:spcPts val="0"/>
              </a:spcBef>
              <a:spcAft>
                <a:spcPts val="0"/>
              </a:spcAft>
              <a:buSzPts val="1300"/>
              <a:buChar char="●"/>
            </a:pPr>
            <a:r>
              <a:rPr lang="id"/>
              <a:t>Artinya jika ada data di query pertama yang sama dengan data yang ada di query kedua, maka data tersebut akan dihapus dari hasil query MINUS</a:t>
            </a:r>
            <a:endParaRPr/>
          </a:p>
          <a:p>
            <a:pPr marL="457200" lvl="0" indent="-311150" algn="l" rtl="0">
              <a:spcBef>
                <a:spcPts val="0"/>
              </a:spcBef>
              <a:spcAft>
                <a:spcPts val="0"/>
              </a:spcAft>
              <a:buSzPts val="1300"/>
              <a:buChar char="●"/>
            </a:pPr>
            <a:r>
              <a:rPr lang="id"/>
              <a:t>Sayang nya, di MySQL juga tidak ada operator MINUS, namun hal ini bisa kita lakukan menggunakan JOIN</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25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Diagram MINUS</a:t>
            </a:r>
            <a:endParaRPr/>
          </a:p>
        </p:txBody>
      </p:sp>
      <p:pic>
        <p:nvPicPr>
          <p:cNvPr id="1526" name="Google Shape;1526;p259"/>
          <p:cNvPicPr preferRelativeResize="0"/>
          <p:nvPr/>
        </p:nvPicPr>
        <p:blipFill>
          <a:blip r:embed="rId3">
            <a:alphaModFix/>
          </a:blip>
          <a:stretch>
            <a:fillRect/>
          </a:stretch>
        </p:blipFill>
        <p:spPr>
          <a:xfrm>
            <a:off x="2365388" y="2006250"/>
            <a:ext cx="4413222" cy="29848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26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Melakukan Query MINUS</a:t>
            </a:r>
            <a:endParaRPr/>
          </a:p>
        </p:txBody>
      </p:sp>
      <p:pic>
        <p:nvPicPr>
          <p:cNvPr id="1532" name="Google Shape;1532;p260"/>
          <p:cNvPicPr preferRelativeResize="0"/>
          <p:nvPr/>
        </p:nvPicPr>
        <p:blipFill>
          <a:blip r:embed="rId3">
            <a:alphaModFix/>
          </a:blip>
          <a:stretch>
            <a:fillRect/>
          </a:stretch>
        </p:blipFill>
        <p:spPr>
          <a:xfrm>
            <a:off x="152400" y="2006250"/>
            <a:ext cx="8839202" cy="1515292"/>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26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Transaction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26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Kenapa Butuh Transaction?</a:t>
            </a:r>
            <a:endParaRPr/>
          </a:p>
        </p:txBody>
      </p:sp>
      <p:sp>
        <p:nvSpPr>
          <p:cNvPr id="1543" name="Google Shape;1543;p26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Saat membuat aplikasi berbasis database, jarang sekali kita akan melakukan satu jenis perintah SQL per aksi yang dibuat aplikasi</a:t>
            </a:r>
            <a:endParaRPr/>
          </a:p>
          <a:p>
            <a:pPr marL="457200" lvl="0" indent="-311150" algn="l" rtl="0">
              <a:spcBef>
                <a:spcPts val="0"/>
              </a:spcBef>
              <a:spcAft>
                <a:spcPts val="0"/>
              </a:spcAft>
              <a:buSzPts val="1300"/>
              <a:buChar char="●"/>
            </a:pPr>
            <a:r>
              <a:rPr lang="id"/>
              <a:t>Contoh, ketika membuat toko online, ketika customer menekan tombol Pesan, banyak yang harus kita lakukan, misal</a:t>
            </a:r>
            <a:endParaRPr/>
          </a:p>
          <a:p>
            <a:pPr marL="914400" lvl="1" indent="-298450" algn="l" rtl="0">
              <a:spcBef>
                <a:spcPts val="0"/>
              </a:spcBef>
              <a:spcAft>
                <a:spcPts val="0"/>
              </a:spcAft>
              <a:buSzPts val="1100"/>
              <a:buChar char="○"/>
            </a:pPr>
            <a:r>
              <a:rPr lang="id"/>
              <a:t>Membuat data pesanan di tabel order</a:t>
            </a:r>
            <a:endParaRPr/>
          </a:p>
          <a:p>
            <a:pPr marL="914400" lvl="1" indent="-298450" algn="l" rtl="0">
              <a:spcBef>
                <a:spcPts val="0"/>
              </a:spcBef>
              <a:spcAft>
                <a:spcPts val="0"/>
              </a:spcAft>
              <a:buSzPts val="1100"/>
              <a:buChar char="○"/>
            </a:pPr>
            <a:r>
              <a:rPr lang="id"/>
              <a:t>Membuat data detail pesanan di tabel order detail</a:t>
            </a:r>
            <a:endParaRPr/>
          </a:p>
          <a:p>
            <a:pPr marL="914400" lvl="1" indent="-298450" algn="l" rtl="0">
              <a:spcBef>
                <a:spcPts val="0"/>
              </a:spcBef>
              <a:spcAft>
                <a:spcPts val="0"/>
              </a:spcAft>
              <a:buSzPts val="1100"/>
              <a:buChar char="○"/>
            </a:pPr>
            <a:r>
              <a:rPr lang="id"/>
              <a:t>Menurunkan quantity di tabel produk</a:t>
            </a:r>
            <a:endParaRPr/>
          </a:p>
          <a:p>
            <a:pPr marL="914400" lvl="1" indent="-298450" algn="l" rtl="0">
              <a:spcBef>
                <a:spcPts val="0"/>
              </a:spcBef>
              <a:spcAft>
                <a:spcPts val="0"/>
              </a:spcAft>
              <a:buSzPts val="1100"/>
              <a:buChar char="○"/>
            </a:pPr>
            <a:r>
              <a:rPr lang="id"/>
              <a:t>Dan yang lainnya</a:t>
            </a:r>
            <a:endParaRPr/>
          </a:p>
          <a:p>
            <a:pPr marL="457200" lvl="0" indent="-311150" algn="l" rtl="0">
              <a:spcBef>
                <a:spcPts val="0"/>
              </a:spcBef>
              <a:spcAft>
                <a:spcPts val="0"/>
              </a:spcAft>
              <a:buSzPts val="1300"/>
              <a:buChar char="●"/>
            </a:pPr>
            <a:r>
              <a:rPr lang="id"/>
              <a:t>Artinya, bisa saja dalam satu aksi, kita akan melakukan beberapa perintah sekaligus</a:t>
            </a:r>
            <a:endParaRPr/>
          </a:p>
          <a:p>
            <a:pPr marL="457200" lvl="0" indent="-311150" algn="l" rtl="0">
              <a:spcBef>
                <a:spcPts val="0"/>
              </a:spcBef>
              <a:spcAft>
                <a:spcPts val="0"/>
              </a:spcAft>
              <a:buSzPts val="1300"/>
              <a:buChar char="●"/>
            </a:pPr>
            <a:r>
              <a:rPr lang="id"/>
              <a:t>Jika terjadi kesalahan di salah satu perintah, harapannya adalah perintah-perintah sebelumnya dibatalkan, agar data tetap konsisten</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26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Database Transaction</a:t>
            </a:r>
            <a:endParaRPr/>
          </a:p>
        </p:txBody>
      </p:sp>
      <p:sp>
        <p:nvSpPr>
          <p:cNvPr id="1549" name="Google Shape;1549;p26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Database transaction adalah fitur di DBMS dimana kita bisa memungkinan beberapa perintah dianggap menjadi sebuah kesatuan perintah yang kita sebut transaction</a:t>
            </a:r>
            <a:endParaRPr/>
          </a:p>
          <a:p>
            <a:pPr marL="457200" lvl="0" indent="-311150" algn="l" rtl="0">
              <a:spcBef>
                <a:spcPts val="0"/>
              </a:spcBef>
              <a:spcAft>
                <a:spcPts val="0"/>
              </a:spcAft>
              <a:buSzPts val="1300"/>
              <a:buChar char="●"/>
            </a:pPr>
            <a:r>
              <a:rPr lang="id"/>
              <a:t>Jika terdapat satu saja proses gagal di transaction, maka secara otomatis perintah-perintah sebelumnya akan dibatalkan</a:t>
            </a:r>
            <a:endParaRPr/>
          </a:p>
          <a:p>
            <a:pPr marL="457200" lvl="0" indent="-311150" algn="l" rtl="0">
              <a:spcBef>
                <a:spcPts val="0"/>
              </a:spcBef>
              <a:spcAft>
                <a:spcPts val="0"/>
              </a:spcAft>
              <a:buSzPts val="1300"/>
              <a:buChar char="●"/>
            </a:pPr>
            <a:r>
              <a:rPr lang="id"/>
              <a:t>Jika sebuah transaction sukses, maka semua perintah akan dipastikan sukses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26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Membuat Transaction</a:t>
            </a:r>
            <a:endParaRPr/>
          </a:p>
        </p:txBody>
      </p:sp>
      <p:pic>
        <p:nvPicPr>
          <p:cNvPr id="1555" name="Google Shape;1555;p264"/>
          <p:cNvPicPr preferRelativeResize="0"/>
          <p:nvPr/>
        </p:nvPicPr>
        <p:blipFill>
          <a:blip r:embed="rId3">
            <a:alphaModFix/>
          </a:blip>
          <a:stretch>
            <a:fillRect/>
          </a:stretch>
        </p:blipFill>
        <p:spPr>
          <a:xfrm>
            <a:off x="936413" y="2006250"/>
            <a:ext cx="7274765" cy="29848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26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Membatalkan Transaction</a:t>
            </a:r>
            <a:endParaRPr/>
          </a:p>
        </p:txBody>
      </p:sp>
      <p:pic>
        <p:nvPicPr>
          <p:cNvPr id="1561" name="Google Shape;1561;p265"/>
          <p:cNvPicPr preferRelativeResize="0"/>
          <p:nvPr/>
        </p:nvPicPr>
        <p:blipFill>
          <a:blip r:embed="rId3">
            <a:alphaModFix/>
          </a:blip>
          <a:stretch>
            <a:fillRect/>
          </a:stretch>
        </p:blipFill>
        <p:spPr>
          <a:xfrm>
            <a:off x="916688" y="2006250"/>
            <a:ext cx="7310626" cy="29848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26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Transaction di MySQL</a:t>
            </a:r>
            <a:endParaRPr/>
          </a:p>
        </p:txBody>
      </p:sp>
      <p:graphicFrame>
        <p:nvGraphicFramePr>
          <p:cNvPr id="1567" name="Google Shape;1567;p266"/>
          <p:cNvGraphicFramePr/>
          <p:nvPr/>
        </p:nvGraphicFramePr>
        <p:xfrm>
          <a:off x="952500" y="2000250"/>
          <a:ext cx="3000000" cy="3000000"/>
        </p:xfrm>
        <a:graphic>
          <a:graphicData uri="http://schemas.openxmlformats.org/drawingml/2006/table">
            <a:tbl>
              <a:tblPr>
                <a:noFill/>
                <a:tableStyleId>{F38A6BFD-87DF-4590-96D4-3420A2333F15}</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id"/>
                        <a:t>Perintah</a:t>
                      </a:r>
                      <a:endParaRPr/>
                    </a:p>
                  </a:txBody>
                  <a:tcPr marL="91425" marR="91425" marT="91425" marB="91425">
                    <a:solidFill>
                      <a:srgbClr val="CCCCCC"/>
                    </a:solidFill>
                  </a:tcPr>
                </a:tc>
                <a:tc>
                  <a:txBody>
                    <a:bodyPr/>
                    <a:lstStyle/>
                    <a:p>
                      <a:pPr marL="0" lvl="0" indent="0" algn="l" rtl="0">
                        <a:spcBef>
                          <a:spcPts val="0"/>
                        </a:spcBef>
                        <a:spcAft>
                          <a:spcPts val="0"/>
                        </a:spcAft>
                        <a:buNone/>
                      </a:pPr>
                      <a:r>
                        <a:rPr lang="id"/>
                        <a:t>Keterangan</a:t>
                      </a:r>
                      <a:endParaRPr/>
                    </a:p>
                  </a:txBody>
                  <a:tcPr marL="91425" marR="91425" marT="91425" marB="91425">
                    <a:solidFill>
                      <a:srgbClr val="CCCCC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id"/>
                        <a:t>START TRANSACTION</a:t>
                      </a:r>
                      <a:endParaRPr/>
                    </a:p>
                  </a:txBody>
                  <a:tcPr marL="91425" marR="91425" marT="91425" marB="91425"/>
                </a:tc>
                <a:tc>
                  <a:txBody>
                    <a:bodyPr/>
                    <a:lstStyle/>
                    <a:p>
                      <a:pPr marL="0" lvl="0" indent="0" algn="l" rtl="0">
                        <a:spcBef>
                          <a:spcPts val="0"/>
                        </a:spcBef>
                        <a:spcAft>
                          <a:spcPts val="0"/>
                        </a:spcAft>
                        <a:buNone/>
                      </a:pPr>
                      <a:r>
                        <a:rPr lang="id"/>
                        <a:t>Memulai proses transaksi, proses selanjutnya akan dianggap transaksi sampai perintah COMMIT atau ROLLBACK</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id"/>
                        <a:t>COMMIT</a:t>
                      </a:r>
                      <a:endParaRPr/>
                    </a:p>
                  </a:txBody>
                  <a:tcPr marL="91425" marR="91425" marT="91425" marB="91425"/>
                </a:tc>
                <a:tc>
                  <a:txBody>
                    <a:bodyPr/>
                    <a:lstStyle/>
                    <a:p>
                      <a:pPr marL="0" lvl="0" indent="0" algn="l" rtl="0">
                        <a:spcBef>
                          <a:spcPts val="0"/>
                        </a:spcBef>
                        <a:spcAft>
                          <a:spcPts val="0"/>
                        </a:spcAft>
                        <a:buNone/>
                      </a:pPr>
                      <a:r>
                        <a:rPr lang="id"/>
                        <a:t>Menyimpan secara permanen seluruh proses transaksi</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id"/>
                        <a:t>ROLLBACK</a:t>
                      </a:r>
                      <a:endParaRPr/>
                    </a:p>
                  </a:txBody>
                  <a:tcPr marL="91425" marR="91425" marT="91425" marB="91425"/>
                </a:tc>
                <a:tc>
                  <a:txBody>
                    <a:bodyPr/>
                    <a:lstStyle/>
                    <a:p>
                      <a:pPr marL="0" lvl="0" indent="0" algn="l" rtl="0">
                        <a:spcBef>
                          <a:spcPts val="0"/>
                        </a:spcBef>
                        <a:spcAft>
                          <a:spcPts val="0"/>
                        </a:spcAft>
                        <a:buNone/>
                      </a:pPr>
                      <a:r>
                        <a:rPr lang="id"/>
                        <a:t>Membatalkan secara permanen seluruh proses transaksi</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Google Shape;1572;p26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Yang Tidak Bisa Menggunakan Transaction</a:t>
            </a:r>
            <a:endParaRPr/>
          </a:p>
        </p:txBody>
      </p:sp>
      <p:sp>
        <p:nvSpPr>
          <p:cNvPr id="1573" name="Google Shape;1573;p26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Perintah DDL (Data Definition Language) tidak bisa menggunakan fitur transaction</a:t>
            </a:r>
            <a:endParaRPr/>
          </a:p>
          <a:p>
            <a:pPr marL="457200" lvl="0" indent="-311150" algn="l" rtl="0">
              <a:spcBef>
                <a:spcPts val="0"/>
              </a:spcBef>
              <a:spcAft>
                <a:spcPts val="0"/>
              </a:spcAft>
              <a:buSzPts val="1300"/>
              <a:buChar char="●"/>
            </a:pPr>
            <a:r>
              <a:rPr lang="id"/>
              <a:t>DDL adalah perintah-perintah yang digunakan untuk merubah struktur, seperti membuat tabel, menambah kolom, menghapus tabel, menghapus database, dan sejenisnya</a:t>
            </a:r>
            <a:endParaRPr/>
          </a:p>
          <a:p>
            <a:pPr marL="457200" lvl="0" indent="-311150" algn="l" rtl="0">
              <a:spcBef>
                <a:spcPts val="0"/>
              </a:spcBef>
              <a:spcAft>
                <a:spcPts val="0"/>
              </a:spcAft>
              <a:buSzPts val="1300"/>
              <a:buChar char="●"/>
            </a:pPr>
            <a:r>
              <a:rPr lang="id"/>
              <a:t>Transaction hanya bisa dilakukan pada perintah DML (Data Manipulation Language), seperti operasi INSERT, UPDATE dan DELETE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19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Behavior Foreign Key</a:t>
            </a:r>
            <a:endParaRPr/>
          </a:p>
        </p:txBody>
      </p:sp>
      <p:graphicFrame>
        <p:nvGraphicFramePr>
          <p:cNvPr id="1155" name="Google Shape;1155;p196"/>
          <p:cNvGraphicFramePr/>
          <p:nvPr/>
        </p:nvGraphicFramePr>
        <p:xfrm>
          <a:off x="952500" y="2000250"/>
          <a:ext cx="3000000" cy="3000000"/>
        </p:xfrm>
        <a:graphic>
          <a:graphicData uri="http://schemas.openxmlformats.org/drawingml/2006/table">
            <a:tbl>
              <a:tblPr>
                <a:noFill/>
                <a:tableStyleId>{F38A6BFD-87DF-4590-96D4-3420A2333F15}</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id"/>
                        <a:t>Behavior</a:t>
                      </a:r>
                      <a:endParaRPr/>
                    </a:p>
                  </a:txBody>
                  <a:tcPr marL="91425" marR="91425" marT="91425" marB="91425">
                    <a:solidFill>
                      <a:srgbClr val="CCCCCC"/>
                    </a:solidFill>
                  </a:tcPr>
                </a:tc>
                <a:tc>
                  <a:txBody>
                    <a:bodyPr/>
                    <a:lstStyle/>
                    <a:p>
                      <a:pPr marL="0" lvl="0" indent="0" algn="l" rtl="0">
                        <a:spcBef>
                          <a:spcPts val="0"/>
                        </a:spcBef>
                        <a:spcAft>
                          <a:spcPts val="0"/>
                        </a:spcAft>
                        <a:buNone/>
                      </a:pPr>
                      <a:r>
                        <a:rPr lang="id"/>
                        <a:t>ON DELETE</a:t>
                      </a:r>
                      <a:endParaRPr/>
                    </a:p>
                  </a:txBody>
                  <a:tcPr marL="91425" marR="91425" marT="91425" marB="91425">
                    <a:solidFill>
                      <a:srgbClr val="CCCCCC"/>
                    </a:solidFill>
                  </a:tcPr>
                </a:tc>
                <a:tc>
                  <a:txBody>
                    <a:bodyPr/>
                    <a:lstStyle/>
                    <a:p>
                      <a:pPr marL="0" lvl="0" indent="0" algn="l" rtl="0">
                        <a:spcBef>
                          <a:spcPts val="0"/>
                        </a:spcBef>
                        <a:spcAft>
                          <a:spcPts val="0"/>
                        </a:spcAft>
                        <a:buNone/>
                      </a:pPr>
                      <a:r>
                        <a:rPr lang="id"/>
                        <a:t>ON UPDATE</a:t>
                      </a:r>
                      <a:endParaRPr/>
                    </a:p>
                  </a:txBody>
                  <a:tcPr marL="91425" marR="91425" marT="91425" marB="91425">
                    <a:solidFill>
                      <a:srgbClr val="CCCCC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id"/>
                        <a:t>RESTRICT</a:t>
                      </a:r>
                      <a:endParaRPr/>
                    </a:p>
                  </a:txBody>
                  <a:tcPr marL="91425" marR="91425" marT="91425" marB="91425"/>
                </a:tc>
                <a:tc>
                  <a:txBody>
                    <a:bodyPr/>
                    <a:lstStyle/>
                    <a:p>
                      <a:pPr marL="0" lvl="0" indent="0" algn="l" rtl="0">
                        <a:spcBef>
                          <a:spcPts val="0"/>
                        </a:spcBef>
                        <a:spcAft>
                          <a:spcPts val="0"/>
                        </a:spcAft>
                        <a:buNone/>
                      </a:pPr>
                      <a:r>
                        <a:rPr lang="id"/>
                        <a:t>Ditolak</a:t>
                      </a:r>
                      <a:endParaRPr/>
                    </a:p>
                  </a:txBody>
                  <a:tcPr marL="91425" marR="91425" marT="91425" marB="91425"/>
                </a:tc>
                <a:tc>
                  <a:txBody>
                    <a:bodyPr/>
                    <a:lstStyle/>
                    <a:p>
                      <a:pPr marL="0" lvl="0" indent="0" algn="l" rtl="0">
                        <a:spcBef>
                          <a:spcPts val="0"/>
                        </a:spcBef>
                        <a:spcAft>
                          <a:spcPts val="0"/>
                        </a:spcAft>
                        <a:buNone/>
                      </a:pPr>
                      <a:r>
                        <a:rPr lang="id"/>
                        <a:t>Ditolak</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id"/>
                        <a:t>CASCADE</a:t>
                      </a:r>
                      <a:endParaRPr/>
                    </a:p>
                  </a:txBody>
                  <a:tcPr marL="91425" marR="91425" marT="91425" marB="91425"/>
                </a:tc>
                <a:tc>
                  <a:txBody>
                    <a:bodyPr/>
                    <a:lstStyle/>
                    <a:p>
                      <a:pPr marL="0" lvl="0" indent="0" algn="l" rtl="0">
                        <a:spcBef>
                          <a:spcPts val="0"/>
                        </a:spcBef>
                        <a:spcAft>
                          <a:spcPts val="0"/>
                        </a:spcAft>
                        <a:buNone/>
                      </a:pPr>
                      <a:r>
                        <a:rPr lang="id"/>
                        <a:t>Data akan dihapus</a:t>
                      </a:r>
                      <a:endParaRPr/>
                    </a:p>
                  </a:txBody>
                  <a:tcPr marL="91425" marR="91425" marT="91425" marB="91425"/>
                </a:tc>
                <a:tc>
                  <a:txBody>
                    <a:bodyPr/>
                    <a:lstStyle/>
                    <a:p>
                      <a:pPr marL="0" lvl="0" indent="0" algn="l" rtl="0">
                        <a:spcBef>
                          <a:spcPts val="0"/>
                        </a:spcBef>
                        <a:spcAft>
                          <a:spcPts val="0"/>
                        </a:spcAft>
                        <a:buNone/>
                      </a:pPr>
                      <a:r>
                        <a:rPr lang="id"/>
                        <a:t>Data akan ikut diubah</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id"/>
                        <a:t>NO ACTION</a:t>
                      </a:r>
                      <a:endParaRPr/>
                    </a:p>
                  </a:txBody>
                  <a:tcPr marL="91425" marR="91425" marT="91425" marB="91425"/>
                </a:tc>
                <a:tc>
                  <a:txBody>
                    <a:bodyPr/>
                    <a:lstStyle/>
                    <a:p>
                      <a:pPr marL="0" lvl="0" indent="0" algn="l" rtl="0">
                        <a:spcBef>
                          <a:spcPts val="0"/>
                        </a:spcBef>
                        <a:spcAft>
                          <a:spcPts val="0"/>
                        </a:spcAft>
                        <a:buNone/>
                      </a:pPr>
                      <a:r>
                        <a:rPr lang="id"/>
                        <a:t>Data dibiarkan</a:t>
                      </a:r>
                      <a:endParaRPr/>
                    </a:p>
                  </a:txBody>
                  <a:tcPr marL="91425" marR="91425" marT="91425" marB="91425"/>
                </a:tc>
                <a:tc>
                  <a:txBody>
                    <a:bodyPr/>
                    <a:lstStyle/>
                    <a:p>
                      <a:pPr marL="0" lvl="0" indent="0" algn="l" rtl="0">
                        <a:spcBef>
                          <a:spcPts val="0"/>
                        </a:spcBef>
                        <a:spcAft>
                          <a:spcPts val="0"/>
                        </a:spcAft>
                        <a:buNone/>
                      </a:pPr>
                      <a:r>
                        <a:rPr lang="id"/>
                        <a:t>Data dibiarkan</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id"/>
                        <a:t>SET NULL</a:t>
                      </a:r>
                      <a:endParaRPr/>
                    </a:p>
                  </a:txBody>
                  <a:tcPr marL="91425" marR="91425" marT="91425" marB="91425"/>
                </a:tc>
                <a:tc>
                  <a:txBody>
                    <a:bodyPr/>
                    <a:lstStyle/>
                    <a:p>
                      <a:pPr marL="0" lvl="0" indent="0" algn="l" rtl="0">
                        <a:spcBef>
                          <a:spcPts val="0"/>
                        </a:spcBef>
                        <a:spcAft>
                          <a:spcPts val="0"/>
                        </a:spcAft>
                        <a:buNone/>
                      </a:pPr>
                      <a:r>
                        <a:rPr lang="id"/>
                        <a:t>Diubah jadi NULL</a:t>
                      </a:r>
                      <a:endParaRPr/>
                    </a:p>
                  </a:txBody>
                  <a:tcPr marL="91425" marR="91425" marT="91425" marB="91425"/>
                </a:tc>
                <a:tc>
                  <a:txBody>
                    <a:bodyPr/>
                    <a:lstStyle/>
                    <a:p>
                      <a:pPr marL="0" lvl="0" indent="0" algn="l" rtl="0">
                        <a:spcBef>
                          <a:spcPts val="0"/>
                        </a:spcBef>
                        <a:spcAft>
                          <a:spcPts val="0"/>
                        </a:spcAft>
                        <a:buNone/>
                      </a:pPr>
                      <a:r>
                        <a:rPr lang="id"/>
                        <a:t>Diubah jadi NULL</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268"/>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Locking</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1583" name="Google Shape;1583;p26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Locking</a:t>
            </a:r>
            <a:endParaRPr/>
          </a:p>
        </p:txBody>
      </p:sp>
      <p:sp>
        <p:nvSpPr>
          <p:cNvPr id="1584" name="Google Shape;1584;p26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Locking adalah proses mengunci data di DBMS</a:t>
            </a:r>
            <a:endParaRPr/>
          </a:p>
          <a:p>
            <a:pPr marL="457200" lvl="0" indent="-311150" algn="l" rtl="0">
              <a:spcBef>
                <a:spcPts val="0"/>
              </a:spcBef>
              <a:spcAft>
                <a:spcPts val="0"/>
              </a:spcAft>
              <a:buSzPts val="1300"/>
              <a:buChar char="●"/>
            </a:pPr>
            <a:r>
              <a:rPr lang="id"/>
              <a:t>Proses mengunci data sangat penting dilakukan, salah satunya agar data benar-benar terjamin konsistensinya</a:t>
            </a:r>
            <a:endParaRPr/>
          </a:p>
          <a:p>
            <a:pPr marL="457200" lvl="0" indent="-311150" algn="l" rtl="0">
              <a:spcBef>
                <a:spcPts val="0"/>
              </a:spcBef>
              <a:spcAft>
                <a:spcPts val="0"/>
              </a:spcAft>
              <a:buSzPts val="1300"/>
              <a:buChar char="●"/>
            </a:pPr>
            <a:r>
              <a:rPr lang="id"/>
              <a:t>Karena pada kenyataannya, aplikasi yang akan kita buat pasti digunakan oleh banyak pengguna, dan banyak pengguna tersebut bisa saja akan mengakses data yang sama, jika tidak ada proses locking, bisa dipastikan akan terjadi RACE CONDITION, yaitu proses balapan ketika mengubah data yang sama</a:t>
            </a:r>
            <a:endParaRPr/>
          </a:p>
          <a:p>
            <a:pPr marL="457200" lvl="0" indent="-311150" algn="l" rtl="0">
              <a:spcBef>
                <a:spcPts val="0"/>
              </a:spcBef>
              <a:spcAft>
                <a:spcPts val="0"/>
              </a:spcAft>
              <a:buSzPts val="1300"/>
              <a:buChar char="●"/>
            </a:pPr>
            <a:r>
              <a:rPr lang="id"/>
              <a:t>Contoh saja, ketika kita belanja di toko online, kita akan balapan membeli barang yang sama, jika data tidak terjaga, bisa jadi kita salah mengupdate stock karena pada saat yang bersamaan banyak yang melakukan perubahan stock barang</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27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Locking Record</a:t>
            </a:r>
            <a:endParaRPr/>
          </a:p>
        </p:txBody>
      </p:sp>
      <p:sp>
        <p:nvSpPr>
          <p:cNvPr id="1590" name="Google Shape;1590;p27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Saat kita melakukan proses TRANSACTION, lalu kita melakukan prose perubahan data, data yang kita ubah tersebut akan secara otomatis di LOCK</a:t>
            </a:r>
            <a:endParaRPr/>
          </a:p>
          <a:p>
            <a:pPr marL="457200" lvl="0" indent="-311150" algn="l" rtl="0">
              <a:spcBef>
                <a:spcPts val="0"/>
              </a:spcBef>
              <a:spcAft>
                <a:spcPts val="0"/>
              </a:spcAft>
              <a:buSzPts val="1300"/>
              <a:buChar char="●"/>
            </a:pPr>
            <a:r>
              <a:rPr lang="id"/>
              <a:t>Hal ini membuat proses TRANSACTION sangat aman</a:t>
            </a:r>
            <a:endParaRPr/>
          </a:p>
          <a:p>
            <a:pPr marL="457200" lvl="0" indent="-311150" algn="l" rtl="0">
              <a:spcBef>
                <a:spcPts val="0"/>
              </a:spcBef>
              <a:spcAft>
                <a:spcPts val="0"/>
              </a:spcAft>
              <a:buSzPts val="1300"/>
              <a:buChar char="●"/>
            </a:pPr>
            <a:r>
              <a:rPr lang="id"/>
              <a:t>Oleh karena itu, sangat disarankan untuk selalu menggunakan fitur TRANSACTION ketika memanipulasi data di database, terutama ketika perintah manipulasinya lebih dari satu kali</a:t>
            </a:r>
            <a:endParaRPr/>
          </a:p>
          <a:p>
            <a:pPr marL="457200" lvl="0" indent="-311150" algn="l" rtl="0">
              <a:spcBef>
                <a:spcPts val="0"/>
              </a:spcBef>
              <a:spcAft>
                <a:spcPts val="0"/>
              </a:spcAft>
              <a:buSzPts val="1300"/>
              <a:buChar char="●"/>
            </a:pPr>
            <a:r>
              <a:rPr lang="id"/>
              <a:t>Locking ini akan membuat sebuah proses perubahan yang dilakukan oleh pihak lain akan diminta untuk menunggu </a:t>
            </a:r>
            <a:endParaRPr/>
          </a:p>
          <a:p>
            <a:pPr marL="457200" lvl="0" indent="-311150" algn="l" rtl="0">
              <a:spcBef>
                <a:spcPts val="0"/>
              </a:spcBef>
              <a:spcAft>
                <a:spcPts val="0"/>
              </a:spcAft>
              <a:buSzPts val="1300"/>
              <a:buChar char="●"/>
            </a:pPr>
            <a:r>
              <a:rPr lang="id"/>
              <a:t>Data akan di lock sampai kita melakukan COMMIT atau ROLLBACK transaksi tersebut</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27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Locking Record Manual</a:t>
            </a:r>
            <a:endParaRPr/>
          </a:p>
        </p:txBody>
      </p:sp>
      <p:sp>
        <p:nvSpPr>
          <p:cNvPr id="1596" name="Google Shape;1596;p27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Selain secara otomatis, kadang saat kita membuat aplikasi, kita juga sering melakukan SELECT query terlebih dahulu sebelum melakukan proses UPDATE misalnya.</a:t>
            </a:r>
            <a:endParaRPr/>
          </a:p>
          <a:p>
            <a:pPr marL="457200" lvl="0" indent="-311150" algn="l" rtl="0">
              <a:spcBef>
                <a:spcPts val="0"/>
              </a:spcBef>
              <a:spcAft>
                <a:spcPts val="0"/>
              </a:spcAft>
              <a:buSzPts val="1300"/>
              <a:buChar char="●"/>
            </a:pPr>
            <a:r>
              <a:rPr lang="id"/>
              <a:t>Jika kita ingin melakukan locking sebuah data secara manual, kita bisa tambahkan perintah FOR UPDATE di belakang query SELECT</a:t>
            </a:r>
            <a:endParaRPr/>
          </a:p>
          <a:p>
            <a:pPr marL="457200" lvl="0" indent="-311150" algn="l" rtl="0">
              <a:spcBef>
                <a:spcPts val="0"/>
              </a:spcBef>
              <a:spcAft>
                <a:spcPts val="0"/>
              </a:spcAft>
              <a:buSzPts val="1300"/>
              <a:buChar char="●"/>
            </a:pPr>
            <a:r>
              <a:rPr lang="id"/>
              <a:t>Saat kita lock record yang kita select, maka jika ada proses lain akan melakukan UPDATE, DELETE atau SELECT FOR UPDATE lagi, maka proses lain diminta menunggu sampai kita selesai melakukan COMMIT atau ROLLBACK transaction</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27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Deadlock</a:t>
            </a:r>
            <a:endParaRPr/>
          </a:p>
        </p:txBody>
      </p:sp>
      <p:sp>
        <p:nvSpPr>
          <p:cNvPr id="1602" name="Google Shape;1602;p27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Saat kita terlalu banyak melakukan proses Locking, hati-hati akan masalah yang bisa terjadi, yaitu DEADLOCK</a:t>
            </a:r>
            <a:endParaRPr/>
          </a:p>
          <a:p>
            <a:pPr marL="457200" lvl="0" indent="-311150" algn="l" rtl="0">
              <a:spcBef>
                <a:spcPts val="0"/>
              </a:spcBef>
              <a:spcAft>
                <a:spcPts val="0"/>
              </a:spcAft>
              <a:buSzPts val="1300"/>
              <a:buChar char="●"/>
            </a:pPr>
            <a:r>
              <a:rPr lang="id"/>
              <a:t>Deadlock adalah situasi ada 2 proses yang saling menunggu satu sama lain, namun data yang ditunggu dua-duanya di lock oleh proses lainnya, sehingga proses menunggunya ini tidak akan pernah selesai.</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sp>
        <p:nvSpPr>
          <p:cNvPr id="1607" name="Google Shape;1607;p27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Contoh Deadlock</a:t>
            </a:r>
            <a:endParaRPr/>
          </a:p>
        </p:txBody>
      </p:sp>
      <p:sp>
        <p:nvSpPr>
          <p:cNvPr id="1608" name="Google Shape;1608;p27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Proses 1 melakukan SELECT FOR UPDATE untuk data 001</a:t>
            </a:r>
            <a:endParaRPr/>
          </a:p>
          <a:p>
            <a:pPr marL="457200" lvl="0" indent="-311150" algn="l" rtl="0">
              <a:spcBef>
                <a:spcPts val="0"/>
              </a:spcBef>
              <a:spcAft>
                <a:spcPts val="0"/>
              </a:spcAft>
              <a:buSzPts val="1300"/>
              <a:buChar char="●"/>
            </a:pPr>
            <a:r>
              <a:rPr lang="id"/>
              <a:t>Proses 2 melakukan SELECT FOR UPDATE untuk data 002</a:t>
            </a:r>
            <a:endParaRPr/>
          </a:p>
          <a:p>
            <a:pPr marL="457200" lvl="0" indent="-311150" algn="l" rtl="0">
              <a:spcBef>
                <a:spcPts val="0"/>
              </a:spcBef>
              <a:spcAft>
                <a:spcPts val="0"/>
              </a:spcAft>
              <a:buSzPts val="1300"/>
              <a:buChar char="●"/>
            </a:pPr>
            <a:r>
              <a:rPr lang="id"/>
              <a:t>Proses 1 melakukan SELECT FOR UPDATE untuk data 002, diminta menunggu karena di lock oleh Proses 2</a:t>
            </a:r>
            <a:endParaRPr/>
          </a:p>
          <a:p>
            <a:pPr marL="457200" lvl="0" indent="-311150" algn="l" rtl="0">
              <a:spcBef>
                <a:spcPts val="0"/>
              </a:spcBef>
              <a:spcAft>
                <a:spcPts val="0"/>
              </a:spcAft>
              <a:buSzPts val="1300"/>
              <a:buChar char="●"/>
            </a:pPr>
            <a:r>
              <a:rPr lang="id"/>
              <a:t>Proses 2 melakukan SELECT FOR UPDATE untuk data 001, diminta menunggu karena di lock oleh Proses 1</a:t>
            </a:r>
            <a:endParaRPr/>
          </a:p>
          <a:p>
            <a:pPr marL="457200" lvl="0" indent="-311150" algn="l" rtl="0">
              <a:spcBef>
                <a:spcPts val="0"/>
              </a:spcBef>
              <a:spcAft>
                <a:spcPts val="0"/>
              </a:spcAft>
              <a:buSzPts val="1300"/>
              <a:buChar char="●"/>
            </a:pPr>
            <a:r>
              <a:rPr lang="id"/>
              <a:t>Akhirnya Proses 1 dan Proses 2 saling menunggu</a:t>
            </a:r>
            <a:endParaRPr/>
          </a:p>
          <a:p>
            <a:pPr marL="457200" lvl="0" indent="-311150" algn="l" rtl="0">
              <a:spcBef>
                <a:spcPts val="0"/>
              </a:spcBef>
              <a:spcAft>
                <a:spcPts val="0"/>
              </a:spcAft>
              <a:buSzPts val="1300"/>
              <a:buChar char="●"/>
            </a:pPr>
            <a:r>
              <a:rPr lang="id"/>
              <a:t>Deadlock terjadi</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27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Locking Table</a:t>
            </a:r>
            <a:endParaRPr/>
          </a:p>
        </p:txBody>
      </p:sp>
      <p:sp>
        <p:nvSpPr>
          <p:cNvPr id="1614" name="Google Shape;1614;p27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MySQL mendukung proses locking terhadap sebuah tabel</a:t>
            </a:r>
            <a:endParaRPr/>
          </a:p>
          <a:p>
            <a:pPr marL="457200" lvl="0" indent="-311150" algn="l" rtl="0">
              <a:spcBef>
                <a:spcPts val="0"/>
              </a:spcBef>
              <a:spcAft>
                <a:spcPts val="0"/>
              </a:spcAft>
              <a:buSzPts val="1300"/>
              <a:buChar char="●"/>
            </a:pPr>
            <a:r>
              <a:rPr lang="id"/>
              <a:t>Jika kita me lock table, artinya satu seluruh data di tabel tersebut akan di lock</a:t>
            </a:r>
            <a:endParaRPr/>
          </a:p>
          <a:p>
            <a:pPr marL="457200" lvl="0" indent="-311150" algn="l" rtl="0">
              <a:spcBef>
                <a:spcPts val="0"/>
              </a:spcBef>
              <a:spcAft>
                <a:spcPts val="0"/>
              </a:spcAft>
              <a:buSzPts val="1300"/>
              <a:buChar char="●"/>
            </a:pPr>
            <a:r>
              <a:rPr lang="id"/>
              <a:t>Ada 2 jenis lock table, yaitu READ dan WRITE</a:t>
            </a:r>
            <a:endParaRPr/>
          </a:p>
          <a:p>
            <a:pPr marL="457200" lvl="0" indent="-311150" algn="l" rtl="0">
              <a:spcBef>
                <a:spcPts val="0"/>
              </a:spcBef>
              <a:spcAft>
                <a:spcPts val="0"/>
              </a:spcAft>
              <a:buSzPts val="1300"/>
              <a:buChar char="●"/>
            </a:pPr>
            <a:r>
              <a:rPr lang="id"/>
              <a:t>Cara melakukan locking table adalah dengan perintah</a:t>
            </a:r>
            <a:endParaRPr/>
          </a:p>
          <a:p>
            <a:pPr marL="914400" lvl="1" indent="-298450" algn="l" rtl="0">
              <a:spcBef>
                <a:spcPts val="0"/>
              </a:spcBef>
              <a:spcAft>
                <a:spcPts val="0"/>
              </a:spcAft>
              <a:buSzPts val="1100"/>
              <a:buChar char="○"/>
            </a:pPr>
            <a:r>
              <a:rPr lang="id"/>
              <a:t>LOCK TABLES nama_table READ;</a:t>
            </a:r>
            <a:endParaRPr/>
          </a:p>
          <a:p>
            <a:pPr marL="914400" lvl="1" indent="-298450" algn="l" rtl="0">
              <a:spcBef>
                <a:spcPts val="0"/>
              </a:spcBef>
              <a:spcAft>
                <a:spcPts val="0"/>
              </a:spcAft>
              <a:buSzPts val="1100"/>
              <a:buChar char="○"/>
            </a:pPr>
            <a:r>
              <a:rPr lang="id"/>
              <a:t>LOCK TABLES nama_Table WRITE</a:t>
            </a:r>
            <a:endParaRPr/>
          </a:p>
          <a:p>
            <a:pPr marL="457200" lvl="0" indent="-311150" algn="l" rtl="0">
              <a:spcBef>
                <a:spcPts val="0"/>
              </a:spcBef>
              <a:spcAft>
                <a:spcPts val="0"/>
              </a:spcAft>
              <a:buSzPts val="1300"/>
              <a:buChar char="●"/>
            </a:pPr>
            <a:r>
              <a:rPr lang="id"/>
              <a:t>Setelah selesai melakukan lock table, kita bisa melakukan unlock dengan perintah : UNLOCK TABLES;</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p27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Behaviour Lock Tables</a:t>
            </a:r>
            <a:endParaRPr/>
          </a:p>
        </p:txBody>
      </p:sp>
      <p:graphicFrame>
        <p:nvGraphicFramePr>
          <p:cNvPr id="1620" name="Google Shape;1620;p275"/>
          <p:cNvGraphicFramePr/>
          <p:nvPr/>
        </p:nvGraphicFramePr>
        <p:xfrm>
          <a:off x="952500" y="2190750"/>
          <a:ext cx="3000000" cy="3000000"/>
        </p:xfrm>
        <a:graphic>
          <a:graphicData uri="http://schemas.openxmlformats.org/drawingml/2006/table">
            <a:tbl>
              <a:tblPr>
                <a:noFill/>
                <a:tableStyleId>{F38A6BFD-87DF-4590-96D4-3420A2333F15}</a:tableStyleId>
              </a:tblPr>
              <a:tblGrid>
                <a:gridCol w="1341775">
                  <a:extLst>
                    <a:ext uri="{9D8B030D-6E8A-4147-A177-3AD203B41FA5}">
                      <a16:colId xmlns:a16="http://schemas.microsoft.com/office/drawing/2014/main" val="20000"/>
                    </a:ext>
                  </a:extLst>
                </a:gridCol>
                <a:gridCol w="2751675">
                  <a:extLst>
                    <a:ext uri="{9D8B030D-6E8A-4147-A177-3AD203B41FA5}">
                      <a16:colId xmlns:a16="http://schemas.microsoft.com/office/drawing/2014/main" val="20001"/>
                    </a:ext>
                  </a:extLst>
                </a:gridCol>
                <a:gridCol w="314555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id"/>
                        <a:t>Perintah</a:t>
                      </a:r>
                      <a:endParaRPr/>
                    </a:p>
                  </a:txBody>
                  <a:tcPr marL="91425" marR="91425" marT="91425" marB="91425">
                    <a:solidFill>
                      <a:srgbClr val="CCCCCC"/>
                    </a:solidFill>
                  </a:tcPr>
                </a:tc>
                <a:tc>
                  <a:txBody>
                    <a:bodyPr/>
                    <a:lstStyle/>
                    <a:p>
                      <a:pPr marL="0" lvl="0" indent="0" algn="l" rtl="0">
                        <a:spcBef>
                          <a:spcPts val="0"/>
                        </a:spcBef>
                        <a:spcAft>
                          <a:spcPts val="0"/>
                        </a:spcAft>
                        <a:buNone/>
                      </a:pPr>
                      <a:r>
                        <a:rPr lang="id"/>
                        <a:t>Proses yang Melakukan Lock</a:t>
                      </a:r>
                      <a:endParaRPr/>
                    </a:p>
                  </a:txBody>
                  <a:tcPr marL="91425" marR="91425" marT="91425" marB="91425">
                    <a:solidFill>
                      <a:srgbClr val="CCCCCC"/>
                    </a:solidFill>
                  </a:tcPr>
                </a:tc>
                <a:tc>
                  <a:txBody>
                    <a:bodyPr/>
                    <a:lstStyle/>
                    <a:p>
                      <a:pPr marL="0" lvl="0" indent="0" algn="l" rtl="0">
                        <a:spcBef>
                          <a:spcPts val="0"/>
                        </a:spcBef>
                        <a:spcAft>
                          <a:spcPts val="0"/>
                        </a:spcAft>
                        <a:buNone/>
                      </a:pPr>
                      <a:r>
                        <a:rPr lang="id"/>
                        <a:t>Proses lain</a:t>
                      </a:r>
                      <a:endParaRPr/>
                    </a:p>
                  </a:txBody>
                  <a:tcPr marL="91425" marR="91425" marT="91425" marB="91425">
                    <a:solidFill>
                      <a:srgbClr val="CCCCC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id"/>
                        <a:t>READ</a:t>
                      </a:r>
                      <a:endParaRPr/>
                    </a:p>
                  </a:txBody>
                  <a:tcPr marL="91425" marR="91425" marT="91425" marB="91425"/>
                </a:tc>
                <a:tc>
                  <a:txBody>
                    <a:bodyPr/>
                    <a:lstStyle/>
                    <a:p>
                      <a:pPr marL="0" lvl="0" indent="0" algn="l" rtl="0">
                        <a:spcBef>
                          <a:spcPts val="0"/>
                        </a:spcBef>
                        <a:spcAft>
                          <a:spcPts val="0"/>
                        </a:spcAft>
                        <a:buNone/>
                      </a:pPr>
                      <a:r>
                        <a:rPr lang="id"/>
                        <a:t>Hanya bisa melakukan read terhadap tabel tersebut</a:t>
                      </a:r>
                      <a:endParaRPr/>
                    </a:p>
                  </a:txBody>
                  <a:tcPr marL="91425" marR="91425" marT="91425" marB="91425"/>
                </a:tc>
                <a:tc>
                  <a:txBody>
                    <a:bodyPr/>
                    <a:lstStyle/>
                    <a:p>
                      <a:pPr marL="0" lvl="0" indent="0" algn="l" rtl="0">
                        <a:spcBef>
                          <a:spcPts val="0"/>
                        </a:spcBef>
                        <a:spcAft>
                          <a:spcPts val="0"/>
                        </a:spcAft>
                        <a:buNone/>
                      </a:pPr>
                      <a:r>
                        <a:rPr lang="id"/>
                        <a:t>Hanya bisa melakukan read terhadap tabel tersebut, tidak bisa melakukan write</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id"/>
                        <a:t>WRITE</a:t>
                      </a:r>
                      <a:endParaRPr/>
                    </a:p>
                  </a:txBody>
                  <a:tcPr marL="91425" marR="91425" marT="91425" marB="91425"/>
                </a:tc>
                <a:tc>
                  <a:txBody>
                    <a:bodyPr/>
                    <a:lstStyle/>
                    <a:p>
                      <a:pPr marL="0" lvl="0" indent="0" algn="l" rtl="0">
                        <a:spcBef>
                          <a:spcPts val="0"/>
                        </a:spcBef>
                        <a:spcAft>
                          <a:spcPts val="0"/>
                        </a:spcAft>
                        <a:buNone/>
                      </a:pPr>
                      <a:r>
                        <a:rPr lang="id"/>
                        <a:t>Bisa melakukan read dan write terhadap tabel tersebut</a:t>
                      </a:r>
                      <a:endParaRPr/>
                    </a:p>
                  </a:txBody>
                  <a:tcPr marL="91425" marR="91425" marT="91425" marB="91425"/>
                </a:tc>
                <a:tc>
                  <a:txBody>
                    <a:bodyPr/>
                    <a:lstStyle/>
                    <a:p>
                      <a:pPr marL="0" lvl="0" indent="0" algn="l" rtl="0">
                        <a:spcBef>
                          <a:spcPts val="0"/>
                        </a:spcBef>
                        <a:spcAft>
                          <a:spcPts val="0"/>
                        </a:spcAft>
                        <a:buNone/>
                      </a:pPr>
                      <a:r>
                        <a:rPr lang="id"/>
                        <a:t>Tidak bisa melakukan read dan write</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27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Locking Instance</a:t>
            </a:r>
            <a:endParaRPr/>
          </a:p>
        </p:txBody>
      </p:sp>
      <p:sp>
        <p:nvSpPr>
          <p:cNvPr id="1626" name="Google Shape;1626;p27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id"/>
              <a:t>Salah satu fitur lock lainnya di MySQL adalah lock instance</a:t>
            </a:r>
            <a:endParaRPr/>
          </a:p>
          <a:p>
            <a:pPr marL="457200" lvl="0" indent="-311150" algn="l" rtl="0">
              <a:spcBef>
                <a:spcPts val="0"/>
              </a:spcBef>
              <a:spcAft>
                <a:spcPts val="0"/>
              </a:spcAft>
              <a:buSzPts val="1300"/>
              <a:buChar char="●"/>
            </a:pPr>
            <a:r>
              <a:rPr lang="id"/>
              <a:t>Lock instance adalah perintah locking yang akan membuat perintah DDL (data definition language) akan diminta menunggu sampai proses unlock instance</a:t>
            </a:r>
            <a:endParaRPr/>
          </a:p>
          <a:p>
            <a:pPr marL="457200" lvl="0" indent="-311150" algn="l" rtl="0">
              <a:spcBef>
                <a:spcPts val="0"/>
              </a:spcBef>
              <a:spcAft>
                <a:spcPts val="0"/>
              </a:spcAft>
              <a:buSzPts val="1300"/>
              <a:buChar char="●"/>
            </a:pPr>
            <a:r>
              <a:rPr lang="id"/>
              <a:t>Biasanya proses locking instance ini terjadi ketika misal kita ingin melakukan backup data, agar tidak terjadi perubahan terhadap struktur tabel misalnya, kita bisa melakukan locking instance</a:t>
            </a:r>
            <a:endParaRPr/>
          </a:p>
          <a:p>
            <a:pPr marL="457200" lvl="0" indent="-311150" algn="l" rtl="0">
              <a:spcBef>
                <a:spcPts val="0"/>
              </a:spcBef>
              <a:spcAft>
                <a:spcPts val="0"/>
              </a:spcAft>
              <a:buSzPts val="1300"/>
              <a:buChar char="●"/>
            </a:pPr>
            <a:r>
              <a:rPr lang="id"/>
              <a:t>Setelah proses backup selesai, baru kita unlock lagi instance nya</a:t>
            </a:r>
            <a:endParaRPr/>
          </a:p>
          <a:p>
            <a:pPr marL="457200" lvl="0" indent="-311150" algn="l" rtl="0">
              <a:spcBef>
                <a:spcPts val="0"/>
              </a:spcBef>
              <a:spcAft>
                <a:spcPts val="0"/>
              </a:spcAft>
              <a:buSzPts val="1300"/>
              <a:buChar char="●"/>
            </a:pPr>
            <a:r>
              <a:rPr lang="id"/>
              <a:t>Untuk melakukan locking instance, kita bisa gunakan perintah :</a:t>
            </a:r>
            <a:endParaRPr/>
          </a:p>
          <a:p>
            <a:pPr marL="914400" lvl="1" indent="-298450" algn="l" rtl="0">
              <a:spcBef>
                <a:spcPts val="0"/>
              </a:spcBef>
              <a:spcAft>
                <a:spcPts val="0"/>
              </a:spcAft>
              <a:buSzPts val="1100"/>
              <a:buChar char="○"/>
            </a:pPr>
            <a:r>
              <a:rPr lang="id"/>
              <a:t>LOCK INSTANCE FOR BACKUP;</a:t>
            </a:r>
            <a:endParaRPr/>
          </a:p>
          <a:p>
            <a:pPr marL="457200" lvl="0" indent="-311150" algn="l" rtl="0">
              <a:spcBef>
                <a:spcPts val="0"/>
              </a:spcBef>
              <a:spcAft>
                <a:spcPts val="0"/>
              </a:spcAft>
              <a:buSzPts val="1300"/>
              <a:buChar char="●"/>
            </a:pPr>
            <a:r>
              <a:rPr lang="id"/>
              <a:t>Untuk melakukan unlock instance, kita bisa gunakan perintah :</a:t>
            </a:r>
            <a:endParaRPr/>
          </a:p>
          <a:p>
            <a:pPr marL="914400" lvl="1" indent="-298450" algn="l" rtl="0">
              <a:spcBef>
                <a:spcPts val="0"/>
              </a:spcBef>
              <a:spcAft>
                <a:spcPts val="0"/>
              </a:spcAft>
              <a:buSzPts val="1100"/>
              <a:buChar char="○"/>
            </a:pPr>
            <a:r>
              <a:rPr lang="id"/>
              <a:t>UNLOCK INSTANCE;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9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t>Mengubah Behavior Menghapus Relasi</a:t>
            </a:r>
            <a:endParaRPr/>
          </a:p>
        </p:txBody>
      </p:sp>
      <p:pic>
        <p:nvPicPr>
          <p:cNvPr id="1161" name="Google Shape;1161;p197"/>
          <p:cNvPicPr preferRelativeResize="0"/>
          <p:nvPr/>
        </p:nvPicPr>
        <p:blipFill>
          <a:blip r:embed="rId3">
            <a:alphaModFix/>
          </a:blip>
          <a:stretch>
            <a:fillRect/>
          </a:stretch>
        </p:blipFill>
        <p:spPr>
          <a:xfrm>
            <a:off x="152400" y="2006250"/>
            <a:ext cx="8839202" cy="1633331"/>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2665</Words>
  <Application>Microsoft Office PowerPoint</Application>
  <PresentationFormat>On-screen Show (16:9)</PresentationFormat>
  <Paragraphs>259</Paragraphs>
  <Slides>88</Slides>
  <Notes>88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Lato</vt:lpstr>
      <vt:lpstr>Arial</vt:lpstr>
      <vt:lpstr>Raleway</vt:lpstr>
      <vt:lpstr>Streamline</vt:lpstr>
      <vt:lpstr>Table Relationship</vt:lpstr>
      <vt:lpstr>Table Relationship</vt:lpstr>
      <vt:lpstr>Foreign Key</vt:lpstr>
      <vt:lpstr>Membuat Table dengan Foreign Key</vt:lpstr>
      <vt:lpstr>Menambah/Menghapus Foreign Key</vt:lpstr>
      <vt:lpstr>Keuntungan Menggunakan Foreign Key</vt:lpstr>
      <vt:lpstr>Ketika Menghapus Data Berelasi</vt:lpstr>
      <vt:lpstr>Behavior Foreign Key</vt:lpstr>
      <vt:lpstr>Mengubah Behavior Menghapus Relasi</vt:lpstr>
      <vt:lpstr>Join</vt:lpstr>
      <vt:lpstr>Join</vt:lpstr>
      <vt:lpstr>Melakukan JOIN Table</vt:lpstr>
      <vt:lpstr>Membuat Relasi ke Table Customers</vt:lpstr>
      <vt:lpstr>Melakukan JOIN Multiple Table</vt:lpstr>
      <vt:lpstr>One to One Relationship</vt:lpstr>
      <vt:lpstr>Jenis-Jenis Relasi Tabel</vt:lpstr>
      <vt:lpstr>One to One Relationship</vt:lpstr>
      <vt:lpstr>Diagram One to One Relationship</vt:lpstr>
      <vt:lpstr>Membuat One to One Relationship</vt:lpstr>
      <vt:lpstr>Membuat Table Wallet</vt:lpstr>
      <vt:lpstr>One to Many Relationship</vt:lpstr>
      <vt:lpstr>One to Many Relationship</vt:lpstr>
      <vt:lpstr>Diagram One to Many Relationship</vt:lpstr>
      <vt:lpstr>Membuat Table Category</vt:lpstr>
      <vt:lpstr>Mengubah Tabel Product</vt:lpstr>
      <vt:lpstr>Many to Many Relationship</vt:lpstr>
      <vt:lpstr>Many to Many Relationship</vt:lpstr>
      <vt:lpstr>Diagram Many to Many Relationship</vt:lpstr>
      <vt:lpstr>Bagaimana Implementasi Many to Many?</vt:lpstr>
      <vt:lpstr>Id Product di Table Order</vt:lpstr>
      <vt:lpstr>Id Order di Table Product</vt:lpstr>
      <vt:lpstr>Membuat Table Relasi</vt:lpstr>
      <vt:lpstr>Diagram Many to Many Relationship</vt:lpstr>
      <vt:lpstr>Membuat Table Order</vt:lpstr>
      <vt:lpstr>Membuat Table Order Detail</vt:lpstr>
      <vt:lpstr>Membuat Foreign Key</vt:lpstr>
      <vt:lpstr>Melihat Data Order, Detail dan Product-nya</vt:lpstr>
      <vt:lpstr>Jenis-Jenis Join</vt:lpstr>
      <vt:lpstr>Jenis-Jenis Join</vt:lpstr>
      <vt:lpstr>Inner Join</vt:lpstr>
      <vt:lpstr>Inner Join Diagram</vt:lpstr>
      <vt:lpstr>Melakukan Inner Join</vt:lpstr>
      <vt:lpstr>Left Join</vt:lpstr>
      <vt:lpstr>Left Join Diagram</vt:lpstr>
      <vt:lpstr>Melakukan Left Join</vt:lpstr>
      <vt:lpstr>Right Join</vt:lpstr>
      <vt:lpstr>Right Join Diagram</vt:lpstr>
      <vt:lpstr>Melakukan Right Join</vt:lpstr>
      <vt:lpstr>Cross Join</vt:lpstr>
      <vt:lpstr>Menggunakan Cross Join</vt:lpstr>
      <vt:lpstr>Membuat Tabel Perkalian</vt:lpstr>
      <vt:lpstr>Cross Join Tabel Perkalian</vt:lpstr>
      <vt:lpstr>Subqueries</vt:lpstr>
      <vt:lpstr>Subquery di WHERE</vt:lpstr>
      <vt:lpstr>Melakukan Subquery di WHERE Clause</vt:lpstr>
      <vt:lpstr>Subquery di FROM</vt:lpstr>
      <vt:lpstr>Melakukan Subquery di FROM Clause</vt:lpstr>
      <vt:lpstr>Set Operator</vt:lpstr>
      <vt:lpstr>Set Operator</vt:lpstr>
      <vt:lpstr>Membuat Table Guest Book</vt:lpstr>
      <vt:lpstr>UNION</vt:lpstr>
      <vt:lpstr>Diagram UNION</vt:lpstr>
      <vt:lpstr>Melakukan Query UNION</vt:lpstr>
      <vt:lpstr>UNION ALL</vt:lpstr>
      <vt:lpstr>Diagram UNION ALL</vt:lpstr>
      <vt:lpstr>Melakukan Query UNION ALL</vt:lpstr>
      <vt:lpstr>INTERSECT</vt:lpstr>
      <vt:lpstr>Diagram INTERSECT</vt:lpstr>
      <vt:lpstr>Melakukan Query INTERSECT</vt:lpstr>
      <vt:lpstr>MINUS</vt:lpstr>
      <vt:lpstr>Diagram MINUS</vt:lpstr>
      <vt:lpstr>Melakukan Query MINUS</vt:lpstr>
      <vt:lpstr>Transaction</vt:lpstr>
      <vt:lpstr>Kenapa Butuh Transaction?</vt:lpstr>
      <vt:lpstr>Database Transaction</vt:lpstr>
      <vt:lpstr>Membuat Transaction</vt:lpstr>
      <vt:lpstr>Membatalkan Transaction</vt:lpstr>
      <vt:lpstr>Transaction di MySQL</vt:lpstr>
      <vt:lpstr>Yang Tidak Bisa Menggunakan Transaction</vt:lpstr>
      <vt:lpstr>Locking</vt:lpstr>
      <vt:lpstr>Locking</vt:lpstr>
      <vt:lpstr>Locking Record</vt:lpstr>
      <vt:lpstr>Locking Record Manual</vt:lpstr>
      <vt:lpstr>Deadlock</vt:lpstr>
      <vt:lpstr>Contoh Deadlock</vt:lpstr>
      <vt:lpstr>Locking Table</vt:lpstr>
      <vt:lpstr>Behaviour Lock Tables</vt:lpstr>
      <vt:lpstr>Locking Instance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Relationship</dc:title>
  <dc:creator>Rika Febri</dc:creator>
  <cp:lastModifiedBy>Rika Febri</cp:lastModifiedBy>
  <cp:revision>2</cp:revision>
  <dcterms:modified xsi:type="dcterms:W3CDTF">2025-12-16T02:57:36Z</dcterms:modified>
</cp:coreProperties>
</file>