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6" r:id="rId2"/>
    <p:sldId id="391" r:id="rId3"/>
    <p:sldId id="369" r:id="rId4"/>
    <p:sldId id="446" r:id="rId5"/>
    <p:sldId id="453" r:id="rId6"/>
    <p:sldId id="454" r:id="rId7"/>
    <p:sldId id="455" r:id="rId8"/>
    <p:sldId id="456" r:id="rId9"/>
    <p:sldId id="457" r:id="rId10"/>
    <p:sldId id="458" r:id="rId11"/>
    <p:sldId id="459" r:id="rId12"/>
    <p:sldId id="460" r:id="rId13"/>
    <p:sldId id="461" r:id="rId14"/>
    <p:sldId id="462" r:id="rId15"/>
    <p:sldId id="463" r:id="rId16"/>
    <p:sldId id="464" r:id="rId17"/>
    <p:sldId id="465" r:id="rId18"/>
    <p:sldId id="466" r:id="rId19"/>
    <p:sldId id="467" r:id="rId20"/>
    <p:sldId id="468" r:id="rId21"/>
    <p:sldId id="469" r:id="rId22"/>
    <p:sldId id="470" r:id="rId23"/>
    <p:sldId id="471" r:id="rId24"/>
    <p:sldId id="473" r:id="rId25"/>
    <p:sldId id="472" r:id="rId26"/>
    <p:sldId id="451" r:id="rId27"/>
    <p:sldId id="452" r:id="rId28"/>
    <p:sldId id="474" r:id="rId29"/>
    <p:sldId id="475" r:id="rId30"/>
    <p:sldId id="300" r:id="rId31"/>
  </p:sldIdLst>
  <p:sldSz cx="9144000" cy="6858000" type="screen4x3"/>
  <p:notesSz cx="7045325" cy="9345613"/>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16" autoAdjust="0"/>
    <p:restoredTop sz="94580" autoAdjust="0"/>
  </p:normalViewPr>
  <p:slideViewPr>
    <p:cSldViewPr>
      <p:cViewPr varScale="1">
        <p:scale>
          <a:sx n="68" d="100"/>
          <a:sy n="68" d="100"/>
        </p:scale>
        <p:origin x="51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36589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ID" sz="1200" dirty="0" err="1">
                <a:solidFill>
                  <a:schemeClr val="tx1"/>
                </a:solidFill>
                <a:latin typeface="Cambria" panose="02040503050406030204" pitchFamily="18" charset="0"/>
                <a:cs typeface="Arial" panose="020B0604020202020204" pitchFamily="34" charset="0"/>
              </a:rPr>
              <a:t>si</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penyewa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dapat</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memilih</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menurut</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keadaan</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apakah</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ia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akan</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meminta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bahkan</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pembatalan</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persetujuan</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sewa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tetapi</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tidak</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dalam</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satu</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dari</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kedua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hal</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ia</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berhak</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atas</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ganti</a:t>
            </a:r>
            <a:r>
              <a:rPr lang="en-ID" sz="1200" dirty="0">
                <a:solidFill>
                  <a:schemeClr val="tx1"/>
                </a:solidFill>
                <a:latin typeface="Cambria" panose="02040503050406030204" pitchFamily="18" charset="0"/>
                <a:cs typeface="Arial" panose="020B0604020202020204" pitchFamily="34" charset="0"/>
              </a:rPr>
              <a:t> </a:t>
            </a:r>
            <a:r>
              <a:rPr lang="en-ID" sz="1200" dirty="0" err="1">
                <a:solidFill>
                  <a:schemeClr val="tx1"/>
                </a:solidFill>
                <a:latin typeface="Cambria" panose="02040503050406030204" pitchFamily="18" charset="0"/>
                <a:cs typeface="Arial" panose="020B0604020202020204" pitchFamily="34" charset="0"/>
              </a:rPr>
              <a:t>rugi</a:t>
            </a:r>
            <a:r>
              <a:rPr lang="en-ID" sz="1200" dirty="0">
                <a:solidFill>
                  <a:schemeClr val="tx1"/>
                </a:solidFill>
                <a:latin typeface="Cambria" panose="02040503050406030204" pitchFamily="18" charset="0"/>
                <a:cs typeface="Arial" panose="020B0604020202020204" pitchFamily="34" charset="0"/>
              </a:rPr>
              <a:t>”</a:t>
            </a:r>
          </a:p>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255110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5515594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751390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199655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a:solidFill>
                  <a:srgbClr val="000000"/>
                </a:solidFill>
                <a:effectLst/>
                <a:latin typeface="Calibri" panose="020F0502020204030204" pitchFamily="34" charset="0"/>
              </a:rPr>
              <a:t>a) </a:t>
            </a:r>
            <a:r>
              <a:rPr lang="en-ID" sz="1800" b="0" i="0" dirty="0" err="1">
                <a:solidFill>
                  <a:srgbClr val="000000"/>
                </a:solidFill>
                <a:effectLst/>
                <a:latin typeface="Calibri" panose="020F0502020204030204" pitchFamily="34" charset="0"/>
              </a:rPr>
              <a:t>lewat</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waktu</a:t>
            </a:r>
            <a:r>
              <a:rPr lang="en-ID" sz="1800" b="0" i="0" dirty="0">
                <a:solidFill>
                  <a:srgbClr val="000000"/>
                </a:solidFill>
                <a:effectLst/>
                <a:latin typeface="Calibri" panose="020F0502020204030204" pitchFamily="34" charset="0"/>
              </a:rPr>
              <a:t>, b) </a:t>
            </a:r>
            <a:r>
              <a:rPr lang="en-ID" sz="1800" b="0" i="0" dirty="0" err="1">
                <a:solidFill>
                  <a:srgbClr val="000000"/>
                </a:solidFill>
                <a:effectLst/>
                <a:latin typeface="Calibri" panose="020F0502020204030204" pitchFamily="34" charset="0"/>
              </a:rPr>
              <a:t>musnahnya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barang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telah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diselesaikannya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pekerjaan</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menjadi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pokok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persekutuan</a:t>
            </a:r>
            <a:r>
              <a:rPr lang="en-ID" sz="1800" b="0" i="0" dirty="0">
                <a:solidFill>
                  <a:srgbClr val="000000"/>
                </a:solidFill>
                <a:effectLst/>
                <a:latin typeface="Calibri" panose="020F0502020204030204" pitchFamily="34" charset="0"/>
              </a:rPr>
              <a:t>, c) </a:t>
            </a:r>
            <a:r>
              <a:rPr lang="en-ID" sz="1800" b="0" i="0" dirty="0" err="1">
                <a:solidFill>
                  <a:srgbClr val="000000"/>
                </a:solidFill>
                <a:effectLst/>
                <a:latin typeface="Calibri" panose="020F0502020204030204" pitchFamily="34" charset="0"/>
              </a:rPr>
              <a:t>atas</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kehendak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semata-mata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dari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seorang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beberapa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sekutu</a:t>
            </a:r>
            <a:r>
              <a:rPr lang="en-ID" sz="1800" b="0" i="0" dirty="0">
                <a:solidFill>
                  <a:srgbClr val="000000"/>
                </a:solidFill>
                <a:effectLst/>
                <a:latin typeface="Calibri" panose="020F0502020204030204" pitchFamily="34" charset="0"/>
              </a:rPr>
              <a:t>, dan d) </a:t>
            </a:r>
            <a:r>
              <a:rPr lang="en-ID" sz="1800" b="0" i="0" dirty="0" err="1">
                <a:solidFill>
                  <a:srgbClr val="000000"/>
                </a:solidFill>
                <a:effectLst/>
                <a:latin typeface="Calibri" panose="020F0502020204030204" pitchFamily="34" charset="0"/>
              </a:rPr>
              <a:t>jika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sakah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seorang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sekutu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meninggal</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ditaruh</a:t>
            </a:r>
            <a:r>
              <a:rPr lang="en-ID" sz="1800" b="0" i="0" dirty="0">
                <a:solidFill>
                  <a:srgbClr val="000000"/>
                </a:solidFill>
                <a:effectLst/>
                <a:latin typeface="Calibri" panose="020F0502020204030204" pitchFamily="34" charset="0"/>
              </a:rPr>
              <a:t> di </a:t>
            </a:r>
            <a:r>
              <a:rPr lang="en-ID" sz="1800" b="0" i="0" dirty="0" err="1">
                <a:solidFill>
                  <a:srgbClr val="000000"/>
                </a:solidFill>
                <a:effectLst/>
                <a:latin typeface="Calibri" panose="020F0502020204030204" pitchFamily="34" charset="0"/>
              </a:rPr>
              <a:t>bawah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pengampuan</a:t>
            </a:r>
            <a:r>
              <a:rPr lang="en-ID" sz="1800" b="0" i="0" dirty="0">
                <a:solidFill>
                  <a:srgbClr val="000000"/>
                </a:solidFill>
                <a:effectLst/>
                <a:latin typeface="Calibri" panose="020F0502020204030204" pitchFamily="34" charset="0"/>
              </a:rPr>
              <a:t> dan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dinyatakan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pailit</a:t>
            </a:r>
            <a:r>
              <a:rPr lang="en-ID" dirty="0"/>
              <a:t> </a:t>
            </a:r>
            <a:br>
              <a:rPr lang="en-ID" dirty="0"/>
            </a:b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7430597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Namun</a:t>
            </a:r>
            <a:r>
              <a:rPr lang="en-US" dirty="0"/>
              <a:t> </a:t>
            </a:r>
            <a:r>
              <a:rPr lang="en-US" dirty="0" err="1"/>
              <a:t>karena</a:t>
            </a:r>
            <a:r>
              <a:rPr lang="en-US" dirty="0"/>
              <a:t> </a:t>
            </a:r>
            <a:r>
              <a:rPr lang="en-US" dirty="0" err="1"/>
              <a:t>dalam</a:t>
            </a:r>
            <a:r>
              <a:rPr lang="en-US" dirty="0"/>
              <a:t> </a:t>
            </a:r>
            <a:r>
              <a:rPr lang="en-US" dirty="0" err="1"/>
              <a:t>perbuatan</a:t>
            </a:r>
            <a:r>
              <a:rPr lang="en-US" dirty="0"/>
              <a:t> </a:t>
            </a:r>
            <a:r>
              <a:rPr lang="en-US" dirty="0" err="1"/>
              <a:t>hukumnya</a:t>
            </a:r>
            <a:r>
              <a:rPr lang="en-US" dirty="0"/>
              <a:t> para </a:t>
            </a:r>
            <a:r>
              <a:rPr lang="en-US" dirty="0" err="1"/>
              <a:t>pihak</a:t>
            </a:r>
            <a:r>
              <a:rPr lang="en-US" dirty="0"/>
              <a:t> </a:t>
            </a:r>
            <a:r>
              <a:rPr lang="en-US" dirty="0" err="1"/>
              <a:t>berjanji</a:t>
            </a:r>
            <a:r>
              <a:rPr lang="en-US" dirty="0"/>
              <a:t>  </a:t>
            </a:r>
            <a:r>
              <a:rPr lang="en-US" dirty="0" err="1"/>
              <a:t>untuk</a:t>
            </a:r>
            <a:r>
              <a:rPr lang="en-US" dirty="0"/>
              <a:t> </a:t>
            </a:r>
            <a:r>
              <a:rPr lang="en-US" dirty="0" err="1"/>
              <a:t>membuat</a:t>
            </a:r>
            <a:r>
              <a:rPr lang="en-US" dirty="0"/>
              <a:t> </a:t>
            </a:r>
            <a:r>
              <a:rPr lang="en-US" dirty="0" err="1"/>
              <a:t>suatu</a:t>
            </a:r>
            <a:r>
              <a:rPr lang="en-US" dirty="0"/>
              <a:t> </a:t>
            </a:r>
            <a:r>
              <a:rPr lang="en-US" dirty="0" err="1"/>
              <a:t>perkumpulan</a:t>
            </a:r>
            <a:r>
              <a:rPr lang="en-US" dirty="0"/>
              <a:t>, </a:t>
            </a:r>
            <a:r>
              <a:rPr lang="en-US" dirty="0" err="1"/>
              <a:t>maka</a:t>
            </a:r>
            <a:r>
              <a:rPr lang="en-US" dirty="0"/>
              <a:t> </a:t>
            </a:r>
            <a:r>
              <a:rPr lang="en-US" dirty="0" err="1"/>
              <a:t>dikatakan</a:t>
            </a:r>
            <a:r>
              <a:rPr lang="en-US" dirty="0"/>
              <a:t> </a:t>
            </a:r>
            <a:r>
              <a:rPr lang="en-US" dirty="0" err="1"/>
              <a:t>sbg</a:t>
            </a:r>
            <a:r>
              <a:rPr lang="en-US" dirty="0"/>
              <a:t> </a:t>
            </a:r>
            <a:r>
              <a:rPr lang="en-US" dirty="0" err="1"/>
              <a:t>sebuah</a:t>
            </a:r>
            <a:r>
              <a:rPr lang="en-US" dirty="0"/>
              <a:t> </a:t>
            </a:r>
            <a:r>
              <a:rPr lang="en-US" dirty="0" err="1"/>
              <a:t>perjanjian</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613988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Hibah</a:t>
            </a:r>
            <a:r>
              <a:rPr lang="en-US" dirty="0"/>
              <a:t> </a:t>
            </a:r>
            <a:r>
              <a:rPr lang="en-US" dirty="0" err="1"/>
              <a:t>bersifat</a:t>
            </a:r>
            <a:r>
              <a:rPr lang="en-US" dirty="0"/>
              <a:t> </a:t>
            </a:r>
            <a:r>
              <a:rPr lang="en-US" dirty="0" err="1"/>
              <a:t>sepihak</a:t>
            </a:r>
            <a:r>
              <a:rPr lang="en-US" dirty="0"/>
              <a:t> dan </a:t>
            </a:r>
            <a:r>
              <a:rPr lang="en-US" dirty="0" err="1"/>
              <a:t>obligatoir</a:t>
            </a:r>
            <a:r>
              <a:rPr lang="en-US" dirty="0"/>
              <a:t>, </a:t>
            </a:r>
            <a:r>
              <a:rPr lang="en-ID" sz="1800" b="0" i="0" dirty="0" err="1">
                <a:solidFill>
                  <a:srgbClr val="000000"/>
                </a:solidFill>
                <a:effectLst/>
                <a:latin typeface="Calibri" panose="020F0502020204030204" pitchFamily="34" charset="0"/>
              </a:rPr>
              <a:t>penyerahan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hak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milik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baru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terjadi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jika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telah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terlaksananya</a:t>
            </a:r>
            <a:r>
              <a:rPr lang="en-ID" sz="1800" b="0" i="0" dirty="0">
                <a:solidFill>
                  <a:srgbClr val="000000"/>
                </a:solidFill>
                <a:effectLst/>
                <a:latin typeface="Calibri" panose="020F0502020204030204" pitchFamily="34" charset="0"/>
              </a:rPr>
              <a:t> ”</a:t>
            </a:r>
            <a:r>
              <a:rPr lang="en-ID" sz="1800" b="0" i="1" dirty="0">
                <a:solidFill>
                  <a:srgbClr val="000000"/>
                </a:solidFill>
                <a:effectLst/>
                <a:latin typeface="Calibri" panose="020F0502020204030204" pitchFamily="34" charset="0"/>
              </a:rPr>
              <a:t>levering</a:t>
            </a:r>
            <a:r>
              <a:rPr lang="en-ID" sz="1800" b="0" i="0" dirty="0">
                <a:solidFill>
                  <a:srgbClr val="000000"/>
                </a:solidFill>
                <a:effectLst/>
                <a:latin typeface="Calibri" panose="020F0502020204030204" pitchFamily="34" charset="0"/>
              </a:rPr>
              <a:t>”. Harus </a:t>
            </a:r>
            <a:r>
              <a:rPr lang="en-ID" sz="1800" b="0" i="0" dirty="0" err="1">
                <a:solidFill>
                  <a:srgbClr val="000000"/>
                </a:solidFill>
                <a:effectLst/>
                <a:latin typeface="Calibri" panose="020F0502020204030204" pitchFamily="34" charset="0"/>
              </a:rPr>
              <a:t>menggunakan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akta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notaris</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8973958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err="1">
                <a:solidFill>
                  <a:srgbClr val="000000"/>
                </a:solidFill>
                <a:effectLst/>
                <a:latin typeface="Calibri" panose="020F0502020204030204" pitchFamily="34" charset="0"/>
              </a:rPr>
              <a:t>keberadaannya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adalah</a:t>
            </a:r>
            <a:r>
              <a:rPr lang="en-ID" sz="1800" b="0" i="0" dirty="0">
                <a:solidFill>
                  <a:srgbClr val="000000"/>
                </a:solidFill>
                <a:effectLst/>
                <a:latin typeface="Calibri" panose="020F0502020204030204" pitchFamily="34" charset="0"/>
              </a:rPr>
              <a:t> pada </a:t>
            </a:r>
            <a:r>
              <a:rPr lang="en-ID" sz="1800" b="0" i="0" dirty="0" err="1">
                <a:solidFill>
                  <a:srgbClr val="000000"/>
                </a:solidFill>
                <a:effectLst/>
                <a:latin typeface="Calibri" panose="020F0502020204030204" pitchFamily="34" charset="0"/>
              </a:rPr>
              <a:t>pihak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ketiga</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mengikatkan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dirinya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untuk</a:t>
            </a:r>
            <a:br>
              <a:rPr lang="en-ID" sz="1800" b="0" i="0" dirty="0">
                <a:solidFill>
                  <a:srgbClr val="000000"/>
                </a:solidFill>
                <a:effectLst/>
                <a:latin typeface="Calibri" panose="020F0502020204030204" pitchFamily="34" charset="0"/>
              </a:rPr>
            </a:br>
            <a:r>
              <a:rPr lang="en-ID" sz="1800" b="0" i="0" dirty="0" err="1">
                <a:solidFill>
                  <a:srgbClr val="000000"/>
                </a:solidFill>
                <a:effectLst/>
                <a:latin typeface="Calibri" panose="020F0502020204030204" pitchFamily="34" charset="0"/>
              </a:rPr>
              <a:t>menyimpan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barang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tersebut</a:t>
            </a:r>
            <a:r>
              <a:rPr lang="en-ID" sz="1800" b="0" i="0" dirty="0">
                <a:solidFill>
                  <a:srgbClr val="000000"/>
                </a:solidFill>
                <a:effectLst/>
                <a:latin typeface="Calibri" panose="020F0502020204030204" pitchFamily="34" charset="0"/>
              </a:rPr>
              <a:t> dan </a:t>
            </a:r>
            <a:r>
              <a:rPr lang="en-ID" sz="1800" b="0" i="0" dirty="0" err="1">
                <a:solidFill>
                  <a:srgbClr val="000000"/>
                </a:solidFill>
                <a:effectLst/>
                <a:latin typeface="Calibri" panose="020F0502020204030204" pitchFamily="34" charset="0"/>
              </a:rPr>
              <a:t>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mengembalikannya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kepada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siapa</a:t>
            </a:r>
            <a:br>
              <a:rPr lang="en-ID" sz="1800" b="0" i="0" dirty="0">
                <a:solidFill>
                  <a:srgbClr val="000000"/>
                </a:solidFill>
                <a:effectLst/>
                <a:latin typeface="Calibri" panose="020F0502020204030204" pitchFamily="34" charset="0"/>
              </a:rPr>
            </a:br>
            <a:r>
              <a:rPr lang="en-ID" sz="1800" b="0" i="0" dirty="0">
                <a:solidFill>
                  <a:srgbClr val="000000"/>
                </a:solidFill>
                <a:effectLst/>
                <a:latin typeface="Calibri" panose="020F0502020204030204" pitchFamily="34" charset="0"/>
              </a:rPr>
              <a:t>yang </a:t>
            </a:r>
            <a:r>
              <a:rPr lang="en-ID" sz="1800" b="0" i="0" dirty="0" err="1">
                <a:solidFill>
                  <a:srgbClr val="000000"/>
                </a:solidFill>
                <a:effectLst/>
                <a:latin typeface="Calibri" panose="020F0502020204030204" pitchFamily="34" charset="0"/>
              </a:rPr>
              <a:t>dinyatakan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berhak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beserta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hasil-hasilnya</a:t>
            </a:r>
            <a:r>
              <a:rPr lang="en-ID" sz="1800" b="0" i="0" dirty="0">
                <a:solidFill>
                  <a:srgbClr val="000000"/>
                </a:solidFill>
                <a:effectLst/>
                <a:latin typeface="Calibri" panose="020F0502020204030204" pitchFamily="34" charset="0"/>
              </a:rPr>
              <a:t>.</a:t>
            </a:r>
            <a:r>
              <a:rPr lang="en-ID" dirty="0"/>
              <a:t> </a:t>
            </a:r>
            <a:br>
              <a:rPr lang="en-ID" dirty="0"/>
            </a:b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048524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Pinjam</a:t>
            </a:r>
            <a:r>
              <a:rPr lang="en-US" dirty="0"/>
              <a:t> </a:t>
            </a:r>
            <a:r>
              <a:rPr lang="en-US" dirty="0" err="1"/>
              <a:t>pakai</a:t>
            </a:r>
            <a:r>
              <a:rPr lang="en-US" dirty="0"/>
              <a:t> </a:t>
            </a:r>
            <a:r>
              <a:rPr lang="en-US" dirty="0" err="1"/>
              <a:t>berbeda</a:t>
            </a:r>
            <a:r>
              <a:rPr lang="en-US" dirty="0"/>
              <a:t> </a:t>
            </a:r>
            <a:r>
              <a:rPr lang="en-US" dirty="0" err="1"/>
              <a:t>dengan</a:t>
            </a:r>
            <a:r>
              <a:rPr lang="en-US" dirty="0"/>
              <a:t> </a:t>
            </a:r>
            <a:r>
              <a:rPr lang="en-US" dirty="0" err="1"/>
              <a:t>pinjam</a:t>
            </a:r>
            <a:r>
              <a:rPr lang="en-US" dirty="0"/>
              <a:t> </a:t>
            </a:r>
            <a:r>
              <a:rPr lang="en-US" dirty="0" err="1"/>
              <a:t>meminjam</a:t>
            </a:r>
            <a:r>
              <a:rPr lang="en-US" dirty="0"/>
              <a:t> </a:t>
            </a:r>
            <a:r>
              <a:rPr lang="en-US" dirty="0" err="1"/>
              <a:t>dengan</a:t>
            </a:r>
            <a:r>
              <a:rPr lang="en-US" dirty="0"/>
              <a:t> </a:t>
            </a:r>
            <a:r>
              <a:rPr lang="en-US" dirty="0" err="1"/>
              <a:t>pembayaran</a:t>
            </a:r>
            <a:r>
              <a:rPr lang="en-US" dirty="0"/>
              <a:t> </a:t>
            </a:r>
            <a:r>
              <a:rPr lang="en-US" dirty="0" err="1"/>
              <a:t>sejumlah</a:t>
            </a:r>
            <a:r>
              <a:rPr lang="en-US" dirty="0"/>
              <a:t> uang </a:t>
            </a:r>
            <a:r>
              <a:rPr lang="en-US" dirty="0" err="1"/>
              <a:t>tertentu</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724501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2864875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647652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0997353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2533094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0566283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Perjanjian</a:t>
            </a:r>
            <a:r>
              <a:rPr lang="en-US" dirty="0"/>
              <a:t> </a:t>
            </a:r>
            <a:r>
              <a:rPr lang="en-US" dirty="0" err="1"/>
              <a:t>perdamaian</a:t>
            </a:r>
            <a:r>
              <a:rPr lang="en-US" dirty="0"/>
              <a:t> </a:t>
            </a:r>
            <a:r>
              <a:rPr lang="en-US" dirty="0" err="1"/>
              <a:t>hanya</a:t>
            </a:r>
            <a:r>
              <a:rPr lang="en-US" dirty="0"/>
              <a:t> </a:t>
            </a:r>
            <a:r>
              <a:rPr lang="en-US" dirty="0" err="1"/>
              <a:t>terbatas</a:t>
            </a:r>
            <a:r>
              <a:rPr lang="en-US" dirty="0"/>
              <a:t> pada </a:t>
            </a:r>
            <a:r>
              <a:rPr lang="en-US" dirty="0" err="1"/>
              <a:t>apa</a:t>
            </a:r>
            <a:r>
              <a:rPr lang="en-US" dirty="0"/>
              <a:t> yang </a:t>
            </a:r>
            <a:r>
              <a:rPr lang="en-US" dirty="0" err="1"/>
              <a:t>termasuk</a:t>
            </a:r>
            <a:r>
              <a:rPr lang="en-US" dirty="0"/>
              <a:t> </a:t>
            </a:r>
            <a:r>
              <a:rPr lang="en-US" dirty="0" err="1"/>
              <a:t>dalam</a:t>
            </a:r>
            <a:r>
              <a:rPr lang="en-US" dirty="0"/>
              <a:t> </a:t>
            </a:r>
            <a:r>
              <a:rPr lang="en-US" dirty="0" err="1"/>
              <a:t>perjanjian</a:t>
            </a:r>
            <a:r>
              <a:rPr lang="en-US" dirty="0"/>
              <a:t>. </a:t>
            </a:r>
            <a:r>
              <a:rPr lang="en-ID" sz="1800" b="0" i="0" dirty="0" err="1">
                <a:solidFill>
                  <a:srgbClr val="000000"/>
                </a:solidFill>
                <a:effectLst/>
                <a:latin typeface="Calibri" panose="020F0502020204030204" pitchFamily="34" charset="0"/>
              </a:rPr>
              <a:t>setiap</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perdamaian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hanya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mengakhiri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apa</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dimaksud</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dalam</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perjanjian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baik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dirumskan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secara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khusus</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maupun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umum</a:t>
            </a:r>
            <a:r>
              <a:rPr lang="en-ID" sz="1800" b="0" i="0" dirty="0">
                <a:solidFill>
                  <a:srgbClr val="000000"/>
                </a:solidFill>
                <a:effectLst/>
                <a:latin typeface="Calibri" panose="020F0502020204030204" pitchFamily="34" charset="0"/>
              </a:rPr>
              <a:t>.</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3671629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Obyek</a:t>
            </a:r>
            <a:r>
              <a:rPr lang="en-US" dirty="0"/>
              <a:t>: </a:t>
            </a:r>
            <a:r>
              <a:rPr lang="en-US" dirty="0" err="1"/>
              <a:t>barang</a:t>
            </a:r>
            <a:r>
              <a:rPr lang="en-US" dirty="0"/>
              <a:t> dan orang, </a:t>
            </a:r>
          </a:p>
          <a:p>
            <a:r>
              <a:rPr lang="en-US" dirty="0" err="1"/>
              <a:t>Barang</a:t>
            </a:r>
            <a:r>
              <a:rPr lang="en-US" dirty="0"/>
              <a:t>: </a:t>
            </a:r>
            <a:r>
              <a:rPr lang="en-US" dirty="0" err="1"/>
              <a:t>ditandai</a:t>
            </a:r>
            <a:r>
              <a:rPr lang="en-US" dirty="0"/>
              <a:t> </a:t>
            </a:r>
            <a:r>
              <a:rPr lang="en-US" dirty="0" err="1"/>
              <a:t>dengan</a:t>
            </a:r>
            <a:r>
              <a:rPr lang="en-US" dirty="0"/>
              <a:t> </a:t>
            </a:r>
            <a:r>
              <a:rPr lang="en-US" dirty="0" err="1"/>
              <a:t>tanda</a:t>
            </a:r>
            <a:r>
              <a:rPr lang="en-US" dirty="0"/>
              <a:t> </a:t>
            </a:r>
            <a:r>
              <a:rPr lang="en-US" dirty="0" err="1"/>
              <a:t>bukti</a:t>
            </a:r>
            <a:r>
              <a:rPr lang="en-US" dirty="0"/>
              <a:t> </a:t>
            </a:r>
            <a:r>
              <a:rPr lang="en-US" dirty="0" err="1"/>
              <a:t>pengiriman</a:t>
            </a:r>
            <a:r>
              <a:rPr lang="en-US" dirty="0"/>
              <a:t> </a:t>
            </a:r>
            <a:r>
              <a:rPr lang="en-US" dirty="0" err="1"/>
              <a:t>barang</a:t>
            </a:r>
            <a:r>
              <a:rPr lang="en-US" dirty="0"/>
              <a:t> </a:t>
            </a:r>
          </a:p>
          <a:p>
            <a:r>
              <a:rPr lang="en-US" dirty="0"/>
              <a:t>Orang: </a:t>
            </a:r>
            <a:r>
              <a:rPr lang="en-US" dirty="0" err="1"/>
              <a:t>karcis</a:t>
            </a:r>
            <a:r>
              <a:rPr lang="en-US" dirty="0"/>
              <a:t> </a:t>
            </a:r>
            <a:r>
              <a:rPr lang="en-US" dirty="0" err="1"/>
              <a:t>atau</a:t>
            </a:r>
            <a:r>
              <a:rPr lang="en-US" dirty="0"/>
              <a:t> </a:t>
            </a:r>
            <a:r>
              <a:rPr lang="en-US" dirty="0" err="1"/>
              <a:t>tiket</a:t>
            </a:r>
            <a:r>
              <a:rPr lang="en-US" dirty="0"/>
              <a:t> </a:t>
            </a:r>
            <a:r>
              <a:rPr lang="en-US" dirty="0" err="1"/>
              <a:t>penumpang</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3847841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ID" sz="1800" b="0" i="0" dirty="0" err="1">
                <a:solidFill>
                  <a:srgbClr val="000000"/>
                </a:solidFill>
                <a:effectLst/>
                <a:latin typeface="Calibri" panose="020F0502020204030204" pitchFamily="34" charset="0"/>
              </a:rPr>
              <a:t>biasanya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tumbuh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hidup</a:t>
            </a:r>
            <a:r>
              <a:rPr lang="en-ID" sz="1800" b="0" i="0" dirty="0">
                <a:solidFill>
                  <a:srgbClr val="000000"/>
                </a:solidFill>
                <a:effectLst/>
                <a:latin typeface="Calibri" panose="020F0502020204030204" pitchFamily="34" charset="0"/>
              </a:rPr>
              <a:t> dan </a:t>
            </a:r>
            <a:r>
              <a:rPr lang="en-ID" sz="1800" b="0" i="0" dirty="0" err="1">
                <a:solidFill>
                  <a:srgbClr val="000000"/>
                </a:solidFill>
                <a:effectLst/>
                <a:latin typeface="Calibri" panose="020F0502020204030204" pitchFamily="34" charset="0"/>
              </a:rPr>
              <a:t>berkembang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sesuai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kebutuhan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dari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masyarakat</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bersangkutan</a:t>
            </a:r>
            <a:r>
              <a:rPr lang="en-ID" sz="2800" dirty="0"/>
              <a:t> </a:t>
            </a:r>
            <a:br>
              <a:rPr lang="en-ID" sz="2800" dirty="0"/>
            </a:br>
            <a:endParaRPr lang="en-ID" sz="18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9737573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ID" sz="18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7933920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Cambria" panose="02040503050406030204" pitchFamily="18" charset="0"/>
                <a:cs typeface="Arial" panose="020B0604020202020204" pitchFamily="34" charset="0"/>
              </a:rPr>
              <a:t>SGU: </a:t>
            </a:r>
            <a:r>
              <a:rPr lang="en-ID" sz="1800" dirty="0" err="1">
                <a:solidFill>
                  <a:schemeClr val="tx1"/>
                </a:solidFill>
                <a:latin typeface="Cambria" panose="02040503050406030204" pitchFamily="18" charset="0"/>
                <a:cs typeface="Arial" panose="020B0604020202020204" pitchFamily="34" charset="0"/>
              </a:rPr>
              <a:t>kegiatan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pembiayaan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dalam</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bentuk</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penyediaan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barang</a:t>
            </a:r>
            <a:r>
              <a:rPr lang="en-ID" sz="1800" dirty="0">
                <a:solidFill>
                  <a:schemeClr val="tx1"/>
                </a:solidFill>
                <a:latin typeface="Cambria" panose="02040503050406030204" pitchFamily="18" charset="0"/>
                <a:cs typeface="Arial" panose="020B0604020202020204" pitchFamily="34" charset="0"/>
              </a:rPr>
              <a:t> modal </a:t>
            </a:r>
            <a:r>
              <a:rPr lang="en-ID" sz="1800" dirty="0" err="1">
                <a:solidFill>
                  <a:schemeClr val="tx1"/>
                </a:solidFill>
                <a:latin typeface="Cambria" panose="02040503050406030204" pitchFamily="18" charset="0"/>
                <a:cs typeface="Arial" panose="020B0604020202020204" pitchFamily="34" charset="0"/>
              </a:rPr>
              <a:t>baik</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secara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sewa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guna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usaha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dengan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hak</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opsi</a:t>
            </a:r>
            <a:r>
              <a:rPr lang="en-ID" sz="1800" dirty="0">
                <a:solidFill>
                  <a:schemeClr val="tx1"/>
                </a:solidFill>
                <a:latin typeface="Cambria" panose="02040503050406030204" pitchFamily="18" charset="0"/>
                <a:cs typeface="Arial" panose="020B0604020202020204" pitchFamily="34" charset="0"/>
              </a:rPr>
              <a:t> (</a:t>
            </a:r>
            <a:r>
              <a:rPr lang="en-ID" sz="1800" i="1" dirty="0">
                <a:solidFill>
                  <a:schemeClr val="tx1"/>
                </a:solidFill>
                <a:latin typeface="Cambria" panose="02040503050406030204" pitchFamily="18" charset="0"/>
                <a:cs typeface="Arial" panose="020B0604020202020204" pitchFamily="34" charset="0"/>
              </a:rPr>
              <a:t>finance lease</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maupun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sewa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guna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usaha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tanpa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opsi</a:t>
            </a:r>
            <a:r>
              <a:rPr lang="en-ID" sz="1800" dirty="0">
                <a:solidFill>
                  <a:schemeClr val="tx1"/>
                </a:solidFill>
                <a:latin typeface="Cambria" panose="02040503050406030204" pitchFamily="18" charset="0"/>
                <a:cs typeface="Arial" panose="020B0604020202020204" pitchFamily="34" charset="0"/>
              </a:rPr>
              <a:t> (</a:t>
            </a:r>
            <a:r>
              <a:rPr lang="en-ID" sz="1800" i="1" dirty="0">
                <a:solidFill>
                  <a:schemeClr val="tx1"/>
                </a:solidFill>
                <a:latin typeface="Cambria" panose="02040503050406030204" pitchFamily="18" charset="0"/>
                <a:cs typeface="Arial" panose="020B0604020202020204" pitchFamily="34" charset="0"/>
              </a:rPr>
              <a:t>operating lease</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untuk</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digunakan</a:t>
            </a:r>
            <a:r>
              <a:rPr lang="en-ID" sz="1800" dirty="0">
                <a:solidFill>
                  <a:schemeClr val="tx1"/>
                </a:solidFill>
                <a:latin typeface="Cambria" panose="02040503050406030204" pitchFamily="18" charset="0"/>
                <a:cs typeface="Arial" panose="020B0604020202020204" pitchFamily="34" charset="0"/>
              </a:rPr>
              <a:t> </a:t>
            </a:r>
            <a:r>
              <a:rPr lang="en-ID" sz="1800" i="1" dirty="0">
                <a:solidFill>
                  <a:schemeClr val="tx1"/>
                </a:solidFill>
                <a:latin typeface="Cambria" panose="02040503050406030204" pitchFamily="18" charset="0"/>
                <a:cs typeface="Arial" panose="020B0604020202020204" pitchFamily="34" charset="0"/>
              </a:rPr>
              <a:t>lease </a:t>
            </a:r>
            <a:r>
              <a:rPr lang="en-ID" sz="1800" dirty="0" err="1">
                <a:solidFill>
                  <a:schemeClr val="tx1"/>
                </a:solidFill>
                <a:latin typeface="Cambria" panose="02040503050406030204" pitchFamily="18" charset="0"/>
                <a:cs typeface="Arial" panose="020B0604020202020204" pitchFamily="34" charset="0"/>
              </a:rPr>
              <a:t>selama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jangka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waktu</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tertentu</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berdasarkan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pembayaran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secara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berkala</a:t>
            </a:r>
            <a:r>
              <a:rPr lang="en-ID" sz="1800" dirty="0">
                <a:solidFill>
                  <a:schemeClr val="tx1"/>
                </a:solidFill>
                <a:latin typeface="Cambria" panose="02040503050406030204" pitchFamily="18" charset="0"/>
                <a:cs typeface="Arial" panose="020B0604020202020204" pitchFamily="34" charset="0"/>
              </a:rPr>
              <a:t>.</a:t>
            </a:r>
          </a:p>
          <a:p>
            <a:pPr algn="l"/>
            <a:r>
              <a:rPr lang="en-ID" sz="1800" dirty="0" err="1">
                <a:solidFill>
                  <a:schemeClr val="tx1"/>
                </a:solidFill>
                <a:latin typeface="Cambria" panose="02040503050406030204" pitchFamily="18" charset="0"/>
                <a:cs typeface="Arial" panose="020B0604020202020204" pitchFamily="34" charset="0"/>
              </a:rPr>
              <a:t>Anjak</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piutang</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pembelian</a:t>
            </a:r>
            <a:r>
              <a:rPr lang="en-ID" sz="1800" dirty="0">
                <a:solidFill>
                  <a:schemeClr val="tx1"/>
                </a:solidFill>
                <a:latin typeface="Cambria" panose="02040503050406030204" pitchFamily="18" charset="0"/>
                <a:cs typeface="Arial" panose="020B0604020202020204" pitchFamily="34" charset="0"/>
              </a:rPr>
              <a:t> dan </a:t>
            </a:r>
            <a:r>
              <a:rPr lang="en-ID" sz="1800" dirty="0" err="1">
                <a:solidFill>
                  <a:schemeClr val="tx1"/>
                </a:solidFill>
                <a:latin typeface="Cambria" panose="02040503050406030204" pitchFamily="18" charset="0"/>
                <a:cs typeface="Arial" panose="020B0604020202020204" pitchFamily="34" charset="0"/>
              </a:rPr>
              <a:t>pengalihan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pengurusan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piutang</a:t>
            </a:r>
            <a:endParaRPr lang="en-ID" sz="1800" dirty="0">
              <a:solidFill>
                <a:schemeClr val="tx1"/>
              </a:solidFill>
              <a:latin typeface="Cambria" panose="02040503050406030204" pitchFamily="18" charset="0"/>
              <a:cs typeface="Arial" panose="020B0604020202020204" pitchFamily="34" charset="0"/>
            </a:endParaRPr>
          </a:p>
          <a:p>
            <a:pPr algn="l"/>
            <a:r>
              <a:rPr lang="en-ID" sz="1800" dirty="0">
                <a:solidFill>
                  <a:schemeClr val="tx1"/>
                </a:solidFill>
                <a:latin typeface="Cambria" panose="02040503050406030204" pitchFamily="18" charset="0"/>
                <a:cs typeface="Arial" panose="020B0604020202020204" pitchFamily="34" charset="0"/>
              </a:rPr>
              <a:t>Modal </a:t>
            </a:r>
            <a:r>
              <a:rPr lang="en-ID" sz="1800" dirty="0" err="1">
                <a:solidFill>
                  <a:schemeClr val="tx1"/>
                </a:solidFill>
                <a:latin typeface="Cambria" panose="02040503050406030204" pitchFamily="18" charset="0"/>
                <a:cs typeface="Arial" panose="020B0604020202020204" pitchFamily="34" charset="0"/>
              </a:rPr>
              <a:t>ventura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penyertaan</a:t>
            </a:r>
            <a:r>
              <a:rPr lang="en-ID" sz="1800" dirty="0">
                <a:solidFill>
                  <a:schemeClr val="tx1"/>
                </a:solidFill>
                <a:latin typeface="Cambria" panose="02040503050406030204" pitchFamily="18" charset="0"/>
                <a:cs typeface="Arial" panose="020B0604020202020204" pitchFamily="34" charset="0"/>
              </a:rPr>
              <a:t> modal </a:t>
            </a:r>
            <a:r>
              <a:rPr lang="en-ID" sz="1800" dirty="0" err="1">
                <a:solidFill>
                  <a:schemeClr val="tx1"/>
                </a:solidFill>
                <a:latin typeface="Cambria" panose="02040503050406030204" pitchFamily="18" charset="0"/>
                <a:cs typeface="Arial" panose="020B0604020202020204" pitchFamily="34" charset="0"/>
              </a:rPr>
              <a:t>usaha</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ke</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suatu</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perusahaan</a:t>
            </a:r>
            <a:r>
              <a:rPr lang="en-ID" sz="1800" dirty="0">
                <a:solidFill>
                  <a:schemeClr val="tx1"/>
                </a:solidFill>
                <a:latin typeface="Cambria" panose="02040503050406030204" pitchFamily="18" charset="0"/>
                <a:cs typeface="Arial" panose="020B0604020202020204" pitchFamily="34" charset="0"/>
              </a:rPr>
              <a:t> </a:t>
            </a:r>
            <a:r>
              <a:rPr lang="en-ID" sz="1800" dirty="0" err="1">
                <a:solidFill>
                  <a:schemeClr val="tx1"/>
                </a:solidFill>
                <a:latin typeface="Cambria" panose="02040503050406030204" pitchFamily="18" charset="0"/>
                <a:cs typeface="Arial" panose="020B0604020202020204" pitchFamily="34" charset="0"/>
              </a:rPr>
              <a:t>mitra</a:t>
            </a:r>
            <a:endParaRPr lang="en-ID" sz="18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9696505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D" sz="18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630512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527524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ID" sz="18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324618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mendasarkan</a:t>
            </a:r>
            <a:r>
              <a:rPr lang="en-ID" sz="1800" b="0" i="0" dirty="0">
                <a:solidFill>
                  <a:srgbClr val="000000"/>
                </a:solidFill>
                <a:effectLst/>
                <a:latin typeface="Calibri" panose="020F0502020204030204" pitchFamily="34" charset="0"/>
              </a:rPr>
              <a:t> pada </a:t>
            </a:r>
            <a:r>
              <a:rPr lang="en-ID" sz="1800" b="0" i="0" dirty="0" err="1">
                <a:solidFill>
                  <a:srgbClr val="000000"/>
                </a:solidFill>
                <a:effectLst/>
                <a:latin typeface="Calibri" panose="020F0502020204030204" pitchFamily="34" charset="0"/>
              </a:rPr>
              <a:t>asas</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konsensualisme</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suatu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perjanjian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jual</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beli</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adalah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dianggap</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telah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lahir</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sejak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dicapainya</a:t>
            </a:r>
            <a:r>
              <a:rPr lang="en-ID" sz="1800" b="0" i="0" dirty="0">
                <a:solidFill>
                  <a:srgbClr val="000000"/>
                </a:solidFill>
                <a:effectLst/>
                <a:latin typeface="Calibri" panose="020F0502020204030204" pitchFamily="34" charset="0"/>
              </a:rPr>
              <a:t> kata </a:t>
            </a:r>
            <a:r>
              <a:rPr lang="en-ID" sz="1800" b="0" i="0" dirty="0" err="1">
                <a:solidFill>
                  <a:srgbClr val="000000"/>
                </a:solidFill>
                <a:effectLst/>
                <a:latin typeface="Calibri" panose="020F0502020204030204" pitchFamily="34" charset="0"/>
              </a:rPr>
              <a:t>sepakat</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diantara</a:t>
            </a:r>
            <a:r>
              <a:rPr lang="en-ID" sz="1800" b="0" i="0" dirty="0">
                <a:solidFill>
                  <a:srgbClr val="000000"/>
                </a:solidFill>
                <a:effectLst/>
                <a:latin typeface="Calibri" panose="020F0502020204030204" pitchFamily="34" charset="0"/>
              </a:rPr>
              <a:t> para </a:t>
            </a:r>
            <a:r>
              <a:rPr lang="en-ID" sz="1800" b="0" i="0" dirty="0" err="1">
                <a:solidFill>
                  <a:srgbClr val="000000"/>
                </a:solidFill>
                <a:effectLst/>
                <a:latin typeface="Calibri" panose="020F0502020204030204" pitchFamily="34" charset="0"/>
              </a:rPr>
              <a:t>pihak</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ditunjukkan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adanya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ucapan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perkataan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setuju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”ok”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1" dirty="0">
                <a:solidFill>
                  <a:srgbClr val="000000"/>
                </a:solidFill>
                <a:effectLst/>
                <a:latin typeface="Calibri" panose="020F0502020204030204" pitchFamily="34" charset="0"/>
              </a:rPr>
              <a:t>deal</a:t>
            </a:r>
            <a:r>
              <a:rPr lang="en-ID" sz="1800" b="0" i="0" dirty="0">
                <a:solidFill>
                  <a:srgbClr val="000000"/>
                </a:solidFill>
                <a:effectLst/>
                <a:latin typeface="Calibri" panose="020F0502020204030204" pitchFamily="34" charset="0"/>
              </a:rPr>
              <a:t>”</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527524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Barang</a:t>
            </a:r>
            <a:r>
              <a:rPr lang="en-US" dirty="0"/>
              <a:t> </a:t>
            </a:r>
            <a:r>
              <a:rPr lang="en-US" dirty="0" err="1"/>
              <a:t>bergerak</a:t>
            </a:r>
            <a:r>
              <a:rPr lang="en-US" dirty="0"/>
              <a:t>: </a:t>
            </a:r>
            <a:r>
              <a:rPr lang="sv-SE" sz="1800" b="0" i="0" dirty="0">
                <a:solidFill>
                  <a:srgbClr val="000000"/>
                </a:solidFill>
                <a:effectLst/>
                <a:latin typeface="Calibri" panose="020F0502020204030204" pitchFamily="34" charset="0"/>
              </a:rPr>
              <a:t>kewajiban menyerahkan cukup dengan penyerahan kekuasaan atas barang tersebut, spt penyerahan kunci atas kendaraan</a:t>
            </a:r>
          </a:p>
          <a:p>
            <a:r>
              <a:rPr lang="sv-SE" sz="1800" b="0" i="0" dirty="0">
                <a:solidFill>
                  <a:srgbClr val="000000"/>
                </a:solidFill>
                <a:effectLst/>
                <a:latin typeface="Calibri" panose="020F0502020204030204" pitchFamily="34" charset="0"/>
              </a:rPr>
              <a:t>Barang tetap: </a:t>
            </a:r>
            <a:r>
              <a:rPr lang="en-ID" sz="1800" b="0" i="0" dirty="0" err="1">
                <a:solidFill>
                  <a:srgbClr val="000000"/>
                </a:solidFill>
                <a:effectLst/>
                <a:latin typeface="Calibri" panose="020F0502020204030204" pitchFamily="34" charset="0"/>
              </a:rPr>
              <a:t>penyerahan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dilakukan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perbuatan</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disebut</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balik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nama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dihadapanatau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dicatatkan</a:t>
            </a:r>
            <a:r>
              <a:rPr lang="en-ID" sz="1800" b="0" i="0" dirty="0">
                <a:solidFill>
                  <a:srgbClr val="000000"/>
                </a:solidFill>
                <a:effectLst/>
                <a:latin typeface="Calibri" panose="020F0502020204030204" pitchFamily="34" charset="0"/>
              </a:rPr>
              <a:t> oleh </a:t>
            </a:r>
            <a:r>
              <a:rPr lang="en-ID" sz="1800" b="0" i="0" dirty="0" err="1">
                <a:solidFill>
                  <a:srgbClr val="000000"/>
                </a:solidFill>
                <a:effectLst/>
                <a:latin typeface="Calibri" panose="020F0502020204030204" pitchFamily="34" charset="0"/>
              </a:rPr>
              <a:t>Pejabat</a:t>
            </a:r>
            <a:r>
              <a:rPr lang="en-ID" sz="1800" b="0" i="0" dirty="0">
                <a:solidFill>
                  <a:srgbClr val="000000"/>
                </a:solidFill>
                <a:effectLst/>
                <a:latin typeface="Calibri" panose="020F0502020204030204" pitchFamily="34" charset="0"/>
              </a:rPr>
              <a:t> yang </a:t>
            </a:r>
            <a:r>
              <a:rPr lang="en-ID" sz="1800" b="0" i="0" dirty="0" err="1">
                <a:solidFill>
                  <a:srgbClr val="000000"/>
                </a:solidFill>
                <a:effectLst/>
                <a:latin typeface="Calibri" panose="020F0502020204030204" pitchFamily="34" charset="0"/>
              </a:rPr>
              <a:t>berhak</a:t>
            </a:r>
            <a:r>
              <a:rPr lang="en-ID" sz="1800" b="0" i="0" dirty="0">
                <a:solidFill>
                  <a:srgbClr val="000000"/>
                </a:solidFill>
                <a:effectLst/>
                <a:latin typeface="Calibri" panose="020F0502020204030204" pitchFamily="34" charset="0"/>
              </a:rPr>
              <a:t>, ex: </a:t>
            </a:r>
            <a:r>
              <a:rPr lang="en-ID" sz="1800" b="0" i="0" dirty="0" err="1">
                <a:solidFill>
                  <a:srgbClr val="000000"/>
                </a:solidFill>
                <a:effectLst/>
                <a:latin typeface="Calibri" panose="020F0502020204030204" pitchFamily="34" charset="0"/>
              </a:rPr>
              <a:t>tanah</a:t>
            </a:r>
            <a:endParaRPr lang="en-ID" sz="1800" b="0" i="0" dirty="0">
              <a:solidFill>
                <a:srgbClr val="000000"/>
              </a:solidFill>
              <a:effectLst/>
              <a:latin typeface="Calibri" panose="020F0502020204030204" pitchFamily="34" charset="0"/>
            </a:endParaRPr>
          </a:p>
          <a:p>
            <a:r>
              <a:rPr lang="en-ID" sz="1800" b="0" i="0" dirty="0" err="1">
                <a:solidFill>
                  <a:srgbClr val="000000"/>
                </a:solidFill>
                <a:effectLst/>
                <a:latin typeface="Calibri" panose="020F0502020204030204" pitchFamily="34" charset="0"/>
              </a:rPr>
              <a:t>Barang</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tdk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berwujud</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penyerahannya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dilakukan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membuat</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sebuah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akta</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otentik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akta</a:t>
            </a:r>
            <a:r>
              <a:rPr lang="en-ID" sz="1800" b="0" i="0" dirty="0">
                <a:solidFill>
                  <a:srgbClr val="000000"/>
                </a:solidFill>
                <a:effectLst/>
                <a:latin typeface="Calibri" panose="020F0502020204030204" pitchFamily="34" charset="0"/>
              </a:rPr>
              <a:t> di </a:t>
            </a:r>
            <a:r>
              <a:rPr lang="en-ID" sz="1800" b="0" i="0" dirty="0" err="1">
                <a:solidFill>
                  <a:srgbClr val="000000"/>
                </a:solidFill>
                <a:effectLst/>
                <a:latin typeface="Calibri" panose="020F0502020204030204" pitchFamily="34" charset="0"/>
              </a:rPr>
              <a:t>bawah</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tangan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dengan</a:t>
            </a:r>
            <a:br>
              <a:rPr lang="en-ID" sz="1800" b="0" i="0" dirty="0">
                <a:solidFill>
                  <a:srgbClr val="000000"/>
                </a:solidFill>
                <a:effectLst/>
                <a:latin typeface="Calibri" panose="020F0502020204030204" pitchFamily="34" charset="0"/>
              </a:rPr>
            </a:br>
            <a:r>
              <a:rPr lang="en-ID" sz="1800" b="0" i="0" dirty="0">
                <a:solidFill>
                  <a:srgbClr val="000000"/>
                </a:solidFill>
                <a:effectLst/>
                <a:latin typeface="Calibri" panose="020F0502020204030204" pitchFamily="34" charset="0"/>
              </a:rPr>
              <a:t>mana </a:t>
            </a:r>
            <a:r>
              <a:rPr lang="en-ID" sz="1800" b="0" i="0" dirty="0" err="1">
                <a:solidFill>
                  <a:srgbClr val="000000"/>
                </a:solidFill>
                <a:effectLst/>
                <a:latin typeface="Calibri" panose="020F0502020204030204" pitchFamily="34" charset="0"/>
              </a:rPr>
              <a:t>hak-hak</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atas</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kebendaan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itu</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dilimpahkan</a:t>
            </a:r>
            <a:r>
              <a:rPr lang="en-ID" sz="1800" b="0" i="0" dirty="0">
                <a:solidFill>
                  <a:srgbClr val="000000"/>
                </a:solidFill>
                <a:effectLst/>
                <a:latin typeface="Calibri" panose="020F0502020204030204" pitchFamily="34" charset="0"/>
              </a:rPr>
              <a:t> </a:t>
            </a:r>
            <a:r>
              <a:rPr lang="en-ID" sz="1800" b="0" i="0" dirty="0" err="1">
                <a:solidFill>
                  <a:srgbClr val="000000"/>
                </a:solidFill>
                <a:effectLst/>
                <a:latin typeface="Calibri" panose="020F0502020204030204" pitchFamily="34" charset="0"/>
              </a:rPr>
              <a:t>kepada</a:t>
            </a:r>
            <a:r>
              <a:rPr lang="en-ID" sz="1800" b="0" i="0" dirty="0">
                <a:solidFill>
                  <a:srgbClr val="000000"/>
                </a:solidFill>
                <a:effectLst/>
                <a:latin typeface="Calibri" panose="020F0502020204030204" pitchFamily="34" charset="0"/>
              </a:rPr>
              <a:t> orang lain</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752579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527436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250276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785971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BENTUK DAN KLASIFIKASI PERJANJIAN</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BENTUK DAN KLASIFIKASI PERJANJIAN</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00493"/>
          </a:xfrm>
          <a:prstGeom prst="rect">
            <a:avLst/>
          </a:prstGeom>
          <a:noFill/>
        </p:spPr>
        <p:txBody>
          <a:bodyPr wrap="square" lIns="91440" tIns="45720" rIns="91440" bIns="45720">
            <a:spAutoFit/>
          </a:bodyPr>
          <a:lstStyle/>
          <a:p>
            <a:pPr algn="ctr"/>
            <a:r>
              <a:rPr lang="en-US"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BENTUK DAN KLASIFIKASI PERJANJIAN</a:t>
            </a:r>
            <a:endParaRPr lang="id-ID"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11-12</a:t>
            </a:r>
          </a:p>
          <a:p>
            <a:pPr algn="ctr"/>
            <a:r>
              <a:rPr lang="en-US" sz="36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36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Noviyanti</a:t>
            </a:r>
            <a:r>
              <a:rPr lang="en-US" sz="3600" b="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Sewa Menyewa</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sv-SE" sz="2000" dirty="0">
                <a:solidFill>
                  <a:schemeClr val="tx1"/>
                </a:solidFill>
                <a:latin typeface="Cambria" panose="02040503050406030204" pitchFamily="18" charset="0"/>
                <a:cs typeface="Arial" panose="020B0604020202020204" pitchFamily="34" charset="0"/>
              </a:rPr>
              <a:t>Dalam hubungan Sewa Menyewa, yang menyewakan (pemilik) hanya memberikan hak pemakaian saja kepada penyewa dan bukan hak milik.</a:t>
            </a:r>
          </a:p>
          <a:p>
            <a:pPr marL="514350" indent="-514350" algn="l">
              <a:buFont typeface="Arial" panose="020B0604020202020204" pitchFamily="34" charset="0"/>
              <a:buChar char="•"/>
            </a:pPr>
            <a:r>
              <a:rPr lang="sv-SE" sz="2000" dirty="0">
                <a:solidFill>
                  <a:schemeClr val="tx1"/>
                </a:solidFill>
                <a:latin typeface="Cambria" panose="02040503050406030204" pitchFamily="18" charset="0"/>
                <a:cs typeface="Arial" panose="020B0604020202020204" pitchFamily="34" charset="0"/>
              </a:rPr>
              <a:t>Unsur penting dalam sewa menyewa: Perjanjian; Kewajiban para pihak; dan jangka waktu.</a:t>
            </a:r>
          </a:p>
          <a:p>
            <a:pPr marL="457200" indent="-457200" algn="l">
              <a:buAutoNum type="alphaLcPeriod"/>
            </a:pPr>
            <a:r>
              <a:rPr lang="sv-SE" sz="2000" dirty="0">
                <a:solidFill>
                  <a:schemeClr val="tx1"/>
                </a:solidFill>
                <a:latin typeface="Cambria" panose="02040503050406030204" pitchFamily="18" charset="0"/>
                <a:cs typeface="Arial" panose="020B0604020202020204" pitchFamily="34" charset="0"/>
              </a:rPr>
              <a:t>Kewajiban penyewa:</a:t>
            </a:r>
          </a:p>
          <a:p>
            <a:pPr marL="457200" indent="-457200" algn="l">
              <a:buAutoNum type="arabicParenR"/>
            </a:pPr>
            <a:r>
              <a:rPr lang="sv-SE" sz="2000" dirty="0">
                <a:solidFill>
                  <a:schemeClr val="tx1"/>
                </a:solidFill>
                <a:latin typeface="Cambria" panose="02040503050406030204" pitchFamily="18" charset="0"/>
                <a:cs typeface="Arial" panose="020B0604020202020204" pitchFamily="34" charset="0"/>
              </a:rPr>
              <a:t>Menyerahkan barang yang disewakan kepada si penyewa;</a:t>
            </a:r>
          </a:p>
          <a:p>
            <a:pPr marL="457200" indent="-457200" algn="l">
              <a:buAutoNum type="arabicParenR"/>
            </a:pPr>
            <a:r>
              <a:rPr lang="sv-SE" sz="2000" dirty="0">
                <a:solidFill>
                  <a:schemeClr val="tx1"/>
                </a:solidFill>
                <a:latin typeface="Cambria" panose="02040503050406030204" pitchFamily="18" charset="0"/>
                <a:cs typeface="Arial" panose="020B0604020202020204" pitchFamily="34" charset="0"/>
              </a:rPr>
              <a:t>memelihara barang yang disewakan sedemikian sehingga barang tersebut dapat dipakai untuk keperluan yang dimaksudkan;</a:t>
            </a:r>
          </a:p>
          <a:p>
            <a:pPr marL="457200" indent="-457200" algn="l">
              <a:buAutoNum type="arabicParenR"/>
            </a:pPr>
            <a:r>
              <a:rPr lang="sv-SE" sz="2000" dirty="0">
                <a:solidFill>
                  <a:schemeClr val="tx1"/>
                </a:solidFill>
                <a:latin typeface="Cambria" panose="02040503050406030204" pitchFamily="18" charset="0"/>
                <a:cs typeface="Arial" panose="020B0604020202020204" pitchFamily="34" charset="0"/>
              </a:rPr>
              <a:t>memberikan kepada si penyewa kenikmatan tenteram dari barang yang disewakan selama berlangsungnya persewaan.</a:t>
            </a:r>
            <a:endParaRPr lang="en-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32835474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Sewa Menyewa</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2"/>
            </a:pPr>
            <a:r>
              <a:rPr lang="sv-SE" sz="2000" dirty="0">
                <a:solidFill>
                  <a:schemeClr val="tx1"/>
                </a:solidFill>
                <a:latin typeface="Cambria" panose="02040503050406030204" pitchFamily="18" charset="0"/>
                <a:cs typeface="Arial" panose="020B0604020202020204" pitchFamily="34" charset="0"/>
              </a:rPr>
              <a:t>Kewajiban pihak yang menyewakan:</a:t>
            </a:r>
          </a:p>
          <a:p>
            <a:pPr marL="457200" indent="-457200" algn="l">
              <a:buAutoNum type="arabicParenR"/>
            </a:pPr>
            <a:r>
              <a:rPr lang="sv-SE" sz="2000" dirty="0">
                <a:solidFill>
                  <a:schemeClr val="tx1"/>
                </a:solidFill>
                <a:latin typeface="Cambria" panose="02040503050406030204" pitchFamily="18" charset="0"/>
                <a:cs typeface="Arial" panose="020B0604020202020204" pitchFamily="34" charset="0"/>
              </a:rPr>
              <a:t>Memakai barang yang disewa sesuai dengan tujuan yang diberikan kepada barang itu menurut perjanjian sewanya (itikad baik);</a:t>
            </a:r>
          </a:p>
          <a:p>
            <a:pPr marL="457200" indent="-457200" algn="l">
              <a:buAutoNum type="arabicParenR"/>
            </a:pPr>
            <a:r>
              <a:rPr lang="sv-SE" sz="2000" dirty="0">
                <a:solidFill>
                  <a:schemeClr val="tx1"/>
                </a:solidFill>
                <a:latin typeface="Cambria" panose="02040503050406030204" pitchFamily="18" charset="0"/>
                <a:cs typeface="Arial" panose="020B0604020202020204" pitchFamily="34" charset="0"/>
              </a:rPr>
              <a:t>Membayar harga sewa pada waktu-waktu yang telah ditentukan menurut perjanjian.</a:t>
            </a:r>
          </a:p>
          <a:p>
            <a:pPr marL="457200" indent="-457200" algn="l">
              <a:buAutoNum type="arabicParenR"/>
            </a:pPr>
            <a:endParaRPr lang="sv-SE" sz="2000" dirty="0">
              <a:solidFill>
                <a:schemeClr val="tx1"/>
              </a:solidFill>
              <a:latin typeface="Cambria" panose="02040503050406030204" pitchFamily="18" charset="0"/>
              <a:cs typeface="Arial" panose="020B0604020202020204" pitchFamily="34" charset="0"/>
            </a:endParaRPr>
          </a:p>
          <a:p>
            <a:pPr marL="342900" indent="-342900" algn="l">
              <a:buFont typeface="Arial" panose="020B0604020202020204" pitchFamily="34" charset="0"/>
              <a:buChar char="•"/>
            </a:pPr>
            <a:r>
              <a:rPr lang="en-ID" sz="2000" dirty="0">
                <a:solidFill>
                  <a:schemeClr val="tx1"/>
                </a:solidFill>
                <a:latin typeface="Cambria" panose="02040503050406030204" pitchFamily="18" charset="0"/>
                <a:cs typeface="Arial" panose="020B0604020202020204" pitchFamily="34" charset="0"/>
              </a:rPr>
              <a:t>Jika </a:t>
            </a:r>
            <a:r>
              <a:rPr lang="en-ID" sz="2000" dirty="0" err="1">
                <a:solidFill>
                  <a:schemeClr val="tx1"/>
                </a:solidFill>
                <a:latin typeface="Cambria" panose="02040503050406030204" pitchFamily="18" charset="0"/>
                <a:cs typeface="Arial" panose="020B0604020202020204" pitchFamily="34" charset="0"/>
              </a:rPr>
              <a:t>selama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waktu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sewa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barang</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disewakan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musnah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karena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suatu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kejadian</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tidak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disengaja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maka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persetujuan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sewa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gugur</a:t>
            </a:r>
            <a:r>
              <a:rPr lang="en-ID" sz="2000" dirty="0">
                <a:solidFill>
                  <a:schemeClr val="tx1"/>
                </a:solidFill>
                <a:latin typeface="Cambria" panose="02040503050406030204" pitchFamily="18" charset="0"/>
                <a:cs typeface="Arial" panose="020B0604020202020204" pitchFamily="34" charset="0"/>
              </a:rPr>
              <a:t> demi </a:t>
            </a:r>
            <a:r>
              <a:rPr lang="en-ID" sz="2000" dirty="0" err="1">
                <a:solidFill>
                  <a:schemeClr val="tx1"/>
                </a:solidFill>
                <a:latin typeface="Cambria" panose="02040503050406030204" pitchFamily="18" charset="0"/>
                <a:cs typeface="Arial" panose="020B0604020202020204" pitchFamily="34" charset="0"/>
              </a:rPr>
              <a:t>hukum</a:t>
            </a:r>
            <a:r>
              <a:rPr lang="en-ID" sz="2000" dirty="0">
                <a:solidFill>
                  <a:schemeClr val="tx1"/>
                </a:solidFill>
                <a:latin typeface="Cambria" panose="02040503050406030204" pitchFamily="18" charset="0"/>
                <a:cs typeface="Arial" panose="020B0604020202020204" pitchFamily="34" charset="0"/>
              </a:rPr>
              <a:t>. </a:t>
            </a:r>
          </a:p>
          <a:p>
            <a:pPr marL="342900" indent="-342900" algn="l">
              <a:buFont typeface="Arial" panose="020B0604020202020204" pitchFamily="34" charset="0"/>
              <a:buChar char="•"/>
            </a:pPr>
            <a:r>
              <a:rPr lang="en-ID" sz="2000" dirty="0">
                <a:solidFill>
                  <a:schemeClr val="tx1"/>
                </a:solidFill>
                <a:latin typeface="Cambria" panose="02040503050406030204" pitchFamily="18" charset="0"/>
                <a:cs typeface="Arial" panose="020B0604020202020204" pitchFamily="34" charset="0"/>
              </a:rPr>
              <a:t>Jika </a:t>
            </a:r>
            <a:r>
              <a:rPr lang="en-ID" sz="2000" dirty="0" err="1">
                <a:solidFill>
                  <a:schemeClr val="tx1"/>
                </a:solidFill>
                <a:latin typeface="Cambria" panose="02040503050406030204" pitchFamily="18" charset="0"/>
                <a:cs typeface="Arial" panose="020B0604020202020204" pitchFamily="34" charset="0"/>
              </a:rPr>
              <a:t>barangnya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hanya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sebagian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musnah</a:t>
            </a:r>
            <a:r>
              <a:rPr lang="en-ID" sz="20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rPr>
              <a:t>Resiko</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ini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penting</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utk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diatur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perjanjian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guna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mengetahui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hal</a:t>
            </a:r>
            <a:r>
              <a:rPr lang="en-ID" sz="2000" dirty="0">
                <a:solidFill>
                  <a:schemeClr val="tx1"/>
                </a:solidFill>
                <a:latin typeface="Cambria" panose="02040503050406030204" pitchFamily="18" charset="0"/>
                <a:cs typeface="Arial" panose="020B0604020202020204" pitchFamily="34" charset="0"/>
              </a:rPr>
              <a:t> dan </a:t>
            </a:r>
            <a:r>
              <a:rPr lang="en-ID" sz="2000" dirty="0" err="1">
                <a:solidFill>
                  <a:schemeClr val="tx1"/>
                </a:solidFill>
                <a:latin typeface="Cambria" panose="02040503050406030204" pitchFamily="18" charset="0"/>
                <a:cs typeface="Arial" panose="020B0604020202020204" pitchFamily="34" charset="0"/>
              </a:rPr>
              <a:t>kondisi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apa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saja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penyewa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turut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bertanggungjawab</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menanggung</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resiko</a:t>
            </a:r>
            <a:r>
              <a:rPr lang="en-ID" sz="20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265090058"/>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Perjanjian untuk Melakukan Pekerjaan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AutoNum type="arabicParenR"/>
            </a:pPr>
            <a:r>
              <a:rPr lang="fi-FI" sz="2000" b="1" dirty="0">
                <a:solidFill>
                  <a:schemeClr val="tx1"/>
                </a:solidFill>
                <a:latin typeface="Cambria" panose="02040503050406030204" pitchFamily="18" charset="0"/>
                <a:cs typeface="Arial" panose="020B0604020202020204" pitchFamily="34" charset="0"/>
              </a:rPr>
              <a:t>Perjanjian untuk melakukan jasa-jasa tertentu</a:t>
            </a:r>
          </a:p>
          <a:p>
            <a:pPr algn="l"/>
            <a:r>
              <a:rPr lang="fi-FI" sz="2000" dirty="0">
                <a:solidFill>
                  <a:schemeClr val="tx1"/>
                </a:solidFill>
                <a:latin typeface="Cambria" panose="02040503050406030204" pitchFamily="18" charset="0"/>
                <a:cs typeface="Arial" panose="020B0604020202020204" pitchFamily="34" charset="0"/>
              </a:rPr>
              <a:t>dimana satu pihak menghendaki dari pihak lawannya untuk melakukan suatu pekerjaan untuk mencapai tujuan tertentu dengan mana ia berkewajiban untuk membayarkan upah, cth: pengacara dgn klien, dokter dgn pasien</a:t>
            </a:r>
          </a:p>
          <a:p>
            <a:pPr marL="457200" indent="-457200" algn="l">
              <a:buFont typeface="+mj-lt"/>
              <a:buAutoNum type="arabicParenR" startAt="2"/>
            </a:pPr>
            <a:r>
              <a:rPr lang="fi-FI" sz="2000" b="1" dirty="0">
                <a:solidFill>
                  <a:schemeClr val="tx1"/>
                </a:solidFill>
                <a:latin typeface="Cambria" panose="02040503050406030204" pitchFamily="18" charset="0"/>
                <a:cs typeface="Arial" panose="020B0604020202020204" pitchFamily="34" charset="0"/>
              </a:rPr>
              <a:t>Perjanjian kerja / perburuhan</a:t>
            </a:r>
          </a:p>
          <a:p>
            <a:pPr algn="l"/>
            <a:r>
              <a:rPr lang="fi-FI" sz="2000" dirty="0">
                <a:solidFill>
                  <a:schemeClr val="tx1"/>
                </a:solidFill>
                <a:latin typeface="Cambria" panose="02040503050406030204" pitchFamily="18" charset="0"/>
                <a:cs typeface="Arial" panose="020B0604020202020204" pitchFamily="34" charset="0"/>
              </a:rPr>
              <a:t>Yaitu suatu perjanjian antara seorang buruh atau pekerja dengan majikan atau pemberi kerja. Selain itu, perjanjian ini memiliki ciri bahwa adanya upah atau gaji tertentu yang telah diperjanjikan sebelumnya, dalam hal mana majikan berhak untuk memberikan perintah yang harus ditaati dan dikerjakan oleh buruh. </a:t>
            </a:r>
          </a:p>
        </p:txBody>
      </p:sp>
    </p:spTree>
    <p:extLst>
      <p:ext uri="{BB962C8B-B14F-4D97-AF65-F5344CB8AC3E}">
        <p14:creationId xmlns:p14="http://schemas.microsoft.com/office/powerpoint/2010/main" val="2576463544"/>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Perjanjian untuk Melakukan Pekerjaan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arenR" startAt="3"/>
            </a:pPr>
            <a:r>
              <a:rPr lang="fi-FI" sz="2400" b="1" dirty="0">
                <a:solidFill>
                  <a:schemeClr val="tx1"/>
                </a:solidFill>
                <a:latin typeface="Cambria" panose="02040503050406030204" pitchFamily="18" charset="0"/>
                <a:cs typeface="Arial" panose="020B0604020202020204" pitchFamily="34" charset="0"/>
              </a:rPr>
              <a:t>Perjanjian pemborongan pekerjaan</a:t>
            </a:r>
          </a:p>
          <a:p>
            <a:pPr algn="l"/>
            <a:r>
              <a:rPr lang="fi-FI" sz="2400" dirty="0">
                <a:solidFill>
                  <a:schemeClr val="tx1"/>
                </a:solidFill>
                <a:latin typeface="Cambria" panose="02040503050406030204" pitchFamily="18" charset="0"/>
                <a:cs typeface="Arial" panose="020B0604020202020204" pitchFamily="34" charset="0"/>
              </a:rPr>
              <a:t>persetujuan dimana pihak yang satu si pemborong, mengikatkan diri untuk menyelenggarakan suatu pekerjaan bagi pihak yang lain, pihak yang memborongkan dengan menerima surat harga yang ditentukan. Terbagi atas dua: </a:t>
            </a:r>
          </a:p>
          <a:p>
            <a:pPr marL="457200" indent="-457200" algn="l">
              <a:buAutoNum type="alphaLcParenR"/>
            </a:pPr>
            <a:r>
              <a:rPr lang="fi-FI" sz="2400" dirty="0">
                <a:solidFill>
                  <a:schemeClr val="tx1"/>
                </a:solidFill>
                <a:latin typeface="Cambria" panose="02040503050406030204" pitchFamily="18" charset="0"/>
                <a:cs typeface="Arial" panose="020B0604020202020204" pitchFamily="34" charset="0"/>
              </a:rPr>
              <a:t>Pihak pemborong diwajibkan untuk melakukan pekerjaannya saja</a:t>
            </a:r>
          </a:p>
          <a:p>
            <a:pPr marL="457200" indent="-457200" algn="l">
              <a:buAutoNum type="alphaLcParenR"/>
            </a:pPr>
            <a:r>
              <a:rPr lang="fi-FI" sz="2400" dirty="0">
                <a:solidFill>
                  <a:schemeClr val="tx1"/>
                </a:solidFill>
                <a:latin typeface="Cambria" panose="02040503050406030204" pitchFamily="18" charset="0"/>
                <a:cs typeface="Arial" panose="020B0604020202020204" pitchFamily="34" charset="0"/>
              </a:rPr>
              <a:t>pihak pemborong selain melaksanakan pekerjaannya juga wajib untuk menyediakan bahannya.</a:t>
            </a:r>
          </a:p>
        </p:txBody>
      </p:sp>
    </p:spTree>
    <p:extLst>
      <p:ext uri="{BB962C8B-B14F-4D97-AF65-F5344CB8AC3E}">
        <p14:creationId xmlns:p14="http://schemas.microsoft.com/office/powerpoint/2010/main" val="806987359"/>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Persekutuan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Dalam bhs Belanda </a:t>
            </a:r>
            <a:r>
              <a:rPr lang="fi-FI" sz="20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fi-FI" sz="2000" i="1" dirty="0">
                <a:solidFill>
                  <a:schemeClr val="tx1"/>
                </a:solidFill>
                <a:latin typeface="Cambria" panose="02040503050406030204" pitchFamily="18" charset="0"/>
                <a:cs typeface="Arial" panose="020B0604020202020204" pitchFamily="34" charset="0"/>
                <a:sym typeface="Wingdings" panose="05000000000000000000" pitchFamily="2" charset="2"/>
              </a:rPr>
              <a:t>maatschap/venootschap</a:t>
            </a:r>
            <a:r>
              <a:rPr lang="fi-FI" sz="2000" dirty="0">
                <a:solidFill>
                  <a:schemeClr val="tx1"/>
                </a:solidFill>
                <a:latin typeface="Cambria" panose="02040503050406030204" pitchFamily="18" charset="0"/>
                <a:cs typeface="Arial" panose="020B0604020202020204" pitchFamily="34" charset="0"/>
                <a:sym typeface="Wingdings" panose="05000000000000000000" pitchFamily="2" charset="2"/>
              </a:rPr>
              <a:t>, </a:t>
            </a:r>
          </a:p>
          <a:p>
            <a:pPr algn="l"/>
            <a:r>
              <a:rPr lang="fi-FI" sz="2000" dirty="0">
                <a:solidFill>
                  <a:schemeClr val="tx1"/>
                </a:solidFill>
                <a:latin typeface="Cambria" panose="02040503050406030204" pitchFamily="18" charset="0"/>
                <a:cs typeface="Arial" panose="020B0604020202020204" pitchFamily="34" charset="0"/>
                <a:sym typeface="Wingdings" panose="05000000000000000000" pitchFamily="2" charset="2"/>
              </a:rPr>
              <a:t>       Dalam bhs Inggris  </a:t>
            </a:r>
            <a:r>
              <a:rPr lang="fi-FI" sz="2000" i="1" dirty="0">
                <a:solidFill>
                  <a:schemeClr val="tx1"/>
                </a:solidFill>
                <a:latin typeface="Cambria" panose="02040503050406030204" pitchFamily="18" charset="0"/>
                <a:cs typeface="Arial" panose="020B0604020202020204" pitchFamily="34" charset="0"/>
                <a:sym typeface="Wingdings" panose="05000000000000000000" pitchFamily="2" charset="2"/>
              </a:rPr>
              <a:t>partnership</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Persetujuan dengan mana dua orang atau lebih mengikatkan dirinya untuk memasukkan sesuatu dalam persekutuan dengan maksud untuk membagi keuntungan yang terjadi karenanya. </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Persekutuan merupakan bentuk perjanjian yang paling sederhana dalam tujuan utk mendapat keuntungan bersama.</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Dalam pelaksanaannya, pada persekutuan akan terdapat beberapa perjanjian lainnya yaitu perjanjian kerja, perjanjian batas waktu persekutuan, perjanjian sekutu dengan pihak ketiga, perjanjian pembagian keuntungan, serta perjanjian – perjanjian lainnya.</a:t>
            </a:r>
          </a:p>
        </p:txBody>
      </p:sp>
    </p:spTree>
    <p:extLst>
      <p:ext uri="{BB962C8B-B14F-4D97-AF65-F5344CB8AC3E}">
        <p14:creationId xmlns:p14="http://schemas.microsoft.com/office/powerpoint/2010/main" val="1691942150"/>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Persekutuan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Perjanjian persekutuan berbeda dengan perjanjian-perjanjian lainnya yang juga bertujuan untuk mencari keuntungan bersama seperti Firma, maupun PT.</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Sebagai gambaran jika A , B dan C mengikatkan diri dalam persekutuan, maka tindakan maupun berbagai perjanjian yang dilakukan oleh A ke luar adalah menjadi tanggung jawabnya sendiri.</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Berbeda dengan Firma, dimana jika salah satu peseronya melakukan perjanjian maka menurut UU mempunyai wewenang untuk mengikatkan kawan-kawan pesero lainnya kpd pihak ketiga.</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Kapan berakhirnya persekutuan?</a:t>
            </a:r>
          </a:p>
        </p:txBody>
      </p:sp>
    </p:spTree>
    <p:extLst>
      <p:ext uri="{BB962C8B-B14F-4D97-AF65-F5344CB8AC3E}">
        <p14:creationId xmlns:p14="http://schemas.microsoft.com/office/powerpoint/2010/main" val="1802807227"/>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Perkumpulan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Disebut juga perhimpunan, yaitu perjanjian yang dibuat oleh para pihak yang bertujuan untuk mencapai tujuan tertentu dengan tidak mencari keuntungan tertentu.</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Dalam hal mana kerja sama ini disusun dengan bentuk dan cara sebagaimana yang diatur dalam Anggaran Dasar.</a:t>
            </a:r>
          </a:p>
          <a:p>
            <a:pPr marL="457200" indent="-457200" algn="l">
              <a:buFont typeface="Arial" panose="020B0604020202020204" pitchFamily="34" charset="0"/>
              <a:buChar char="•"/>
            </a:pPr>
            <a:r>
              <a:rPr lang="fi-FI" sz="2000" dirty="0">
                <a:solidFill>
                  <a:schemeClr val="tx1"/>
                </a:solidFill>
                <a:latin typeface="Cambria" panose="02040503050406030204" pitchFamily="18" charset="0"/>
                <a:cs typeface="Arial" panose="020B0604020202020204" pitchFamily="34" charset="0"/>
              </a:rPr>
              <a:t>Subekti dalam bukunya menyebutkan bhw, pada dasarnya tidak lazim suatu Perkumpulan dianggap sebagai bentuk perjanjian, dikarenakan pengaturan terhadap tidak terdapat pada Buku Ketiga KUH Perdata melainkan pada Buku Pertama Bagian tentang Orang, Perihal Perbuatan Hukum.</a:t>
            </a:r>
          </a:p>
        </p:txBody>
      </p:sp>
    </p:spTree>
    <p:extLst>
      <p:ext uri="{BB962C8B-B14F-4D97-AF65-F5344CB8AC3E}">
        <p14:creationId xmlns:p14="http://schemas.microsoft.com/office/powerpoint/2010/main" val="3959848047"/>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Hibah</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Hibah adalah suatu perjanjian dengan mana si penghibah (pemberi hibah) pada masa hidupnya, dengan cuma-cuma dan tidak dapat ditarik kembali, menyerahkan sesuatu barang guna keperluan si penerima hibah yang menerima penyerahan tersebut. </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Ketentuan dalam pengibahan juga mensyaratkan bahwa si penghibah tidak boleh memperjanjikan bahwa ia tetap berkuasa untuk menjual atau memberikan kepada orang lain suatu barang yang termasuk dalam penghibahan.</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Jika hal tsb terjadi, maka hibah batal.</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Apa perbedaan hibah dengan wasiat?</a:t>
            </a:r>
          </a:p>
        </p:txBody>
      </p:sp>
    </p:spTree>
    <p:extLst>
      <p:ext uri="{BB962C8B-B14F-4D97-AF65-F5344CB8AC3E}">
        <p14:creationId xmlns:p14="http://schemas.microsoft.com/office/powerpoint/2010/main" val="1065293145"/>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Penitipan Barang</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Penitipan barang merupakan suatu perjanian riil yang baru akan terjadi apabila seseorang telah menerima sesuatu barang dari seorang lain dengan syarat bahwa ia akan menyimpannya dengan mengembalikanya dalam wujud asal.</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Dasar hukumnya pada Pasal 1694 KUH Perdata.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Penitipan dapat terjadi karena persetujuan para pihak atau karena adanya putusan atau penetapan dari pengadilan. </a:t>
            </a:r>
          </a:p>
        </p:txBody>
      </p:sp>
    </p:spTree>
    <p:extLst>
      <p:ext uri="{BB962C8B-B14F-4D97-AF65-F5344CB8AC3E}">
        <p14:creationId xmlns:p14="http://schemas.microsoft.com/office/powerpoint/2010/main" val="4053351532"/>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Pinjam Pakai</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dengan mana pihak yang satu memberikan suatu barang kepada pihak yang lainnya untuk dipakai dengan cuma-cuma.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Dengan syarat bahwa yang menerima barang ini setelah memakai atau setelah lewat waktu tertentu akan mengembalikannya.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pinjam pakai mensyaratkan pihak yang meminjam pakai untuk mengembalikan barangnya dan memperlakukan barangnya dengan iktikad baik </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Terhadap objeknya ditentukan adalah setiap barang yang dapat dipakai oleh orang dan mempunyai sifat tidak musnah karena pemakaian.</a:t>
            </a:r>
          </a:p>
        </p:txBody>
      </p:sp>
    </p:spTree>
    <p:extLst>
      <p:ext uri="{BB962C8B-B14F-4D97-AF65-F5344CB8AC3E}">
        <p14:creationId xmlns:p14="http://schemas.microsoft.com/office/powerpoint/2010/main" val="207677422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Hukum </a:t>
            </a:r>
            <a:r>
              <a:rPr lang="en-ID" sz="2400" dirty="0" err="1">
                <a:solidFill>
                  <a:schemeClr val="tx1"/>
                </a:solidFill>
                <a:latin typeface="Cambria" panose="02040503050406030204" pitchFamily="18" charset="0"/>
                <a:cs typeface="Arial" panose="020B0604020202020204" pitchFamily="34" charset="0"/>
              </a:rPr>
              <a:t>kontrak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merupakan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setiap</a:t>
            </a:r>
            <a:r>
              <a:rPr lang="en-ID" sz="2400" dirty="0">
                <a:solidFill>
                  <a:schemeClr val="tx1"/>
                </a:solidFill>
                <a:latin typeface="Cambria" panose="02040503050406030204" pitchFamily="18" charset="0"/>
                <a:cs typeface="Arial" panose="020B0604020202020204" pitchFamily="34" charset="0"/>
              </a:rPr>
              <a:t> orang yang </a:t>
            </a:r>
            <a:r>
              <a:rPr lang="en-ID" sz="2400" dirty="0" err="1">
                <a:solidFill>
                  <a:schemeClr val="tx1"/>
                </a:solidFill>
                <a:latin typeface="Cambria" panose="02040503050406030204" pitchFamily="18" charset="0"/>
                <a:cs typeface="Arial" panose="020B0604020202020204" pitchFamily="34" charset="0"/>
              </a:rPr>
              <a:t>membuat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kontrak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terikat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kontrak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p>
          <a:p>
            <a:pPr marL="457200" indent="-4572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1319 </a:t>
            </a:r>
            <a:r>
              <a:rPr lang="en-ID" sz="2400" dirty="0" err="1">
                <a:solidFill>
                  <a:schemeClr val="tx1"/>
                </a:solidFill>
                <a:latin typeface="Cambria" panose="02040503050406030204" pitchFamily="18" charset="0"/>
                <a:cs typeface="Arial" panose="020B0604020202020204" pitchFamily="34" charset="0"/>
              </a:rPr>
              <a:t>KUHPerdata</a:t>
            </a:r>
            <a:r>
              <a:rPr lang="en-ID" sz="2400" dirty="0">
                <a:solidFill>
                  <a:schemeClr val="tx1"/>
                </a:solidFill>
                <a:latin typeface="Cambria" panose="02040503050406030204" pitchFamily="18" charset="0"/>
                <a:cs typeface="Arial" panose="020B0604020202020204" pitchFamily="34" charset="0"/>
              </a:rPr>
              <a:t>:</a:t>
            </a:r>
          </a:p>
          <a:p>
            <a:pPr algn="l"/>
            <a:r>
              <a:rPr lang="en-ID" sz="2400" dirty="0">
                <a:solidFill>
                  <a:schemeClr val="tx1"/>
                </a:solidFill>
                <a:latin typeface="Cambria" panose="02040503050406030204" pitchFamily="18" charset="0"/>
                <a:cs typeface="Arial" panose="020B0604020202020204" pitchFamily="34" charset="0"/>
              </a:rPr>
              <a:t>“</a:t>
            </a:r>
            <a:r>
              <a:rPr lang="en-ID" sz="2400" i="1" dirty="0" err="1">
                <a:solidFill>
                  <a:schemeClr val="tx1"/>
                </a:solidFill>
                <a:latin typeface="Cambria" panose="02040503050406030204" pitchFamily="18" charset="0"/>
                <a:cs typeface="Arial" panose="020B0604020202020204" pitchFamily="34" charset="0"/>
              </a:rPr>
              <a:t>semua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perjanjian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baik</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mempunyai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nama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khusus</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maupun</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tidak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dikenal</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nama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tertentu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tunduk</a:t>
            </a:r>
            <a:r>
              <a:rPr lang="en-ID" sz="2400" i="1" dirty="0">
                <a:solidFill>
                  <a:schemeClr val="tx1"/>
                </a:solidFill>
                <a:latin typeface="Cambria" panose="02040503050406030204" pitchFamily="18" charset="0"/>
                <a:cs typeface="Arial" panose="020B0604020202020204" pitchFamily="34" charset="0"/>
              </a:rPr>
              <a:t> pada </a:t>
            </a:r>
            <a:r>
              <a:rPr lang="en-ID" sz="2400" i="1" dirty="0" err="1">
                <a:solidFill>
                  <a:schemeClr val="tx1"/>
                </a:solidFill>
                <a:latin typeface="Cambria" panose="02040503050406030204" pitchFamily="18" charset="0"/>
                <a:cs typeface="Arial" panose="020B0604020202020204" pitchFamily="34" charset="0"/>
              </a:rPr>
              <a:t>peraturan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umum</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termuat</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dalam</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bab</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ini</a:t>
            </a:r>
            <a:r>
              <a:rPr lang="en-ID" sz="2400" i="1" dirty="0">
                <a:solidFill>
                  <a:schemeClr val="tx1"/>
                </a:solidFill>
                <a:latin typeface="Cambria" panose="02040503050406030204" pitchFamily="18" charset="0"/>
                <a:cs typeface="Arial" panose="020B0604020202020204" pitchFamily="34" charset="0"/>
              </a:rPr>
              <a:t> dan </a:t>
            </a:r>
            <a:r>
              <a:rPr lang="en-ID" sz="2400" i="1" dirty="0" err="1">
                <a:solidFill>
                  <a:schemeClr val="tx1"/>
                </a:solidFill>
                <a:latin typeface="Cambria" panose="02040503050406030204" pitchFamily="18" charset="0"/>
                <a:cs typeface="Arial" panose="020B0604020202020204" pitchFamily="34" charset="0"/>
              </a:rPr>
              <a:t>bab</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lalu</a:t>
            </a:r>
            <a:r>
              <a:rPr lang="en-ID" sz="2400" dirty="0">
                <a:solidFill>
                  <a:schemeClr val="tx1"/>
                </a:solidFill>
                <a:latin typeface="Cambria" panose="02040503050406030204" pitchFamily="18" charset="0"/>
                <a:cs typeface="Arial" panose="020B0604020202020204" pitchFamily="34" charset="0"/>
              </a:rPr>
              <a:t>”</a:t>
            </a:r>
          </a:p>
          <a:p>
            <a:pPr marL="457200" indent="-457200" algn="l">
              <a:buFont typeface="Arial" panose="020B0604020202020204" pitchFamily="34" charset="0"/>
              <a:buChar char="•"/>
            </a:pP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50146010"/>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Pinjam Meminjam</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Merupakan suatu perjanjian dengan mana pihak yang satu memberikan kepada pihak yang lain suatu jumlah tertentu barang-barang yang habis karena pemakaian, </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Dengan syarat bahwa pihak yang terakhir ini akan mengembalikan sejumlah yang sama dari jenis dan mutu yang sama pula. (1754 KUHPerdata)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pinjam meminjam mensyaratkan bahwa pihak yang meminjamkan barang tidak boleh meminta kembali apa yang telah dipinjamkannya sebelum lewatnya waktu yang telah ditentukan dalam perjanjian </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Sedangkan si peminjam berkewajiban untuk mengembalikanya dalam bentuk dan jumlah serta mutu yang sama.</a:t>
            </a:r>
          </a:p>
        </p:txBody>
      </p:sp>
    </p:spTree>
    <p:extLst>
      <p:ext uri="{BB962C8B-B14F-4D97-AF65-F5344CB8AC3E}">
        <p14:creationId xmlns:p14="http://schemas.microsoft.com/office/powerpoint/2010/main" val="1671420459"/>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Perjanjian Untung-untungan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ini adalah suatu perbuatan yang hasilnya, mengenai untung ruginya, baik bagi semua pihak, maupun bagi sementara pihak adalah bergantung pada suatu keadaan yang belum tentu. (1774 KUHPerdata)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Cthnya perjanjian pertanggungan seperti pada perjanjian asuransi. </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Pihak yg satu berkewajiban utk membayar suatu angsuran (premi) dalam jangka waktu yg telah disepakati, dan pihak lainnya berkewajiban memberi sejumlah uang pada pihak pertama ketika ada kejadian tertentu.</a:t>
            </a:r>
          </a:p>
        </p:txBody>
      </p:sp>
    </p:spTree>
    <p:extLst>
      <p:ext uri="{BB962C8B-B14F-4D97-AF65-F5344CB8AC3E}">
        <p14:creationId xmlns:p14="http://schemas.microsoft.com/office/powerpoint/2010/main" val="1640879925"/>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Pemberian Kuasa</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Persetujuan atau perjanjian dengan mana seorang memberikan kekuasaan (wewenang) kepada seorang lain, yang menerima nya untuk mewakili kepentingan orang yang memberikan kuasa.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Kuasa dapat diberikan dalam suatu akte umum; tulisan di bawah tangan; bahkan dengan sepucuk surat ataupun lisan. </a:t>
            </a:r>
          </a:p>
        </p:txBody>
      </p:sp>
    </p:spTree>
    <p:extLst>
      <p:ext uri="{BB962C8B-B14F-4D97-AF65-F5344CB8AC3E}">
        <p14:creationId xmlns:p14="http://schemas.microsoft.com/office/powerpoint/2010/main" val="1124828285"/>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Penanggungan </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Penanggungan adalah persetujuan dengan mana seorang pihak ketiga, guna kepentingan si berpiutang mengikatkan diri untuk memenuhi perikatannya si berhutang ketika orang ini sendiri tidak memenuhinya.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penanggungan memiliki ciri dilakukan dengan atau secara sukarela, dalam hal mana pihak ketiga tersebut sama sekali tidak mempunyai urusan dan kepentingan apa-apa dalam perjanjian yang dibuat oleh debitur dan kreditur.</a:t>
            </a:r>
          </a:p>
        </p:txBody>
      </p:sp>
    </p:spTree>
    <p:extLst>
      <p:ext uri="{BB962C8B-B14F-4D97-AF65-F5344CB8AC3E}">
        <p14:creationId xmlns:p14="http://schemas.microsoft.com/office/powerpoint/2010/main" val="3315861446"/>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Perdamaian </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Pasal 1851 KUH Perdata mengatur tentang perjanjian perdamaian yang merupakan perjanjian dengan mana kedua belah pihak dengan menyerahkan, menjanjikan, atau menahan suatu barang mengakhiri suatu perkara yang sedang bergantung atau mencegah timbulnya suatu perkara.</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perdamaian harus dibuat dalam bentuk tertulis, apabila terjadi perdamaian dibuat secara tidak tertulis adalah tidak sah.</a:t>
            </a:r>
          </a:p>
        </p:txBody>
      </p:sp>
    </p:spTree>
    <p:extLst>
      <p:ext uri="{BB962C8B-B14F-4D97-AF65-F5344CB8AC3E}">
        <p14:creationId xmlns:p14="http://schemas.microsoft.com/office/powerpoint/2010/main" val="215298130"/>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Pengangkutan </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Perjanjian pengangkutan adalah perjanjian timbal balik antara pengangkut dengan pengirim dalam hal mana pengangkut mengikatkan diri untuk menyelenggarakan pengangkutan barang dan/atau orang dari suatu tempat ke tempat tujuan tertentu dengan selamat,</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Sedangkan pengirim adalah mengikatkan diri untuk membayar uang angkutan.</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Apa objek perjanjian pengangkutan?</a:t>
            </a:r>
          </a:p>
          <a:p>
            <a:pPr marL="457200" indent="-457200" algn="l">
              <a:buFont typeface="Arial" panose="020B0604020202020204" pitchFamily="34" charset="0"/>
              <a:buChar char="•"/>
            </a:pPr>
            <a:r>
              <a:rPr lang="fi-FI" sz="2400" dirty="0">
                <a:solidFill>
                  <a:schemeClr val="tx1"/>
                </a:solidFill>
                <a:latin typeface="Cambria" panose="02040503050406030204" pitchFamily="18" charset="0"/>
                <a:cs typeface="Arial" panose="020B0604020202020204" pitchFamily="34" charset="0"/>
              </a:rPr>
              <a:t>contoh? </a:t>
            </a:r>
          </a:p>
          <a:p>
            <a:pPr marL="457200" indent="-457200" algn="l">
              <a:buFont typeface="Arial" panose="020B0604020202020204" pitchFamily="34" charset="0"/>
              <a:buChar char="•"/>
            </a:pPr>
            <a:endParaRPr lang="fi-FI"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09382444"/>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selain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ketentuan</a:t>
            </a:r>
            <a:r>
              <a:rPr lang="en-ID" sz="2400" dirty="0">
                <a:solidFill>
                  <a:schemeClr val="tx1"/>
                </a:solidFill>
                <a:latin typeface="Cambria" panose="02040503050406030204" pitchFamily="18" charset="0"/>
                <a:cs typeface="Arial" panose="020B0604020202020204" pitchFamily="34" charset="0"/>
              </a:rPr>
              <a:t> KUH </a:t>
            </a:r>
            <a:r>
              <a:rPr lang="en-ID" sz="2400" dirty="0" err="1">
                <a:solidFill>
                  <a:schemeClr val="tx1"/>
                </a:solidFill>
                <a:latin typeface="Cambria" panose="02040503050406030204" pitchFamily="18" charset="0"/>
                <a:cs typeface="Arial" panose="020B0604020202020204" pitchFamily="34" charset="0"/>
              </a:rPr>
              <a:t>Perdata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lahir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akibat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perkembangan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kondisi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kemasyarakatan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sepanjang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melanggar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ketentuan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perundang-undangan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ketertiban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umum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kesusilaan</a:t>
            </a:r>
            <a:r>
              <a:rPr lang="en-ID" sz="2400" dirty="0">
                <a:solidFill>
                  <a:schemeClr val="tx1"/>
                </a:solidFill>
                <a:latin typeface="Cambria" panose="02040503050406030204" pitchFamily="18" charset="0"/>
                <a:cs typeface="Arial" panose="020B0604020202020204" pitchFamily="34" charset="0"/>
              </a:rPr>
              <a:t>.</a:t>
            </a:r>
          </a:p>
          <a:p>
            <a:pPr marL="457200" indent="-45720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Pada </a:t>
            </a:r>
            <a:r>
              <a:rPr lang="en-ID" sz="2400" dirty="0" err="1">
                <a:solidFill>
                  <a:schemeClr val="tx1"/>
                </a:solidFill>
                <a:latin typeface="Cambria" panose="02040503050406030204" pitchFamily="18" charset="0"/>
                <a:cs typeface="Arial" panose="020B0604020202020204" pitchFamily="34" charset="0"/>
              </a:rPr>
              <a:t>saat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berkembang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cukup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banyak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jenis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baru</a:t>
            </a:r>
            <a:r>
              <a:rPr lang="en-ID" sz="2400" dirty="0">
                <a:solidFill>
                  <a:schemeClr val="tx1"/>
                </a:solidFill>
                <a:latin typeface="Cambria" panose="02040503050406030204" pitchFamily="18" charset="0"/>
                <a:cs typeface="Arial" panose="020B0604020202020204" pitchFamily="34" charset="0"/>
              </a:rPr>
              <a:t>.</a:t>
            </a:r>
          </a:p>
          <a:p>
            <a:pPr algn="l"/>
            <a:endParaRPr lang="en-ID" sz="2400" dirty="0">
              <a:solidFill>
                <a:schemeClr val="tx1"/>
              </a:solidFill>
              <a:latin typeface="Cambria" panose="02040503050406030204" pitchFamily="18" charset="0"/>
              <a:cs typeface="Arial" panose="020B0604020202020204" pitchFamily="34" charset="0"/>
            </a:endParaRPr>
          </a:p>
          <a:p>
            <a:pPr marL="457200" indent="-457200" algn="l">
              <a:buFont typeface="Arial" panose="020B0604020202020204" pitchFamily="34" charset="0"/>
              <a:buChar char="•"/>
            </a:pPr>
            <a:endParaRPr lang="en-ID" sz="2400" dirty="0">
              <a:solidFill>
                <a:schemeClr val="tx1"/>
              </a:solidFill>
              <a:latin typeface="Cambria" panose="02040503050406030204" pitchFamily="18" charset="0"/>
              <a:cs typeface="Arial" panose="020B0604020202020204" pitchFamily="34" charset="0"/>
            </a:endParaRPr>
          </a:p>
          <a:p>
            <a:pPr marL="457200" indent="-457200" algn="l">
              <a:buFont typeface="Arial" panose="020B0604020202020204" pitchFamily="34" charset="0"/>
              <a:buChar char="•"/>
            </a:pP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98842925"/>
      </p:ext>
    </p:extLst>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052736"/>
            <a:ext cx="8229600" cy="507342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a:pPr>
            <a:r>
              <a:rPr lang="en-ID" sz="2400" b="1" dirty="0" err="1">
                <a:solidFill>
                  <a:schemeClr val="tx1"/>
                </a:solidFill>
                <a:latin typeface="Cambria" panose="02040503050406030204" pitchFamily="18" charset="0"/>
                <a:cs typeface="Arial" panose="020B0604020202020204" pitchFamily="34" charset="0"/>
              </a:rPr>
              <a:t>Perjanjian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Keagenan</a:t>
            </a:r>
            <a:r>
              <a:rPr lang="en-ID" sz="2400" dirty="0">
                <a:solidFill>
                  <a:schemeClr val="tx1"/>
                </a:solidFill>
                <a:latin typeface="Cambria" panose="02040503050406030204" pitchFamily="18" charset="0"/>
                <a:cs typeface="Arial" panose="020B0604020202020204" pitchFamily="34" charset="0"/>
              </a:rPr>
              <a:t> </a:t>
            </a:r>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algn="l"/>
            <a:r>
              <a:rPr lang="sv-SE" sz="2400" dirty="0">
                <a:solidFill>
                  <a:schemeClr val="tx1"/>
                </a:solidFill>
                <a:latin typeface="Cambria" panose="02040503050406030204" pitchFamily="18" charset="0"/>
                <a:cs typeface="Arial" panose="020B0604020202020204" pitchFamily="34" charset="0"/>
                <a:sym typeface="Wingdings" panose="05000000000000000000" pitchFamily="2" charset="2"/>
              </a:rPr>
              <a:t>dimana agen adalah perusahaan yang bertindak atas nama </a:t>
            </a:r>
            <a:r>
              <a:rPr lang="sv-SE" sz="2400" i="1" dirty="0">
                <a:solidFill>
                  <a:schemeClr val="tx1"/>
                </a:solidFill>
                <a:latin typeface="Cambria" panose="02040503050406030204" pitchFamily="18" charset="0"/>
                <a:cs typeface="Arial" panose="020B0604020202020204" pitchFamily="34" charset="0"/>
                <a:sym typeface="Wingdings" panose="05000000000000000000" pitchFamily="2" charset="2"/>
              </a:rPr>
              <a:t>prinsiple</a:t>
            </a:r>
            <a:r>
              <a:rPr lang="sv-SE" sz="2400" dirty="0">
                <a:solidFill>
                  <a:schemeClr val="tx1"/>
                </a:solidFill>
                <a:latin typeface="Cambria" panose="02040503050406030204" pitchFamily="18" charset="0"/>
                <a:cs typeface="Arial" panose="020B0604020202020204" pitchFamily="34" charset="0"/>
                <a:sym typeface="Wingdings" panose="05000000000000000000" pitchFamily="2" charset="2"/>
              </a:rPr>
              <a:t> untuk kemudian menyalurkannya kepada konsumen dengan mendapatkan komisi.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tetap</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menjadi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milik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i="1" dirty="0">
                <a:solidFill>
                  <a:schemeClr val="tx1"/>
                </a:solidFill>
                <a:latin typeface="Cambria" panose="02040503050406030204" pitchFamily="18" charset="0"/>
                <a:cs typeface="Arial" panose="020B0604020202020204" pitchFamily="34" charset="0"/>
                <a:sym typeface="Wingdings" panose="05000000000000000000" pitchFamily="2" charset="2"/>
              </a:rPr>
              <a:t>principle.</a:t>
            </a:r>
          </a:p>
          <a:p>
            <a:pPr marL="457200" indent="-457200" algn="l">
              <a:buFont typeface="+mj-lt"/>
              <a:buAutoNum type="arabicPeriod" startAt="2"/>
            </a:pP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rPr>
              <a:t> Distributor</a:t>
            </a:r>
          </a:p>
          <a:p>
            <a:pPr algn="l"/>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Distributor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bertindak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atas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namanya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sendiri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ia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membeli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produsen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dan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menjualnya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kembali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kepada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konsumen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untuk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kepentingan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sendiri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a:p>
            <a:pPr algn="l"/>
            <a:endParaRPr lang="en-ID" sz="2400"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55673495"/>
      </p:ext>
    </p:extLst>
  </p:cSld>
  <p:clrMapOvr>
    <a:masterClrMapping/>
  </p:clrMapOvr>
  <p:transition spd="slow">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052736"/>
            <a:ext cx="8229600" cy="507342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3"/>
            </a:pPr>
            <a:r>
              <a:rPr lang="en-ID" sz="2400" b="1" dirty="0" err="1">
                <a:solidFill>
                  <a:schemeClr val="tx1"/>
                </a:solidFill>
                <a:latin typeface="Cambria" panose="02040503050406030204" pitchFamily="18" charset="0"/>
                <a:cs typeface="Arial" panose="020B0604020202020204" pitchFamily="34" charset="0"/>
              </a:rPr>
              <a:t>Perjanjian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Pembiayaan</a:t>
            </a:r>
            <a:endParaRPr lang="en-ID" sz="2400" b="1" dirty="0">
              <a:solidFill>
                <a:schemeClr val="tx1"/>
              </a:solidFill>
              <a:latin typeface="Cambria" panose="02040503050406030204" pitchFamily="18" charset="0"/>
              <a:cs typeface="Arial" panose="020B0604020202020204" pitchFamily="34" charset="0"/>
            </a:endParaRPr>
          </a:p>
          <a:p>
            <a:pPr algn="l"/>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Sewa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Guna Usaha </a:t>
            </a:r>
            <a:r>
              <a:rPr lang="en-ID" sz="2400" i="1" dirty="0">
                <a:solidFill>
                  <a:schemeClr val="tx1"/>
                </a:solidFill>
                <a:latin typeface="Cambria" panose="02040503050406030204" pitchFamily="18" charset="0"/>
                <a:cs typeface="Arial" panose="020B0604020202020204" pitchFamily="34" charset="0"/>
                <a:sym typeface="Wingdings" panose="05000000000000000000" pitchFamily="2" charset="2"/>
              </a:rPr>
              <a:t>(leasing),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anjak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piutang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modal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ventura</a:t>
            </a:r>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marL="457200" indent="-457200" algn="l">
              <a:buFont typeface="+mj-lt"/>
              <a:buAutoNum type="arabicPeriod" startAt="4"/>
            </a:pP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Kredit</a:t>
            </a:r>
            <a:endPar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algn="l"/>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Kesepakatan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pinjam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meminjam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antara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pihak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bank dan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pihak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lain yang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mewajibkan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pihak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peminjam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untuk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melunasi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utangnya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setelah</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jangka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waktu</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tertentu</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dengan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jumlah</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bunga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imbalan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atau</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pembagian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keuntungan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a:p>
            <a:pPr marL="457200" indent="-457200" algn="l">
              <a:buFont typeface="+mj-lt"/>
              <a:buAutoNum type="arabicPeriod" startAt="5"/>
            </a:pP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Pembiayaan</a:t>
            </a:r>
            <a:r>
              <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b="1" dirty="0" err="1">
                <a:solidFill>
                  <a:schemeClr val="tx1"/>
                </a:solidFill>
                <a:latin typeface="Cambria" panose="02040503050406030204" pitchFamily="18" charset="0"/>
                <a:cs typeface="Arial" panose="020B0604020202020204" pitchFamily="34" charset="0"/>
                <a:sym typeface="Wingdings" panose="05000000000000000000" pitchFamily="2" charset="2"/>
              </a:rPr>
              <a:t>Konsumen</a:t>
            </a:r>
            <a:endParaRPr lang="en-ID" sz="2400" b="1"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algn="l"/>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penyediaan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dana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bagi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konsumen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untuk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pembelian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yang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pembayarannya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dilakukan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secara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angsuran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p:txBody>
      </p:sp>
    </p:spTree>
    <p:extLst>
      <p:ext uri="{BB962C8B-B14F-4D97-AF65-F5344CB8AC3E}">
        <p14:creationId xmlns:p14="http://schemas.microsoft.com/office/powerpoint/2010/main" val="510856458"/>
      </p:ext>
    </p:extLst>
  </p:cSld>
  <p:clrMapOvr>
    <a:masterClrMapping/>
  </p:clrMapOvr>
  <p:transition spd="slow">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052736"/>
            <a:ext cx="8229600" cy="507342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6"/>
            </a:pPr>
            <a:r>
              <a:rPr lang="en-ID" sz="2400" b="1" dirty="0" err="1">
                <a:solidFill>
                  <a:schemeClr val="tx1"/>
                </a:solidFill>
                <a:latin typeface="Cambria" panose="02040503050406030204" pitchFamily="18" charset="0"/>
                <a:cs typeface="Arial" panose="020B0604020202020204" pitchFamily="34" charset="0"/>
              </a:rPr>
              <a:t>Perjanjian</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Kartu</a:t>
            </a:r>
            <a:r>
              <a:rPr lang="en-ID" sz="2400" b="1" dirty="0">
                <a:solidFill>
                  <a:schemeClr val="tx1"/>
                </a:solidFill>
                <a:latin typeface="Cambria" panose="02040503050406030204" pitchFamily="18" charset="0"/>
                <a:cs typeface="Arial" panose="020B0604020202020204" pitchFamily="34" charset="0"/>
              </a:rPr>
              <a:t> </a:t>
            </a:r>
            <a:r>
              <a:rPr lang="en-ID" sz="2400" b="1" dirty="0" err="1">
                <a:solidFill>
                  <a:schemeClr val="tx1"/>
                </a:solidFill>
                <a:latin typeface="Cambria" panose="02040503050406030204" pitchFamily="18" charset="0"/>
                <a:cs typeface="Arial" panose="020B0604020202020204" pitchFamily="34" charset="0"/>
              </a:rPr>
              <a:t>Kredit</a:t>
            </a:r>
            <a:endParaRPr lang="en-ID" sz="2400" b="1" dirty="0">
              <a:solidFill>
                <a:schemeClr val="tx1"/>
              </a:solidFill>
              <a:latin typeface="Cambria" panose="02040503050406030204" pitchFamily="18" charset="0"/>
              <a:cs typeface="Arial" panose="020B0604020202020204" pitchFamily="34" charset="0"/>
            </a:endParaRPr>
          </a:p>
          <a:p>
            <a:pPr algn="l"/>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untuk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menerbitkan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kartu</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kredit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oleh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pihak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perbankan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yang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dapat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dimanfaatkan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oleh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pemegangnya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untuk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pembayaran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dan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jasa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a:p>
            <a:pPr algn="l"/>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algn="l"/>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Selain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tersebut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di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atas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perkembangannya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di dunia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internasional</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juga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dikenal</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i="1" dirty="0">
                <a:solidFill>
                  <a:schemeClr val="tx1"/>
                </a:solidFill>
                <a:latin typeface="Cambria" panose="02040503050406030204" pitchFamily="18" charset="0"/>
                <a:cs typeface="Arial" panose="020B0604020202020204" pitchFamily="34" charset="0"/>
                <a:sym typeface="Wingdings" panose="05000000000000000000" pitchFamily="2" charset="2"/>
              </a:rPr>
              <a:t>joint venture, joint enterprise, license agreement, franchising agreement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dan lain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sebagainya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p:txBody>
      </p:sp>
    </p:spTree>
    <p:extLst>
      <p:ext uri="{BB962C8B-B14F-4D97-AF65-F5344CB8AC3E}">
        <p14:creationId xmlns:p14="http://schemas.microsoft.com/office/powerpoint/2010/main" val="3972860101"/>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Berdasarkan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pasal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tersebut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maka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diketahui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bahwa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suatu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perjanjian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terbagi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menjadi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dua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macam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yaitu</a:t>
            </a:r>
            <a:r>
              <a:rPr lang="en-US" sz="2400" dirty="0">
                <a:solidFill>
                  <a:schemeClr val="tx1"/>
                </a:solidFill>
                <a:latin typeface="Cambria" panose="02040503050406030204" pitchFamily="18" charset="0"/>
                <a:cs typeface="Arial" panose="020B0604020202020204" pitchFamily="34" charset="0"/>
              </a:rPr>
              <a:t> :</a:t>
            </a:r>
          </a:p>
          <a:p>
            <a:pPr algn="l"/>
            <a:endParaRPr lang="en-US" sz="2400" dirty="0">
              <a:solidFill>
                <a:schemeClr val="tx1"/>
              </a:solidFill>
              <a:latin typeface="Cambria" panose="02040503050406030204" pitchFamily="18" charset="0"/>
              <a:cs typeface="Arial" panose="020B0604020202020204" pitchFamily="34" charset="0"/>
            </a:endParaRPr>
          </a:p>
        </p:txBody>
      </p:sp>
      <p:sp>
        <p:nvSpPr>
          <p:cNvPr id="2" name="Rectangle: Rounded Corners 1">
            <a:extLst>
              <a:ext uri="{FF2B5EF4-FFF2-40B4-BE49-F238E27FC236}">
                <a16:creationId xmlns:a16="http://schemas.microsoft.com/office/drawing/2014/main" id="{1D0B7237-C17B-61C0-73E5-99AD716D221B}"/>
              </a:ext>
            </a:extLst>
          </p:cNvPr>
          <p:cNvSpPr/>
          <p:nvPr/>
        </p:nvSpPr>
        <p:spPr>
          <a:xfrm>
            <a:off x="899592" y="3140968"/>
            <a:ext cx="2664296" cy="136815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err="1"/>
              <a:t>Perjanjian</a:t>
            </a:r>
            <a:r>
              <a:rPr lang="en-US" dirty="0"/>
              <a:t> Bernama </a:t>
            </a:r>
            <a:r>
              <a:rPr lang="en-US" i="1" dirty="0"/>
              <a:t>(</a:t>
            </a:r>
            <a:r>
              <a:rPr lang="en-US" i="1" dirty="0" err="1"/>
              <a:t>nominaat</a:t>
            </a:r>
            <a:r>
              <a:rPr lang="en-US" i="1" dirty="0"/>
              <a:t>)</a:t>
            </a:r>
            <a:endParaRPr lang="en-ID" i="1" dirty="0"/>
          </a:p>
        </p:txBody>
      </p:sp>
      <p:sp>
        <p:nvSpPr>
          <p:cNvPr id="5" name="Rectangle: Rounded Corners 4">
            <a:extLst>
              <a:ext uri="{FF2B5EF4-FFF2-40B4-BE49-F238E27FC236}">
                <a16:creationId xmlns:a16="http://schemas.microsoft.com/office/drawing/2014/main" id="{5F124E48-00C4-CE92-089E-DE86CCAF14EF}"/>
              </a:ext>
            </a:extLst>
          </p:cNvPr>
          <p:cNvSpPr/>
          <p:nvPr/>
        </p:nvSpPr>
        <p:spPr>
          <a:xfrm>
            <a:off x="5435354" y="3140968"/>
            <a:ext cx="2664296" cy="136815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err="1"/>
              <a:t>Perjanjian</a:t>
            </a:r>
            <a:r>
              <a:rPr lang="en-US" dirty="0"/>
              <a:t> </a:t>
            </a:r>
            <a:r>
              <a:rPr lang="en-US" dirty="0" err="1"/>
              <a:t>Tidak</a:t>
            </a:r>
            <a:r>
              <a:rPr lang="en-US" dirty="0"/>
              <a:t> Bernama </a:t>
            </a:r>
            <a:r>
              <a:rPr lang="en-US" i="1" dirty="0"/>
              <a:t>(</a:t>
            </a:r>
            <a:r>
              <a:rPr lang="en-US" i="1" dirty="0" err="1"/>
              <a:t>innominaat</a:t>
            </a:r>
            <a:r>
              <a:rPr lang="en-US" i="1" dirty="0"/>
              <a:t>)</a:t>
            </a:r>
            <a:endParaRPr lang="en-ID" i="1" dirty="0"/>
          </a:p>
        </p:txBody>
      </p:sp>
    </p:spTree>
    <p:extLst>
      <p:ext uri="{BB962C8B-B14F-4D97-AF65-F5344CB8AC3E}">
        <p14:creationId xmlns:p14="http://schemas.microsoft.com/office/powerpoint/2010/main" val="2322084139"/>
      </p:ext>
    </p:extLst>
  </p:cSld>
  <p:clrMapOvr>
    <a:masterClrMapping/>
  </p:clrMapOvr>
  <p:transition spd="slow">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bernama</a:t>
            </a:r>
            <a:r>
              <a:rPr lang="en-ID" sz="2400" dirty="0">
                <a:solidFill>
                  <a:schemeClr val="tx1"/>
                </a:solidFill>
                <a:latin typeface="Cambria" panose="02040503050406030204" pitchFamily="18" charset="0"/>
                <a:cs typeface="Arial" panose="020B0604020202020204" pitchFamily="34" charset="0"/>
              </a:rPr>
              <a:t> </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dimaksudkan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timbul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tumbuh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hidup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serta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berkembang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masyarakat</a:t>
            </a:r>
            <a:r>
              <a:rPr lang="en-ID" sz="2400" dirty="0">
                <a:solidFill>
                  <a:schemeClr val="tx1"/>
                </a:solidFill>
                <a:latin typeface="Cambria" panose="02040503050406030204" pitchFamily="18" charset="0"/>
                <a:cs typeface="Arial" panose="020B0604020202020204" pitchFamily="34" charset="0"/>
              </a:rPr>
              <a:t>.</a:t>
            </a:r>
          </a:p>
          <a:p>
            <a:pPr marL="457200" indent="-4572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Bernama </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disebut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juga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dengan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khusus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dikarenakan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pengaturannya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terdapat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secara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khusus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di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KUHPerdata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p>
          <a:p>
            <a:pPr marL="457200" indent="-4572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Bernama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terdiri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dari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16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enam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belas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jenis</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5353002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Jual Beli</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Diartikan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sbg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persetujuan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yaitu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mengikatkan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dirinya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menyerahkan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kebendaan</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lain </a:t>
            </a:r>
            <a:r>
              <a:rPr lang="en-ID" sz="2400" dirty="0" err="1">
                <a:solidFill>
                  <a:schemeClr val="tx1"/>
                </a:solidFill>
                <a:latin typeface="Cambria" panose="02040503050406030204" pitchFamily="18" charset="0"/>
                <a:cs typeface="Arial" panose="020B0604020202020204" pitchFamily="34" charset="0"/>
              </a:rPr>
              <a:t>membayar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harga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diperjanjikan</a:t>
            </a:r>
            <a:r>
              <a:rPr lang="en-ID" sz="2400" dirty="0">
                <a:solidFill>
                  <a:schemeClr val="tx1"/>
                </a:solidFill>
                <a:latin typeface="Cambria" panose="02040503050406030204" pitchFamily="18" charset="0"/>
                <a:cs typeface="Arial" panose="020B0604020202020204" pitchFamily="34" charset="0"/>
              </a:rPr>
              <a:t> (1457 </a:t>
            </a:r>
            <a:r>
              <a:rPr lang="en-ID" sz="2400" dirty="0" err="1">
                <a:solidFill>
                  <a:schemeClr val="tx1"/>
                </a:solidFill>
                <a:latin typeface="Cambria" panose="02040503050406030204" pitchFamily="18" charset="0"/>
                <a:cs typeface="Arial" panose="020B0604020202020204" pitchFamily="34" charset="0"/>
              </a:rPr>
              <a:t>KUHPerdata</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Objek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jual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barang-barang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tertentu</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ditentukan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wujud</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jumlahnya</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barang-barang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undang-undang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diperjualbelikan</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Jual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dianggap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mereka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mencapai</a:t>
            </a:r>
            <a:r>
              <a:rPr lang="en-ID" sz="2400" dirty="0">
                <a:solidFill>
                  <a:schemeClr val="tx1"/>
                </a:solidFill>
                <a:latin typeface="Cambria" panose="02040503050406030204" pitchFamily="18" charset="0"/>
                <a:cs typeface="Arial" panose="020B0604020202020204" pitchFamily="34" charset="0"/>
              </a:rPr>
              <a:t> kata </a:t>
            </a:r>
            <a:r>
              <a:rPr lang="en-ID" sz="2400" dirty="0" err="1">
                <a:solidFill>
                  <a:schemeClr val="tx1"/>
                </a:solidFill>
                <a:latin typeface="Cambria" panose="02040503050406030204" pitchFamily="18" charset="0"/>
                <a:cs typeface="Arial" panose="020B0604020202020204" pitchFamily="34" charset="0"/>
              </a:rPr>
              <a:t>sepakat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tentang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harga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meskipun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benda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diserahkan</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harga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dibayarkan</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6515329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Jual Beli</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Di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jual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tegas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saja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menjadi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para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utama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penjual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rabicPeriod"/>
            </a:pPr>
            <a:r>
              <a:rPr lang="en-ID" sz="2400" dirty="0" err="1">
                <a:solidFill>
                  <a:schemeClr val="tx1"/>
                </a:solidFill>
                <a:latin typeface="Cambria" panose="02040503050406030204" pitchFamily="18" charset="0"/>
                <a:cs typeface="Arial" panose="020B0604020202020204" pitchFamily="34" charset="0"/>
              </a:rPr>
              <a:t>menyerahkan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milik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diperjualbelikan</a:t>
            </a:r>
            <a:r>
              <a:rPr lang="en-ID" sz="2400" dirty="0">
                <a:solidFill>
                  <a:schemeClr val="tx1"/>
                </a:solidFill>
                <a:latin typeface="Cambria" panose="02040503050406030204" pitchFamily="18" charset="0"/>
                <a:cs typeface="Arial" panose="020B0604020202020204" pitchFamily="34" charset="0"/>
              </a:rPr>
              <a:t> </a:t>
            </a:r>
            <a:r>
              <a:rPr lang="en-ID" sz="2400" i="1" dirty="0">
                <a:solidFill>
                  <a:schemeClr val="tx1"/>
                </a:solidFill>
                <a:latin typeface="Cambria" panose="02040503050406030204" pitchFamily="18" charset="0"/>
                <a:cs typeface="Arial" panose="020B0604020202020204" pitchFamily="34" charset="0"/>
              </a:rPr>
              <a:t>(Levering).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Tentang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penyerahan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dikaitkan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kebendaan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yaitu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bergerak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berwujud</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rabicPeriod"/>
            </a:pPr>
            <a:r>
              <a:rPr lang="en-ID" sz="2400" dirty="0" err="1">
                <a:solidFill>
                  <a:schemeClr val="tx1"/>
                </a:solidFill>
                <a:latin typeface="Cambria" panose="02040503050406030204" pitchFamily="18" charset="0"/>
                <a:cs typeface="Arial" panose="020B0604020202020204" pitchFamily="34" charset="0"/>
              </a:rPr>
              <a:t>Menanggung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terhadap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cacat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tersembunyi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meskipun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sendiri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tdk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mengetahui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cacat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tsb</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kecuali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minta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diperjanjikan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bhw</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tdk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diwajibkan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menanggung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apapun</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rabicPeriod"/>
            </a:pPr>
            <a:endParaRPr lang="en-ID" sz="2400" dirty="0">
              <a:solidFill>
                <a:schemeClr val="tx1"/>
              </a:solidFill>
              <a:latin typeface="Cambria" panose="02040503050406030204" pitchFamily="18" charset="0"/>
              <a:cs typeface="Arial" panose="020B0604020202020204" pitchFamily="34" charset="0"/>
            </a:endParaRPr>
          </a:p>
          <a:p>
            <a:pPr marL="457200" indent="-457200" algn="l">
              <a:buAutoNum type="arabicPeriod"/>
            </a:pP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57850354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Jual Beli</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rPr>
              <a:t>Kewajiban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utama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dari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pembeli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adalah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membayar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harga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pembelian</a:t>
            </a:r>
            <a:r>
              <a:rPr lang="en-ID" sz="2000" dirty="0">
                <a:solidFill>
                  <a:schemeClr val="tx1"/>
                </a:solidFill>
                <a:latin typeface="Cambria" panose="02040503050406030204" pitchFamily="18" charset="0"/>
                <a:cs typeface="Arial" panose="020B0604020202020204" pitchFamily="34" charset="0"/>
              </a:rPr>
              <a:t> pada </a:t>
            </a:r>
            <a:r>
              <a:rPr lang="en-ID" sz="2000" dirty="0" err="1">
                <a:solidFill>
                  <a:schemeClr val="tx1"/>
                </a:solidFill>
                <a:latin typeface="Cambria" panose="02040503050406030204" pitchFamily="18" charset="0"/>
                <a:cs typeface="Arial" panose="020B0604020202020204" pitchFamily="34" charset="0"/>
              </a:rPr>
              <a:t>waktu</a:t>
            </a:r>
            <a:r>
              <a:rPr lang="en-ID" sz="2000" dirty="0">
                <a:solidFill>
                  <a:schemeClr val="tx1"/>
                </a:solidFill>
                <a:latin typeface="Cambria" panose="02040503050406030204" pitchFamily="18" charset="0"/>
                <a:cs typeface="Arial" panose="020B0604020202020204" pitchFamily="34" charset="0"/>
              </a:rPr>
              <a:t> dan </a:t>
            </a:r>
            <a:r>
              <a:rPr lang="en-ID" sz="2000" dirty="0" err="1">
                <a:solidFill>
                  <a:schemeClr val="tx1"/>
                </a:solidFill>
                <a:latin typeface="Cambria" panose="02040503050406030204" pitchFamily="18" charset="0"/>
                <a:cs typeface="Arial" panose="020B0604020202020204" pitchFamily="34" charset="0"/>
              </a:rPr>
              <a:t>tempat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sebagaimana</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ditetapkan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perjanjian</a:t>
            </a:r>
            <a:r>
              <a:rPr lang="en-ID" sz="20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000" dirty="0">
                <a:solidFill>
                  <a:schemeClr val="tx1"/>
                </a:solidFill>
                <a:latin typeface="Cambria" panose="02040503050406030204" pitchFamily="18" charset="0"/>
                <a:cs typeface="Arial" panose="020B0604020202020204" pitchFamily="34" charset="0"/>
              </a:rPr>
              <a:t>Jika </a:t>
            </a:r>
            <a:r>
              <a:rPr lang="en-ID" sz="2000" dirty="0" err="1">
                <a:solidFill>
                  <a:schemeClr val="tx1"/>
                </a:solidFill>
                <a:latin typeface="Cambria" panose="02040503050406030204" pitchFamily="18" charset="0"/>
                <a:cs typeface="Arial" panose="020B0604020202020204" pitchFamily="34" charset="0"/>
              </a:rPr>
              <a:t>si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pembeli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tidak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membayarkan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harga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pembelian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ini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maka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penjual</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menuntut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pembatalan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pembelian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sesuai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dengan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ketentuan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Pasal</a:t>
            </a:r>
            <a:r>
              <a:rPr lang="en-ID" sz="2000" dirty="0">
                <a:solidFill>
                  <a:schemeClr val="tx1"/>
                </a:solidFill>
                <a:latin typeface="Cambria" panose="02040503050406030204" pitchFamily="18" charset="0"/>
                <a:cs typeface="Arial" panose="020B0604020202020204" pitchFamily="34" charset="0"/>
              </a:rPr>
              <a:t> 1266 dan 1267 KUH </a:t>
            </a:r>
            <a:r>
              <a:rPr lang="en-ID" sz="2000" dirty="0" err="1">
                <a:solidFill>
                  <a:schemeClr val="tx1"/>
                </a:solidFill>
                <a:latin typeface="Cambria" panose="02040503050406030204" pitchFamily="18" charset="0"/>
                <a:cs typeface="Arial" panose="020B0604020202020204" pitchFamily="34" charset="0"/>
              </a:rPr>
              <a:t>Perdata</a:t>
            </a:r>
            <a:r>
              <a:rPr lang="en-ID" sz="2000" dirty="0">
                <a:solidFill>
                  <a:schemeClr val="tx1"/>
                </a:solidFill>
                <a:latin typeface="Cambria" panose="02040503050406030204" pitchFamily="18" charset="0"/>
                <a:cs typeface="Arial" panose="020B0604020202020204" pitchFamily="34" charset="0"/>
              </a:rPr>
              <a:t>. Harga </a:t>
            </a:r>
            <a:r>
              <a:rPr lang="en-ID" sz="2000" dirty="0" err="1">
                <a:solidFill>
                  <a:schemeClr val="tx1"/>
                </a:solidFill>
                <a:latin typeface="Cambria" panose="02040503050406030204" pitchFamily="18" charset="0"/>
                <a:cs typeface="Arial" panose="020B0604020202020204" pitchFamily="34" charset="0"/>
              </a:rPr>
              <a:t>tersebut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harus</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berupa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sejumlah</a:t>
            </a:r>
            <a:r>
              <a:rPr lang="en-ID" sz="2000" dirty="0">
                <a:solidFill>
                  <a:schemeClr val="tx1"/>
                </a:solidFill>
                <a:latin typeface="Cambria" panose="02040503050406030204" pitchFamily="18" charset="0"/>
                <a:cs typeface="Arial" panose="020B0604020202020204" pitchFamily="34" charset="0"/>
              </a:rPr>
              <a:t> uang.</a:t>
            </a:r>
          </a:p>
          <a:p>
            <a:pPr marL="514350" indent="-51435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rPr>
              <a:t>Perjanjian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jual</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beli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dibatalkan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apabila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penjual</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menjual</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barang</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bukan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miliknya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atau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karena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barang</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hendak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dijual</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itu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semuanya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musnah</a:t>
            </a:r>
            <a:r>
              <a:rPr lang="en-ID" sz="2000" dirty="0">
                <a:solidFill>
                  <a:schemeClr val="tx1"/>
                </a:solidFill>
                <a:latin typeface="Cambria" panose="02040503050406030204" pitchFamily="18" charset="0"/>
                <a:cs typeface="Arial" panose="020B0604020202020204" pitchFamily="34" charset="0"/>
              </a:rPr>
              <a:t> pada </a:t>
            </a:r>
            <a:r>
              <a:rPr lang="en-ID" sz="2000" dirty="0" err="1">
                <a:solidFill>
                  <a:schemeClr val="tx1"/>
                </a:solidFill>
                <a:latin typeface="Cambria" panose="02040503050406030204" pitchFamily="18" charset="0"/>
                <a:cs typeface="Arial" panose="020B0604020202020204" pitchFamily="34" charset="0"/>
              </a:rPr>
              <a:t>saat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penjualan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berlangsung</a:t>
            </a:r>
            <a:endParaRPr lang="en-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231076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Tukar Menukar</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sv-SE" sz="2400" dirty="0">
                <a:solidFill>
                  <a:schemeClr val="tx1"/>
                </a:solidFill>
                <a:latin typeface="Cambria" panose="02040503050406030204" pitchFamily="18" charset="0"/>
                <a:cs typeface="Arial" panose="020B0604020202020204" pitchFamily="34" charset="0"/>
              </a:rPr>
              <a:t>Perjanjian ini juga dikenal dengan istilah ”</a:t>
            </a:r>
            <a:r>
              <a:rPr lang="sv-SE" sz="2400" i="1" dirty="0">
                <a:solidFill>
                  <a:schemeClr val="tx1"/>
                </a:solidFill>
                <a:latin typeface="Cambria" panose="02040503050406030204" pitchFamily="18" charset="0"/>
                <a:cs typeface="Arial" panose="020B0604020202020204" pitchFamily="34" charset="0"/>
              </a:rPr>
              <a:t>barter</a:t>
            </a:r>
            <a:r>
              <a:rPr lang="sv-SE" sz="2400" dirty="0">
                <a:solidFill>
                  <a:schemeClr val="tx1"/>
                </a:solidFill>
                <a:latin typeface="Cambria" panose="02040503050406030204" pitchFamily="18" charset="0"/>
                <a:cs typeface="Arial" panose="020B0604020202020204" pitchFamily="34" charset="0"/>
              </a:rPr>
              <a:t>”.  Pasal 1541:</a:t>
            </a:r>
            <a:endParaRPr lang="en-ID" sz="2400" dirty="0">
              <a:solidFill>
                <a:schemeClr val="tx1"/>
              </a:solidFill>
              <a:latin typeface="Cambria" panose="02040503050406030204" pitchFamily="18" charset="0"/>
              <a:cs typeface="Arial" panose="020B0604020202020204" pitchFamily="34" charset="0"/>
            </a:endParaRPr>
          </a:p>
          <a:p>
            <a:pPr algn="l"/>
            <a:r>
              <a:rPr lang="en-ID" sz="2400" i="1" dirty="0">
                <a:solidFill>
                  <a:schemeClr val="tx1"/>
                </a:solidFill>
                <a:latin typeface="Cambria" panose="02040503050406030204" pitchFamily="18" charset="0"/>
                <a:cs typeface="Arial" panose="020B0604020202020204" pitchFamily="34" charset="0"/>
              </a:rPr>
              <a:t>“</a:t>
            </a:r>
            <a:r>
              <a:rPr lang="en-ID" sz="2400" i="1" dirty="0" err="1">
                <a:solidFill>
                  <a:schemeClr val="tx1"/>
                </a:solidFill>
                <a:latin typeface="Cambria" panose="02040503050406030204" pitchFamily="18" charset="0"/>
                <a:cs typeface="Arial" panose="020B0604020202020204" pitchFamily="34" charset="0"/>
              </a:rPr>
              <a:t>menyatakan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bahwa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tukar</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menukar</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ialah</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persetujuan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mana </a:t>
            </a:r>
            <a:r>
              <a:rPr lang="en-ID" sz="2400" i="1" dirty="0" err="1">
                <a:solidFill>
                  <a:schemeClr val="tx1"/>
                </a:solidFill>
                <a:latin typeface="Cambria" panose="02040503050406030204" pitchFamily="18" charset="0"/>
                <a:cs typeface="Arial" panose="020B0604020202020204" pitchFamily="34" charset="0"/>
              </a:rPr>
              <a:t>kedua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belah</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pihak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mengikatkan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dirinya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untuk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saling</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memberikan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barang</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secara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bertibal</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balik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sebagai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gantinya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barang</a:t>
            </a:r>
            <a:r>
              <a:rPr lang="en-ID" sz="2400" i="1" dirty="0">
                <a:solidFill>
                  <a:schemeClr val="tx1"/>
                </a:solidFill>
                <a:latin typeface="Cambria" panose="02040503050406030204" pitchFamily="18" charset="0"/>
                <a:cs typeface="Arial" panose="020B0604020202020204" pitchFamily="34" charset="0"/>
              </a:rPr>
              <a:t> lain.”</a:t>
            </a:r>
          </a:p>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Sebagaimana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jual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bersifat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konsensual</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mengikat</a:t>
            </a:r>
            <a:r>
              <a:rPr lang="en-ID" sz="2400" dirty="0">
                <a:solidFill>
                  <a:schemeClr val="tx1"/>
                </a:solidFill>
                <a:latin typeface="Cambria" panose="02040503050406030204" pitchFamily="18" charset="0"/>
                <a:cs typeface="Arial" panose="020B0604020202020204" pitchFamily="34" charset="0"/>
              </a:rPr>
              <a:t> pada </a:t>
            </a:r>
            <a:r>
              <a:rPr lang="en-ID" sz="2400" dirty="0" err="1">
                <a:solidFill>
                  <a:schemeClr val="tx1"/>
                </a:solidFill>
                <a:latin typeface="Cambria" panose="02040503050406030204" pitchFamily="18" charset="0"/>
                <a:cs typeface="Arial" panose="020B0604020202020204" pitchFamily="34" charset="0"/>
              </a:rPr>
              <a:t>saat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tercapainya</a:t>
            </a:r>
            <a:r>
              <a:rPr lang="en-ID" sz="2400" dirty="0">
                <a:solidFill>
                  <a:schemeClr val="tx1"/>
                </a:solidFill>
                <a:latin typeface="Cambria" panose="02040503050406030204" pitchFamily="18" charset="0"/>
                <a:cs typeface="Arial" panose="020B0604020202020204" pitchFamily="34" charset="0"/>
              </a:rPr>
              <a:t> kata </a:t>
            </a:r>
            <a:r>
              <a:rPr lang="en-ID" sz="2400" dirty="0" err="1">
                <a:solidFill>
                  <a:schemeClr val="tx1"/>
                </a:solidFill>
                <a:latin typeface="Cambria" panose="02040503050406030204" pitchFamily="18" charset="0"/>
                <a:cs typeface="Arial" panose="020B0604020202020204" pitchFamily="34" charset="0"/>
              </a:rPr>
              <a:t>sepakat</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antara</a:t>
            </a:r>
            <a:r>
              <a:rPr lang="en-ID" sz="2400" dirty="0">
                <a:solidFill>
                  <a:schemeClr val="tx1"/>
                </a:solidFill>
                <a:latin typeface="Cambria" panose="02040503050406030204" pitchFamily="18" charset="0"/>
                <a:cs typeface="Arial" panose="020B0604020202020204" pitchFamily="34" charset="0"/>
              </a:rPr>
              <a:t> para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p>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Selain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bersifat</a:t>
            </a:r>
            <a:r>
              <a:rPr lang="en-ID" sz="2400"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obligatoir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arti </a:t>
            </a:r>
            <a:r>
              <a:rPr lang="en-ID" sz="2400" dirty="0" err="1">
                <a:solidFill>
                  <a:schemeClr val="tx1"/>
                </a:solidFill>
                <a:latin typeface="Cambria" panose="02040503050406030204" pitchFamily="18" charset="0"/>
                <a:cs typeface="Arial" panose="020B0604020202020204" pitchFamily="34" charset="0"/>
              </a:rPr>
              <a:t>ia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memindahkan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milik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sebatas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Pada </a:t>
            </a:r>
            <a:r>
              <a:rPr lang="en-ID" sz="2400" dirty="0" err="1">
                <a:solidFill>
                  <a:schemeClr val="tx1"/>
                </a:solidFill>
                <a:latin typeface="Cambria" panose="02040503050406030204" pitchFamily="18" charset="0"/>
                <a:cs typeface="Arial" panose="020B0604020202020204" pitchFamily="34" charset="0"/>
              </a:rPr>
              <a:t>saat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leveringlah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yuridis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milik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berpindah</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763115059"/>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Tukar Menukar</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sv-SE" sz="2000" dirty="0">
                <a:solidFill>
                  <a:schemeClr val="tx1"/>
                </a:solidFill>
                <a:latin typeface="Cambria" panose="02040503050406030204" pitchFamily="18" charset="0"/>
                <a:cs typeface="Arial" panose="020B0604020202020204" pitchFamily="34" charset="0"/>
              </a:rPr>
              <a:t>Objek tukar menukar dalam KUH Perdata adalah semua yang dapat diperjualbelikan, maka dapat menjadi objek tukar menukar. </a:t>
            </a:r>
          </a:p>
          <a:p>
            <a:pPr marL="514350" indent="-514350" algn="l">
              <a:buFont typeface="Arial" panose="020B0604020202020204" pitchFamily="34" charset="0"/>
              <a:buChar char="•"/>
            </a:pPr>
            <a:r>
              <a:rPr lang="sv-SE" sz="2000" dirty="0">
                <a:solidFill>
                  <a:schemeClr val="tx1"/>
                </a:solidFill>
                <a:latin typeface="Cambria" panose="02040503050406030204" pitchFamily="18" charset="0"/>
                <a:cs typeface="Arial" panose="020B0604020202020204" pitchFamily="34" charset="0"/>
              </a:rPr>
              <a:t>Terhadap hal ini juga dalam KUH Perdata menyatakan bahwa semua pengaturan tentang jual beli juga berlaku untuk perjanjian tukar menukar.</a:t>
            </a:r>
          </a:p>
          <a:p>
            <a:pPr marL="514350" indent="-514350" algn="l">
              <a:buFont typeface="Arial" panose="020B0604020202020204" pitchFamily="34" charset="0"/>
              <a:buChar char="•"/>
            </a:pPr>
            <a:r>
              <a:rPr lang="en-ID" sz="2000" dirty="0">
                <a:solidFill>
                  <a:schemeClr val="tx1"/>
                </a:solidFill>
                <a:latin typeface="Cambria" panose="02040503050406030204" pitchFamily="18" charset="0"/>
                <a:cs typeface="Arial" panose="020B0604020202020204" pitchFamily="34" charset="0"/>
              </a:rPr>
              <a:t>Jika </a:t>
            </a:r>
            <a:r>
              <a:rPr lang="en-ID" sz="2000" dirty="0" err="1">
                <a:solidFill>
                  <a:schemeClr val="tx1"/>
                </a:solidFill>
                <a:latin typeface="Cambria" panose="02040503050406030204" pitchFamily="18" charset="0"/>
                <a:cs typeface="Arial" panose="020B0604020202020204" pitchFamily="34" charset="0"/>
              </a:rPr>
              <a:t>suatu</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barang</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tertentu</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telah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dijanjikan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untuk</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ditukar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musnah</a:t>
            </a:r>
            <a:r>
              <a:rPr lang="en-ID" sz="2000" dirty="0">
                <a:solidFill>
                  <a:schemeClr val="tx1"/>
                </a:solidFill>
                <a:latin typeface="Cambria" panose="02040503050406030204" pitchFamily="18" charset="0"/>
                <a:cs typeface="Arial" panose="020B0604020202020204" pitchFamily="34" charset="0"/>
              </a:rPr>
              <a:t> di </a:t>
            </a:r>
            <a:r>
              <a:rPr lang="en-ID" sz="2000" dirty="0" err="1">
                <a:solidFill>
                  <a:schemeClr val="tx1"/>
                </a:solidFill>
                <a:latin typeface="Cambria" panose="02040503050406030204" pitchFamily="18" charset="0"/>
                <a:cs typeface="Arial" panose="020B0604020202020204" pitchFamily="34" charset="0"/>
              </a:rPr>
              <a:t>luar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kesalahan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pemiliknya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maka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persetujuan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dianggap</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sebagai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gugur</a:t>
            </a:r>
            <a:r>
              <a:rPr lang="en-ID" sz="2000" dirty="0">
                <a:solidFill>
                  <a:schemeClr val="tx1"/>
                </a:solidFill>
                <a:latin typeface="Cambria" panose="02040503050406030204" pitchFamily="18" charset="0"/>
                <a:cs typeface="Arial" panose="020B0604020202020204" pitchFamily="34" charset="0"/>
              </a:rPr>
              <a:t> dan </a:t>
            </a:r>
            <a:r>
              <a:rPr lang="en-ID" sz="2000" dirty="0" err="1">
                <a:solidFill>
                  <a:schemeClr val="tx1"/>
                </a:solidFill>
                <a:latin typeface="Cambria" panose="02040503050406030204" pitchFamily="18" charset="0"/>
                <a:cs typeface="Arial" panose="020B0604020202020204" pitchFamily="34" charset="0"/>
              </a:rPr>
              <a:t>siapa</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dari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pihaknya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telah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memenuhi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persetujuan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dapat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menuntut</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kembali</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barang</a:t>
            </a:r>
            <a:r>
              <a:rPr lang="en-ID" sz="2000" dirty="0">
                <a:solidFill>
                  <a:schemeClr val="tx1"/>
                </a:solidFill>
                <a:latin typeface="Cambria" panose="02040503050406030204" pitchFamily="18" charset="0"/>
                <a:cs typeface="Arial" panose="020B0604020202020204" pitchFamily="34" charset="0"/>
              </a:rPr>
              <a:t> yang </a:t>
            </a:r>
            <a:r>
              <a:rPr lang="en-ID" sz="2000" dirty="0" err="1">
                <a:solidFill>
                  <a:schemeClr val="tx1"/>
                </a:solidFill>
                <a:latin typeface="Cambria" panose="02040503050406030204" pitchFamily="18" charset="0"/>
                <a:cs typeface="Arial" panose="020B0604020202020204" pitchFamily="34" charset="0"/>
              </a:rPr>
              <a:t>ia</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telah</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berikan</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dalam</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tukar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menukar</a:t>
            </a:r>
            <a:r>
              <a:rPr lang="en-ID" sz="2000" dirty="0">
                <a:solidFill>
                  <a:schemeClr val="tx1"/>
                </a:solidFill>
                <a:latin typeface="Cambria" panose="02040503050406030204" pitchFamily="18" charset="0"/>
                <a:cs typeface="Arial" panose="020B0604020202020204" pitchFamily="34" charset="0"/>
              </a:rPr>
              <a:t>”. (</a:t>
            </a:r>
            <a:r>
              <a:rPr lang="en-ID" sz="2000" dirty="0" err="1">
                <a:solidFill>
                  <a:schemeClr val="tx1"/>
                </a:solidFill>
                <a:latin typeface="Cambria" panose="02040503050406030204" pitchFamily="18" charset="0"/>
                <a:cs typeface="Arial" panose="020B0604020202020204" pitchFamily="34" charset="0"/>
              </a:rPr>
              <a:t>Pasal</a:t>
            </a:r>
            <a:r>
              <a:rPr lang="en-ID" sz="2000" dirty="0">
                <a:solidFill>
                  <a:schemeClr val="tx1"/>
                </a:solidFill>
                <a:latin typeface="Cambria" panose="02040503050406030204" pitchFamily="18" charset="0"/>
                <a:cs typeface="Arial" panose="020B0604020202020204" pitchFamily="34" charset="0"/>
              </a:rPr>
              <a:t> 1545 </a:t>
            </a:r>
            <a:r>
              <a:rPr lang="en-ID" sz="2000" dirty="0" err="1">
                <a:solidFill>
                  <a:schemeClr val="tx1"/>
                </a:solidFill>
                <a:latin typeface="Cambria" panose="02040503050406030204" pitchFamily="18" charset="0"/>
                <a:cs typeface="Arial" panose="020B0604020202020204" pitchFamily="34" charset="0"/>
              </a:rPr>
              <a:t>KUHPerdata</a:t>
            </a:r>
            <a:r>
              <a:rPr lang="en-ID" sz="20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72990325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8402</TotalTime>
  <Words>2293</Words>
  <Application>Microsoft Office PowerPoint</Application>
  <PresentationFormat>On-screen Show (4:3)</PresentationFormat>
  <Paragraphs>150</Paragraphs>
  <Slides>30</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533</cp:revision>
  <cp:lastPrinted>2017-08-29T02:54:51Z</cp:lastPrinted>
  <dcterms:created xsi:type="dcterms:W3CDTF">2010-04-18T12:06:30Z</dcterms:created>
  <dcterms:modified xsi:type="dcterms:W3CDTF">2025-12-08T06:26:58Z</dcterms:modified>
</cp:coreProperties>
</file>