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5" r:id="rId3"/>
    <p:sldId id="306" r:id="rId4"/>
    <p:sldId id="309" r:id="rId5"/>
    <p:sldId id="308" r:id="rId6"/>
    <p:sldId id="310" r:id="rId7"/>
    <p:sldId id="311" r:id="rId8"/>
    <p:sldId id="312" r:id="rId9"/>
    <p:sldId id="313" r:id="rId10"/>
    <p:sldId id="314" r:id="rId11"/>
    <p:sldId id="315" r:id="rId12"/>
    <p:sldId id="316" r:id="rId13"/>
    <p:sldId id="317" r:id="rId14"/>
    <p:sldId id="319" r:id="rId15"/>
    <p:sldId id="318"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BE3677-09E8-42A1-AB9D-47E9F7C97903}"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230711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88644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098781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89389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BE3677-09E8-42A1-AB9D-47E9F7C97903}"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930285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BE3677-09E8-42A1-AB9D-47E9F7C97903}"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4045516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BE3677-09E8-42A1-AB9D-47E9F7C97903}"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26360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BE3677-09E8-42A1-AB9D-47E9F7C97903}"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592989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E3677-09E8-42A1-AB9D-47E9F7C97903}"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527278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BE3677-09E8-42A1-AB9D-47E9F7C97903}"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0612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BE3677-09E8-42A1-AB9D-47E9F7C97903}"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98444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BE3677-09E8-42A1-AB9D-47E9F7C97903}" type="datetimeFigureOut">
              <a:rPr lang="en-US" smtClean="0"/>
              <a:t>12/18/2025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B9A7D-25A5-4DBB-8253-F21009B6AEE2}" type="slidenum">
              <a:rPr lang="en-US" smtClean="0"/>
              <a:t>‹#›</a:t>
            </a:fld>
            <a:endParaRPr lang="en-US"/>
          </a:p>
        </p:txBody>
      </p:sp>
    </p:spTree>
    <p:extLst>
      <p:ext uri="{BB962C8B-B14F-4D97-AF65-F5344CB8AC3E}">
        <p14:creationId xmlns:p14="http://schemas.microsoft.com/office/powerpoint/2010/main" val="812073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4635" y="2495697"/>
            <a:ext cx="11492563" cy="923330"/>
          </a:xfrm>
          <a:prstGeom prst="rect">
            <a:avLst/>
          </a:prstGeom>
          <a:noFill/>
        </p:spPr>
        <p:txBody>
          <a:bodyPr wrap="square" lIns="91440" tIns="45720" rIns="91440" bIns="45720">
            <a:spAutoFit/>
          </a:bodyPr>
          <a:lstStyle/>
          <a:p>
            <a:pPr algn="ctr"/>
            <a:r>
              <a:rPr lang="en-US" sz="5400" b="1" cap="none" spc="0" dirty="0" err="1">
                <a:ln w="0"/>
                <a:solidFill>
                  <a:schemeClr val="tx1"/>
                </a:solidFill>
                <a:effectLst>
                  <a:outerShdw blurRad="38100" dist="19050" dir="2700000" algn="tl" rotWithShape="0">
                    <a:schemeClr val="dk1">
                      <a:alpha val="40000"/>
                    </a:schemeClr>
                  </a:outerShdw>
                </a:effectLst>
              </a:rPr>
              <a:t>Metode</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Penelitian</a:t>
            </a:r>
            <a:r>
              <a:rPr lang="en-US" sz="5400" b="1" cap="none" spc="0" dirty="0">
                <a:ln w="0"/>
                <a:solidFill>
                  <a:schemeClr val="tx1"/>
                </a:solidFill>
                <a:effectLst>
                  <a:outerShdw blurRad="38100" dist="19050" dir="2700000" algn="tl" rotWithShape="0">
                    <a:schemeClr val="dk1">
                      <a:alpha val="40000"/>
                    </a:schemeClr>
                  </a:outerShdw>
                </a:effectLst>
              </a:rPr>
              <a:t> </a:t>
            </a:r>
            <a:r>
              <a:rPr lang="en-US" sz="4400" b="1" cap="none" spc="0" dirty="0">
                <a:ln w="0"/>
                <a:solidFill>
                  <a:schemeClr val="tx1"/>
                </a:solidFill>
                <a:effectLst>
                  <a:outerShdw blurRad="38100" dist="19050" dir="2700000" algn="tl" rotWithShape="0">
                    <a:schemeClr val="dk1">
                      <a:alpha val="40000"/>
                    </a:schemeClr>
                  </a:outerShdw>
                </a:effectLst>
              </a:rPr>
              <a:t>&amp;</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Penulisan</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dirty="0" err="1">
                <a:ln w="0"/>
                <a:effectLst>
                  <a:outerShdw blurRad="38100" dist="19050" dir="2700000" algn="tl" rotWithShape="0">
                    <a:schemeClr val="dk1">
                      <a:alpha val="40000"/>
                    </a:schemeClr>
                  </a:outerShdw>
                </a:effectLst>
              </a:rPr>
              <a:t>Ilmiah</a:t>
            </a:r>
            <a:endParaRPr lang="en-US" sz="5400" b="1" cap="none" spc="0" dirty="0">
              <a:ln w="0"/>
              <a:solidFill>
                <a:schemeClr val="tx1"/>
              </a:solidFill>
              <a:effectLst>
                <a:outerShdw blurRad="38100" dist="19050" dir="2700000" algn="tl" rotWithShape="0">
                  <a:schemeClr val="dk1">
                    <a:alpha val="40000"/>
                  </a:schemeClr>
                </a:outerShdw>
              </a:effectLst>
            </a:endParaRPr>
          </a:p>
        </p:txBody>
      </p:sp>
      <p:sp>
        <p:nvSpPr>
          <p:cNvPr id="5" name="Rectangle 4"/>
          <p:cNvSpPr/>
          <p:nvPr/>
        </p:nvSpPr>
        <p:spPr>
          <a:xfrm>
            <a:off x="394636" y="3351650"/>
            <a:ext cx="11492563" cy="1200329"/>
          </a:xfrm>
          <a:prstGeom prst="rect">
            <a:avLst/>
          </a:prstGeom>
          <a:noFill/>
        </p:spPr>
        <p:txBody>
          <a:bodyPr wrap="square" lIns="91440" tIns="45720" rIns="91440" bIns="45720">
            <a:spAutoFit/>
          </a:bodyPr>
          <a:lstStyle/>
          <a:p>
            <a:pPr algn="ctr"/>
            <a:r>
              <a:rPr lang="en-US" sz="3600" b="1" cap="none" spc="0" dirty="0">
                <a:ln w="0"/>
                <a:solidFill>
                  <a:schemeClr val="tx1"/>
                </a:solidFill>
                <a:effectLst>
                  <a:outerShdw blurRad="38100" dist="19050" dir="2700000" algn="tl" rotWithShape="0">
                    <a:schemeClr val="dk1">
                      <a:alpha val="40000"/>
                    </a:schemeClr>
                  </a:outerShdw>
                </a:effectLst>
              </a:rPr>
              <a:t>Dr. </a:t>
            </a:r>
            <a:r>
              <a:rPr lang="en-US" sz="3600" b="1" cap="none" spc="0" dirty="0" err="1">
                <a:ln w="0"/>
                <a:solidFill>
                  <a:schemeClr val="tx1"/>
                </a:solidFill>
                <a:effectLst>
                  <a:outerShdw blurRad="38100" dist="19050" dir="2700000" algn="tl" rotWithShape="0">
                    <a:schemeClr val="dk1">
                      <a:alpha val="40000"/>
                    </a:schemeClr>
                  </a:outerShdw>
                </a:effectLst>
              </a:rPr>
              <a:t>Sutedi</a:t>
            </a:r>
            <a:r>
              <a:rPr lang="en-US" sz="3600" b="1" cap="none" spc="0" dirty="0">
                <a:ln w="0"/>
                <a:solidFill>
                  <a:schemeClr val="tx1"/>
                </a:solidFill>
                <a:effectLst>
                  <a:outerShdw blurRad="38100" dist="19050" dir="2700000" algn="tl" rotWithShape="0">
                    <a:schemeClr val="dk1">
                      <a:alpha val="40000"/>
                    </a:schemeClr>
                  </a:outerShdw>
                </a:effectLst>
              </a:rPr>
              <a:t>, </a:t>
            </a:r>
            <a:r>
              <a:rPr lang="en-US" sz="3600" b="1" cap="none" spc="0" dirty="0" err="1">
                <a:ln w="0"/>
                <a:solidFill>
                  <a:schemeClr val="tx1"/>
                </a:solidFill>
                <a:effectLst>
                  <a:outerShdw blurRad="38100" dist="19050" dir="2700000" algn="tl" rotWithShape="0">
                    <a:schemeClr val="dk1">
                      <a:alpha val="40000"/>
                    </a:schemeClr>
                  </a:outerShdw>
                </a:effectLst>
              </a:rPr>
              <a:t>S.Kom</a:t>
            </a:r>
            <a:r>
              <a:rPr lang="en-US" sz="3600" b="1" cap="none" spc="0" dirty="0">
                <a:ln w="0"/>
                <a:solidFill>
                  <a:schemeClr val="tx1"/>
                </a:solidFill>
                <a:effectLst>
                  <a:outerShdw blurRad="38100" dist="19050" dir="2700000" algn="tl" rotWithShape="0">
                    <a:schemeClr val="dk1">
                      <a:alpha val="40000"/>
                    </a:schemeClr>
                  </a:outerShdw>
                </a:effectLst>
              </a:rPr>
              <a:t>., M.T.I, MTA, MCP</a:t>
            </a:r>
            <a:endParaRPr lang="id-ID" sz="3600" b="1" cap="none" spc="0" dirty="0">
              <a:ln w="0"/>
              <a:solidFill>
                <a:schemeClr val="tx1"/>
              </a:solidFill>
              <a:effectLst>
                <a:outerShdw blurRad="38100" dist="19050" dir="2700000" algn="tl" rotWithShape="0">
                  <a:schemeClr val="dk1">
                    <a:alpha val="40000"/>
                  </a:schemeClr>
                </a:outerShdw>
              </a:effectLst>
            </a:endParaRPr>
          </a:p>
          <a:p>
            <a:pPr algn="ctr"/>
            <a:r>
              <a:rPr lang="id-ID" sz="3600" b="1" dirty="0">
                <a:ln w="0"/>
                <a:effectLst>
                  <a:outerShdw blurRad="38100" dist="19050" dir="2700000" algn="tl" rotWithShape="0">
                    <a:schemeClr val="dk1">
                      <a:alpha val="40000"/>
                    </a:schemeClr>
                  </a:outerShdw>
                </a:effectLst>
              </a:rPr>
              <a:t>Dr. Handoyo Widi Nugroho, S.Kom., M. T. </a:t>
            </a:r>
            <a:r>
              <a:rPr lang="id-ID" sz="3600" b="1">
                <a:ln w="0"/>
                <a:effectLst>
                  <a:outerShdw blurRad="38100" dist="19050" dir="2700000" algn="tl" rotWithShape="0">
                    <a:schemeClr val="dk1">
                      <a:alpha val="40000"/>
                    </a:schemeClr>
                  </a:outerShdw>
                </a:effectLst>
              </a:rPr>
              <a:t>I</a:t>
            </a:r>
            <a:endParaRPr lang="en-US" sz="3600" b="1">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53660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Lanjutan Populasi, Sampel, dan </a:t>
            </a:r>
            <a:r>
              <a:rPr lang="fi-FI" i="1" dirty="0"/>
              <a:t>Sampling</a:t>
            </a:r>
          </a:p>
          <a:p>
            <a:pPr marL="285750" indent="-285750">
              <a:buFont typeface="Wingdings" panose="05000000000000000000" pitchFamily="2" charset="2"/>
              <a:buChar char="v"/>
            </a:pPr>
            <a:endParaRPr lang="fi-FI" dirty="0"/>
          </a:p>
          <a:p>
            <a:pPr marL="1200150" lvl="2" indent="-285750">
              <a:buFont typeface="Wingdings" panose="05000000000000000000" pitchFamily="2" charset="2"/>
              <a:buChar char="ü"/>
            </a:pPr>
            <a:r>
              <a:rPr lang="fi-FI" i="1" dirty="0"/>
              <a:t>Stratified sampling</a:t>
            </a:r>
            <a:r>
              <a:rPr lang="fi-FI" dirty="0"/>
              <a:t>.  Stratifikasi adalah perilaku pemberian tingkatan atau kelas pada data.  Dalam </a:t>
            </a:r>
            <a:r>
              <a:rPr lang="fi-FI" i="1" dirty="0"/>
              <a:t>stratified sampling</a:t>
            </a:r>
            <a:r>
              <a:rPr lang="fi-FI" dirty="0"/>
              <a:t>, data sebelumnya dikelompokkan ke dalam tingkatan-tingkatan tertentu, seperti tingkatan tinggi, sedang, rendah, atau baik, sedang, buruk, kemudian sampel diambil dari setiap tingkatan tersebut.  Misalkan penelitian yang dilakukan adalah pengaruh Kurikulum saat ini terhadap perstasi siswa, maka dapat dilakukan </a:t>
            </a:r>
            <a:r>
              <a:rPr lang="fi-FI" i="1" dirty="0"/>
              <a:t>stratified sampling </a:t>
            </a:r>
            <a:r>
              <a:rPr lang="fi-FI" dirty="0"/>
              <a:t>dengan cara mengelompokkan siswa ke dalam tingkatan pandai, sedang, tidak pandai, dan kemudian dari masing-masing tingkatan tersebut diambil dalam jumlah yang memadai.  </a:t>
            </a:r>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a:t>Apabila cara pengambilan sampel dalam setiap tingkatan (strata) tersebut adalah acak, maka teknik </a:t>
            </a:r>
            <a:r>
              <a:rPr lang="fi-FI" i="1" dirty="0"/>
              <a:t>sampling</a:t>
            </a:r>
            <a:r>
              <a:rPr lang="fi-FI" dirty="0"/>
              <a:t> ini dikenal dengan </a:t>
            </a:r>
            <a:r>
              <a:rPr lang="fi-FI" i="1" dirty="0"/>
              <a:t>stratified random sampling</a:t>
            </a:r>
            <a:r>
              <a:rPr lang="fi-FI" dirty="0"/>
              <a:t>. </a:t>
            </a:r>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a:t>Dalam </a:t>
            </a:r>
            <a:r>
              <a:rPr lang="fi-FI" i="1" dirty="0"/>
              <a:t>stratified sampling</a:t>
            </a:r>
            <a:r>
              <a:rPr lang="fi-FI" dirty="0"/>
              <a:t>, tiap kelompok jelas memiliki populasi yang homogen bersadarkan tingkatannya.  Sebagai contoh adalah dalam kelompok siswa berprestasi baik, maka seluruh anggota kelompok jelas memiliki nilai tertentu yang dikategorikan dalam tingkatan baik.</a:t>
            </a:r>
          </a:p>
        </p:txBody>
      </p:sp>
    </p:spTree>
    <p:extLst>
      <p:ext uri="{BB962C8B-B14F-4D97-AF65-F5344CB8AC3E}">
        <p14:creationId xmlns:p14="http://schemas.microsoft.com/office/powerpoint/2010/main" val="253337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Lanjutan Populasi, Sampel, dan Sampling</a:t>
            </a:r>
          </a:p>
          <a:p>
            <a:pPr marL="285750" indent="-285750">
              <a:buFont typeface="Wingdings" panose="05000000000000000000" pitchFamily="2" charset="2"/>
              <a:buChar char="v"/>
            </a:pPr>
            <a:endParaRPr lang="fi-FI" dirty="0"/>
          </a:p>
          <a:p>
            <a:pPr marL="1200150" lvl="2" indent="-285750">
              <a:buFont typeface="Wingdings" panose="05000000000000000000" pitchFamily="2" charset="2"/>
              <a:buChar char="ü"/>
            </a:pPr>
            <a:r>
              <a:rPr lang="fi-FI" i="1" dirty="0"/>
              <a:t>Cluster Sampling</a:t>
            </a:r>
            <a:r>
              <a:rPr lang="fi-FI" dirty="0"/>
              <a:t>. </a:t>
            </a:r>
            <a:r>
              <a:rPr lang="fi-FI" i="1" dirty="0"/>
              <a:t> Cluster </a:t>
            </a:r>
            <a:r>
              <a:rPr lang="fi-FI" dirty="0"/>
              <a:t>adalah kelompok.  </a:t>
            </a:r>
            <a:r>
              <a:rPr lang="fi-FI" i="1" dirty="0"/>
              <a:t>Cluster sampling </a:t>
            </a:r>
            <a:r>
              <a:rPr lang="fi-FI" dirty="0"/>
              <a:t>merupakan pengambilan sampel dari kelompok-kelompok kecil yang sifat antar kelompok tersebut tidak menunjukkan tingkatan. Dalam </a:t>
            </a:r>
            <a:r>
              <a:rPr lang="fi-FI" i="1" dirty="0"/>
              <a:t>cluster sampling</a:t>
            </a:r>
            <a:r>
              <a:rPr lang="fi-FI" dirty="0"/>
              <a:t>, anggota setiap kelompok tidaklah homogen seperti dalam </a:t>
            </a:r>
            <a:r>
              <a:rPr lang="fi-FI" i="1" dirty="0"/>
              <a:t>strtified sampling</a:t>
            </a:r>
            <a:r>
              <a:rPr lang="fi-FI" dirty="0"/>
              <a:t>.  Pengelompokan dalam </a:t>
            </a:r>
            <a:r>
              <a:rPr lang="fi-FI" i="1" dirty="0"/>
              <a:t>cluster sampling </a:t>
            </a:r>
            <a:r>
              <a:rPr lang="fi-FI" dirty="0"/>
              <a:t>ini sifatnya sekedar untuk mempermudah jalannya penelitian.  Sebagai contoh adalah dalam penelitian tentang pemanfaatan </a:t>
            </a:r>
            <a:r>
              <a:rPr lang="fi-FI" i="1" dirty="0"/>
              <a:t>biotech</a:t>
            </a:r>
            <a:r>
              <a:rPr lang="fi-FI" dirty="0"/>
              <a:t> di Kabupaten Lampung Selatan, maka dilakukan pembagian wilayah kabupaten menjadi kelompok kecamatan-kecamatan, dan kemudian sampel diambil dari setiap kecamatan tersebut. </a:t>
            </a:r>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a:t>Apabila pengambilan sampel tiap kelompok ini dilakukan secara random, maka teknik ini dikenal dengan </a:t>
            </a:r>
            <a:r>
              <a:rPr lang="fi-FI" i="1" dirty="0"/>
              <a:t>cluster random sampling</a:t>
            </a:r>
            <a:r>
              <a:rPr lang="fi-FI" dirty="0"/>
              <a:t>. </a:t>
            </a:r>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a:t>Tentu saja dalam contoh di atas kondisi petani dalam setiap kecamatan tidaklah homogen, oleh karenanya dengan memadukan </a:t>
            </a:r>
            <a:r>
              <a:rPr lang="fi-FI" i="1" dirty="0"/>
              <a:t>cluster</a:t>
            </a:r>
            <a:r>
              <a:rPr lang="fi-FI" dirty="0"/>
              <a:t> dan </a:t>
            </a:r>
            <a:r>
              <a:rPr lang="fi-FI" i="1" dirty="0"/>
              <a:t>random sampling </a:t>
            </a:r>
            <a:r>
              <a:rPr lang="fi-FI" dirty="0"/>
              <a:t>akan lebih mampu memberikan data yang lebih representatif. </a:t>
            </a:r>
          </a:p>
        </p:txBody>
      </p:sp>
    </p:spTree>
    <p:extLst>
      <p:ext uri="{BB962C8B-B14F-4D97-AF65-F5344CB8AC3E}">
        <p14:creationId xmlns:p14="http://schemas.microsoft.com/office/powerpoint/2010/main" val="3646128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Veriabel 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Cara mudah untuk memahami variabel penelitian ini adalah dengan pengertian bahwa variabel adalah pokok hal yang akan diteliti.  Sebagai contoh adalah dalam penelitian Pengaruh Model Pembelajaran Terhadap Prestasi Siswa, sebagai variabel penelitiannya adalah model pembelajaran dan prestasi siswa.  Dalam hal ini jelas penelitian harus mengambil data tentang preastasi siswa dalam setiap model pembelajaran yang dikembangkan.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Devinisi dari variabel penelitian adalah konsep yang memiliki bermacam-macam nilai yang besarnya dapat berubah-ubah.  Sedangkan yang dimaksud dengan konsep di sini adalah gambaran terhadap suatu fenomena yang abstrak.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Untuk lebih jelas, variabel prestasi siswa memiliki bermacam-macam nilai yang berbeda untuk setiap siswa.  Prestasi siswa merupakan kumpulan dari nilai-nilai siswa yang diperoleh dalam </a:t>
            </a:r>
            <a:r>
              <a:rPr lang="fi-FI" i="1" dirty="0"/>
              <a:t>test</a:t>
            </a:r>
            <a:r>
              <a:rPr lang="fi-FI" dirty="0"/>
              <a:t> baik yang hanya dilakukan sekali maupun beberapa kali.  Dalam hal ini prestasi siswa merupakan variabel karena nilainya banyak, bermacam-macam, dan dapat berubah-ubah, yang selanjutnya akan dianalsis dalam penelitian.</a:t>
            </a:r>
          </a:p>
        </p:txBody>
      </p:sp>
    </p:spTree>
    <p:extLst>
      <p:ext uri="{BB962C8B-B14F-4D97-AF65-F5344CB8AC3E}">
        <p14:creationId xmlns:p14="http://schemas.microsoft.com/office/powerpoint/2010/main" val="149349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488794" y="2338179"/>
            <a:ext cx="11227313" cy="3139321"/>
          </a:xfrm>
          <a:prstGeom prst="rect">
            <a:avLst/>
          </a:prstGeom>
        </p:spPr>
        <p:txBody>
          <a:bodyPr wrap="square">
            <a:spAutoFit/>
          </a:bodyPr>
          <a:lstStyle/>
          <a:p>
            <a:pPr marL="285750" indent="-285750">
              <a:buFont typeface="Wingdings" panose="05000000000000000000" pitchFamily="2" charset="2"/>
              <a:buChar char="v"/>
            </a:pPr>
            <a:r>
              <a:rPr lang="fi-FI" dirty="0"/>
              <a:t>Lanjutan Veriabel 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Dalam menyusun metodologi penelitian, variabel penelitian mutlak dicantumkan apabila penelitian menggunakan lebih dari satu variabel, sedangkan apabila hanya menggunakan satu variabel maka tidak mutlak dicantumkan.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Variabel penelitian ini juga tidak perlu dicantumkan dalam penelitian kualititaf, sebab penelitian kualitatif tidak berhubungan dengan nilai atau kuantitas, akan tetapi lebih cenderung berkaitan dengan sifat, mutu, karakter, dan hal-hal lain yang tidak diukur dengan matematis untuk keperluan penelitian. </a:t>
            </a:r>
          </a:p>
          <a:p>
            <a:pPr marL="742950" lvl="1" indent="-285750">
              <a:buFont typeface="Wingdings" panose="05000000000000000000" pitchFamily="2" charset="2"/>
              <a:buChar char="Ø"/>
            </a:pPr>
            <a:endParaRPr lang="fi-FI" dirty="0"/>
          </a:p>
          <a:p>
            <a:pPr lvl="1"/>
            <a:endParaRPr lang="fi-FI" dirty="0"/>
          </a:p>
        </p:txBody>
      </p:sp>
    </p:spTree>
    <p:extLst>
      <p:ext uri="{BB962C8B-B14F-4D97-AF65-F5344CB8AC3E}">
        <p14:creationId xmlns:p14="http://schemas.microsoft.com/office/powerpoint/2010/main" val="1598664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Lanjutan Veriabel 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Dalam menyusun metode (metodologi) penelitian, perlu diuraikan secara jelas variabel apa saja yang akan diukur dan variabel mana yang menjadi variabel bebas (</a:t>
            </a:r>
            <a:r>
              <a:rPr lang="fi-FI" i="1" dirty="0"/>
              <a:t>independent variable</a:t>
            </a:r>
            <a:r>
              <a:rPr lang="fi-FI" dirty="0"/>
              <a:t>) dan terikat (</a:t>
            </a:r>
            <a:r>
              <a:rPr lang="fi-FI" i="1" dirty="0"/>
              <a:t>dependent variable</a:t>
            </a:r>
            <a:r>
              <a:rPr lang="fi-FI" dirty="0"/>
              <a:t>).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Variabel bebas adalah variabel yang nilai tidak tergantung pada variabel lain.</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Sedangkan variabel terikat adalah variabel yang nilainya tergantung pada variabel lain yaitu pada variabel bebas.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Sebagai contoh dalam penelitian pengaruh jam belajar dan bimbingan orang tua terhadap prestasi siswa, jelas terlihat bahwa jam belajar dan bimbingan orang tua memiliki kecenderungan mempengaruhi atau tidak terikat dengan variabel lain, sedangkan prestasi siswa sebagai variabel yang akan dipengaruhi atau tergantung dengan variabel lain.  Dengan demikian, jam belajar dan bimbingan orang tua adalah variabel bebas sedangkan prestasi siswa adalah variabel terikat.</a:t>
            </a:r>
          </a:p>
        </p:txBody>
      </p:sp>
    </p:spTree>
    <p:extLst>
      <p:ext uri="{BB962C8B-B14F-4D97-AF65-F5344CB8AC3E}">
        <p14:creationId xmlns:p14="http://schemas.microsoft.com/office/powerpoint/2010/main" val="403879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Teknik Analisis 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Teknik analisis data berkaiatan dengan bagaimana penelitian akan menerapkan prosedur penyelesaian masalah untuk menjawab rumusan masalah penelitian.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Dalam menyusun metode atau metodologi penelitian, teknik analisis data mutlak dicantumkan dan diuraikan secara jelas dan rinci.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Apabila dilakukan secara kuantitatif, maka teknik kuantitatif apa saja yang digunakan, serta bagaimana rumusan dan ketentuan penghitungannya.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Apabila dilakukan secara kualitatif, maka perlu diuraikan tahapan-tahapan kualitatif yang dilaluinya secara jelas.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Dalam teknik analisis data perlu juga diuraikan tentang bagaimana teknik untuk menguji atau memperoleh data yang valid dan reliabel.  </a:t>
            </a:r>
          </a:p>
        </p:txBody>
      </p:sp>
    </p:spTree>
    <p:extLst>
      <p:ext uri="{BB962C8B-B14F-4D97-AF65-F5344CB8AC3E}">
        <p14:creationId xmlns:p14="http://schemas.microsoft.com/office/powerpoint/2010/main" val="4147127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4635" y="2495697"/>
            <a:ext cx="11492563" cy="923330"/>
          </a:xfrm>
          <a:prstGeom prst="rect">
            <a:avLst/>
          </a:prstGeom>
          <a:noFill/>
        </p:spPr>
        <p:txBody>
          <a:bodyPr wrap="square" lIns="91440" tIns="45720" rIns="91440" bIns="45720">
            <a:spAutoFit/>
          </a:bodyPr>
          <a:lstStyle/>
          <a:p>
            <a:pPr algn="ctr"/>
            <a:r>
              <a:rPr lang="en-US" sz="5400" b="1" cap="none" spc="0" dirty="0" err="1">
                <a:ln w="0"/>
                <a:solidFill>
                  <a:schemeClr val="tx1"/>
                </a:solidFill>
                <a:effectLst>
                  <a:outerShdw blurRad="38100" dist="19050" dir="2700000" algn="tl" rotWithShape="0">
                    <a:schemeClr val="dk1">
                      <a:alpha val="40000"/>
                    </a:schemeClr>
                  </a:outerShdw>
                </a:effectLst>
              </a:rPr>
              <a:t>Terima</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Kasih</a:t>
            </a:r>
            <a:endParaRPr lang="en-US" sz="5400" b="1" cap="none" spc="0" dirty="0">
              <a:ln w="0"/>
              <a:solidFill>
                <a:schemeClr val="tx1"/>
              </a:solidFill>
              <a:effectLst>
                <a:outerShdw blurRad="38100" dist="19050" dir="2700000" algn="tl" rotWithShape="0">
                  <a:schemeClr val="dk1">
                    <a:alpha val="40000"/>
                  </a:schemeClr>
                </a:outerShdw>
              </a:effectLst>
            </a:endParaRPr>
          </a:p>
        </p:txBody>
      </p:sp>
      <p:sp>
        <p:nvSpPr>
          <p:cNvPr id="5" name="Rectangle 4"/>
          <p:cNvSpPr/>
          <p:nvPr/>
        </p:nvSpPr>
        <p:spPr>
          <a:xfrm>
            <a:off x="394636" y="3351650"/>
            <a:ext cx="11492563" cy="646331"/>
          </a:xfrm>
          <a:prstGeom prst="rect">
            <a:avLst/>
          </a:prstGeom>
          <a:noFill/>
        </p:spPr>
        <p:txBody>
          <a:bodyPr wrap="square" lIns="91440" tIns="45720" rIns="91440" bIns="45720">
            <a:spAutoFit/>
          </a:bodyPr>
          <a:lstStyle/>
          <a:p>
            <a:pPr algn="ctr"/>
            <a:r>
              <a:rPr lang="en-US" sz="3600" b="1" dirty="0" err="1">
                <a:ln w="0"/>
                <a:effectLst>
                  <a:outerShdw blurRad="38100" dist="19050" dir="2700000" algn="tl" rotWithShape="0">
                    <a:schemeClr val="dk1">
                      <a:alpha val="40000"/>
                    </a:schemeClr>
                  </a:outerShdw>
                </a:effectLst>
              </a:rPr>
              <a:t>Sampai</a:t>
            </a:r>
            <a:r>
              <a:rPr lang="en-US" sz="3600" b="1" dirty="0">
                <a:ln w="0"/>
                <a:effectLst>
                  <a:outerShdw blurRad="38100" dist="19050" dir="2700000" algn="tl" rotWithShape="0">
                    <a:schemeClr val="dk1">
                      <a:alpha val="40000"/>
                    </a:schemeClr>
                  </a:outerShdw>
                </a:effectLst>
              </a:rPr>
              <a:t> </a:t>
            </a:r>
            <a:r>
              <a:rPr lang="en-US" sz="3600" b="1" dirty="0" err="1">
                <a:ln w="0"/>
                <a:effectLst>
                  <a:outerShdw blurRad="38100" dist="19050" dir="2700000" algn="tl" rotWithShape="0">
                    <a:schemeClr val="dk1">
                      <a:alpha val="40000"/>
                    </a:schemeClr>
                  </a:outerShdw>
                </a:effectLst>
              </a:rPr>
              <a:t>Jumpa</a:t>
            </a:r>
            <a:r>
              <a:rPr lang="en-US" sz="3600" b="1" dirty="0">
                <a:ln w="0"/>
                <a:effectLst>
                  <a:outerShdw blurRad="38100" dist="19050" dir="2700000" algn="tl" rotWithShape="0">
                    <a:schemeClr val="dk1">
                      <a:alpha val="40000"/>
                    </a:schemeClr>
                  </a:outerShdw>
                </a:effectLst>
              </a:rPr>
              <a:t> di </a:t>
            </a:r>
            <a:r>
              <a:rPr lang="en-US" sz="3600" b="1" dirty="0" err="1">
                <a:ln w="0"/>
                <a:effectLst>
                  <a:outerShdw blurRad="38100" dist="19050" dir="2700000" algn="tl" rotWithShape="0">
                    <a:schemeClr val="dk1">
                      <a:alpha val="40000"/>
                    </a:schemeClr>
                  </a:outerShdw>
                </a:effectLst>
              </a:rPr>
              <a:t>Sesi</a:t>
            </a:r>
            <a:r>
              <a:rPr lang="en-US" sz="3600" b="1" dirty="0">
                <a:ln w="0"/>
                <a:effectLst>
                  <a:outerShdw blurRad="38100" dist="19050" dir="2700000" algn="tl" rotWithShape="0">
                    <a:schemeClr val="dk1">
                      <a:alpha val="40000"/>
                    </a:schemeClr>
                  </a:outerShdw>
                </a:effectLst>
              </a:rPr>
              <a:t> </a:t>
            </a:r>
            <a:r>
              <a:rPr lang="en-US" sz="3600" b="1" dirty="0" err="1">
                <a:ln w="0"/>
                <a:effectLst>
                  <a:outerShdw blurRad="38100" dist="19050" dir="2700000" algn="tl" rotWithShape="0">
                    <a:schemeClr val="dk1">
                      <a:alpha val="40000"/>
                    </a:schemeClr>
                  </a:outerShdw>
                </a:effectLst>
              </a:rPr>
              <a:t>Berikutnya</a:t>
            </a:r>
            <a:endParaRPr lang="en-US" sz="36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07616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657480"/>
            <a:ext cx="8918221" cy="369332"/>
          </a:xfrm>
          <a:prstGeom prst="rect">
            <a:avLst/>
          </a:prstGeom>
        </p:spPr>
        <p:txBody>
          <a:bodyPr wrap="square">
            <a:spAutoFit/>
          </a:bodyPr>
          <a:lstStyle/>
          <a:p>
            <a:r>
              <a:rPr lang="en-US" b="1" dirty="0" err="1"/>
              <a:t>Penyusunan</a:t>
            </a:r>
            <a:r>
              <a:rPr lang="en-US" b="1" dirty="0"/>
              <a:t> dan </a:t>
            </a:r>
            <a:r>
              <a:rPr lang="en-US" b="1" dirty="0" err="1"/>
              <a:t>Bagian-Bagian</a:t>
            </a:r>
            <a:r>
              <a:rPr lang="en-US" b="1" dirty="0"/>
              <a:t> </a:t>
            </a:r>
            <a:r>
              <a:rPr lang="en-US" b="1" dirty="0" err="1"/>
              <a:t>dalam</a:t>
            </a:r>
            <a:r>
              <a:rPr lang="en-US" b="1" dirty="0"/>
              <a:t> </a:t>
            </a:r>
            <a:r>
              <a:rPr lang="en-US" b="1" dirty="0" err="1"/>
              <a:t>Metodologi</a:t>
            </a:r>
            <a:r>
              <a:rPr lang="en-US" b="1" dirty="0"/>
              <a:t> / </a:t>
            </a:r>
            <a:r>
              <a:rPr lang="en-US" b="1" dirty="0" err="1"/>
              <a:t>Metode</a:t>
            </a:r>
            <a:r>
              <a:rPr lang="en-US" b="1" dirty="0"/>
              <a:t> </a:t>
            </a:r>
            <a:r>
              <a:rPr lang="en-US" b="1" dirty="0" err="1"/>
              <a:t>Penelitian</a:t>
            </a:r>
            <a:r>
              <a:rPr lang="en-US" b="1" dirty="0"/>
              <a:t> (</a:t>
            </a:r>
            <a:r>
              <a:rPr lang="en-US" b="1" i="1" dirty="0"/>
              <a:t>research method</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2550610"/>
            <a:ext cx="11227313" cy="2031325"/>
          </a:xfrm>
          <a:prstGeom prst="rect">
            <a:avLst/>
          </a:prstGeom>
        </p:spPr>
        <p:txBody>
          <a:bodyPr wrap="square">
            <a:spAutoFit/>
          </a:bodyPr>
          <a:lstStyle/>
          <a:p>
            <a:pPr marL="285750" indent="-285750">
              <a:buFont typeface="Wingdings" panose="05000000000000000000" pitchFamily="2" charset="2"/>
              <a:buChar char="v"/>
            </a:pPr>
            <a:r>
              <a:rPr lang="fi-FI" dirty="0"/>
              <a:t>Dalam menyusun penelitian (</a:t>
            </a:r>
            <a:r>
              <a:rPr lang="fi-FI" i="1" dirty="0"/>
              <a:t>research</a:t>
            </a:r>
            <a:r>
              <a:rPr lang="fi-FI" dirty="0"/>
              <a:t>), baik penelitian skripsi maupun tesis, metode atau metodologi penelitian yang digunakan mutlak harus disertakan.</a:t>
            </a:r>
          </a:p>
          <a:p>
            <a:pPr marL="285750" indent="-285750">
              <a:buFont typeface="Wingdings" panose="05000000000000000000" pitchFamily="2" charset="2"/>
              <a:buChar char="v"/>
            </a:pPr>
            <a:endParaRPr lang="fi-FI" dirty="0"/>
          </a:p>
          <a:p>
            <a:pPr marL="285750" indent="-285750">
              <a:buFont typeface="Wingdings" panose="05000000000000000000" pitchFamily="2" charset="2"/>
              <a:buChar char="v"/>
            </a:pPr>
            <a:endParaRPr lang="fi-FI" dirty="0"/>
          </a:p>
          <a:p>
            <a:pPr marL="285750" indent="-285750">
              <a:buFont typeface="Wingdings" panose="05000000000000000000" pitchFamily="2" charset="2"/>
              <a:buChar char="v"/>
            </a:pPr>
            <a:r>
              <a:rPr lang="fi-FI" dirty="0"/>
              <a:t>Metodologi atau metode penelitian ini akan menggambarkan bagaimana langkah atau strategi peneliti dalam menjawab rumusan masalah penelitian, yang hasil dari jawaban atas perumusan masalah tersebut akan diuraikan dalam bab selanjutnya yaitu bab hasil dan pembahasan. </a:t>
            </a:r>
          </a:p>
        </p:txBody>
      </p:sp>
    </p:spTree>
    <p:extLst>
      <p:ext uri="{BB962C8B-B14F-4D97-AF65-F5344CB8AC3E}">
        <p14:creationId xmlns:p14="http://schemas.microsoft.com/office/powerpoint/2010/main" val="285883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710107"/>
            <a:ext cx="11227313" cy="4247317"/>
          </a:xfrm>
          <a:prstGeom prst="rect">
            <a:avLst/>
          </a:prstGeom>
        </p:spPr>
        <p:txBody>
          <a:bodyPr wrap="square">
            <a:spAutoFit/>
          </a:bodyPr>
          <a:lstStyle/>
          <a:p>
            <a:pPr marL="285750" indent="-285750">
              <a:buFont typeface="Wingdings" panose="05000000000000000000" pitchFamily="2" charset="2"/>
              <a:buChar char="v"/>
            </a:pPr>
            <a:r>
              <a:rPr lang="fi-FI" dirty="0"/>
              <a:t>Jenis penelitian (</a:t>
            </a:r>
            <a:r>
              <a:rPr lang="fi-FI" i="1" dirty="0"/>
              <a:t>research type</a:t>
            </a:r>
            <a:r>
              <a:rPr lang="fi-FI" dirty="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a:t>Jenis</a:t>
            </a:r>
            <a:r>
              <a:rPr lang="en-US" dirty="0"/>
              <a:t> </a:t>
            </a:r>
            <a:r>
              <a:rPr lang="en-US" dirty="0" err="1"/>
              <a:t>penelitian</a:t>
            </a:r>
            <a:r>
              <a:rPr lang="en-US" dirty="0"/>
              <a:t> </a:t>
            </a:r>
            <a:r>
              <a:rPr lang="en-US" dirty="0" err="1"/>
              <a:t>ini</a:t>
            </a:r>
            <a:r>
              <a:rPr lang="en-US" dirty="0"/>
              <a:t> </a:t>
            </a:r>
            <a:r>
              <a:rPr lang="en-US" dirty="0" err="1"/>
              <a:t>berkaitan</a:t>
            </a:r>
            <a:r>
              <a:rPr lang="en-US" dirty="0"/>
              <a:t> </a:t>
            </a:r>
            <a:r>
              <a:rPr lang="en-US" dirty="0" err="1"/>
              <a:t>dengan</a:t>
            </a:r>
            <a:r>
              <a:rPr lang="en-US" dirty="0"/>
              <a:t> </a:t>
            </a:r>
            <a:r>
              <a:rPr lang="en-US" dirty="0" err="1"/>
              <a:t>sifat</a:t>
            </a:r>
            <a:r>
              <a:rPr lang="en-US" dirty="0"/>
              <a:t> data dan </a:t>
            </a:r>
            <a:r>
              <a:rPr lang="en-US" dirty="0" err="1"/>
              <a:t>cara</a:t>
            </a:r>
            <a:r>
              <a:rPr lang="en-US" dirty="0"/>
              <a:t> </a:t>
            </a:r>
            <a:r>
              <a:rPr lang="en-US" dirty="0" err="1"/>
              <a:t>atau</a:t>
            </a:r>
            <a:r>
              <a:rPr lang="en-US" dirty="0"/>
              <a:t> </a:t>
            </a:r>
            <a:r>
              <a:rPr lang="en-US" dirty="0" err="1"/>
              <a:t>teknik</a:t>
            </a:r>
            <a:r>
              <a:rPr lang="en-US" dirty="0"/>
              <a:t> </a:t>
            </a:r>
            <a:r>
              <a:rPr lang="en-US" dirty="0" err="1"/>
              <a:t>analisis</a:t>
            </a:r>
            <a:r>
              <a:rPr lang="en-US" dirty="0"/>
              <a:t> data yang </a:t>
            </a:r>
            <a:r>
              <a:rPr lang="en-US" dirty="0" err="1"/>
              <a:t>digunakan</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Apabila</a:t>
            </a:r>
            <a:r>
              <a:rPr lang="en-US" dirty="0"/>
              <a:t> data yang </a:t>
            </a:r>
            <a:r>
              <a:rPr lang="en-US" dirty="0" err="1"/>
              <a:t>digunakan</a:t>
            </a:r>
            <a:r>
              <a:rPr lang="en-US" dirty="0"/>
              <a:t> </a:t>
            </a:r>
            <a:r>
              <a:rPr lang="en-US" dirty="0" err="1"/>
              <a:t>atau</a:t>
            </a:r>
            <a:r>
              <a:rPr lang="en-US" dirty="0"/>
              <a:t> data yang </a:t>
            </a:r>
            <a:r>
              <a:rPr lang="en-US" dirty="0" err="1"/>
              <a:t>dianalisis</a:t>
            </a:r>
            <a:r>
              <a:rPr lang="en-US" dirty="0"/>
              <a:t> </a:t>
            </a:r>
            <a:r>
              <a:rPr lang="en-US" dirty="0" err="1"/>
              <a:t>adalah</a:t>
            </a:r>
            <a:r>
              <a:rPr lang="en-US" dirty="0"/>
              <a:t> data </a:t>
            </a:r>
            <a:r>
              <a:rPr lang="en-US" dirty="0" err="1"/>
              <a:t>numerik</a:t>
            </a:r>
            <a:r>
              <a:rPr lang="en-US" dirty="0"/>
              <a:t> (</a:t>
            </a:r>
            <a:r>
              <a:rPr lang="en-US" dirty="0" err="1"/>
              <a:t>angka</a:t>
            </a:r>
            <a:r>
              <a:rPr lang="en-US" dirty="0"/>
              <a:t>) dan </a:t>
            </a:r>
            <a:r>
              <a:rPr lang="en-US" dirty="0" err="1"/>
              <a:t>cara</a:t>
            </a:r>
            <a:r>
              <a:rPr lang="en-US" dirty="0"/>
              <a:t> </a:t>
            </a:r>
            <a:r>
              <a:rPr lang="en-US" dirty="0" err="1"/>
              <a:t>analisisnya</a:t>
            </a:r>
            <a:r>
              <a:rPr lang="en-US" dirty="0"/>
              <a:t> </a:t>
            </a:r>
            <a:r>
              <a:rPr lang="en-US" dirty="0" err="1"/>
              <a:t>dengan</a:t>
            </a:r>
            <a:r>
              <a:rPr lang="en-US" dirty="0"/>
              <a:t> </a:t>
            </a:r>
            <a:r>
              <a:rPr lang="en-US" dirty="0" err="1"/>
              <a:t>cara</a:t>
            </a:r>
            <a:r>
              <a:rPr lang="en-US" dirty="0"/>
              <a:t> </a:t>
            </a:r>
            <a:r>
              <a:rPr lang="en-US" dirty="0" err="1"/>
              <a:t>matematis</a:t>
            </a:r>
            <a:r>
              <a:rPr lang="en-US" dirty="0"/>
              <a:t> </a:t>
            </a:r>
            <a:r>
              <a:rPr lang="en-US" dirty="0" err="1"/>
              <a:t>atau</a:t>
            </a:r>
            <a:r>
              <a:rPr lang="en-US" dirty="0"/>
              <a:t> </a:t>
            </a:r>
            <a:r>
              <a:rPr lang="en-US" dirty="0" err="1"/>
              <a:t>menggunakan</a:t>
            </a:r>
            <a:r>
              <a:rPr lang="en-US" dirty="0"/>
              <a:t> </a:t>
            </a:r>
            <a:r>
              <a:rPr lang="en-US" dirty="0" err="1"/>
              <a:t>teknik</a:t>
            </a:r>
            <a:r>
              <a:rPr lang="en-US" dirty="0"/>
              <a:t> </a:t>
            </a:r>
            <a:r>
              <a:rPr lang="en-US" dirty="0" err="1"/>
              <a:t>statistik</a:t>
            </a:r>
            <a:r>
              <a:rPr lang="en-US" dirty="0"/>
              <a:t> </a:t>
            </a:r>
            <a:r>
              <a:rPr lang="en-US" dirty="0" err="1"/>
              <a:t>maka</a:t>
            </a:r>
            <a:r>
              <a:rPr lang="en-US" dirty="0"/>
              <a:t> </a:t>
            </a:r>
            <a:r>
              <a:rPr lang="en-US" dirty="0" err="1"/>
              <a:t>jenis</a:t>
            </a:r>
            <a:r>
              <a:rPr lang="en-US" dirty="0"/>
              <a:t> </a:t>
            </a:r>
            <a:r>
              <a:rPr lang="en-US" dirty="0" err="1"/>
              <a:t>penelitian</a:t>
            </a:r>
            <a:r>
              <a:rPr lang="en-US" dirty="0"/>
              <a:t> </a:t>
            </a:r>
            <a:r>
              <a:rPr lang="en-US" dirty="0" err="1"/>
              <a:t>tersebut</a:t>
            </a:r>
            <a:r>
              <a:rPr lang="en-US" dirty="0"/>
              <a:t> </a:t>
            </a:r>
            <a:r>
              <a:rPr lang="en-US" dirty="0" err="1"/>
              <a:t>adalah</a:t>
            </a:r>
            <a:r>
              <a:rPr lang="en-US" dirty="0"/>
              <a:t> </a:t>
            </a:r>
            <a:r>
              <a:rPr lang="en-US" dirty="0" err="1"/>
              <a:t>penelitian</a:t>
            </a:r>
            <a:r>
              <a:rPr lang="en-US" dirty="0"/>
              <a:t> </a:t>
            </a:r>
            <a:r>
              <a:rPr lang="en-US" dirty="0" err="1"/>
              <a:t>kuantitatif</a:t>
            </a:r>
            <a:r>
              <a:rPr lang="en-US" dirty="0"/>
              <a:t> (</a:t>
            </a:r>
            <a:r>
              <a:rPr lang="en-US" i="1" dirty="0"/>
              <a:t>quantitative research</a:t>
            </a:r>
            <a:r>
              <a:rPr lang="en-US" dirty="0"/>
              <a:t>).  </a:t>
            </a:r>
            <a:r>
              <a:rPr lang="en-US" dirty="0" err="1"/>
              <a:t>Kuantitas</a:t>
            </a:r>
            <a:r>
              <a:rPr lang="en-US" dirty="0"/>
              <a:t> </a:t>
            </a:r>
            <a:r>
              <a:rPr lang="en-US" dirty="0" err="1"/>
              <a:t>berkaitan</a:t>
            </a:r>
            <a:r>
              <a:rPr lang="en-US" dirty="0"/>
              <a:t> </a:t>
            </a:r>
            <a:r>
              <a:rPr lang="en-US" dirty="0" err="1"/>
              <a:t>dengan</a:t>
            </a:r>
            <a:r>
              <a:rPr lang="en-US" dirty="0"/>
              <a:t> </a:t>
            </a:r>
            <a:r>
              <a:rPr lang="en-US" dirty="0" err="1"/>
              <a:t>angka</a:t>
            </a:r>
            <a:r>
              <a:rPr lang="en-US" dirty="0"/>
              <a:t> nominal </a:t>
            </a:r>
            <a:r>
              <a:rPr lang="en-US" dirty="0" err="1"/>
              <a:t>atau</a:t>
            </a:r>
            <a:r>
              <a:rPr lang="en-US" dirty="0"/>
              <a:t> </a:t>
            </a:r>
            <a:r>
              <a:rPr lang="en-US" dirty="0" err="1"/>
              <a:t>bilangan</a:t>
            </a:r>
            <a:r>
              <a:rPr lang="en-US" dirty="0"/>
              <a:t> yang </a:t>
            </a:r>
            <a:r>
              <a:rPr lang="en-US" dirty="0" err="1"/>
              <a:t>dapat</a:t>
            </a:r>
            <a:r>
              <a:rPr lang="en-US" dirty="0"/>
              <a:t> </a:t>
            </a:r>
            <a:r>
              <a:rPr lang="en-US" dirty="0" err="1"/>
              <a:t>dihitung</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Sedangkan</a:t>
            </a:r>
            <a:r>
              <a:rPr lang="en-US" dirty="0"/>
              <a:t>, </a:t>
            </a:r>
            <a:r>
              <a:rPr lang="en-US" dirty="0" err="1"/>
              <a:t>apabila</a:t>
            </a:r>
            <a:r>
              <a:rPr lang="en-US" dirty="0"/>
              <a:t> data yang </a:t>
            </a:r>
            <a:r>
              <a:rPr lang="en-US" dirty="0" err="1"/>
              <a:t>digunakan</a:t>
            </a:r>
            <a:r>
              <a:rPr lang="en-US" dirty="0"/>
              <a:t> </a:t>
            </a:r>
            <a:r>
              <a:rPr lang="en-US" dirty="0" err="1"/>
              <a:t>adalah</a:t>
            </a:r>
            <a:r>
              <a:rPr lang="en-US" dirty="0"/>
              <a:t> data </a:t>
            </a:r>
            <a:r>
              <a:rPr lang="en-US" i="1" dirty="0"/>
              <a:t>string</a:t>
            </a:r>
            <a:r>
              <a:rPr lang="en-US" dirty="0"/>
              <a:t> </a:t>
            </a:r>
            <a:r>
              <a:rPr lang="en-US" dirty="0" err="1"/>
              <a:t>atau</a:t>
            </a:r>
            <a:r>
              <a:rPr lang="en-US" dirty="0"/>
              <a:t> </a:t>
            </a:r>
            <a:r>
              <a:rPr lang="en-US" dirty="0" err="1"/>
              <a:t>merupakan</a:t>
            </a:r>
            <a:r>
              <a:rPr lang="en-US" dirty="0"/>
              <a:t> </a:t>
            </a:r>
            <a:r>
              <a:rPr lang="en-US" dirty="0" err="1"/>
              <a:t>bentuk</a:t>
            </a:r>
            <a:r>
              <a:rPr lang="en-US" dirty="0"/>
              <a:t> </a:t>
            </a:r>
            <a:r>
              <a:rPr lang="en-US" i="1" dirty="0"/>
              <a:t>record</a:t>
            </a:r>
            <a:r>
              <a:rPr lang="en-US" dirty="0"/>
              <a:t> </a:t>
            </a:r>
            <a:r>
              <a:rPr lang="en-US" dirty="0" err="1"/>
              <a:t>dari</a:t>
            </a:r>
            <a:r>
              <a:rPr lang="en-US" dirty="0"/>
              <a:t> </a:t>
            </a:r>
            <a:r>
              <a:rPr lang="en-US" dirty="0" err="1"/>
              <a:t>suatu</a:t>
            </a:r>
            <a:r>
              <a:rPr lang="en-US" dirty="0"/>
              <a:t> </a:t>
            </a:r>
            <a:r>
              <a:rPr lang="en-US" dirty="0" err="1"/>
              <a:t>kondisi</a:t>
            </a:r>
            <a:r>
              <a:rPr lang="en-US" dirty="0"/>
              <a:t> </a:t>
            </a:r>
            <a:r>
              <a:rPr lang="en-US" dirty="0" err="1"/>
              <a:t>tertentu</a:t>
            </a:r>
            <a:r>
              <a:rPr lang="en-US" dirty="0"/>
              <a:t> (</a:t>
            </a:r>
            <a:r>
              <a:rPr lang="en-US" dirty="0" err="1"/>
              <a:t>seperti</a:t>
            </a:r>
            <a:r>
              <a:rPr lang="en-US" dirty="0"/>
              <a:t> </a:t>
            </a:r>
            <a:r>
              <a:rPr lang="en-US" dirty="0" err="1"/>
              <a:t>kondisi</a:t>
            </a:r>
            <a:r>
              <a:rPr lang="en-US" dirty="0"/>
              <a:t> </a:t>
            </a:r>
            <a:r>
              <a:rPr lang="en-US" dirty="0" err="1"/>
              <a:t>sosial</a:t>
            </a:r>
            <a:r>
              <a:rPr lang="en-US" dirty="0"/>
              <a:t>, </a:t>
            </a:r>
            <a:r>
              <a:rPr lang="en-US" dirty="0" err="1"/>
              <a:t>kondisi</a:t>
            </a:r>
            <a:r>
              <a:rPr lang="en-US" dirty="0"/>
              <a:t> </a:t>
            </a:r>
            <a:r>
              <a:rPr lang="en-US" dirty="0" err="1"/>
              <a:t>seseorang</a:t>
            </a:r>
            <a:r>
              <a:rPr lang="en-US" dirty="0"/>
              <a:t>/</a:t>
            </a:r>
            <a:r>
              <a:rPr lang="en-US" dirty="0" err="1"/>
              <a:t>individu</a:t>
            </a:r>
            <a:r>
              <a:rPr lang="en-US" dirty="0"/>
              <a:t>) yang </a:t>
            </a:r>
            <a:r>
              <a:rPr lang="en-US" dirty="0" err="1"/>
              <a:t>lebih</a:t>
            </a:r>
            <a:r>
              <a:rPr lang="en-US" dirty="0"/>
              <a:t> </a:t>
            </a:r>
            <a:r>
              <a:rPr lang="en-US" dirty="0" err="1"/>
              <a:t>berkaitan</a:t>
            </a:r>
            <a:r>
              <a:rPr lang="en-US" dirty="0"/>
              <a:t> </a:t>
            </a:r>
            <a:r>
              <a:rPr lang="en-US" dirty="0" err="1"/>
              <a:t>dengan</a:t>
            </a:r>
            <a:r>
              <a:rPr lang="en-US" dirty="0"/>
              <a:t> </a:t>
            </a:r>
            <a:r>
              <a:rPr lang="en-US" dirty="0" err="1"/>
              <a:t>kualitas</a:t>
            </a:r>
            <a:r>
              <a:rPr lang="en-US" dirty="0"/>
              <a:t> </a:t>
            </a:r>
            <a:r>
              <a:rPr lang="en-US" dirty="0" err="1"/>
              <a:t>atau</a:t>
            </a:r>
            <a:r>
              <a:rPr lang="en-US" dirty="0"/>
              <a:t> </a:t>
            </a:r>
            <a:r>
              <a:rPr lang="en-US" dirty="0" err="1"/>
              <a:t>sifat</a:t>
            </a:r>
            <a:r>
              <a:rPr lang="en-US" dirty="0"/>
              <a:t> dan </a:t>
            </a:r>
            <a:r>
              <a:rPr lang="en-US" dirty="0" err="1"/>
              <a:t>perilakunya</a:t>
            </a:r>
            <a:r>
              <a:rPr lang="en-US" dirty="0"/>
              <a:t>, </a:t>
            </a:r>
            <a:r>
              <a:rPr lang="en-US" dirty="0" err="1"/>
              <a:t>maka</a:t>
            </a:r>
            <a:r>
              <a:rPr lang="en-US" dirty="0"/>
              <a:t> </a:t>
            </a:r>
            <a:r>
              <a:rPr lang="en-US" dirty="0" err="1"/>
              <a:t>jenis</a:t>
            </a:r>
            <a:r>
              <a:rPr lang="en-US" dirty="0"/>
              <a:t> </a:t>
            </a:r>
            <a:r>
              <a:rPr lang="en-US" dirty="0" err="1"/>
              <a:t>penelitian</a:t>
            </a:r>
            <a:r>
              <a:rPr lang="en-US" dirty="0"/>
              <a:t> </a:t>
            </a:r>
            <a:r>
              <a:rPr lang="en-US" dirty="0" err="1"/>
              <a:t>ini</a:t>
            </a:r>
            <a:r>
              <a:rPr lang="en-US" dirty="0"/>
              <a:t> </a:t>
            </a:r>
            <a:r>
              <a:rPr lang="en-US" dirty="0" err="1"/>
              <a:t>merupakan</a:t>
            </a:r>
            <a:r>
              <a:rPr lang="en-US" dirty="0"/>
              <a:t> </a:t>
            </a:r>
            <a:r>
              <a:rPr lang="en-US" dirty="0" err="1"/>
              <a:t>penelitian</a:t>
            </a:r>
            <a:r>
              <a:rPr lang="en-US" dirty="0"/>
              <a:t> </a:t>
            </a:r>
            <a:r>
              <a:rPr lang="en-US" dirty="0" err="1"/>
              <a:t>kualitatif</a:t>
            </a:r>
            <a:r>
              <a:rPr lang="en-US" dirty="0"/>
              <a:t> (</a:t>
            </a:r>
            <a:r>
              <a:rPr lang="en-US" i="1" dirty="0"/>
              <a:t>qualitative research</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Disamping</a:t>
            </a:r>
            <a:r>
              <a:rPr lang="en-US" dirty="0"/>
              <a:t> </a:t>
            </a:r>
            <a:r>
              <a:rPr lang="en-US" dirty="0" err="1"/>
              <a:t>itu</a:t>
            </a:r>
            <a:r>
              <a:rPr lang="en-US" dirty="0"/>
              <a:t>, </a:t>
            </a:r>
            <a:r>
              <a:rPr lang="en-US" dirty="0" err="1"/>
              <a:t>terdapat</a:t>
            </a:r>
            <a:r>
              <a:rPr lang="en-US" dirty="0"/>
              <a:t> </a:t>
            </a:r>
            <a:r>
              <a:rPr lang="en-US" dirty="0" err="1"/>
              <a:t>jenis</a:t>
            </a:r>
            <a:r>
              <a:rPr lang="en-US" dirty="0"/>
              <a:t> </a:t>
            </a:r>
            <a:r>
              <a:rPr lang="en-US" dirty="0" err="1"/>
              <a:t>penelitian</a:t>
            </a:r>
            <a:r>
              <a:rPr lang="en-US" dirty="0"/>
              <a:t> </a:t>
            </a:r>
            <a:r>
              <a:rPr lang="en-US" dirty="0" err="1"/>
              <a:t>lainnya</a:t>
            </a:r>
            <a:r>
              <a:rPr lang="en-US" dirty="0"/>
              <a:t>, </a:t>
            </a:r>
            <a:r>
              <a:rPr lang="en-US" dirty="0" err="1"/>
              <a:t>yaitu</a:t>
            </a:r>
            <a:r>
              <a:rPr lang="en-US" dirty="0"/>
              <a:t> </a:t>
            </a:r>
            <a:r>
              <a:rPr lang="en-US" dirty="0" err="1"/>
              <a:t>apabila</a:t>
            </a:r>
            <a:r>
              <a:rPr lang="en-US" dirty="0"/>
              <a:t> data yang </a:t>
            </a:r>
            <a:r>
              <a:rPr lang="en-US" dirty="0" err="1"/>
              <a:t>akan</a:t>
            </a:r>
            <a:r>
              <a:rPr lang="en-US" dirty="0"/>
              <a:t> </a:t>
            </a:r>
            <a:r>
              <a:rPr lang="en-US" dirty="0" err="1"/>
              <a:t>dianalisis</a:t>
            </a:r>
            <a:r>
              <a:rPr lang="en-US" dirty="0"/>
              <a:t> </a:t>
            </a:r>
            <a:r>
              <a:rPr lang="en-US" dirty="0" err="1"/>
              <a:t>adalah</a:t>
            </a:r>
            <a:r>
              <a:rPr lang="en-US" dirty="0"/>
              <a:t> data </a:t>
            </a:r>
            <a:r>
              <a:rPr lang="en-US" dirty="0" err="1"/>
              <a:t>tunggal</a:t>
            </a:r>
            <a:r>
              <a:rPr lang="en-US" dirty="0"/>
              <a:t> yang </a:t>
            </a:r>
            <a:r>
              <a:rPr lang="en-US" dirty="0" err="1"/>
              <a:t>diperoleh</a:t>
            </a:r>
            <a:r>
              <a:rPr lang="en-US" dirty="0"/>
              <a:t> </a:t>
            </a:r>
            <a:r>
              <a:rPr lang="en-US" dirty="0" err="1"/>
              <a:t>dari</a:t>
            </a:r>
            <a:r>
              <a:rPr lang="en-US" dirty="0"/>
              <a:t> </a:t>
            </a:r>
            <a:r>
              <a:rPr lang="en-US" dirty="0" err="1"/>
              <a:t>kasus</a:t>
            </a:r>
            <a:r>
              <a:rPr lang="en-US" dirty="0"/>
              <a:t> </a:t>
            </a:r>
            <a:r>
              <a:rPr lang="en-US" dirty="0" err="1"/>
              <a:t>tertentu</a:t>
            </a:r>
            <a:r>
              <a:rPr lang="en-US" dirty="0"/>
              <a:t>, </a:t>
            </a:r>
            <a:r>
              <a:rPr lang="en-US" dirty="0" err="1"/>
              <a:t>maka</a:t>
            </a:r>
            <a:r>
              <a:rPr lang="en-US" dirty="0"/>
              <a:t> </a:t>
            </a:r>
            <a:r>
              <a:rPr lang="en-US" dirty="0" err="1"/>
              <a:t>penelitian</a:t>
            </a:r>
            <a:r>
              <a:rPr lang="en-US" dirty="0"/>
              <a:t> </a:t>
            </a:r>
            <a:r>
              <a:rPr lang="en-US" dirty="0" err="1"/>
              <a:t>ini</a:t>
            </a:r>
            <a:r>
              <a:rPr lang="en-US" dirty="0"/>
              <a:t> </a:t>
            </a:r>
            <a:r>
              <a:rPr lang="en-US" dirty="0" err="1"/>
              <a:t>merupakan</a:t>
            </a:r>
            <a:r>
              <a:rPr lang="en-US" dirty="0"/>
              <a:t> </a:t>
            </a:r>
            <a:r>
              <a:rPr lang="en-US" dirty="0" err="1"/>
              <a:t>penelitian</a:t>
            </a:r>
            <a:r>
              <a:rPr lang="en-US" dirty="0"/>
              <a:t> </a:t>
            </a:r>
            <a:r>
              <a:rPr lang="en-US" dirty="0" err="1"/>
              <a:t>studi</a:t>
            </a:r>
            <a:r>
              <a:rPr lang="en-US" dirty="0"/>
              <a:t> </a:t>
            </a:r>
            <a:r>
              <a:rPr lang="en-US" dirty="0" err="1"/>
              <a:t>kasus</a:t>
            </a:r>
            <a:r>
              <a:rPr lang="en-US" dirty="0"/>
              <a:t> (</a:t>
            </a:r>
            <a:r>
              <a:rPr lang="en-US" i="1" dirty="0"/>
              <a:t>case research</a:t>
            </a:r>
            <a:r>
              <a:rPr lang="en-US" dirty="0"/>
              <a:t>).</a:t>
            </a:r>
            <a:endParaRPr lang="fi-FI"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28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608127"/>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2190398"/>
            <a:ext cx="11227313" cy="2862322"/>
          </a:xfrm>
          <a:prstGeom prst="rect">
            <a:avLst/>
          </a:prstGeom>
        </p:spPr>
        <p:txBody>
          <a:bodyPr wrap="square">
            <a:spAutoFit/>
          </a:bodyPr>
          <a:lstStyle/>
          <a:p>
            <a:pPr marL="285750" indent="-285750">
              <a:buFont typeface="Wingdings" panose="05000000000000000000" pitchFamily="2" charset="2"/>
              <a:buChar char="v"/>
            </a:pPr>
            <a:r>
              <a:rPr lang="fi-FI" dirty="0"/>
              <a:t>Lanjutan jenis penelitian (</a:t>
            </a:r>
            <a:r>
              <a:rPr lang="fi-FI" i="1" dirty="0"/>
              <a:t>research type</a:t>
            </a:r>
            <a:r>
              <a:rPr lang="fi-FI" dirty="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a:t>Jenis</a:t>
            </a:r>
            <a:r>
              <a:rPr lang="en-US" dirty="0"/>
              <a:t> </a:t>
            </a:r>
            <a:r>
              <a:rPr lang="en-US" dirty="0" err="1"/>
              <a:t>penelitian</a:t>
            </a:r>
            <a:r>
              <a:rPr lang="en-US" dirty="0"/>
              <a:t> </a:t>
            </a:r>
            <a:r>
              <a:rPr lang="en-US" dirty="0" err="1"/>
              <a:t>dapat</a:t>
            </a:r>
            <a:r>
              <a:rPr lang="en-US" dirty="0"/>
              <a:t> </a:t>
            </a:r>
            <a:r>
              <a:rPr lang="en-US" dirty="0" err="1"/>
              <a:t>juga</a:t>
            </a:r>
            <a:r>
              <a:rPr lang="en-US" dirty="0"/>
              <a:t> </a:t>
            </a:r>
            <a:r>
              <a:rPr lang="en-US" dirty="0" err="1"/>
              <a:t>dikelompokkan</a:t>
            </a:r>
            <a:r>
              <a:rPr lang="en-US" dirty="0"/>
              <a:t> </a:t>
            </a:r>
            <a:r>
              <a:rPr lang="en-US" dirty="0" err="1"/>
              <a:t>berdasarkan</a:t>
            </a:r>
            <a:r>
              <a:rPr lang="en-US" dirty="0"/>
              <a:t> </a:t>
            </a:r>
            <a:r>
              <a:rPr lang="en-US" dirty="0" err="1"/>
              <a:t>cara</a:t>
            </a:r>
            <a:r>
              <a:rPr lang="en-US" dirty="0"/>
              <a:t> dan </a:t>
            </a:r>
            <a:r>
              <a:rPr lang="en-US" dirty="0" err="1"/>
              <a:t>tujuan</a:t>
            </a:r>
            <a:r>
              <a:rPr lang="en-US" dirty="0"/>
              <a:t> </a:t>
            </a:r>
            <a:r>
              <a:rPr lang="en-US" dirty="0" err="1"/>
              <a:t>penelitiannya</a:t>
            </a:r>
            <a:r>
              <a:rPr lang="en-US" dirty="0"/>
              <a:t>, </a:t>
            </a:r>
            <a:r>
              <a:rPr lang="en-US" dirty="0" err="1"/>
              <a:t>yaitu</a:t>
            </a:r>
            <a:r>
              <a:rPr lang="en-US" dirty="0"/>
              <a:t> </a:t>
            </a:r>
            <a:r>
              <a:rPr lang="en-US" dirty="0" err="1"/>
              <a:t>jenis</a:t>
            </a:r>
            <a:r>
              <a:rPr lang="en-US" dirty="0"/>
              <a:t> </a:t>
            </a:r>
            <a:r>
              <a:rPr lang="en-US" dirty="0" err="1"/>
              <a:t>penelitian</a:t>
            </a:r>
            <a:r>
              <a:rPr lang="en-US" dirty="0"/>
              <a:t> </a:t>
            </a:r>
            <a:r>
              <a:rPr lang="en-US" dirty="0" err="1"/>
              <a:t>eksperimen</a:t>
            </a:r>
            <a:r>
              <a:rPr lang="en-US" dirty="0"/>
              <a:t> (</a:t>
            </a:r>
            <a:r>
              <a:rPr lang="en-US" i="1" dirty="0"/>
              <a:t>experiment research</a:t>
            </a:r>
            <a:r>
              <a:rPr lang="en-US" dirty="0"/>
              <a:t>) dan </a:t>
            </a:r>
            <a:r>
              <a:rPr lang="en-US" dirty="0" err="1"/>
              <a:t>jenis</a:t>
            </a:r>
            <a:r>
              <a:rPr lang="en-US" dirty="0"/>
              <a:t> </a:t>
            </a:r>
            <a:r>
              <a:rPr lang="en-US" dirty="0" err="1"/>
              <a:t>penelitian</a:t>
            </a:r>
            <a:r>
              <a:rPr lang="en-US" dirty="0"/>
              <a:t> </a:t>
            </a:r>
            <a:r>
              <a:rPr lang="en-US" dirty="0" err="1"/>
              <a:t>tindakan</a:t>
            </a:r>
            <a:r>
              <a:rPr lang="en-US" dirty="0"/>
              <a:t> (</a:t>
            </a:r>
            <a:r>
              <a:rPr lang="en-US" i="1" dirty="0"/>
              <a:t>action research</a:t>
            </a:r>
            <a:r>
              <a:rPr lang="en-US" dirty="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Jenis</a:t>
            </a:r>
            <a:r>
              <a:rPr lang="en-US" dirty="0"/>
              <a:t> </a:t>
            </a:r>
            <a:r>
              <a:rPr lang="en-US" dirty="0" err="1"/>
              <a:t>penelitian</a:t>
            </a:r>
            <a:r>
              <a:rPr lang="en-US" dirty="0"/>
              <a:t> </a:t>
            </a:r>
            <a:r>
              <a:rPr lang="en-US" dirty="0" err="1"/>
              <a:t>eksperimen</a:t>
            </a:r>
            <a:r>
              <a:rPr lang="en-US" dirty="0"/>
              <a:t> </a:t>
            </a:r>
            <a:r>
              <a:rPr lang="en-US" dirty="0" err="1"/>
              <a:t>adalah</a:t>
            </a:r>
            <a:r>
              <a:rPr lang="en-US" dirty="0"/>
              <a:t> </a:t>
            </a:r>
            <a:r>
              <a:rPr lang="en-US" dirty="0" err="1"/>
              <a:t>penelitian</a:t>
            </a:r>
            <a:r>
              <a:rPr lang="en-US" dirty="0"/>
              <a:t> </a:t>
            </a:r>
            <a:r>
              <a:rPr lang="en-US" dirty="0" err="1"/>
              <a:t>untuk</a:t>
            </a:r>
            <a:r>
              <a:rPr lang="en-US" dirty="0"/>
              <a:t> </a:t>
            </a:r>
            <a:r>
              <a:rPr lang="en-US" dirty="0" err="1"/>
              <a:t>mencari</a:t>
            </a:r>
            <a:r>
              <a:rPr lang="en-US" dirty="0"/>
              <a:t> </a:t>
            </a:r>
            <a:r>
              <a:rPr lang="en-US" dirty="0" err="1"/>
              <a:t>suatu</a:t>
            </a:r>
            <a:r>
              <a:rPr lang="en-US" dirty="0"/>
              <a:t> </a:t>
            </a:r>
            <a:r>
              <a:rPr lang="en-US" dirty="0" err="1"/>
              <a:t>hubungan</a:t>
            </a:r>
            <a:r>
              <a:rPr lang="en-US" dirty="0"/>
              <a:t> </a:t>
            </a:r>
            <a:r>
              <a:rPr lang="en-US" dirty="0" err="1"/>
              <a:t>atau</a:t>
            </a:r>
            <a:r>
              <a:rPr lang="en-US" dirty="0"/>
              <a:t> </a:t>
            </a:r>
            <a:r>
              <a:rPr lang="en-US" dirty="0" err="1"/>
              <a:t>pengaruh</a:t>
            </a:r>
            <a:r>
              <a:rPr lang="en-US" dirty="0"/>
              <a:t> </a:t>
            </a:r>
            <a:r>
              <a:rPr lang="en-US" dirty="0" err="1"/>
              <a:t>suatu</a:t>
            </a:r>
            <a:r>
              <a:rPr lang="en-US" dirty="0"/>
              <a:t> </a:t>
            </a:r>
            <a:r>
              <a:rPr lang="en-US" dirty="0" err="1"/>
              <a:t>hal</a:t>
            </a:r>
            <a:r>
              <a:rPr lang="en-US" dirty="0"/>
              <a:t> </a:t>
            </a:r>
            <a:r>
              <a:rPr lang="en-US" dirty="0" err="1"/>
              <a:t>tertentu</a:t>
            </a:r>
            <a:r>
              <a:rPr lang="en-US" dirty="0"/>
              <a:t> </a:t>
            </a:r>
            <a:r>
              <a:rPr lang="en-US" dirty="0" err="1"/>
              <a:t>terhadap</a:t>
            </a:r>
            <a:r>
              <a:rPr lang="en-US" dirty="0"/>
              <a:t> </a:t>
            </a:r>
            <a:r>
              <a:rPr lang="en-US" dirty="0" err="1"/>
              <a:t>hal</a:t>
            </a:r>
            <a:r>
              <a:rPr lang="en-US" dirty="0"/>
              <a:t> </a:t>
            </a:r>
            <a:r>
              <a:rPr lang="en-US" dirty="0" err="1"/>
              <a:t>lainnya</a:t>
            </a:r>
            <a:r>
              <a:rPr lang="en-US" dirty="0"/>
              <a:t> </a:t>
            </a:r>
            <a:r>
              <a:rPr lang="en-US" dirty="0" err="1"/>
              <a:t>dalam</a:t>
            </a:r>
            <a:r>
              <a:rPr lang="en-US" dirty="0"/>
              <a:t> </a:t>
            </a:r>
            <a:r>
              <a:rPr lang="en-US" dirty="0" err="1"/>
              <a:t>kondisi</a:t>
            </a:r>
            <a:r>
              <a:rPr lang="en-US" dirty="0"/>
              <a:t> </a:t>
            </a:r>
            <a:r>
              <a:rPr lang="en-US" dirty="0" err="1"/>
              <a:t>alamiah</a:t>
            </a:r>
            <a:r>
              <a:rPr lang="en-US" dirty="0"/>
              <a:t>.   </a:t>
            </a:r>
            <a:r>
              <a:rPr lang="en-US" dirty="0" err="1"/>
              <a:t>Maksud</a:t>
            </a:r>
            <a:r>
              <a:rPr lang="en-US" dirty="0"/>
              <a:t> “</a:t>
            </a:r>
            <a:r>
              <a:rPr lang="en-US" dirty="0" err="1"/>
              <a:t>dalam</a:t>
            </a:r>
            <a:r>
              <a:rPr lang="en-US" dirty="0"/>
              <a:t> </a:t>
            </a:r>
            <a:r>
              <a:rPr lang="en-US" dirty="0" err="1"/>
              <a:t>kondisi</a:t>
            </a:r>
            <a:r>
              <a:rPr lang="en-US" dirty="0"/>
              <a:t> </a:t>
            </a:r>
            <a:r>
              <a:rPr lang="en-US" dirty="0" err="1"/>
              <a:t>alamiah</a:t>
            </a:r>
            <a:r>
              <a:rPr lang="en-US" dirty="0"/>
              <a:t>” </a:t>
            </a:r>
            <a:r>
              <a:rPr lang="en-US" dirty="0" err="1"/>
              <a:t>adalah</a:t>
            </a:r>
            <a:r>
              <a:rPr lang="en-US" dirty="0"/>
              <a:t> </a:t>
            </a:r>
            <a:r>
              <a:rPr lang="en-US" dirty="0" err="1"/>
              <a:t>dalam</a:t>
            </a:r>
            <a:r>
              <a:rPr lang="en-US" dirty="0"/>
              <a:t> </a:t>
            </a:r>
            <a:r>
              <a:rPr lang="en-US" dirty="0" err="1"/>
              <a:t>penelitian</a:t>
            </a:r>
            <a:r>
              <a:rPr lang="en-US" dirty="0"/>
              <a:t> </a:t>
            </a:r>
            <a:r>
              <a:rPr lang="en-US" dirty="0" err="1"/>
              <a:t>tersebut</a:t>
            </a:r>
            <a:r>
              <a:rPr lang="en-US" dirty="0"/>
              <a:t> </a:t>
            </a:r>
            <a:r>
              <a:rPr lang="en-US" dirty="0" err="1"/>
              <a:t>tidak</a:t>
            </a:r>
            <a:r>
              <a:rPr lang="en-US" dirty="0"/>
              <a:t> </a:t>
            </a:r>
            <a:r>
              <a:rPr lang="en-US" dirty="0" err="1"/>
              <a:t>dilakukan</a:t>
            </a:r>
            <a:r>
              <a:rPr lang="en-US" dirty="0"/>
              <a:t> </a:t>
            </a:r>
            <a:r>
              <a:rPr lang="en-US" dirty="0" err="1"/>
              <a:t>tindakan</a:t>
            </a:r>
            <a:r>
              <a:rPr lang="en-US" dirty="0"/>
              <a:t> yang </a:t>
            </a:r>
            <a:r>
              <a:rPr lang="en-US" dirty="0" err="1"/>
              <a:t>sikluistik</a:t>
            </a:r>
            <a:r>
              <a:rPr lang="en-US" dirty="0"/>
              <a:t> </a:t>
            </a:r>
            <a:r>
              <a:rPr lang="en-US" dirty="0" err="1"/>
              <a:t>berulang-ulang</a:t>
            </a:r>
            <a:r>
              <a:rPr lang="en-US" dirty="0"/>
              <a:t> yang </a:t>
            </a:r>
            <a:r>
              <a:rPr lang="en-US" dirty="0" err="1"/>
              <a:t>sifatnya</a:t>
            </a:r>
            <a:r>
              <a:rPr lang="en-US" dirty="0"/>
              <a:t> </a:t>
            </a:r>
            <a:r>
              <a:rPr lang="en-US" dirty="0" err="1"/>
              <a:t>untuk</a:t>
            </a:r>
            <a:r>
              <a:rPr lang="en-US" dirty="0"/>
              <a:t> </a:t>
            </a:r>
            <a:r>
              <a:rPr lang="en-US" dirty="0" err="1"/>
              <a:t>memperbaiki</a:t>
            </a:r>
            <a:r>
              <a:rPr lang="en-US" dirty="0"/>
              <a:t> </a:t>
            </a:r>
            <a:r>
              <a:rPr lang="en-US" dirty="0" err="1"/>
              <a:t>hubungan</a:t>
            </a:r>
            <a:r>
              <a:rPr lang="en-US" dirty="0"/>
              <a:t> yang </a:t>
            </a:r>
            <a:r>
              <a:rPr lang="en-US" dirty="0" err="1"/>
              <a:t>terjadi</a:t>
            </a:r>
            <a:r>
              <a:rPr lang="en-US" dirty="0"/>
              <a:t>. </a:t>
            </a:r>
          </a:p>
          <a:p>
            <a:pPr lvl="1"/>
            <a:endParaRPr lang="en-US"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003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710107"/>
            <a:ext cx="11227313" cy="3970318"/>
          </a:xfrm>
          <a:prstGeom prst="rect">
            <a:avLst/>
          </a:prstGeom>
        </p:spPr>
        <p:txBody>
          <a:bodyPr wrap="square">
            <a:spAutoFit/>
          </a:bodyPr>
          <a:lstStyle/>
          <a:p>
            <a:pPr marL="285750" indent="-285750">
              <a:buFont typeface="Wingdings" panose="05000000000000000000" pitchFamily="2" charset="2"/>
              <a:buChar char="v"/>
            </a:pPr>
            <a:r>
              <a:rPr lang="fi-FI" dirty="0"/>
              <a:t>Lanjutan jenis penelitian (</a:t>
            </a:r>
            <a:r>
              <a:rPr lang="fi-FI" i="1" dirty="0"/>
              <a:t>research type</a:t>
            </a:r>
            <a:r>
              <a:rPr lang="fi-FI" dirty="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a:t>Apabila</a:t>
            </a:r>
            <a:r>
              <a:rPr lang="en-US" dirty="0"/>
              <a:t> </a:t>
            </a:r>
            <a:r>
              <a:rPr lang="en-US" dirty="0" err="1"/>
              <a:t>penelitian</a:t>
            </a:r>
            <a:r>
              <a:rPr lang="en-US" dirty="0"/>
              <a:t> </a:t>
            </a:r>
            <a:r>
              <a:rPr lang="en-US" dirty="0" err="1"/>
              <a:t>dilakukan</a:t>
            </a:r>
            <a:r>
              <a:rPr lang="en-US" dirty="0"/>
              <a:t> </a:t>
            </a:r>
            <a:r>
              <a:rPr lang="en-US" dirty="0" err="1"/>
              <a:t>dalam</a:t>
            </a:r>
            <a:r>
              <a:rPr lang="en-US" dirty="0"/>
              <a:t> </a:t>
            </a:r>
            <a:r>
              <a:rPr lang="en-US" dirty="0" err="1"/>
              <a:t>konteks</a:t>
            </a:r>
            <a:r>
              <a:rPr lang="en-US" dirty="0"/>
              <a:t> </a:t>
            </a:r>
            <a:r>
              <a:rPr lang="en-US" dirty="0" err="1"/>
              <a:t>mengkaji</a:t>
            </a:r>
            <a:r>
              <a:rPr lang="en-US" dirty="0"/>
              <a:t> </a:t>
            </a:r>
            <a:r>
              <a:rPr lang="en-US" dirty="0" err="1"/>
              <a:t>suatu</a:t>
            </a:r>
            <a:r>
              <a:rPr lang="en-US" dirty="0"/>
              <a:t> </a:t>
            </a:r>
            <a:r>
              <a:rPr lang="en-US" dirty="0" err="1"/>
              <a:t>tindakan</a:t>
            </a:r>
            <a:r>
              <a:rPr lang="en-US" dirty="0"/>
              <a:t> </a:t>
            </a:r>
            <a:r>
              <a:rPr lang="en-US" dirty="0" err="1"/>
              <a:t>tertentu</a:t>
            </a:r>
            <a:r>
              <a:rPr lang="en-US" dirty="0"/>
              <a:t> </a:t>
            </a:r>
            <a:r>
              <a:rPr lang="en-US" dirty="0" err="1"/>
              <a:t>dengan</a:t>
            </a:r>
            <a:r>
              <a:rPr lang="en-US" dirty="0"/>
              <a:t> </a:t>
            </a:r>
            <a:r>
              <a:rPr lang="en-US" dirty="0" err="1"/>
              <a:t>tujuan</a:t>
            </a:r>
            <a:r>
              <a:rPr lang="en-US" dirty="0"/>
              <a:t> </a:t>
            </a:r>
            <a:r>
              <a:rPr lang="en-US" dirty="0" err="1"/>
              <a:t>untuk</a:t>
            </a:r>
            <a:r>
              <a:rPr lang="en-US" dirty="0"/>
              <a:t> </a:t>
            </a:r>
            <a:r>
              <a:rPr lang="en-US" dirty="0" err="1"/>
              <a:t>mengembangkan</a:t>
            </a:r>
            <a:r>
              <a:rPr lang="en-US" dirty="0"/>
              <a:t> </a:t>
            </a:r>
            <a:r>
              <a:rPr lang="en-US" dirty="0" err="1"/>
              <a:t>suatu</a:t>
            </a:r>
            <a:r>
              <a:rPr lang="en-US" dirty="0"/>
              <a:t> </a:t>
            </a:r>
            <a:r>
              <a:rPr lang="en-US" dirty="0" err="1"/>
              <a:t>metode</a:t>
            </a:r>
            <a:r>
              <a:rPr lang="en-US" dirty="0"/>
              <a:t> </a:t>
            </a:r>
            <a:r>
              <a:rPr lang="en-US" dirty="0" err="1"/>
              <a:t>kerja</a:t>
            </a:r>
            <a:r>
              <a:rPr lang="en-US" dirty="0"/>
              <a:t> yang </a:t>
            </a:r>
            <a:r>
              <a:rPr lang="en-US" dirty="0" err="1"/>
              <a:t>efisien</a:t>
            </a:r>
            <a:r>
              <a:rPr lang="en-US" dirty="0"/>
              <a:t>, </a:t>
            </a:r>
            <a:r>
              <a:rPr lang="en-US" dirty="0" err="1"/>
              <a:t>maka</a:t>
            </a:r>
            <a:r>
              <a:rPr lang="en-US" dirty="0"/>
              <a:t> </a:t>
            </a:r>
            <a:r>
              <a:rPr lang="en-US" dirty="0" err="1"/>
              <a:t>jenis</a:t>
            </a:r>
            <a:r>
              <a:rPr lang="en-US" dirty="0"/>
              <a:t> </a:t>
            </a:r>
            <a:r>
              <a:rPr lang="en-US" dirty="0" err="1"/>
              <a:t>penelitian</a:t>
            </a:r>
            <a:r>
              <a:rPr lang="en-US" dirty="0"/>
              <a:t> </a:t>
            </a:r>
            <a:r>
              <a:rPr lang="en-US" dirty="0" err="1"/>
              <a:t>ini</a:t>
            </a:r>
            <a:r>
              <a:rPr lang="en-US" dirty="0"/>
              <a:t> </a:t>
            </a:r>
            <a:r>
              <a:rPr lang="en-US" dirty="0" err="1"/>
              <a:t>adalah</a:t>
            </a:r>
            <a:r>
              <a:rPr lang="en-US" dirty="0"/>
              <a:t> </a:t>
            </a:r>
            <a:r>
              <a:rPr lang="en-US" dirty="0" err="1"/>
              <a:t>penelitian</a:t>
            </a:r>
            <a:r>
              <a:rPr lang="en-US" dirty="0"/>
              <a:t> </a:t>
            </a:r>
            <a:r>
              <a:rPr lang="en-US" dirty="0" err="1"/>
              <a:t>tindakan</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Dalam</a:t>
            </a:r>
            <a:r>
              <a:rPr lang="en-US" dirty="0"/>
              <a:t> </a:t>
            </a:r>
            <a:r>
              <a:rPr lang="en-US" dirty="0" err="1"/>
              <a:t>metode</a:t>
            </a:r>
            <a:r>
              <a:rPr lang="en-US" dirty="0"/>
              <a:t> </a:t>
            </a:r>
            <a:r>
              <a:rPr lang="en-US" dirty="0" err="1"/>
              <a:t>tindakan</a:t>
            </a:r>
            <a:r>
              <a:rPr lang="en-US" dirty="0"/>
              <a:t>, </a:t>
            </a:r>
            <a:r>
              <a:rPr lang="en-US" dirty="0" err="1"/>
              <a:t>pada</a:t>
            </a:r>
            <a:r>
              <a:rPr lang="en-US" dirty="0"/>
              <a:t> </a:t>
            </a:r>
            <a:r>
              <a:rPr lang="en-US" dirty="0" err="1"/>
              <a:t>umumnya</a:t>
            </a:r>
            <a:r>
              <a:rPr lang="en-US" dirty="0"/>
              <a:t> </a:t>
            </a:r>
            <a:r>
              <a:rPr lang="en-US" dirty="0" err="1"/>
              <a:t>dilakukan</a:t>
            </a:r>
            <a:r>
              <a:rPr lang="en-US" dirty="0"/>
              <a:t> </a:t>
            </a:r>
            <a:r>
              <a:rPr lang="en-US" dirty="0" err="1"/>
              <a:t>dengan</a:t>
            </a:r>
            <a:r>
              <a:rPr lang="en-US" dirty="0"/>
              <a:t> </a:t>
            </a:r>
            <a:r>
              <a:rPr lang="en-US" dirty="0" err="1"/>
              <a:t>cara</a:t>
            </a:r>
            <a:r>
              <a:rPr lang="en-US" dirty="0"/>
              <a:t> </a:t>
            </a:r>
            <a:r>
              <a:rPr lang="en-US" dirty="0" err="1"/>
              <a:t>menganlisis</a:t>
            </a:r>
            <a:r>
              <a:rPr lang="en-US" dirty="0"/>
              <a:t> </a:t>
            </a:r>
            <a:r>
              <a:rPr lang="en-US" dirty="0" err="1"/>
              <a:t>tindakan</a:t>
            </a:r>
            <a:r>
              <a:rPr lang="en-US" dirty="0"/>
              <a:t> </a:t>
            </a:r>
            <a:r>
              <a:rPr lang="en-US" dirty="0" err="1"/>
              <a:t>pertama</a:t>
            </a:r>
            <a:r>
              <a:rPr lang="en-US" dirty="0"/>
              <a:t> (</a:t>
            </a:r>
            <a:r>
              <a:rPr lang="en-US" dirty="0" err="1"/>
              <a:t>mungkin</a:t>
            </a:r>
            <a:r>
              <a:rPr lang="en-US" dirty="0"/>
              <a:t> </a:t>
            </a:r>
            <a:r>
              <a:rPr lang="en-US" dirty="0" err="1"/>
              <a:t>dalam</a:t>
            </a:r>
            <a:r>
              <a:rPr lang="en-US" dirty="0"/>
              <a:t> </a:t>
            </a:r>
            <a:r>
              <a:rPr lang="en-US" dirty="0" err="1"/>
              <a:t>bentuk</a:t>
            </a:r>
            <a:r>
              <a:rPr lang="en-US" dirty="0"/>
              <a:t> </a:t>
            </a:r>
            <a:r>
              <a:rPr lang="en-US" dirty="0" err="1"/>
              <a:t>analisis</a:t>
            </a:r>
            <a:r>
              <a:rPr lang="en-US" dirty="0"/>
              <a:t> </a:t>
            </a:r>
            <a:r>
              <a:rPr lang="en-US" dirty="0" err="1"/>
              <a:t>pengaruh</a:t>
            </a:r>
            <a:r>
              <a:rPr lang="en-US" dirty="0"/>
              <a:t> </a:t>
            </a:r>
            <a:r>
              <a:rPr lang="en-US" dirty="0" err="1"/>
              <a:t>atau</a:t>
            </a:r>
            <a:r>
              <a:rPr lang="en-US" dirty="0"/>
              <a:t> </a:t>
            </a:r>
            <a:r>
              <a:rPr lang="en-US" dirty="0" err="1"/>
              <a:t>hubungan</a:t>
            </a:r>
            <a:r>
              <a:rPr lang="en-US" dirty="0"/>
              <a:t> </a:t>
            </a:r>
            <a:r>
              <a:rPr lang="en-US" dirty="0" err="1"/>
              <a:t>suatu</a:t>
            </a:r>
            <a:r>
              <a:rPr lang="en-US" dirty="0"/>
              <a:t> </a:t>
            </a:r>
            <a:r>
              <a:rPr lang="en-US" dirty="0" err="1"/>
              <a:t>hal</a:t>
            </a:r>
            <a:r>
              <a:rPr lang="en-US" dirty="0"/>
              <a:t> </a:t>
            </a:r>
            <a:r>
              <a:rPr lang="en-US" dirty="0" err="1"/>
              <a:t>dengan</a:t>
            </a:r>
            <a:r>
              <a:rPr lang="en-US" dirty="0"/>
              <a:t> </a:t>
            </a:r>
            <a:r>
              <a:rPr lang="en-US" dirty="0" err="1"/>
              <a:t>hal</a:t>
            </a:r>
            <a:r>
              <a:rPr lang="en-US" dirty="0"/>
              <a:t> </a:t>
            </a:r>
            <a:r>
              <a:rPr lang="en-US" dirty="0" err="1"/>
              <a:t>lainnya</a:t>
            </a:r>
            <a:r>
              <a:rPr lang="en-US" dirty="0"/>
              <a:t>), yang </a:t>
            </a:r>
            <a:r>
              <a:rPr lang="en-US" dirty="0" err="1"/>
              <a:t>selanjutnya</a:t>
            </a:r>
            <a:r>
              <a:rPr lang="en-US" dirty="0"/>
              <a:t> </a:t>
            </a:r>
            <a:r>
              <a:rPr lang="en-US" dirty="0" err="1"/>
              <a:t>dilakukan</a:t>
            </a:r>
            <a:r>
              <a:rPr lang="en-US" dirty="0"/>
              <a:t> </a:t>
            </a:r>
            <a:r>
              <a:rPr lang="en-US" dirty="0" err="1"/>
              <a:t>upaya</a:t>
            </a:r>
            <a:r>
              <a:rPr lang="en-US" dirty="0"/>
              <a:t> </a:t>
            </a:r>
            <a:r>
              <a:rPr lang="en-US" dirty="0" err="1"/>
              <a:t>solusi</a:t>
            </a:r>
            <a:r>
              <a:rPr lang="en-US" dirty="0"/>
              <a:t> </a:t>
            </a:r>
            <a:r>
              <a:rPr lang="en-US" dirty="0" err="1"/>
              <a:t>terhadap</a:t>
            </a:r>
            <a:r>
              <a:rPr lang="en-US" dirty="0"/>
              <a:t> </a:t>
            </a:r>
            <a:r>
              <a:rPr lang="en-US" dirty="0" err="1"/>
              <a:t>masalah</a:t>
            </a:r>
            <a:r>
              <a:rPr lang="en-US" dirty="0"/>
              <a:t> </a:t>
            </a:r>
            <a:r>
              <a:rPr lang="en-US" dirty="0" err="1"/>
              <a:t>dalam</a:t>
            </a:r>
            <a:r>
              <a:rPr lang="en-US" dirty="0"/>
              <a:t> </a:t>
            </a:r>
            <a:r>
              <a:rPr lang="en-US" dirty="0" err="1"/>
              <a:t>tindakan</a:t>
            </a:r>
            <a:r>
              <a:rPr lang="en-US" dirty="0"/>
              <a:t> </a:t>
            </a:r>
            <a:r>
              <a:rPr lang="en-US" dirty="0" err="1"/>
              <a:t>pertama</a:t>
            </a:r>
            <a:r>
              <a:rPr lang="en-US" dirty="0"/>
              <a:t> </a:t>
            </a:r>
            <a:r>
              <a:rPr lang="en-US" dirty="0" err="1"/>
              <a:t>untuk</a:t>
            </a:r>
            <a:r>
              <a:rPr lang="en-US" dirty="0"/>
              <a:t> </a:t>
            </a:r>
            <a:r>
              <a:rPr lang="en-US" dirty="0" err="1"/>
              <a:t>dikembangkan</a:t>
            </a:r>
            <a:r>
              <a:rPr lang="en-US" dirty="0"/>
              <a:t> </a:t>
            </a:r>
            <a:r>
              <a:rPr lang="en-US" dirty="0" err="1"/>
              <a:t>dalam</a:t>
            </a:r>
            <a:r>
              <a:rPr lang="en-US" dirty="0"/>
              <a:t> </a:t>
            </a:r>
            <a:r>
              <a:rPr lang="en-US" dirty="0" err="1"/>
              <a:t>tindakan</a:t>
            </a:r>
            <a:r>
              <a:rPr lang="en-US" dirty="0"/>
              <a:t> </a:t>
            </a:r>
            <a:r>
              <a:rPr lang="en-US" dirty="0" err="1"/>
              <a:t>kedua</a:t>
            </a:r>
            <a:r>
              <a:rPr lang="en-US" dirty="0"/>
              <a:t>, </a:t>
            </a:r>
            <a:r>
              <a:rPr lang="en-US" dirty="0" err="1"/>
              <a:t>kemudian</a:t>
            </a:r>
            <a:r>
              <a:rPr lang="en-US" dirty="0"/>
              <a:t> </a:t>
            </a:r>
            <a:r>
              <a:rPr lang="en-US" dirty="0" err="1"/>
              <a:t>diteliti</a:t>
            </a:r>
            <a:r>
              <a:rPr lang="en-US" dirty="0"/>
              <a:t> </a:t>
            </a:r>
            <a:r>
              <a:rPr lang="en-US" dirty="0" err="1"/>
              <a:t>lagi</a:t>
            </a:r>
            <a:r>
              <a:rPr lang="en-US" dirty="0"/>
              <a:t> </a:t>
            </a:r>
            <a:r>
              <a:rPr lang="en-US" dirty="0" err="1"/>
              <a:t>pengaruh</a:t>
            </a:r>
            <a:r>
              <a:rPr lang="en-US" dirty="0"/>
              <a:t> yang </a:t>
            </a:r>
            <a:r>
              <a:rPr lang="en-US" dirty="0" err="1"/>
              <a:t>ditimbulkan</a:t>
            </a:r>
            <a:r>
              <a:rPr lang="en-US" dirty="0"/>
              <a:t> </a:t>
            </a:r>
            <a:r>
              <a:rPr lang="en-US" dirty="0" err="1"/>
              <a:t>dari</a:t>
            </a:r>
            <a:r>
              <a:rPr lang="en-US" dirty="0"/>
              <a:t> </a:t>
            </a:r>
            <a:r>
              <a:rPr lang="en-US" dirty="0" err="1"/>
              <a:t>suatu</a:t>
            </a:r>
            <a:r>
              <a:rPr lang="en-US" dirty="0"/>
              <a:t> </a:t>
            </a:r>
            <a:r>
              <a:rPr lang="en-US" dirty="0" err="1"/>
              <a:t>hal</a:t>
            </a:r>
            <a:r>
              <a:rPr lang="en-US" dirty="0"/>
              <a:t> </a:t>
            </a:r>
            <a:r>
              <a:rPr lang="en-US" dirty="0" err="1"/>
              <a:t>terhadap</a:t>
            </a:r>
            <a:r>
              <a:rPr lang="en-US" dirty="0"/>
              <a:t> </a:t>
            </a:r>
            <a:r>
              <a:rPr lang="en-US" dirty="0" err="1"/>
              <a:t>hal</a:t>
            </a:r>
            <a:r>
              <a:rPr lang="en-US" dirty="0"/>
              <a:t> lain </a:t>
            </a:r>
            <a:r>
              <a:rPr lang="en-US" dirty="0" err="1"/>
              <a:t>dalam</a:t>
            </a:r>
            <a:r>
              <a:rPr lang="en-US" dirty="0"/>
              <a:t> </a:t>
            </a:r>
            <a:r>
              <a:rPr lang="en-US" dirty="0" err="1"/>
              <a:t>tindakan</a:t>
            </a:r>
            <a:r>
              <a:rPr lang="en-US" dirty="0"/>
              <a:t> </a:t>
            </a:r>
            <a:r>
              <a:rPr lang="en-US" dirty="0" err="1"/>
              <a:t>kedua</a:t>
            </a:r>
            <a:r>
              <a:rPr lang="en-US" dirty="0"/>
              <a:t> </a:t>
            </a:r>
            <a:r>
              <a:rPr lang="en-US" dirty="0" err="1"/>
              <a:t>tersebut</a:t>
            </a:r>
            <a:r>
              <a:rPr lang="en-US" dirty="0"/>
              <a:t>, dan </a:t>
            </a:r>
            <a:r>
              <a:rPr lang="en-US" dirty="0" err="1"/>
              <a:t>seterusnya</a:t>
            </a:r>
            <a:r>
              <a:rPr lang="en-US" dirty="0"/>
              <a:t> </a:t>
            </a:r>
            <a:r>
              <a:rPr lang="en-US" dirty="0" err="1"/>
              <a:t>hingga</a:t>
            </a:r>
            <a:r>
              <a:rPr lang="en-US" dirty="0"/>
              <a:t> </a:t>
            </a:r>
            <a:r>
              <a:rPr lang="en-US" dirty="0" err="1"/>
              <a:t>membentuk</a:t>
            </a:r>
            <a:r>
              <a:rPr lang="en-US" dirty="0"/>
              <a:t> </a:t>
            </a:r>
            <a:r>
              <a:rPr lang="en-US" dirty="0" err="1"/>
              <a:t>beberapa</a:t>
            </a:r>
            <a:r>
              <a:rPr lang="en-US" dirty="0"/>
              <a:t> </a:t>
            </a:r>
            <a:r>
              <a:rPr lang="en-US" dirty="0" err="1"/>
              <a:t>siklus</a:t>
            </a:r>
            <a:r>
              <a:rPr lang="en-US" dirty="0"/>
              <a:t> </a:t>
            </a:r>
            <a:r>
              <a:rPr lang="en-US" dirty="0" err="1"/>
              <a:t>tindakan</a:t>
            </a:r>
            <a:r>
              <a:rPr lang="en-US" dirty="0"/>
              <a:t>.  </a:t>
            </a:r>
            <a:r>
              <a:rPr lang="en-US" dirty="0" err="1"/>
              <a:t>Contoh</a:t>
            </a:r>
            <a:r>
              <a:rPr lang="en-US" dirty="0"/>
              <a:t> </a:t>
            </a:r>
            <a:r>
              <a:rPr lang="en-US" dirty="0" err="1"/>
              <a:t>Penelitian</a:t>
            </a:r>
            <a:r>
              <a:rPr lang="en-US" dirty="0"/>
              <a:t> </a:t>
            </a:r>
            <a:r>
              <a:rPr lang="en-US" dirty="0" err="1"/>
              <a:t>tindakan</a:t>
            </a:r>
            <a:r>
              <a:rPr lang="en-US" dirty="0"/>
              <a:t> </a:t>
            </a:r>
            <a:r>
              <a:rPr lang="en-US" dirty="0" err="1"/>
              <a:t>adalah</a:t>
            </a:r>
            <a:r>
              <a:rPr lang="en-US" dirty="0"/>
              <a:t> </a:t>
            </a:r>
            <a:r>
              <a:rPr lang="en-US" dirty="0" err="1"/>
              <a:t>penelitian</a:t>
            </a:r>
            <a:r>
              <a:rPr lang="en-US" dirty="0"/>
              <a:t> </a:t>
            </a:r>
            <a:r>
              <a:rPr lang="en-US" dirty="0" err="1"/>
              <a:t>tindakan</a:t>
            </a:r>
            <a:r>
              <a:rPr lang="en-US" dirty="0"/>
              <a:t> </a:t>
            </a:r>
            <a:r>
              <a:rPr lang="en-US" dirty="0" err="1"/>
              <a:t>kelas</a:t>
            </a:r>
            <a:r>
              <a:rPr lang="en-US" dirty="0"/>
              <a:t> </a:t>
            </a:r>
            <a:r>
              <a:rPr lang="en-US" dirty="0" err="1"/>
              <a:t>untuk</a:t>
            </a:r>
            <a:r>
              <a:rPr lang="en-US" dirty="0"/>
              <a:t> </a:t>
            </a:r>
            <a:r>
              <a:rPr lang="en-US" dirty="0" err="1"/>
              <a:t>mengembangkan</a:t>
            </a:r>
            <a:r>
              <a:rPr lang="en-US" dirty="0"/>
              <a:t> </a:t>
            </a:r>
            <a:r>
              <a:rPr lang="en-US" dirty="0" err="1"/>
              <a:t>langkah-langkah</a:t>
            </a:r>
            <a:r>
              <a:rPr lang="en-US" dirty="0"/>
              <a:t> </a:t>
            </a:r>
            <a:r>
              <a:rPr lang="en-US" dirty="0" err="1"/>
              <a:t>efisien</a:t>
            </a:r>
            <a:r>
              <a:rPr lang="en-US" dirty="0"/>
              <a:t> </a:t>
            </a:r>
            <a:r>
              <a:rPr lang="en-US" dirty="0" err="1"/>
              <a:t>dalam</a:t>
            </a:r>
            <a:r>
              <a:rPr lang="en-US" dirty="0"/>
              <a:t> model </a:t>
            </a:r>
            <a:r>
              <a:rPr lang="en-US" dirty="0" err="1"/>
              <a:t>pembelajaran</a:t>
            </a:r>
            <a:r>
              <a:rPr lang="en-US" dirty="0"/>
              <a:t> yang </a:t>
            </a:r>
            <a:r>
              <a:rPr lang="en-US" dirty="0" err="1"/>
              <a:t>diterapkan</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Dalam</a:t>
            </a:r>
            <a:r>
              <a:rPr lang="en-US" dirty="0"/>
              <a:t> </a:t>
            </a:r>
            <a:r>
              <a:rPr lang="en-US" dirty="0" err="1"/>
              <a:t>kaitannya</a:t>
            </a:r>
            <a:r>
              <a:rPr lang="en-US" dirty="0"/>
              <a:t> </a:t>
            </a:r>
            <a:r>
              <a:rPr lang="en-US" dirty="0" err="1"/>
              <a:t>dengan</a:t>
            </a:r>
            <a:r>
              <a:rPr lang="en-US" dirty="0"/>
              <a:t> </a:t>
            </a:r>
            <a:r>
              <a:rPr lang="en-US" dirty="0" err="1"/>
              <a:t>menyusun</a:t>
            </a:r>
            <a:r>
              <a:rPr lang="en-US" dirty="0"/>
              <a:t> </a:t>
            </a:r>
            <a:r>
              <a:rPr lang="en-US" dirty="0" err="1"/>
              <a:t>metodologi</a:t>
            </a:r>
            <a:r>
              <a:rPr lang="en-US" dirty="0"/>
              <a:t> </a:t>
            </a:r>
            <a:r>
              <a:rPr lang="en-US" dirty="0" err="1"/>
              <a:t>penelitian</a:t>
            </a:r>
            <a:r>
              <a:rPr lang="en-US" dirty="0"/>
              <a:t>, </a:t>
            </a:r>
            <a:r>
              <a:rPr lang="en-US" dirty="0" err="1"/>
              <a:t>jenis</a:t>
            </a:r>
            <a:r>
              <a:rPr lang="en-US" dirty="0"/>
              <a:t> </a:t>
            </a:r>
            <a:r>
              <a:rPr lang="en-US" dirty="0" err="1"/>
              <a:t>penelitian</a:t>
            </a:r>
            <a:r>
              <a:rPr lang="en-US" dirty="0"/>
              <a:t> </a:t>
            </a:r>
            <a:r>
              <a:rPr lang="en-US" dirty="0" err="1"/>
              <a:t>tidak</a:t>
            </a:r>
            <a:r>
              <a:rPr lang="en-US" dirty="0"/>
              <a:t> </a:t>
            </a:r>
            <a:r>
              <a:rPr lang="en-US" dirty="0" err="1"/>
              <a:t>mutlak</a:t>
            </a:r>
            <a:r>
              <a:rPr lang="en-US" dirty="0"/>
              <a:t> </a:t>
            </a:r>
            <a:r>
              <a:rPr lang="en-US" dirty="0" err="1"/>
              <a:t>untuk</a:t>
            </a:r>
            <a:r>
              <a:rPr lang="en-US" dirty="0"/>
              <a:t> </a:t>
            </a:r>
            <a:r>
              <a:rPr lang="en-US" dirty="0" err="1"/>
              <a:t>dicantumkan</a:t>
            </a:r>
            <a:r>
              <a:rPr lang="en-US" dirty="0"/>
              <a:t>.</a:t>
            </a:r>
            <a:endParaRPr lang="fi-FI"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545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922543"/>
            <a:ext cx="11227313" cy="3693319"/>
          </a:xfrm>
          <a:prstGeom prst="rect">
            <a:avLst/>
          </a:prstGeom>
        </p:spPr>
        <p:txBody>
          <a:bodyPr wrap="square">
            <a:spAutoFit/>
          </a:bodyPr>
          <a:lstStyle/>
          <a:p>
            <a:pPr marL="285750" indent="-285750">
              <a:buFont typeface="Wingdings" panose="05000000000000000000" pitchFamily="2" charset="2"/>
              <a:buChar char="v"/>
            </a:pPr>
            <a:r>
              <a:rPr lang="fi-FI" dirty="0"/>
              <a:t>Waktu dan tempat penelitian</a:t>
            </a:r>
          </a:p>
          <a:p>
            <a:endParaRPr lang="fi-FI" dirty="0"/>
          </a:p>
          <a:p>
            <a:pPr marL="742950" lvl="1" indent="-285750">
              <a:buFont typeface="Wingdings" panose="05000000000000000000" pitchFamily="2" charset="2"/>
              <a:buChar char="Ø"/>
            </a:pPr>
            <a:r>
              <a:rPr lang="en-US" dirty="0" err="1"/>
              <a:t>Waktu</a:t>
            </a:r>
            <a:r>
              <a:rPr lang="en-US" dirty="0"/>
              <a:t> dan </a:t>
            </a:r>
            <a:r>
              <a:rPr lang="en-US" dirty="0" err="1"/>
              <a:t>tempat</a:t>
            </a:r>
            <a:r>
              <a:rPr lang="en-US" dirty="0"/>
              <a:t> </a:t>
            </a:r>
            <a:r>
              <a:rPr lang="en-US" dirty="0" err="1"/>
              <a:t>penelitian</a:t>
            </a:r>
            <a:r>
              <a:rPr lang="en-US" dirty="0"/>
              <a:t> </a:t>
            </a:r>
            <a:r>
              <a:rPr lang="en-US" dirty="0" err="1"/>
              <a:t>mutlak</a:t>
            </a:r>
            <a:r>
              <a:rPr lang="en-US" dirty="0"/>
              <a:t> </a:t>
            </a:r>
            <a:r>
              <a:rPr lang="en-US" dirty="0" err="1"/>
              <a:t>harus</a:t>
            </a:r>
            <a:r>
              <a:rPr lang="en-US" dirty="0"/>
              <a:t> </a:t>
            </a:r>
            <a:r>
              <a:rPr lang="en-US" dirty="0" err="1"/>
              <a:t>dicantumkan</a:t>
            </a:r>
            <a:r>
              <a:rPr lang="en-US" dirty="0"/>
              <a:t> </a:t>
            </a:r>
            <a:r>
              <a:rPr lang="en-US" dirty="0" err="1"/>
              <a:t>dalam</a:t>
            </a:r>
            <a:r>
              <a:rPr lang="en-US" dirty="0"/>
              <a:t> </a:t>
            </a:r>
            <a:r>
              <a:rPr lang="en-US" dirty="0" err="1"/>
              <a:t>metodologi</a:t>
            </a:r>
            <a:r>
              <a:rPr lang="en-US" dirty="0"/>
              <a:t> </a:t>
            </a:r>
            <a:r>
              <a:rPr lang="en-US" dirty="0" err="1"/>
              <a:t>penelitian</a:t>
            </a:r>
            <a:r>
              <a:rPr lang="en-US" dirty="0"/>
              <a:t> (</a:t>
            </a:r>
            <a:r>
              <a:rPr lang="en-US" dirty="0" err="1"/>
              <a:t>metode</a:t>
            </a:r>
            <a:r>
              <a:rPr lang="en-US" dirty="0"/>
              <a:t> </a:t>
            </a:r>
            <a:r>
              <a:rPr lang="en-US" dirty="0" err="1"/>
              <a:t>penelitian</a:t>
            </a:r>
            <a:r>
              <a:rPr lang="en-US" dirty="0"/>
              <a:t>). </a:t>
            </a:r>
            <a:r>
              <a:rPr lang="en-US" dirty="0" err="1"/>
              <a:t>Waktu</a:t>
            </a:r>
            <a:r>
              <a:rPr lang="en-US" dirty="0"/>
              <a:t> </a:t>
            </a:r>
            <a:r>
              <a:rPr lang="en-US" dirty="0" err="1"/>
              <a:t>adalah</a:t>
            </a:r>
            <a:r>
              <a:rPr lang="en-US" dirty="0"/>
              <a:t> </a:t>
            </a:r>
            <a:r>
              <a:rPr lang="en-US" dirty="0" err="1"/>
              <a:t>watu</a:t>
            </a:r>
            <a:r>
              <a:rPr lang="en-US" dirty="0"/>
              <a:t> </a:t>
            </a:r>
            <a:r>
              <a:rPr lang="en-US" dirty="0" err="1"/>
              <a:t>keseluruhan</a:t>
            </a:r>
            <a:r>
              <a:rPr lang="en-US" dirty="0"/>
              <a:t> </a:t>
            </a:r>
            <a:r>
              <a:rPr lang="en-US" dirty="0" err="1"/>
              <a:t>dari</a:t>
            </a:r>
            <a:r>
              <a:rPr lang="en-US" dirty="0"/>
              <a:t> </a:t>
            </a:r>
            <a:r>
              <a:rPr lang="en-US" dirty="0" err="1"/>
              <a:t>jalannya</a:t>
            </a:r>
            <a:r>
              <a:rPr lang="en-US" dirty="0"/>
              <a:t> </a:t>
            </a:r>
            <a:r>
              <a:rPr lang="en-US" dirty="0" err="1"/>
              <a:t>penelitian</a:t>
            </a:r>
            <a:r>
              <a:rPr lang="en-US" dirty="0"/>
              <a:t> yang </a:t>
            </a:r>
            <a:r>
              <a:rPr lang="en-US" dirty="0" err="1"/>
              <a:t>berkaitan</a:t>
            </a:r>
            <a:r>
              <a:rPr lang="en-US" dirty="0"/>
              <a:t> </a:t>
            </a:r>
            <a:r>
              <a:rPr lang="en-US" dirty="0" err="1"/>
              <a:t>dengan</a:t>
            </a:r>
            <a:r>
              <a:rPr lang="en-US" dirty="0"/>
              <a:t> </a:t>
            </a:r>
            <a:r>
              <a:rPr lang="en-US" dirty="0" err="1"/>
              <a:t>pengambilan</a:t>
            </a:r>
            <a:r>
              <a:rPr lang="en-US" dirty="0"/>
              <a:t> data </a:t>
            </a:r>
            <a:r>
              <a:rPr lang="en-US" dirty="0" err="1"/>
              <a:t>saat</a:t>
            </a:r>
            <a:r>
              <a:rPr lang="en-US" dirty="0"/>
              <a:t> </a:t>
            </a:r>
            <a:r>
              <a:rPr lang="en-US" dirty="0" err="1"/>
              <a:t>penelitian</a:t>
            </a:r>
            <a:r>
              <a:rPr lang="en-US" dirty="0"/>
              <a:t>.  </a:t>
            </a:r>
            <a:r>
              <a:rPr lang="en-US" dirty="0" err="1"/>
              <a:t>Sebagai</a:t>
            </a:r>
            <a:r>
              <a:rPr lang="en-US" dirty="0"/>
              <a:t> </a:t>
            </a:r>
            <a:r>
              <a:rPr lang="en-US" dirty="0" err="1"/>
              <a:t>contoh</a:t>
            </a:r>
            <a:r>
              <a:rPr lang="en-US" dirty="0"/>
              <a:t> </a:t>
            </a:r>
            <a:r>
              <a:rPr lang="en-US" dirty="0" err="1"/>
              <a:t>adalah</a:t>
            </a:r>
            <a:r>
              <a:rPr lang="en-US" dirty="0"/>
              <a:t> </a:t>
            </a:r>
            <a:r>
              <a:rPr lang="en-US" dirty="0" err="1"/>
              <a:t>apabila</a:t>
            </a:r>
            <a:r>
              <a:rPr lang="en-US" dirty="0"/>
              <a:t> </a:t>
            </a:r>
            <a:r>
              <a:rPr lang="en-US" dirty="0" err="1"/>
              <a:t>hendak</a:t>
            </a:r>
            <a:r>
              <a:rPr lang="en-US" dirty="0"/>
              <a:t> </a:t>
            </a:r>
            <a:r>
              <a:rPr lang="en-US" dirty="0" err="1"/>
              <a:t>mengambil</a:t>
            </a:r>
            <a:r>
              <a:rPr lang="en-US" dirty="0"/>
              <a:t> data </a:t>
            </a:r>
            <a:r>
              <a:rPr lang="en-US" dirty="0" err="1"/>
              <a:t>untuk</a:t>
            </a:r>
            <a:r>
              <a:rPr lang="en-US" dirty="0"/>
              <a:t> </a:t>
            </a:r>
            <a:r>
              <a:rPr lang="en-US" dirty="0" err="1"/>
              <a:t>nilai</a:t>
            </a:r>
            <a:r>
              <a:rPr lang="en-US" dirty="0"/>
              <a:t> </a:t>
            </a:r>
            <a:r>
              <a:rPr lang="en-US" dirty="0" err="1"/>
              <a:t>siswa</a:t>
            </a:r>
            <a:r>
              <a:rPr lang="en-US" dirty="0"/>
              <a:t> semester II, </a:t>
            </a:r>
            <a:r>
              <a:rPr lang="en-US" dirty="0" err="1"/>
              <a:t>maka</a:t>
            </a:r>
            <a:r>
              <a:rPr lang="en-US" dirty="0"/>
              <a:t> </a:t>
            </a:r>
            <a:r>
              <a:rPr lang="en-US" dirty="0" err="1"/>
              <a:t>waktu</a:t>
            </a:r>
            <a:r>
              <a:rPr lang="en-US" dirty="0"/>
              <a:t> </a:t>
            </a:r>
            <a:r>
              <a:rPr lang="en-US" dirty="0" err="1"/>
              <a:t>penelitian</a:t>
            </a:r>
            <a:r>
              <a:rPr lang="en-US" dirty="0"/>
              <a:t> </a:t>
            </a:r>
            <a:r>
              <a:rPr lang="en-US" dirty="0" err="1"/>
              <a:t>adalah</a:t>
            </a:r>
            <a:r>
              <a:rPr lang="en-US" dirty="0"/>
              <a:t> semester II </a:t>
            </a:r>
            <a:r>
              <a:rPr lang="en-US" dirty="0" err="1"/>
              <a:t>tahun</a:t>
            </a:r>
            <a:r>
              <a:rPr lang="en-US" dirty="0"/>
              <a:t> </a:t>
            </a:r>
            <a:r>
              <a:rPr lang="en-US" dirty="0" err="1"/>
              <a:t>ajaran</a:t>
            </a:r>
            <a:r>
              <a:rPr lang="en-US" dirty="0"/>
              <a:t>…. yang </a:t>
            </a:r>
            <a:r>
              <a:rPr lang="en-US" dirty="0" err="1"/>
              <a:t>dimulai</a:t>
            </a:r>
            <a:r>
              <a:rPr lang="en-US" dirty="0"/>
              <a:t> </a:t>
            </a:r>
            <a:r>
              <a:rPr lang="en-US" dirty="0" err="1"/>
              <a:t>pada</a:t>
            </a:r>
            <a:r>
              <a:rPr lang="en-US" dirty="0"/>
              <a:t> </a:t>
            </a:r>
            <a:r>
              <a:rPr lang="en-US" dirty="0" err="1"/>
              <a:t>bulan</a:t>
            </a:r>
            <a:r>
              <a:rPr lang="en-US" dirty="0"/>
              <a:t> … </a:t>
            </a:r>
            <a:r>
              <a:rPr lang="en-US" dirty="0" err="1"/>
              <a:t>tahun</a:t>
            </a:r>
            <a:r>
              <a:rPr lang="en-US" dirty="0"/>
              <a:t> ….  </a:t>
            </a:r>
            <a:r>
              <a:rPr lang="en-US" dirty="0" err="1"/>
              <a:t>sampai</a:t>
            </a:r>
            <a:r>
              <a:rPr lang="en-US" dirty="0"/>
              <a:t> </a:t>
            </a:r>
            <a:r>
              <a:rPr lang="en-US" dirty="0" err="1"/>
              <a:t>dengan</a:t>
            </a:r>
            <a:r>
              <a:rPr lang="en-US" dirty="0"/>
              <a:t> </a:t>
            </a:r>
            <a:r>
              <a:rPr lang="en-US" dirty="0" err="1"/>
              <a:t>bulan</a:t>
            </a:r>
            <a:r>
              <a:rPr lang="en-US" dirty="0"/>
              <a:t> … </a:t>
            </a:r>
            <a:r>
              <a:rPr lang="en-US" dirty="0" err="1"/>
              <a:t>tahun</a:t>
            </a:r>
            <a:r>
              <a:rPr lang="en-US" dirty="0"/>
              <a:t> ….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Apabila</a:t>
            </a:r>
            <a:r>
              <a:rPr lang="en-US" dirty="0"/>
              <a:t> </a:t>
            </a:r>
            <a:r>
              <a:rPr lang="en-US" dirty="0" err="1"/>
              <a:t>tidak</a:t>
            </a:r>
            <a:r>
              <a:rPr lang="en-US" dirty="0"/>
              <a:t> </a:t>
            </a:r>
            <a:r>
              <a:rPr lang="en-US" dirty="0" err="1"/>
              <a:t>berkaitan</a:t>
            </a:r>
            <a:r>
              <a:rPr lang="en-US" dirty="0"/>
              <a:t> </a:t>
            </a:r>
            <a:r>
              <a:rPr lang="en-US" dirty="0" err="1"/>
              <a:t>dengan</a:t>
            </a:r>
            <a:r>
              <a:rPr lang="en-US" dirty="0"/>
              <a:t> </a:t>
            </a:r>
            <a:r>
              <a:rPr lang="en-US" dirty="0" err="1"/>
              <a:t>waktu-waktu</a:t>
            </a:r>
            <a:r>
              <a:rPr lang="en-US" dirty="0"/>
              <a:t> </a:t>
            </a:r>
            <a:r>
              <a:rPr lang="en-US" dirty="0" err="1"/>
              <a:t>khusus</a:t>
            </a:r>
            <a:r>
              <a:rPr lang="en-US" dirty="0"/>
              <a:t> </a:t>
            </a:r>
            <a:r>
              <a:rPr lang="en-US" dirty="0" err="1"/>
              <a:t>seperti</a:t>
            </a:r>
            <a:r>
              <a:rPr lang="en-US" dirty="0"/>
              <a:t> </a:t>
            </a:r>
            <a:r>
              <a:rPr lang="en-US" dirty="0" err="1"/>
              <a:t>contoh</a:t>
            </a:r>
            <a:r>
              <a:rPr lang="en-US" dirty="0"/>
              <a:t> di </a:t>
            </a:r>
            <a:r>
              <a:rPr lang="en-US" dirty="0" err="1"/>
              <a:t>atas</a:t>
            </a:r>
            <a:r>
              <a:rPr lang="en-US" dirty="0"/>
              <a:t>, </a:t>
            </a:r>
            <a:r>
              <a:rPr lang="en-US" dirty="0" err="1"/>
              <a:t>maka</a:t>
            </a:r>
            <a:r>
              <a:rPr lang="en-US" dirty="0"/>
              <a:t> </a:t>
            </a:r>
            <a:r>
              <a:rPr lang="en-US" dirty="0" err="1"/>
              <a:t>cantumkan</a:t>
            </a:r>
            <a:r>
              <a:rPr lang="en-US" dirty="0"/>
              <a:t> </a:t>
            </a:r>
            <a:r>
              <a:rPr lang="en-US" dirty="0" err="1"/>
              <a:t>waktu</a:t>
            </a:r>
            <a:r>
              <a:rPr lang="en-US" dirty="0"/>
              <a:t> </a:t>
            </a:r>
            <a:r>
              <a:rPr lang="en-US" dirty="0" err="1"/>
              <a:t>dari</a:t>
            </a:r>
            <a:r>
              <a:rPr lang="en-US" dirty="0"/>
              <a:t> </a:t>
            </a:r>
            <a:r>
              <a:rPr lang="en-US" dirty="0" err="1"/>
              <a:t>awal</a:t>
            </a:r>
            <a:r>
              <a:rPr lang="en-US" dirty="0"/>
              <a:t> </a:t>
            </a:r>
            <a:r>
              <a:rPr lang="en-US" dirty="0" err="1"/>
              <a:t>dilaksanaknnya</a:t>
            </a:r>
            <a:r>
              <a:rPr lang="en-US" dirty="0"/>
              <a:t> </a:t>
            </a:r>
            <a:r>
              <a:rPr lang="en-US" dirty="0" err="1"/>
              <a:t>penelitian</a:t>
            </a:r>
            <a:r>
              <a:rPr lang="en-US" dirty="0"/>
              <a:t> </a:t>
            </a:r>
            <a:r>
              <a:rPr lang="en-US" dirty="0" err="1"/>
              <a:t>sampai</a:t>
            </a:r>
            <a:r>
              <a:rPr lang="en-US" dirty="0"/>
              <a:t> </a:t>
            </a:r>
            <a:r>
              <a:rPr lang="en-US" dirty="0" err="1"/>
              <a:t>akhir</a:t>
            </a:r>
            <a:r>
              <a:rPr lang="en-US" dirty="0"/>
              <a:t> </a:t>
            </a:r>
            <a:r>
              <a:rPr lang="en-US" dirty="0" err="1"/>
              <a:t>penelitian</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Tidak</a:t>
            </a:r>
            <a:r>
              <a:rPr lang="en-US" dirty="0"/>
              <a:t> </a:t>
            </a:r>
            <a:r>
              <a:rPr lang="en-US" dirty="0" err="1"/>
              <a:t>boleh</a:t>
            </a:r>
            <a:r>
              <a:rPr lang="en-US" dirty="0"/>
              <a:t> </a:t>
            </a:r>
            <a:r>
              <a:rPr lang="en-US" dirty="0" err="1"/>
              <a:t>dilupakan</a:t>
            </a:r>
            <a:r>
              <a:rPr lang="en-US" dirty="0"/>
              <a:t> </a:t>
            </a:r>
            <a:r>
              <a:rPr lang="en-US" dirty="0" err="1"/>
              <a:t>adalah</a:t>
            </a:r>
            <a:r>
              <a:rPr lang="en-US" dirty="0"/>
              <a:t> </a:t>
            </a:r>
            <a:r>
              <a:rPr lang="en-US" dirty="0" err="1"/>
              <a:t>tempat</a:t>
            </a:r>
            <a:r>
              <a:rPr lang="en-US" dirty="0"/>
              <a:t> </a:t>
            </a:r>
            <a:r>
              <a:rPr lang="en-US" dirty="0" err="1"/>
              <a:t>penelitian</a:t>
            </a:r>
            <a:r>
              <a:rPr lang="en-US" dirty="0"/>
              <a:t>, dan </a:t>
            </a:r>
            <a:r>
              <a:rPr lang="en-US" dirty="0" err="1"/>
              <a:t>usahakan</a:t>
            </a:r>
            <a:r>
              <a:rPr lang="en-US" dirty="0"/>
              <a:t> </a:t>
            </a:r>
            <a:r>
              <a:rPr lang="en-US" dirty="0" err="1"/>
              <a:t>untuk</a:t>
            </a:r>
            <a:r>
              <a:rPr lang="en-US" dirty="0"/>
              <a:t> </a:t>
            </a:r>
            <a:r>
              <a:rPr lang="en-US" dirty="0" err="1"/>
              <a:t>memberikan</a:t>
            </a:r>
            <a:r>
              <a:rPr lang="en-US" dirty="0"/>
              <a:t> </a:t>
            </a:r>
            <a:r>
              <a:rPr lang="en-US" dirty="0" err="1"/>
              <a:t>alasan</a:t>
            </a:r>
            <a:r>
              <a:rPr lang="en-US" dirty="0"/>
              <a:t> yang </a:t>
            </a:r>
            <a:r>
              <a:rPr lang="en-US" dirty="0" err="1"/>
              <a:t>logis</a:t>
            </a:r>
            <a:r>
              <a:rPr lang="en-US" dirty="0"/>
              <a:t> dan </a:t>
            </a:r>
            <a:r>
              <a:rPr lang="en-US" dirty="0" err="1"/>
              <a:t>ilmiah</a:t>
            </a:r>
            <a:r>
              <a:rPr lang="en-US" dirty="0"/>
              <a:t> </a:t>
            </a:r>
            <a:r>
              <a:rPr lang="en-US" dirty="0" err="1"/>
              <a:t>mengapa</a:t>
            </a:r>
            <a:r>
              <a:rPr lang="en-US" dirty="0"/>
              <a:t> </a:t>
            </a:r>
            <a:r>
              <a:rPr lang="en-US" dirty="0" err="1"/>
              <a:t>tempat</a:t>
            </a:r>
            <a:r>
              <a:rPr lang="en-US" dirty="0"/>
              <a:t> </a:t>
            </a:r>
            <a:r>
              <a:rPr lang="en-US" dirty="0" err="1"/>
              <a:t>tersebut</a:t>
            </a:r>
            <a:r>
              <a:rPr lang="en-US" dirty="0"/>
              <a:t> </a:t>
            </a:r>
            <a:r>
              <a:rPr lang="en-US" dirty="0" err="1"/>
              <a:t>dipilih</a:t>
            </a:r>
            <a:r>
              <a:rPr lang="en-US" dirty="0"/>
              <a:t> </a:t>
            </a:r>
            <a:r>
              <a:rPr lang="en-US" dirty="0" err="1"/>
              <a:t>sebagai</a:t>
            </a:r>
            <a:r>
              <a:rPr lang="en-US" dirty="0"/>
              <a:t> </a:t>
            </a:r>
            <a:r>
              <a:rPr lang="en-US" dirty="0" err="1"/>
              <a:t>lokasi</a:t>
            </a:r>
            <a:r>
              <a:rPr lang="en-US" dirty="0"/>
              <a:t> </a:t>
            </a:r>
            <a:r>
              <a:rPr lang="en-US" dirty="0" err="1"/>
              <a:t>penelitian</a:t>
            </a:r>
            <a:r>
              <a:rPr lang="en-US" dirty="0"/>
              <a:t>.</a:t>
            </a:r>
            <a:endParaRPr lang="fi-FI"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8688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2051852"/>
            <a:ext cx="11227313" cy="4247317"/>
          </a:xfrm>
          <a:prstGeom prst="rect">
            <a:avLst/>
          </a:prstGeom>
        </p:spPr>
        <p:txBody>
          <a:bodyPr wrap="square">
            <a:spAutoFit/>
          </a:bodyPr>
          <a:lstStyle/>
          <a:p>
            <a:pPr marL="285750" indent="-285750">
              <a:buFont typeface="Wingdings" panose="05000000000000000000" pitchFamily="2" charset="2"/>
              <a:buChar char="v"/>
            </a:pPr>
            <a:r>
              <a:rPr lang="fi-FI" dirty="0"/>
              <a:t>Data dan Pengumpulan (</a:t>
            </a:r>
            <a:r>
              <a:rPr lang="fi-FI" i="1" dirty="0"/>
              <a:t>collecting</a:t>
            </a:r>
            <a:r>
              <a:rPr lang="fi-FI" dirty="0"/>
              <a:t>) 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en-US" dirty="0" err="1"/>
              <a:t>Dalam</a:t>
            </a:r>
            <a:r>
              <a:rPr lang="en-US" dirty="0"/>
              <a:t> </a:t>
            </a:r>
            <a:r>
              <a:rPr lang="en-US" dirty="0" err="1"/>
              <a:t>poin</a:t>
            </a:r>
            <a:r>
              <a:rPr lang="en-US" dirty="0"/>
              <a:t> </a:t>
            </a:r>
            <a:r>
              <a:rPr lang="en-US" dirty="0" err="1"/>
              <a:t>ini</a:t>
            </a:r>
            <a:r>
              <a:rPr lang="en-US" dirty="0"/>
              <a:t>, </a:t>
            </a:r>
            <a:r>
              <a:rPr lang="en-US" dirty="0" err="1"/>
              <a:t>perlu</a:t>
            </a:r>
            <a:r>
              <a:rPr lang="en-US" dirty="0"/>
              <a:t> </a:t>
            </a:r>
            <a:r>
              <a:rPr lang="en-US" dirty="0" err="1"/>
              <a:t>diuraikan</a:t>
            </a:r>
            <a:r>
              <a:rPr lang="en-US" dirty="0"/>
              <a:t> </a:t>
            </a:r>
            <a:r>
              <a:rPr lang="en-US" dirty="0" err="1"/>
              <a:t>apakah</a:t>
            </a:r>
            <a:r>
              <a:rPr lang="en-US" dirty="0"/>
              <a:t> data </a:t>
            </a:r>
            <a:r>
              <a:rPr lang="en-US" dirty="0" err="1"/>
              <a:t>dalam</a:t>
            </a:r>
            <a:r>
              <a:rPr lang="en-US" dirty="0"/>
              <a:t> </a:t>
            </a:r>
            <a:r>
              <a:rPr lang="en-US" dirty="0" err="1"/>
              <a:t>penelitian</a:t>
            </a:r>
            <a:r>
              <a:rPr lang="en-US" dirty="0"/>
              <a:t> </a:t>
            </a:r>
            <a:r>
              <a:rPr lang="en-US" dirty="0" err="1"/>
              <a:t>adalah</a:t>
            </a:r>
            <a:r>
              <a:rPr lang="en-US" dirty="0"/>
              <a:t> data primer </a:t>
            </a:r>
            <a:r>
              <a:rPr lang="en-US" dirty="0" err="1"/>
              <a:t>atau</a:t>
            </a:r>
            <a:r>
              <a:rPr lang="en-US" dirty="0"/>
              <a:t> data </a:t>
            </a:r>
            <a:r>
              <a:rPr lang="en-US" dirty="0" err="1"/>
              <a:t>sekunder</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Data primer </a:t>
            </a:r>
            <a:r>
              <a:rPr lang="en-US" dirty="0" err="1"/>
              <a:t>adalah</a:t>
            </a:r>
            <a:r>
              <a:rPr lang="en-US" dirty="0"/>
              <a:t> data yang </a:t>
            </a:r>
            <a:r>
              <a:rPr lang="en-US" dirty="0" err="1"/>
              <a:t>diperoleh</a:t>
            </a:r>
            <a:r>
              <a:rPr lang="en-US" dirty="0"/>
              <a:t> </a:t>
            </a:r>
            <a:r>
              <a:rPr lang="en-US" dirty="0" err="1"/>
              <a:t>melalui</a:t>
            </a:r>
            <a:r>
              <a:rPr lang="en-US" dirty="0"/>
              <a:t> </a:t>
            </a:r>
            <a:r>
              <a:rPr lang="en-US" dirty="0" err="1"/>
              <a:t>pengukuran</a:t>
            </a:r>
            <a:r>
              <a:rPr lang="en-US" dirty="0"/>
              <a:t> </a:t>
            </a:r>
            <a:r>
              <a:rPr lang="en-US" dirty="0" err="1"/>
              <a:t>langsung</a:t>
            </a:r>
            <a:r>
              <a:rPr lang="en-US" dirty="0"/>
              <a:t> </a:t>
            </a:r>
            <a:r>
              <a:rPr lang="en-US" dirty="0" err="1"/>
              <a:t>oleh</a:t>
            </a:r>
            <a:r>
              <a:rPr lang="en-US" dirty="0"/>
              <a:t> </a:t>
            </a:r>
            <a:r>
              <a:rPr lang="en-US" dirty="0" err="1"/>
              <a:t>peneliti</a:t>
            </a:r>
            <a:r>
              <a:rPr lang="en-US" dirty="0"/>
              <a:t> yang </a:t>
            </a:r>
            <a:r>
              <a:rPr lang="en-US" dirty="0" err="1"/>
              <a:t>bukan</a:t>
            </a:r>
            <a:r>
              <a:rPr lang="en-US" dirty="0"/>
              <a:t> </a:t>
            </a:r>
            <a:r>
              <a:rPr lang="en-US" dirty="0" err="1"/>
              <a:t>berasal</a:t>
            </a:r>
            <a:r>
              <a:rPr lang="en-US" dirty="0"/>
              <a:t> </a:t>
            </a:r>
            <a:r>
              <a:rPr lang="en-US" dirty="0" err="1"/>
              <a:t>dari</a:t>
            </a:r>
            <a:r>
              <a:rPr lang="en-US" dirty="0"/>
              <a:t> data yang </a:t>
            </a:r>
            <a:r>
              <a:rPr lang="en-US" dirty="0" err="1"/>
              <a:t>telah</a:t>
            </a:r>
            <a:r>
              <a:rPr lang="en-US" dirty="0"/>
              <a:t> </a:t>
            </a:r>
            <a:r>
              <a:rPr lang="en-US" dirty="0" err="1"/>
              <a:t>ada</a:t>
            </a:r>
            <a:r>
              <a:rPr lang="en-US" dirty="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Data </a:t>
            </a:r>
            <a:r>
              <a:rPr lang="en-US" dirty="0" err="1"/>
              <a:t>sekunder</a:t>
            </a:r>
            <a:r>
              <a:rPr lang="en-US" dirty="0"/>
              <a:t> </a:t>
            </a:r>
            <a:r>
              <a:rPr lang="en-US" dirty="0" err="1"/>
              <a:t>adalah</a:t>
            </a:r>
            <a:r>
              <a:rPr lang="en-US" dirty="0"/>
              <a:t> data yang </a:t>
            </a:r>
            <a:r>
              <a:rPr lang="en-US" dirty="0" err="1"/>
              <a:t>dikumpulkan</a:t>
            </a:r>
            <a:r>
              <a:rPr lang="en-US" dirty="0"/>
              <a:t> </a:t>
            </a:r>
            <a:r>
              <a:rPr lang="en-US" dirty="0" err="1"/>
              <a:t>oleh</a:t>
            </a:r>
            <a:r>
              <a:rPr lang="en-US" dirty="0"/>
              <a:t> </a:t>
            </a:r>
            <a:r>
              <a:rPr lang="en-US" dirty="0" err="1"/>
              <a:t>pihak</a:t>
            </a:r>
            <a:r>
              <a:rPr lang="en-US" dirty="0"/>
              <a:t> lain dan </a:t>
            </a:r>
            <a:r>
              <a:rPr lang="en-US" dirty="0" err="1"/>
              <a:t>telah</a:t>
            </a:r>
            <a:r>
              <a:rPr lang="en-US" dirty="0"/>
              <a:t> </a:t>
            </a:r>
            <a:r>
              <a:rPr lang="en-US" dirty="0" err="1"/>
              <a:t>didokumentasikan</a:t>
            </a:r>
            <a:r>
              <a:rPr lang="en-US" dirty="0"/>
              <a:t> </a:t>
            </a:r>
            <a:r>
              <a:rPr lang="en-US" dirty="0" err="1"/>
              <a:t>sehingga</a:t>
            </a:r>
            <a:r>
              <a:rPr lang="en-US" dirty="0"/>
              <a:t> </a:t>
            </a:r>
            <a:r>
              <a:rPr lang="en-US" dirty="0" err="1"/>
              <a:t>dapat</a:t>
            </a:r>
            <a:r>
              <a:rPr lang="en-US" dirty="0"/>
              <a:t> </a:t>
            </a:r>
            <a:r>
              <a:rPr lang="en-US" dirty="0" err="1"/>
              <a:t>digunakan</a:t>
            </a:r>
            <a:r>
              <a:rPr lang="en-US" dirty="0"/>
              <a:t> </a:t>
            </a:r>
            <a:r>
              <a:rPr lang="en-US" dirty="0" err="1"/>
              <a:t>oleh</a:t>
            </a:r>
            <a:r>
              <a:rPr lang="en-US" dirty="0"/>
              <a:t> </a:t>
            </a:r>
            <a:r>
              <a:rPr lang="en-US" dirty="0" err="1"/>
              <a:t>pihak</a:t>
            </a:r>
            <a:r>
              <a:rPr lang="en-US" dirty="0"/>
              <a:t> lain (</a:t>
            </a:r>
            <a:r>
              <a:rPr lang="en-US" dirty="0" err="1"/>
              <a:t>peneliti</a:t>
            </a:r>
            <a:r>
              <a:rPr lang="en-US" dirty="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 </a:t>
            </a:r>
            <a:r>
              <a:rPr lang="en-US" dirty="0" err="1"/>
              <a:t>Perlu</a:t>
            </a:r>
            <a:r>
              <a:rPr lang="en-US" dirty="0"/>
              <a:t> </a:t>
            </a:r>
            <a:r>
              <a:rPr lang="en-US" dirty="0" err="1"/>
              <a:t>juga</a:t>
            </a:r>
            <a:r>
              <a:rPr lang="en-US" dirty="0"/>
              <a:t> </a:t>
            </a:r>
            <a:r>
              <a:rPr lang="en-US" dirty="0" err="1"/>
              <a:t>diuraikan</a:t>
            </a:r>
            <a:r>
              <a:rPr lang="en-US" dirty="0"/>
              <a:t> data-data </a:t>
            </a:r>
            <a:r>
              <a:rPr lang="en-US" dirty="0" err="1"/>
              <a:t>apa</a:t>
            </a:r>
            <a:r>
              <a:rPr lang="en-US" dirty="0"/>
              <a:t> </a:t>
            </a:r>
            <a:r>
              <a:rPr lang="en-US" dirty="0" err="1"/>
              <a:t>saja</a:t>
            </a:r>
            <a:r>
              <a:rPr lang="en-US" dirty="0"/>
              <a:t> yang </a:t>
            </a:r>
            <a:r>
              <a:rPr lang="en-US" dirty="0" err="1"/>
              <a:t>digunakan</a:t>
            </a:r>
            <a:r>
              <a:rPr lang="en-US" dirty="0"/>
              <a:t> </a:t>
            </a:r>
            <a:r>
              <a:rPr lang="en-US" dirty="0" err="1"/>
              <a:t>dalam</a:t>
            </a:r>
            <a:r>
              <a:rPr lang="en-US" dirty="0"/>
              <a:t> </a:t>
            </a:r>
            <a:r>
              <a:rPr lang="en-US" dirty="0" err="1"/>
              <a:t>penelitian</a:t>
            </a:r>
            <a:r>
              <a:rPr lang="en-US" dirty="0"/>
              <a:t> </a:t>
            </a:r>
            <a:r>
              <a:rPr lang="en-US" dirty="0" err="1"/>
              <a:t>secara</a:t>
            </a:r>
            <a:r>
              <a:rPr lang="en-US" dirty="0"/>
              <a:t> </a:t>
            </a:r>
            <a:r>
              <a:rPr lang="en-US" dirty="0" err="1"/>
              <a:t>jelas</a:t>
            </a:r>
            <a:r>
              <a:rPr lang="en-US" dirty="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a:t>Dalam</a:t>
            </a:r>
            <a:r>
              <a:rPr lang="en-US" dirty="0"/>
              <a:t> </a:t>
            </a:r>
            <a:r>
              <a:rPr lang="en-US" dirty="0" err="1"/>
              <a:t>pengumpulan</a:t>
            </a:r>
            <a:r>
              <a:rPr lang="en-US" dirty="0"/>
              <a:t> data, </a:t>
            </a:r>
            <a:r>
              <a:rPr lang="en-US" dirty="0" err="1"/>
              <a:t>perlu</a:t>
            </a:r>
            <a:r>
              <a:rPr lang="en-US" dirty="0"/>
              <a:t> </a:t>
            </a:r>
            <a:r>
              <a:rPr lang="en-US" dirty="0" err="1"/>
              <a:t>diuraikan</a:t>
            </a:r>
            <a:r>
              <a:rPr lang="en-US" dirty="0"/>
              <a:t> </a:t>
            </a:r>
            <a:r>
              <a:rPr lang="en-US" dirty="0" err="1"/>
              <a:t>bagaimana</a:t>
            </a:r>
            <a:r>
              <a:rPr lang="en-US" dirty="0"/>
              <a:t> </a:t>
            </a:r>
            <a:r>
              <a:rPr lang="en-US" dirty="0" err="1"/>
              <a:t>cara</a:t>
            </a:r>
            <a:r>
              <a:rPr lang="en-US" dirty="0"/>
              <a:t> </a:t>
            </a:r>
            <a:r>
              <a:rPr lang="en-US" dirty="0" err="1"/>
              <a:t>peneliti</a:t>
            </a:r>
            <a:r>
              <a:rPr lang="en-US" dirty="0"/>
              <a:t> </a:t>
            </a:r>
            <a:r>
              <a:rPr lang="en-US" dirty="0" err="1"/>
              <a:t>memperoleh</a:t>
            </a:r>
            <a:r>
              <a:rPr lang="en-US" dirty="0"/>
              <a:t> dan </a:t>
            </a:r>
            <a:r>
              <a:rPr lang="en-US" dirty="0" err="1"/>
              <a:t>mengumpulkan</a:t>
            </a:r>
            <a:r>
              <a:rPr lang="en-US" dirty="0"/>
              <a:t> data,  </a:t>
            </a:r>
            <a:r>
              <a:rPr lang="en-US" dirty="0" err="1"/>
              <a:t>serta</a:t>
            </a:r>
            <a:r>
              <a:rPr lang="en-US" dirty="0"/>
              <a:t> </a:t>
            </a:r>
            <a:r>
              <a:rPr lang="en-US" dirty="0" err="1"/>
              <a:t>menggunakan</a:t>
            </a:r>
            <a:r>
              <a:rPr lang="en-US" dirty="0"/>
              <a:t> media </a:t>
            </a:r>
            <a:r>
              <a:rPr lang="en-US" dirty="0" err="1"/>
              <a:t>apa</a:t>
            </a:r>
            <a:r>
              <a:rPr lang="en-US" dirty="0"/>
              <a:t> </a:t>
            </a:r>
            <a:r>
              <a:rPr lang="en-US" dirty="0" err="1"/>
              <a:t>saja</a:t>
            </a:r>
            <a:r>
              <a:rPr lang="en-US" dirty="0"/>
              <a:t>.</a:t>
            </a:r>
          </a:p>
          <a:p>
            <a:pPr lvl="1"/>
            <a:endParaRPr lang="en-US"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a:latin typeface="Arial" panose="020B0604020202020204" pitchFamily="34" charset="0"/>
                <a:cs typeface="Arial" panose="020B0604020202020204" pitchFamily="34" charset="0"/>
              </a:rPr>
              <a:t>Cara </a:t>
            </a:r>
            <a:r>
              <a:rPr lang="en-US" sz="2000" b="1" dirty="0" err="1">
                <a:latin typeface="Arial" panose="020B0604020202020204" pitchFamily="34" charset="0"/>
                <a:cs typeface="Arial" panose="020B0604020202020204" pitchFamily="34" charset="0"/>
              </a:rPr>
              <a:t>Menyusun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58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654689"/>
            <a:ext cx="11227313" cy="4801314"/>
          </a:xfrm>
          <a:prstGeom prst="rect">
            <a:avLst/>
          </a:prstGeom>
        </p:spPr>
        <p:txBody>
          <a:bodyPr wrap="square">
            <a:spAutoFit/>
          </a:bodyPr>
          <a:lstStyle/>
          <a:p>
            <a:pPr marL="285750" indent="-285750">
              <a:buFont typeface="Wingdings" panose="05000000000000000000" pitchFamily="2" charset="2"/>
              <a:buChar char="v"/>
            </a:pPr>
            <a:r>
              <a:rPr lang="fi-FI" dirty="0"/>
              <a:t>Lanjutan Data dan Pengumpulan (</a:t>
            </a:r>
            <a:r>
              <a:rPr lang="fi-FI" i="1" dirty="0"/>
              <a:t>collecting</a:t>
            </a:r>
            <a:r>
              <a:rPr lang="fi-FI" dirty="0"/>
              <a:t>) 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Pengumpulan data dapat dilakukan dengan instrumen (media) kuisioner yaitu serangkain pertanyaan untuk dijawab responden, atau instrumen alat pengukur lainnya (seperti alat pengukur kondisi fisik suatu benda).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Pengumpulan data dapat juga menggunakan teknik wawancara, yaitu data diambil bersadarkan wawancara peneliti terhadap responden. Dalam hal ini, peneliti melakukan wawancara berdasarkan panduan wawancara yang telah disusun untuk penelitian.   Apabila panduan wawancara yang digunakan hanyalah bersifat pertanyaan dasar dan responden diharapkan dapat menjawab secara mengembang, maka teknik ini disebut dengan wawancara mendalam (</a:t>
            </a:r>
            <a:r>
              <a:rPr lang="fi-FI" i="1" dirty="0"/>
              <a:t>circumstantial interview</a:t>
            </a:r>
            <a:r>
              <a:rPr lang="fi-FI" dirty="0"/>
              <a:t>).</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a:t> Apabila data yang digunakan adalah data sekunder, maka pada umumnya pengumpulan data yang dilakukan adalah dengan dokumentasi dan observasi.  Dokumentasi adalah memanfaatkan dokumen yang sudah ada, dan dalam hal ini perlu diuraikan dokumen apa saja secara jelas, sedangkan observasi adalah pengamatan kualitatif secara langsung oleh peneliti untuk mengambil data-data berdasarkan kondisi tertentu sesuai dengan maksud penelitian.  Sebagai contoh observasi disini adalah tindakan peneliti mengamati perilaku siswa saat dilaksanakannya penelitian.</a:t>
            </a:r>
          </a:p>
        </p:txBody>
      </p:sp>
    </p:spTree>
    <p:extLst>
      <p:ext uri="{BB962C8B-B14F-4D97-AF65-F5344CB8AC3E}">
        <p14:creationId xmlns:p14="http://schemas.microsoft.com/office/powerpoint/2010/main" val="2791009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a:latin typeface="Arial" panose="020B0604020202020204" pitchFamily="34" charset="0"/>
                <a:cs typeface="Arial" panose="020B0604020202020204" pitchFamily="34" charset="0"/>
              </a:rPr>
              <a:t>Metodologi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a:t>berikut</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1580797"/>
            <a:ext cx="11227313" cy="5078313"/>
          </a:xfrm>
          <a:prstGeom prst="rect">
            <a:avLst/>
          </a:prstGeom>
        </p:spPr>
        <p:txBody>
          <a:bodyPr wrap="square">
            <a:spAutoFit/>
          </a:bodyPr>
          <a:lstStyle/>
          <a:p>
            <a:pPr marL="285750" indent="-285750">
              <a:buFont typeface="Wingdings" panose="05000000000000000000" pitchFamily="2" charset="2"/>
              <a:buChar char="v"/>
            </a:pPr>
            <a:r>
              <a:rPr lang="fi-FI" dirty="0"/>
              <a:t>Populasi, Sampel, dan </a:t>
            </a:r>
            <a:r>
              <a:rPr lang="fi-FI" i="1" dirty="0"/>
              <a:t>Sampling</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Penelitian yang melibatkan banyak data akan menjadi sulit dilaksanakan atau tidak efektif apabila dilakukan dengan menggunakan seluruh data yang ada.  Apabila jumlah data yang diteliti kurang dari 100 atau dirasa masih mudah untuk diambil semuanya, maka sebaiknya seluruh data tersebut digunakan, sedangkan apabila jumlah data lebih dari 100 atau dirasa akan banyak kesulitan apabila digunakan seluruhnya, maka sebaiknya dilakukan </a:t>
            </a:r>
            <a:r>
              <a:rPr lang="fi-FI" i="1" dirty="0"/>
              <a:t>sampling</a:t>
            </a:r>
            <a:r>
              <a:rPr lang="fi-FI" dirty="0"/>
              <a:t>.  Populasi merupakan seluruh unit yang dikaji dalam penelitian.  Sedangkan sampel adalah sebagian dari populasi yang digunakan sebagai data dalam penelitian.  Sampel ini haruslah representatif atau mewakili, yaitu satu sampel diambil pada data yang sekiranya memiliki kesamaan sifat dengan data lainnya (sampel diambil dari kelompok yang homogen).  Cara pengambilan sampel agar memenuhi kriteria representatif ini disebut sebagai </a:t>
            </a:r>
            <a:r>
              <a:rPr lang="fi-FI" i="1" dirty="0"/>
              <a:t>sampling</a:t>
            </a:r>
            <a:r>
              <a:rPr lang="fi-FI" dirty="0"/>
              <a:t>.  Terdapat beragam teknik </a:t>
            </a:r>
            <a:r>
              <a:rPr lang="fi-FI" i="1" dirty="0"/>
              <a:t>sampling</a:t>
            </a:r>
            <a:r>
              <a:rPr lang="fi-FI" dirty="0"/>
              <a:t> atau pengambiulan sampel, yaitu:</a:t>
            </a:r>
          </a:p>
          <a:p>
            <a:pPr marL="742950" lvl="1" indent="-285750">
              <a:buFont typeface="Wingdings" panose="05000000000000000000" pitchFamily="2" charset="2"/>
              <a:buChar char="Ø"/>
            </a:pPr>
            <a:endParaRPr lang="fi-FI" dirty="0"/>
          </a:p>
          <a:p>
            <a:pPr marL="1200150" lvl="2" indent="-285750">
              <a:buFont typeface="Wingdings" panose="05000000000000000000" pitchFamily="2" charset="2"/>
              <a:buChar char="ü"/>
            </a:pPr>
            <a:r>
              <a:rPr lang="en-US" i="1" dirty="0"/>
              <a:t>Random sampling</a:t>
            </a:r>
            <a:r>
              <a:rPr lang="en-US" dirty="0"/>
              <a:t>, </a:t>
            </a:r>
            <a:r>
              <a:rPr lang="en-US" dirty="0" err="1"/>
              <a:t>yaitu</a:t>
            </a:r>
            <a:r>
              <a:rPr lang="en-US" dirty="0"/>
              <a:t> </a:t>
            </a:r>
            <a:r>
              <a:rPr lang="en-US" dirty="0" err="1"/>
              <a:t>sampel</a:t>
            </a:r>
            <a:r>
              <a:rPr lang="en-US" dirty="0"/>
              <a:t> </a:t>
            </a:r>
            <a:r>
              <a:rPr lang="en-US" dirty="0" err="1"/>
              <a:t>diambil</a:t>
            </a:r>
            <a:r>
              <a:rPr lang="en-US" dirty="0"/>
              <a:t> </a:t>
            </a:r>
            <a:r>
              <a:rPr lang="en-US" dirty="0" err="1"/>
              <a:t>secara</a:t>
            </a:r>
            <a:r>
              <a:rPr lang="en-US" dirty="0"/>
              <a:t> </a:t>
            </a:r>
            <a:r>
              <a:rPr lang="en-US" dirty="0" err="1"/>
              <a:t>acak</a:t>
            </a:r>
            <a:r>
              <a:rPr lang="en-US" dirty="0"/>
              <a:t> </a:t>
            </a:r>
            <a:r>
              <a:rPr lang="en-US" dirty="0" err="1"/>
              <a:t>dari</a:t>
            </a:r>
            <a:r>
              <a:rPr lang="en-US" dirty="0"/>
              <a:t> </a:t>
            </a:r>
            <a:r>
              <a:rPr lang="en-US" dirty="0" err="1"/>
              <a:t>populasi</a:t>
            </a:r>
            <a:r>
              <a:rPr lang="en-US" dirty="0"/>
              <a:t> yang </a:t>
            </a:r>
            <a:r>
              <a:rPr lang="en-US" dirty="0" err="1"/>
              <a:t>heterogen</a:t>
            </a:r>
            <a:r>
              <a:rPr lang="en-US" dirty="0"/>
              <a:t> </a:t>
            </a:r>
            <a:r>
              <a:rPr lang="en-US" dirty="0" err="1"/>
              <a:t>atau</a:t>
            </a:r>
            <a:r>
              <a:rPr lang="en-US" dirty="0"/>
              <a:t> </a:t>
            </a:r>
            <a:r>
              <a:rPr lang="en-US" dirty="0" err="1"/>
              <a:t>memiliki</a:t>
            </a:r>
            <a:r>
              <a:rPr lang="en-US" dirty="0"/>
              <a:t> </a:t>
            </a:r>
            <a:r>
              <a:rPr lang="en-US" dirty="0" err="1"/>
              <a:t>variasi</a:t>
            </a:r>
            <a:r>
              <a:rPr lang="en-US" dirty="0"/>
              <a:t> </a:t>
            </a:r>
            <a:r>
              <a:rPr lang="en-US" dirty="0" err="1"/>
              <a:t>sifat</a:t>
            </a:r>
            <a:r>
              <a:rPr lang="en-US" dirty="0"/>
              <a:t> yang </a:t>
            </a:r>
            <a:r>
              <a:rPr lang="en-US" dirty="0" err="1"/>
              <a:t>besar</a:t>
            </a:r>
            <a:r>
              <a:rPr lang="en-US" dirty="0"/>
              <a:t>.  </a:t>
            </a:r>
            <a:r>
              <a:rPr lang="en-US" dirty="0" err="1"/>
              <a:t>Teknik</a:t>
            </a:r>
            <a:r>
              <a:rPr lang="en-US" dirty="0"/>
              <a:t> </a:t>
            </a:r>
            <a:r>
              <a:rPr lang="en-US" dirty="0" err="1"/>
              <a:t>ini</a:t>
            </a:r>
            <a:r>
              <a:rPr lang="en-US" dirty="0"/>
              <a:t> </a:t>
            </a:r>
            <a:r>
              <a:rPr lang="en-US" dirty="0" err="1"/>
              <a:t>merupakan</a:t>
            </a:r>
            <a:r>
              <a:rPr lang="en-US" dirty="0"/>
              <a:t> </a:t>
            </a:r>
            <a:r>
              <a:rPr lang="en-US" dirty="0" err="1"/>
              <a:t>pengambilan</a:t>
            </a:r>
            <a:r>
              <a:rPr lang="en-US" dirty="0"/>
              <a:t> </a:t>
            </a:r>
            <a:r>
              <a:rPr lang="en-US" dirty="0" err="1"/>
              <a:t>secara</a:t>
            </a:r>
            <a:r>
              <a:rPr lang="en-US" dirty="0"/>
              <a:t> </a:t>
            </a:r>
            <a:r>
              <a:rPr lang="en-US" dirty="0" err="1"/>
              <a:t>acak</a:t>
            </a:r>
            <a:r>
              <a:rPr lang="en-US" dirty="0"/>
              <a:t>, </a:t>
            </a:r>
            <a:r>
              <a:rPr lang="en-US" dirty="0" err="1"/>
              <a:t>tidak</a:t>
            </a:r>
            <a:r>
              <a:rPr lang="en-US" dirty="0"/>
              <a:t> </a:t>
            </a:r>
            <a:r>
              <a:rPr lang="en-US" dirty="0" err="1"/>
              <a:t>memilih</a:t>
            </a:r>
            <a:r>
              <a:rPr lang="en-US" dirty="0"/>
              <a:t>, agar </a:t>
            </a:r>
            <a:r>
              <a:rPr lang="en-US" dirty="0" err="1"/>
              <a:t>memperoleh</a:t>
            </a:r>
            <a:r>
              <a:rPr lang="en-US" dirty="0"/>
              <a:t> </a:t>
            </a:r>
            <a:r>
              <a:rPr lang="en-US" dirty="0" err="1"/>
              <a:t>sampel</a:t>
            </a:r>
            <a:r>
              <a:rPr lang="en-US" dirty="0"/>
              <a:t> yang </a:t>
            </a:r>
            <a:r>
              <a:rPr lang="en-US" dirty="0" err="1"/>
              <a:t>merata</a:t>
            </a:r>
            <a:r>
              <a:rPr lang="en-US" dirty="0"/>
              <a:t>.  </a:t>
            </a:r>
            <a:r>
              <a:rPr lang="en-US" dirty="0" err="1"/>
              <a:t>Dengan</a:t>
            </a:r>
            <a:r>
              <a:rPr lang="en-US" dirty="0"/>
              <a:t> </a:t>
            </a:r>
            <a:r>
              <a:rPr lang="en-US" dirty="0" err="1"/>
              <a:t>teknik</a:t>
            </a:r>
            <a:r>
              <a:rPr lang="en-US" dirty="0"/>
              <a:t> random, </a:t>
            </a:r>
            <a:r>
              <a:rPr lang="en-US" dirty="0" err="1"/>
              <a:t>seluruh</a:t>
            </a:r>
            <a:r>
              <a:rPr lang="en-US" dirty="0"/>
              <a:t> </a:t>
            </a:r>
            <a:r>
              <a:rPr lang="en-US" dirty="0" err="1"/>
              <a:t>anggota</a:t>
            </a:r>
            <a:r>
              <a:rPr lang="en-US" dirty="0"/>
              <a:t> </a:t>
            </a:r>
            <a:r>
              <a:rPr lang="en-US" dirty="0" err="1"/>
              <a:t>populasi</a:t>
            </a:r>
            <a:r>
              <a:rPr lang="en-US" dirty="0"/>
              <a:t> </a:t>
            </a:r>
            <a:r>
              <a:rPr lang="en-US" dirty="0" err="1"/>
              <a:t>memiliki</a:t>
            </a:r>
            <a:r>
              <a:rPr lang="en-US" dirty="0"/>
              <a:t> </a:t>
            </a:r>
            <a:r>
              <a:rPr lang="en-US" dirty="0" err="1"/>
              <a:t>peluang</a:t>
            </a:r>
            <a:r>
              <a:rPr lang="en-US" dirty="0"/>
              <a:t> yang </a:t>
            </a:r>
            <a:r>
              <a:rPr lang="en-US" dirty="0" err="1"/>
              <a:t>sama</a:t>
            </a:r>
            <a:r>
              <a:rPr lang="en-US" dirty="0"/>
              <a:t> </a:t>
            </a:r>
            <a:r>
              <a:rPr lang="en-US" dirty="0" err="1"/>
              <a:t>untuk</a:t>
            </a:r>
            <a:r>
              <a:rPr lang="en-US" dirty="0"/>
              <a:t> </a:t>
            </a:r>
            <a:r>
              <a:rPr lang="en-US" dirty="0" err="1"/>
              <a:t>terpilih</a:t>
            </a:r>
            <a:r>
              <a:rPr lang="en-US" dirty="0"/>
              <a:t>.  </a:t>
            </a:r>
            <a:r>
              <a:rPr lang="en-US" dirty="0" err="1"/>
              <a:t>Teknik</a:t>
            </a:r>
            <a:r>
              <a:rPr lang="en-US" dirty="0"/>
              <a:t> random </a:t>
            </a:r>
            <a:r>
              <a:rPr lang="en-US" dirty="0" err="1"/>
              <a:t>ini</a:t>
            </a:r>
            <a:r>
              <a:rPr lang="en-US" dirty="0"/>
              <a:t> </a:t>
            </a:r>
            <a:r>
              <a:rPr lang="en-US" dirty="0" err="1"/>
              <a:t>dapat</a:t>
            </a:r>
            <a:r>
              <a:rPr lang="en-US" dirty="0"/>
              <a:t> </a:t>
            </a:r>
            <a:r>
              <a:rPr lang="en-US" dirty="0" err="1"/>
              <a:t>dilakukan</a:t>
            </a:r>
            <a:r>
              <a:rPr lang="en-US" dirty="0"/>
              <a:t> </a:t>
            </a:r>
            <a:r>
              <a:rPr lang="en-US" dirty="0" err="1"/>
              <a:t>seperti</a:t>
            </a:r>
            <a:r>
              <a:rPr lang="en-US" dirty="0"/>
              <a:t> </a:t>
            </a:r>
            <a:r>
              <a:rPr lang="en-US" dirty="0" err="1"/>
              <a:t>dengan</a:t>
            </a:r>
            <a:r>
              <a:rPr lang="en-US" dirty="0"/>
              <a:t> </a:t>
            </a:r>
            <a:r>
              <a:rPr lang="en-US" dirty="0" err="1"/>
              <a:t>diundi</a:t>
            </a:r>
            <a:r>
              <a:rPr lang="en-US" dirty="0"/>
              <a:t> </a:t>
            </a:r>
            <a:r>
              <a:rPr lang="en-US" dirty="0" err="1"/>
              <a:t>atau</a:t>
            </a:r>
            <a:r>
              <a:rPr lang="en-US" dirty="0"/>
              <a:t> </a:t>
            </a:r>
            <a:r>
              <a:rPr lang="en-US" dirty="0" err="1"/>
              <a:t>pemilihan</a:t>
            </a:r>
            <a:r>
              <a:rPr lang="en-US" dirty="0"/>
              <a:t> </a:t>
            </a:r>
            <a:r>
              <a:rPr lang="en-US" dirty="0" err="1"/>
              <a:t>secara</a:t>
            </a:r>
            <a:r>
              <a:rPr lang="en-US" dirty="0"/>
              <a:t> </a:t>
            </a:r>
            <a:r>
              <a:rPr lang="en-US" dirty="0" err="1"/>
              <a:t>acak</a:t>
            </a:r>
            <a:r>
              <a:rPr lang="en-US" dirty="0"/>
              <a:t> </a:t>
            </a:r>
            <a:r>
              <a:rPr lang="en-US" dirty="0" err="1"/>
              <a:t>dengan</a:t>
            </a:r>
            <a:r>
              <a:rPr lang="en-US" dirty="0"/>
              <a:t> media </a:t>
            </a:r>
            <a:r>
              <a:rPr lang="en-US" dirty="0" err="1"/>
              <a:t>lainnya</a:t>
            </a:r>
            <a:r>
              <a:rPr lang="en-US" dirty="0"/>
              <a:t>.</a:t>
            </a:r>
            <a:endParaRPr lang="fi-FI" dirty="0"/>
          </a:p>
        </p:txBody>
      </p:sp>
    </p:spTree>
    <p:extLst>
      <p:ext uri="{BB962C8B-B14F-4D97-AF65-F5344CB8AC3E}">
        <p14:creationId xmlns:p14="http://schemas.microsoft.com/office/powerpoint/2010/main" val="2719133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1536</TotalTime>
  <Words>2049</Words>
  <Application>Microsoft Office PowerPoint</Application>
  <PresentationFormat>Widescreen</PresentationFormat>
  <Paragraphs>134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Nurjoko Nurjoko</cp:lastModifiedBy>
  <cp:revision>220</cp:revision>
  <dcterms:created xsi:type="dcterms:W3CDTF">2020-03-26T06:53:50Z</dcterms:created>
  <dcterms:modified xsi:type="dcterms:W3CDTF">2025-12-17T22:35:47Z</dcterms:modified>
</cp:coreProperties>
</file>