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2" d="100"/>
          <a:sy n="72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4113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97280" y="0"/>
            <a:ext cx="164592" cy="6858000"/>
          </a:xfrm>
          <a:prstGeom prst="rect">
            <a:avLst/>
          </a:prstGeom>
          <a:solidFill>
            <a:srgbClr val="0F8B8D"/>
          </a:solidFill>
          <a:ln w="12700">
            <a:solidFill>
              <a:srgbClr val="0F8B8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600200" y="1280160"/>
            <a:ext cx="10180015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Tinjauan Fungsi Ruang</a:t>
            </a:r>
            <a:endParaRPr lang="en-US" sz="42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 Perilaku Pengguna</a:t>
            </a:r>
            <a:endParaRPr lang="en-US" sz="42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(User Experience Interior)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1600200" y="3520440"/>
            <a:ext cx="101800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Kuliah: Desain Interior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1600200" y="4251960"/>
            <a:ext cx="6035040" cy="960120"/>
          </a:xfrm>
          <a:prstGeom prst="roundRect">
            <a:avLst/>
          </a:prstGeom>
          <a:solidFill>
            <a:srgbClr val="F3F5F7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874520" y="4370832"/>
            <a:ext cx="5669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Nama Dosen: ____________________</a:t>
            </a:r>
            <a:endParaRPr lang="en-US" sz="1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Studi: Desain Interior</a:t>
            </a:r>
            <a:endParaRPr lang="en-US" sz="1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Institusi: IIB Darmajaya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600200" y="5897880"/>
            <a:ext cx="101800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Semester: __________  •  Tahun: __________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1/11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110029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Penutup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94360" y="1143000"/>
            <a:ext cx="11002975" cy="3840480"/>
          </a:xfrm>
          <a:prstGeom prst="roundRect">
            <a:avLst/>
          </a:prstGeom>
          <a:solidFill>
            <a:srgbClr val="E9F2F9"/>
          </a:solidFill>
          <a:ln w="12700">
            <a:solidFill>
              <a:srgbClr val="CFE3F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51560" y="1600200"/>
            <a:ext cx="10088575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3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“Desain interior yang baik bukan hanya indah,</a:t>
            </a:r>
            <a:endParaRPr lang="en-US" sz="32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3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tetapi juga bermakna dan nyaman</a:t>
            </a:r>
            <a:endParaRPr lang="en-US" sz="32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3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secara emosional serta fungsional.”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94360" y="5166360"/>
            <a:ext cx="1100297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94360" y="5532120"/>
            <a:ext cx="11002975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Mulai dari fungsi &amp; pengguna, bukan dari gaya.</a:t>
            </a:r>
            <a:endParaRPr lang="en-US" sz="1600" dirty="0"/>
          </a:p>
          <a:p>
            <a:pPr marL="203200" indent="-20320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Perilaku pengguna memberi petunjuk kebutuhan yang tidak selalu terucap.</a:t>
            </a:r>
            <a:endParaRPr lang="en-US" sz="1600" dirty="0"/>
          </a:p>
          <a:p>
            <a:pPr marL="203200" indent="-20320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UX membuat desain lebih manusiawi: mudah, nyaman, dan bermakna.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11/11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110029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Tujuan Pembelajaran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94360" y="960120"/>
            <a:ext cx="1100297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Setelah pertemuan ini, mahasiswa mampu: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94360" y="1508760"/>
            <a:ext cx="11002975" cy="4389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4000" indent="-2540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Menjelaskan hubungan antara fungsi ruang dan perilaku pengguna.</a:t>
            </a:r>
            <a:endParaRPr lang="en-US" sz="2000" dirty="0"/>
          </a:p>
          <a:p>
            <a:pPr marL="254000" indent="-2540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Menganalisis pengalaman pengguna (User Experience/UX) dalam ruang interior.</a:t>
            </a:r>
            <a:endParaRPr lang="en-US" sz="2000" dirty="0"/>
          </a:p>
          <a:p>
            <a:pPr marL="254000" indent="-2540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Merancang ruang yang responsif terhadap kebutuhan, aktivitas, dan konteks pengguna.</a:t>
            </a:r>
            <a:endParaRPr lang="en-US" sz="2000" dirty="0"/>
          </a:p>
          <a:p>
            <a:pPr marL="254000" indent="-2540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Menyusun rekomendasi perbaikan ruang berbasis temuan observasi.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94360" y="5532120"/>
            <a:ext cx="11002975" cy="822960"/>
          </a:xfrm>
          <a:prstGeom prst="roundRect">
            <a:avLst/>
          </a:prstGeom>
          <a:solidFill>
            <a:srgbClr val="F3F5F7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5715000"/>
            <a:ext cx="1054577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Kata kunci: fungsi ruang • aktivitas • perilaku • kebutuhan • kenyamanan • UX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2/11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110029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Pengertian Fungsi Ruang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94360" y="960120"/>
            <a:ext cx="1100297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Fungsi ruang adalah tujuan dan aktivitas utama yang difasilitasi oleh suatu ruang.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94360" y="1691640"/>
            <a:ext cx="6381726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74520"/>
            <a:ext cx="592452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Implikasi fungsi terhadap elemen desain: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5924526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Tata letak (layout) dan zoning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Sirkulasi dan aksesibilitas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Pemilihan furnitur &amp; dimensi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Pencahayaan, akustik, dan kenyamanan termal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Keamanan serta kemudahan pemeliharaan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7416205" y="1691640"/>
            <a:ext cx="4181131" cy="4206240"/>
          </a:xfrm>
          <a:prstGeom prst="roundRect">
            <a:avLst/>
          </a:prstGeom>
          <a:solidFill>
            <a:srgbClr val="F3F5F7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644805" y="1874520"/>
            <a:ext cx="372393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Contoh cepat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644805" y="2331720"/>
            <a:ext cx="3723931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Ruang kerja</a:t>
            </a:r>
            <a:endParaRPr lang="en-US" sz="1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fokus, produktivitas, ergonomi</a:t>
            </a:r>
            <a:endParaRPr lang="en-US" sz="1600" dirty="0"/>
          </a:p>
          <a:p>
            <a:pPr marL="0" indent="0">
              <a:lnSpc>
                <a:spcPct val="120000"/>
              </a:lnSpc>
              <a:buNone/>
            </a:pPr>
            <a:endParaRPr lang="en-US" sz="1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Ruang keluarga</a:t>
            </a:r>
            <a:endParaRPr lang="en-US" sz="1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relaksasi, interaksi, kenyamanan emosional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94360" y="6080760"/>
            <a:ext cx="1100297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Intinya: fungsi yang jelas → keputusan desain lebih tepat sasaran.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3/11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110029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Jenis Fungsi Ruang dalam Interior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94360" y="960120"/>
            <a:ext cx="1100297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Fungsi ruang dapat dibaca berlapis (primer–sekunder–tersier):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94360" y="1600200"/>
            <a:ext cx="3484778" cy="4297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28800"/>
            <a:ext cx="302757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Fungsi Primer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286000"/>
            <a:ext cx="3027578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Aktivitas utama yang menjadi tujuan keberadaan ruang.</a:t>
            </a: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Contoh: tidur (kamar), bekerja (kantor), memasak (dapur).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353458" y="1600200"/>
            <a:ext cx="3484778" cy="4297680"/>
          </a:xfrm>
          <a:prstGeom prst="roundRect">
            <a:avLst/>
          </a:prstGeom>
          <a:solidFill>
            <a:srgbClr val="F3F5F7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82058" y="1828800"/>
            <a:ext cx="302757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Fungsi Sekunder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582058" y="2286000"/>
            <a:ext cx="3027578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Aktivitas pendukung yang membuat ruang lebih lengkap dan efisien.</a:t>
            </a: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Contoh: penyimpanan, area tunggu, sirkulasi, servis.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8112557" y="1600200"/>
            <a:ext cx="3484778" cy="4297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341157" y="1828800"/>
            <a:ext cx="302757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Fungsi Tersier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341157" y="2286000"/>
            <a:ext cx="3027578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Nilai estetika, identitas, dan simbolik yang memperkaya makna ruang.</a:t>
            </a: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Contoh: citra brand, prestige, sense of place.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594360" y="5989320"/>
            <a:ext cx="11002975" cy="640080"/>
          </a:xfrm>
          <a:prstGeom prst="roundRect">
            <a:avLst/>
          </a:prstGeom>
          <a:solidFill>
            <a:srgbClr val="FFF7E6"/>
          </a:solidFill>
          <a:ln w="12700">
            <a:solidFill>
              <a:srgbClr val="FCE1B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6126480"/>
            <a:ext cx="1054577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Contoh: Lobi hotel → primer (sambutan), sekunder (menunggu), tersier (identitas brand).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4/11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110029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Perilaku Pengguna dalam Ruang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94360" y="960120"/>
            <a:ext cx="1100297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Perilaku pengguna adalah cara individu/kelompok berinteraksi dengan ruang.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94360" y="1554480"/>
            <a:ext cx="6051636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737360"/>
            <a:ext cx="559443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Dipengaruhi oleh: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148840"/>
            <a:ext cx="5594436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Faktor sosial &amp; budaya (kebiasaan, norma, privasi).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Faktor ergonomi &amp; kenyamanan fisik (jangkauan, postur, akses).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Faktor persepsi &amp; psikologi ruang (terang/gelap, luas/sempit, aman/terancam).</a:t>
            </a:r>
            <a:endParaRPr lang="en-US" sz="1800" dirty="0"/>
          </a:p>
          <a:p>
            <a:pPr marL="228600" indent="-2286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Faktor situasional (waktu, kepadatan, tujuan kunjungan).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976086" y="1554480"/>
            <a:ext cx="4621250" cy="4480560"/>
          </a:xfrm>
          <a:prstGeom prst="roundRect">
            <a:avLst/>
          </a:prstGeom>
          <a:solidFill>
            <a:srgbClr val="F3F5F7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204686" y="1737360"/>
            <a:ext cx="416405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Contoh perilaku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204686" y="2148840"/>
            <a:ext cx="416405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Dalam ruang rapat, jarak duduk dan posisi kursi sering mencerminkan:</a:t>
            </a: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hierarki</a:t>
            </a: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kenyamanan personal</a:t>
            </a: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gaya komunikasi</a:t>
            </a: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endParaRPr lang="en-US" sz="15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Desain dapat mengarahkan perilaku melalui: zoning, tata kursi, dan visual cue.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5/11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110029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Experience (UX) dalam Interior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94360" y="960120"/>
            <a:ext cx="1100297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UX Interior = pengalaman fungsional dan emosional pengguna saat menggunakan ruang.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94360" y="1600200"/>
            <a:ext cx="11002975" cy="960120"/>
          </a:xfrm>
          <a:prstGeom prst="roundRect">
            <a:avLst/>
          </a:prstGeom>
          <a:solidFill>
            <a:srgbClr val="E9F2F9"/>
          </a:solidFill>
          <a:ln w="12700">
            <a:solidFill>
              <a:srgbClr val="CFE3F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28800"/>
            <a:ext cx="1054577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Fokus UX: bagaimana ruang “dirasakan”, “dipahami”, dan “dipakai” dari awal masuk hingga selesai aktivitas.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" y="2788920"/>
            <a:ext cx="1100297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 kunci UX Interior: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94360" y="3246120"/>
            <a:ext cx="5364328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335584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intuitif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3630168"/>
            <a:ext cx="49985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Zoning jelas, mudah dipahami tanpa “bingung arah”.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33008" y="3246120"/>
            <a:ext cx="5364328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15888" y="335584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Kenyamanan inderawi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15888" y="3630168"/>
            <a:ext cx="49985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Visual, suara, suhu, aroma, dan sentuhan material.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94360" y="4343400"/>
            <a:ext cx="5364328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45312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Akses &amp; mobilitas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77240" y="4727448"/>
            <a:ext cx="49985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Sirkulasi aman, inklusif, mudah untuk berbagai pengguna.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33008" y="4343400"/>
            <a:ext cx="5364328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15888" y="445312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Keamanan &amp; kontrol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15888" y="4727448"/>
            <a:ext cx="49985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Rasa aman, privasi, dan kemampuan menyesuaikan ruang.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94360" y="5440680"/>
            <a:ext cx="5364328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555040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Estetika &amp; identitas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77240" y="5824728"/>
            <a:ext cx="49985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Karakter ruang membangun makna dan keterikatan.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233008" y="5440680"/>
            <a:ext cx="5364328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15888" y="555040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Kualitas layanan ruang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415888" y="5824728"/>
            <a:ext cx="49985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Kebersihan, perawatan, dan konsistensi pengalaman.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6/11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110029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Hubungan Fungsi Ruang &amp; Perilaku Pengguna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94360" y="960120"/>
            <a:ext cx="1100297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Fungsi ruang membentuk keputusan desain; keputusan desain mengarahkan perilaku dan pengalaman.</a:t>
            </a:r>
            <a:endParaRPr lang="en-US" sz="2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" y="1691640"/>
          <a:ext cx="11612880" cy="329184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2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92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Aspek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Fungsi Ruang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Perilaku Pengguna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Aktivitas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Menentukan pola aktivitas utama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Menyesuaikan cara menggunakan ruang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Tata ruang &amp; zoning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Mengatur prioritas area dan keterhubungan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Mengarahkan gerak &amp; pilihan tempat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Sirkulasi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Menetapkan jalur, akses, dan titik temu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Membentuk arus pergerakan &amp; kepadatan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Furnitur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Menyediakan fasilitas dan kapasitas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Menentukan postur, durasi, dan interaksi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Psikologi ruang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Membangun suasana (tenang/aktif)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Memicu respons emosional (nyaman/tertekan)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94360" y="6263640"/>
            <a:ext cx="11002975" cy="411480"/>
          </a:xfrm>
          <a:prstGeom prst="roundRect">
            <a:avLst/>
          </a:prstGeom>
          <a:solidFill>
            <a:srgbClr val="FFF7E6"/>
          </a:solidFill>
          <a:ln w="12700">
            <a:solidFill>
              <a:srgbClr val="FCE1B4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22960" y="6336792"/>
            <a:ext cx="105457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Prinsip praktis: amati perilaku → evaluasi fungsi → revisi keputusan desain (iteratif).</a:t>
            </a:r>
            <a:endParaRPr lang="en-US" sz="1300" dirty="0"/>
          </a:p>
        </p:txBody>
      </p:sp>
      <p:sp>
        <p:nvSpPr>
          <p:cNvPr id="5" name="Shape 5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7/11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110029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Aspek yang Dianalisis dalam UX Interior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94360" y="960120"/>
            <a:ext cx="1100297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Gunakan lensa berikut saat mengevaluasi ruang: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94360" y="1600200"/>
            <a:ext cx="5341468" cy="2103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" y="1600200"/>
            <a:ext cx="109728" cy="2103120"/>
          </a:xfrm>
          <a:prstGeom prst="rect">
            <a:avLst/>
          </a:prstGeom>
          <a:solidFill>
            <a:srgbClr val="0F8B8D"/>
          </a:solidFill>
          <a:ln w="12700">
            <a:solidFill>
              <a:srgbClr val="0F8B8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1828800"/>
            <a:ext cx="48842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Kognitif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0" y="2286000"/>
            <a:ext cx="4884268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Apakah pengguna mudah memahami layout, arah, dan fungsi tiap area?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255868" y="1600200"/>
            <a:ext cx="5341468" cy="2103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55868" y="1600200"/>
            <a:ext cx="109728" cy="2103120"/>
          </a:xfrm>
          <a:prstGeom prst="rect">
            <a:avLst/>
          </a:prstGeom>
          <a:solidFill>
            <a:srgbClr val="0F8B8D"/>
          </a:solidFill>
          <a:ln w="12700">
            <a:solidFill>
              <a:srgbClr val="0F8B8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84468" y="1828800"/>
            <a:ext cx="48842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Emosional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6484468" y="2286000"/>
            <a:ext cx="4884268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 respon perasaan yang muncul: nyaman, tenang, aman, stres, jenuh?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94360" y="4023360"/>
            <a:ext cx="5341468" cy="2103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94360" y="4023360"/>
            <a:ext cx="109728" cy="2103120"/>
          </a:xfrm>
          <a:prstGeom prst="rect">
            <a:avLst/>
          </a:prstGeom>
          <a:solidFill>
            <a:srgbClr val="0F8B8D"/>
          </a:solidFill>
          <a:ln w="12700">
            <a:solidFill>
              <a:srgbClr val="0F8B8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4251960"/>
            <a:ext cx="48842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Fungsional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822960" y="4709160"/>
            <a:ext cx="4884268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Seberapa efektif ruang mendukung aktivitas: efisiensi, akses, kapasitas?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6255868" y="4023360"/>
            <a:ext cx="5341468" cy="2103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55868" y="4023360"/>
            <a:ext cx="109728" cy="2103120"/>
          </a:xfrm>
          <a:prstGeom prst="rect">
            <a:avLst/>
          </a:prstGeom>
          <a:solidFill>
            <a:srgbClr val="0F8B8D"/>
          </a:solidFill>
          <a:ln w="12700">
            <a:solidFill>
              <a:srgbClr val="0F8B8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84468" y="4251960"/>
            <a:ext cx="48842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Sosial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484468" y="4709160"/>
            <a:ext cx="4884268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Bagaimana ruang memfasilitasi interaksi, privasi, dan norma sosial?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594360" y="6035040"/>
            <a:ext cx="11002975" cy="685800"/>
          </a:xfrm>
          <a:prstGeom prst="roundRect">
            <a:avLst/>
          </a:prstGeom>
          <a:solidFill>
            <a:srgbClr val="E9F2F9"/>
          </a:solidFill>
          <a:ln w="12700">
            <a:solidFill>
              <a:srgbClr val="CFE3F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22960" y="6217920"/>
            <a:ext cx="1054577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kombinasikan observasi + wawancara singkat untuk menangkap aspek emosional &amp; kognitif.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9/11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109728"/>
            <a:ext cx="110029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Tugas Praktek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94360" y="960120"/>
            <a:ext cx="1100297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Analisis User Experience (UX) Interior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94360" y="1554480"/>
            <a:ext cx="6821845" cy="4526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737360"/>
            <a:ext cx="6364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Langkah kerja: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148840"/>
            <a:ext cx="6364645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Pilih 1 ruang (publik/semipublik): café, perpustakaan, coworking, lobby, ruang tunggu, dll.2. Observasi perilaku pengguna minimal 30 menit (alur masuk–aktivitas–keluar).3. Catat fungsi ruang, aktivitas dominan, kepadatan, dan pola sirkulasi.4. Kumpulkan bukti: sketsa sederhana, foto (jika diizinkan), atau peta perilaku (behavior map).5. Analisis UX: kognitif, emosional, fungsional, sosial; identifikasi pain point &amp; peluang.6. Buat rekomendasi perbaikan (layout, furnitur, pencahayaan, signage, akustik, dll.).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7746294" y="1554480"/>
            <a:ext cx="3851041" cy="2148840"/>
          </a:xfrm>
          <a:prstGeom prst="roundRect">
            <a:avLst/>
          </a:prstGeom>
          <a:solidFill>
            <a:srgbClr val="F3F5F7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974894" y="1737360"/>
            <a:ext cx="3393841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(Deliverables):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974894" y="2103120"/>
            <a:ext cx="3393841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5000"/>
              </a:lnSpc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Poster A3 / 3–5 slide ringkas</a:t>
            </a:r>
            <a:endParaRPr lang="en-US" sz="1400" dirty="0"/>
          </a:p>
          <a:p>
            <a:pPr marL="177800" indent="-177800">
              <a:lnSpc>
                <a:spcPct val="115000"/>
              </a:lnSpc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 map / skema zoning</a:t>
            </a:r>
            <a:endParaRPr lang="en-US" sz="1400" dirty="0"/>
          </a:p>
          <a:p>
            <a:pPr marL="177800" indent="-177800">
              <a:lnSpc>
                <a:spcPct val="115000"/>
              </a:lnSpc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Temuan pain point (min. 3)</a:t>
            </a:r>
            <a:endParaRPr lang="en-US" sz="1400" dirty="0"/>
          </a:p>
          <a:p>
            <a:pPr marL="177800" indent="-177800">
              <a:lnSpc>
                <a:spcPct val="115000"/>
              </a:lnSpc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Rekomendasi desain (min. 3)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746294" y="3840480"/>
            <a:ext cx="3851041" cy="2240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974894" y="4023360"/>
            <a:ext cx="3393841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Kriteria penilaian (ringkas):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974894" y="4389120"/>
            <a:ext cx="3393841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5000"/>
              </a:lnSpc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Ketepatan identifikasi fungsi &amp; pengguna</a:t>
            </a:r>
            <a:endParaRPr lang="en-US" sz="1400" dirty="0"/>
          </a:p>
          <a:p>
            <a:pPr marL="177800" indent="-177800">
              <a:lnSpc>
                <a:spcPct val="115000"/>
              </a:lnSpc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Kualitas observasi &amp; data pendukung</a:t>
            </a:r>
            <a:endParaRPr lang="en-US" sz="1400" dirty="0"/>
          </a:p>
          <a:p>
            <a:pPr marL="177800" indent="-177800">
              <a:lnSpc>
                <a:spcPct val="115000"/>
              </a:lnSpc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Kedalaman analisis UX</a:t>
            </a:r>
            <a:endParaRPr lang="en-US" sz="1400" dirty="0"/>
          </a:p>
          <a:p>
            <a:pPr marL="177800" indent="-177800">
              <a:lnSpc>
                <a:spcPct val="115000"/>
              </a:lnSpc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Relevansi rekomendasi desain</a:t>
            </a:r>
            <a:endParaRPr lang="en-US" sz="1400" dirty="0"/>
          </a:p>
          <a:p>
            <a:pPr marL="177800" indent="-177800">
              <a:lnSpc>
                <a:spcPct val="115000"/>
              </a:lnSpc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Kejelasan visual &amp; presentasi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94360" y="6446520"/>
            <a:ext cx="11002975" cy="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649224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Kuliah Desain Interior • Tinjauan Fungsi Ruang &amp; UX Interior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8658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10/11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1070</Words>
  <Application>Microsoft Office PowerPoint</Application>
  <PresentationFormat>Widescreen</PresentationFormat>
  <Paragraphs>160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IIB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Tinjauan Fungsi Ruang dan Perilaku Pengguna (User Experience Interior)</dc:title>
  <dc:subject>User Experience Interior</dc:subject>
  <dc:creator>ChatGPT</dc:creator>
  <cp:lastModifiedBy>USER</cp:lastModifiedBy>
  <cp:revision>2</cp:revision>
  <dcterms:created xsi:type="dcterms:W3CDTF">2025-12-18T01:26:35Z</dcterms:created>
  <dcterms:modified xsi:type="dcterms:W3CDTF">2025-12-18T02:02:03Z</dcterms:modified>
</cp:coreProperties>
</file>