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7"/>
  </p:handoutMasterIdLst>
  <p:sldIdLst>
    <p:sldId id="256" r:id="rId3"/>
    <p:sldId id="332" r:id="rId5"/>
    <p:sldId id="333" r:id="rId6"/>
    <p:sldId id="348" r:id="rId7"/>
    <p:sldId id="349" r:id="rId8"/>
    <p:sldId id="357" r:id="rId9"/>
    <p:sldId id="350" r:id="rId10"/>
    <p:sldId id="356" r:id="rId11"/>
    <p:sldId id="358" r:id="rId12"/>
    <p:sldId id="351" r:id="rId13"/>
    <p:sldId id="355" r:id="rId14"/>
    <p:sldId id="359" r:id="rId15"/>
    <p:sldId id="318" r:id="rId16"/>
  </p:sldIdLst>
  <p:sldSz cx="9144000" cy="6858000" type="screen4x3"/>
  <p:notesSz cx="7045325" cy="9345295"/>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3" userDrawn="1">
          <p15:clr>
            <a:srgbClr val="A4A3A4"/>
          </p15:clr>
        </p15:guide>
        <p15:guide id="2" pos="28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63"/>
        <p:guide pos="2868"/>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8"/>
        <p:guide pos="2209"/>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2" Type="http://schemas.openxmlformats.org/officeDocument/2006/relationships/tags" Target="tags/tag7.xml"/><Relationship Id="rId21" Type="http://schemas.openxmlformats.org/officeDocument/2006/relationships/commentAuthors" Target="commentAuthors.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handoutMaster" Target="handoutMasters/handoutMaster1.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12395"/>
            <a:ext cx="7615555" cy="435610"/>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 -HUKUM AGRARIA</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LANDREFORM-</a:t>
            </a:r>
            <a:endPar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69950" y="226695"/>
            <a:ext cx="7659370" cy="35496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AGRARIA</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Pendaftaran Tanah -</a:t>
            </a:r>
            <a:endPar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522000" y="1153054"/>
            <a:ext cx="8100000" cy="594000"/>
          </a:xfrm>
        </p:spPr>
        <p:txBody>
          <a:bodyPr wrap="square" lIns="0" tIns="0" rIns="0" bIns="0">
            <a:normAutofit/>
          </a:bodyPr>
          <a:lstStyle>
            <a:lvl1pPr algn="ctr" fontAlgn="base">
              <a:defRPr sz="2400">
                <a:solidFill>
                  <a:schemeClr val="tx1">
                    <a:lumMod val="85000"/>
                    <a:lumOff val="15000"/>
                  </a:schemeClr>
                </a:solidFill>
                <a:latin typeface="+mj-lt"/>
              </a:defRPr>
            </a:lvl1pPr>
          </a:lstStyle>
          <a:p>
            <a:r>
              <a:rPr lang="en-US"/>
              <a:t>Click to add title</a:t>
            </a:r>
            <a:endParaRPr lang="en-US"/>
          </a:p>
        </p:txBody>
      </p:sp>
      <p:sp>
        <p:nvSpPr>
          <p:cNvPr id="3" name="日期占位符 2"/>
          <p:cNvSpPr>
            <a:spLocks noGrp="1"/>
          </p:cNvSpPr>
          <p:nvPr>
            <p:ph type="dt" sz="half" idx="10"/>
            <p:custDataLst>
              <p:tags r:id="rId3"/>
            </p:custDataLst>
          </p:nvPr>
        </p:nvSpPr>
        <p:spPr>
          <a:xfrm>
            <a:off x="4590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r>
              <a:rPr lang="en-US"/>
              <a:t>Date Area</a:t>
            </a:r>
            <a:endParaRPr lang="en-US"/>
          </a:p>
        </p:txBody>
      </p:sp>
      <p:sp>
        <p:nvSpPr>
          <p:cNvPr id="4" name="页脚占位符 3"/>
          <p:cNvSpPr>
            <a:spLocks noGrp="1"/>
          </p:cNvSpPr>
          <p:nvPr>
            <p:ph type="ftr" sz="quarter" idx="11"/>
            <p:custDataLst>
              <p:tags r:id="rId4"/>
            </p:custDataLst>
          </p:nvPr>
        </p:nvSpPr>
        <p:spPr>
          <a:xfrm>
            <a:off x="3087000" y="5593050"/>
            <a:ext cx="2970000" cy="237600"/>
          </a:xfrm>
        </p:spPr>
        <p:txBody>
          <a:bodyPr/>
          <a:lstStyle>
            <a:lvl1pPr>
              <a:defRPr>
                <a:latin typeface="Arial" panose="020B0604020202020204" pitchFamily="34" charset="0"/>
                <a:sym typeface="Arial" panose="020B0604020202020204" pitchFamily="34" charset="0"/>
              </a:defRPr>
            </a:lvl1pPr>
          </a:lstStyle>
          <a:p>
            <a:endParaRPr lang="en-US" dirty="0"/>
          </a:p>
        </p:txBody>
      </p:sp>
      <p:sp>
        <p:nvSpPr>
          <p:cNvPr id="5" name="灯片编号占位符 4"/>
          <p:cNvSpPr>
            <a:spLocks noGrp="1"/>
          </p:cNvSpPr>
          <p:nvPr>
            <p:ph type="sldNum" sz="quarter" idx="12"/>
            <p:custDataLst>
              <p:tags r:id="rId5"/>
            </p:custDataLst>
          </p:nvPr>
        </p:nvSpPr>
        <p:spPr>
          <a:xfrm>
            <a:off x="66582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fld id="{49AE70B2-8BF9-45C0-BB95-33D1B9D3A854}" type="slidenum">
              <a:rPr lang="en-US" smtClean="0"/>
            </a:fld>
            <a:endParaRPr lang="en-US" dirty="0"/>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jpe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6.xml"/><Relationship Id="rId3" Type="http://schemas.openxmlformats.org/officeDocument/2006/relationships/image" Target="../media/image3.png"/><Relationship Id="rId2" Type="http://schemas.openxmlformats.org/officeDocument/2006/relationships/tags" Target="../tags/tag5.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199635"/>
            <a:ext cx="9144000" cy="1876425"/>
          </a:xfrm>
          <a:prstGeom prst="rect">
            <a:avLst/>
          </a:prstGeom>
          <a:noFill/>
        </p:spPr>
        <p:txBody>
          <a:bodyPr wrap="square" lIns="91440" tIns="45720" rIns="91440" bIns="45720">
            <a:spAutoFit/>
          </a:bodyPr>
          <a:lstStyle/>
          <a:p>
            <a:pPr algn="ctr"/>
            <a:r>
              <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LANDREFORM</a:t>
            </a:r>
            <a:endPar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(REFORMA AGRARIA)</a:t>
            </a:r>
            <a:endPar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508531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16216" y="2854052"/>
            <a:ext cx="2590614" cy="1727076"/>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xit" presetSubtype="4" fill="hold" grpId="0" nodeType="withEffect">
                                  <p:stCondLst>
                                    <p:cond delay="0"/>
                                  </p:stCondLst>
                                  <p:childTnLst>
                                    <p:anim calcmode="lin" valueType="num">
                                      <p:cBhvr additive="base">
                                        <p:cTn id="6" dur="5000"/>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6">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6">
                                            <p:txEl>
                                              <p:pRg st="0" end="0"/>
                                            </p:txEl>
                                          </p:spTgt>
                                        </p:tgtEl>
                                        <p:attrNameLst>
                                          <p:attrName>style.visibility</p:attrName>
                                        </p:attrNameLst>
                                      </p:cBhvr>
                                      <p:to>
                                        <p:strVal val="hidden"/>
                                      </p:to>
                                    </p:set>
                                  </p:childTnLst>
                                </p:cTn>
                              </p:par>
                              <p:par>
                                <p:cTn id="9" presetID="7" presetClass="exit" presetSubtype="4" fill="hold" grpId="0" nodeType="withEffect">
                                  <p:stCondLst>
                                    <p:cond delay="0"/>
                                  </p:stCondLst>
                                  <p:childTnLst>
                                    <p:anim calcmode="lin" valueType="num">
                                      <p:cBhvr additive="base">
                                        <p:cTn id="10" dur="5000"/>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1" dur="5000"/>
                                        <p:tgtEl>
                                          <p:spTgt spid="6">
                                            <p:txEl>
                                              <p:pRg st="1" end="1"/>
                                            </p:txEl>
                                          </p:spTgt>
                                        </p:tgtEl>
                                        <p:attrNameLst>
                                          <p:attrName>ppt_y</p:attrName>
                                        </p:attrNameLst>
                                      </p:cBhvr>
                                      <p:tavLst>
                                        <p:tav tm="0">
                                          <p:val>
                                            <p:strVal val="ppt_y"/>
                                          </p:val>
                                        </p:tav>
                                        <p:tav tm="100000">
                                          <p:val>
                                            <p:strVal val="1+ppt_h/2"/>
                                          </p:val>
                                        </p:tav>
                                      </p:tavLst>
                                    </p:anim>
                                    <p:set>
                                      <p:cBhvr>
                                        <p:cTn id="12" dur="1" fill="hold">
                                          <p:stCondLst>
                                            <p:cond delay="4999"/>
                                          </p:stCondLst>
                                        </p:cTn>
                                        <p:tgtEl>
                                          <p:spTgt spid="6">
                                            <p:txEl>
                                              <p:pRg st="1" end="1"/>
                                            </p:txEl>
                                          </p:spTgt>
                                        </p:tgtEl>
                                        <p:attrNameLst>
                                          <p:attrName>style.visibility</p:attrName>
                                        </p:attrNameLst>
                                      </p:cBhvr>
                                      <p:to>
                                        <p:strVal val="hidden"/>
                                      </p:to>
                                    </p:set>
                                  </p:childTnLst>
                                </p:cTn>
                              </p:par>
                              <p:par>
                                <p:cTn id="13" presetID="7" presetClass="exit" presetSubtype="4" fill="hold" grpId="0" nodeType="withEffect">
                                  <p:stCondLst>
                                    <p:cond delay="0"/>
                                  </p:stCondLst>
                                  <p:childTnLst>
                                    <p:anim calcmode="lin" valueType="num">
                                      <p:cBhvr additive="base">
                                        <p:cTn id="14" dur="5000"/>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5" dur="5000"/>
                                        <p:tgtEl>
                                          <p:spTgt spid="6">
                                            <p:txEl>
                                              <p:pRg st="2" end="2"/>
                                            </p:txEl>
                                          </p:spTgt>
                                        </p:tgtEl>
                                        <p:attrNameLst>
                                          <p:attrName>ppt_y</p:attrName>
                                        </p:attrNameLst>
                                      </p:cBhvr>
                                      <p:tavLst>
                                        <p:tav tm="0">
                                          <p:val>
                                            <p:strVal val="ppt_y"/>
                                          </p:val>
                                        </p:tav>
                                        <p:tav tm="100000">
                                          <p:val>
                                            <p:strVal val="1+ppt_h/2"/>
                                          </p:val>
                                        </p:tav>
                                      </p:tavLst>
                                    </p:anim>
                                    <p:set>
                                      <p:cBhvr>
                                        <p:cTn id="16" dur="1" fill="hold">
                                          <p:stCondLst>
                                            <p:cond delay="4999"/>
                                          </p:stCondLst>
                                        </p:cTn>
                                        <p:tgtEl>
                                          <p:spTgt spid="6">
                                            <p:txEl>
                                              <p:pRg st="2" end="2"/>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7" presetClass="exit" presetSubtype="4" fill="hold" grpId="0" nodeType="clickEffect">
                                  <p:stCondLst>
                                    <p:cond delay="0"/>
                                  </p:stCondLst>
                                  <p:childTnLst>
                                    <p:anim calcmode="lin" valueType="num">
                                      <p:cBhvr additive="base">
                                        <p:cTn id="20" dur="5000"/>
                                        <p:tgtEl>
                                          <p:spTgt spid="8"/>
                                        </p:tgtEl>
                                        <p:attrNameLst>
                                          <p:attrName>ppt_x</p:attrName>
                                        </p:attrNameLst>
                                      </p:cBhvr>
                                      <p:tavLst>
                                        <p:tav tm="0">
                                          <p:val>
                                            <p:strVal val="ppt_x"/>
                                          </p:val>
                                        </p:tav>
                                        <p:tav tm="100000">
                                          <p:val>
                                            <p:strVal val="ppt_x"/>
                                          </p:val>
                                        </p:tav>
                                      </p:tavLst>
                                    </p:anim>
                                    <p:anim calcmode="lin" valueType="num">
                                      <p:cBhvr additive="base">
                                        <p:cTn id="21" dur="5000"/>
                                        <p:tgtEl>
                                          <p:spTgt spid="8"/>
                                        </p:tgtEl>
                                        <p:attrNameLst>
                                          <p:attrName>ppt_y</p:attrName>
                                        </p:attrNameLst>
                                      </p:cBhvr>
                                      <p:tavLst>
                                        <p:tav tm="0">
                                          <p:val>
                                            <p:strVal val="ppt_y"/>
                                          </p:val>
                                        </p:tav>
                                        <p:tav tm="100000">
                                          <p:val>
                                            <p:strVal val="1+ppt_h/2"/>
                                          </p:val>
                                        </p:tav>
                                      </p:tavLst>
                                    </p:anim>
                                    <p:set>
                                      <p:cBhvr>
                                        <p:cTn id="22"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build="allAtOnce"/>
      <p:bldP spid="6" grpId="1"/>
      <p:bldP spid="8" grpId="0"/>
      <p:bldP spid="8"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487680"/>
            <a:ext cx="8822055" cy="5750560"/>
          </a:xfrm>
        </p:spPr>
        <p:txBody>
          <a:bodyPr>
            <a:normAutofit fontScale="70000"/>
          </a:bodyPr>
          <a:p>
            <a:pPr algn="just"/>
            <a:r>
              <a:rPr lang="en-US">
                <a:ln w="15875"/>
                <a:gradFill>
                  <a:gsLst>
                    <a:gs pos="0">
                      <a:schemeClr val="accent1"/>
                    </a:gs>
                    <a:gs pos="100000">
                      <a:schemeClr val="accent6"/>
                    </a:gs>
                  </a:gsLst>
                  <a:lin ang="2700000" scaled="0"/>
                </a:gradFill>
                <a:effectLst/>
              </a:rPr>
              <a:t>2. TUJUAN LANREFORM</a:t>
            </a:r>
            <a:endParaRPr lang="en-US">
              <a:ln w="15875"/>
              <a:gradFill>
                <a:gsLst>
                  <a:gs pos="0">
                    <a:schemeClr val="accent1"/>
                  </a:gs>
                  <a:gs pos="100000">
                    <a:schemeClr val="accent6"/>
                  </a:gs>
                </a:gsLst>
                <a:lin ang="2700000" scaled="0"/>
              </a:gradFill>
              <a:effectLst/>
            </a:endParaRPr>
          </a:p>
          <a:p>
            <a:pPr algn="just"/>
            <a:endParaRPr lang="en-US">
              <a:ln w="15875"/>
              <a:gradFill>
                <a:gsLst>
                  <a:gs pos="0">
                    <a:schemeClr val="accent1"/>
                  </a:gs>
                  <a:gs pos="100000">
                    <a:schemeClr val="accent6"/>
                  </a:gs>
                </a:gsLst>
                <a:lin ang="2700000" scaled="0"/>
              </a:gradFill>
              <a:effectLst/>
            </a:endParaRPr>
          </a:p>
          <a:p>
            <a:pPr algn="just"/>
            <a:r>
              <a:rPr lang="en-US" altLang="en-US">
                <a:solidFill>
                  <a:schemeClr val="tx1"/>
                </a:solidFill>
                <a:effectLst/>
                <a:latin typeface="Bookman Old Style" panose="02050604050505020204" charset="0"/>
                <a:cs typeface="Bookman Old Style" panose="02050604050505020204" charset="0"/>
              </a:rPr>
              <a:t>Tujuan landreform dapat dilihat dari aspek sosial, ekonomi, hukum, dan politik.</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1. Tujuan Sosial</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Mewujudkan keadilan sosial dalam penguasaan tanah.</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Menghapus kesenjangan antara pemilik tanah luas dan petani kecil.</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Mengurangi kemiskinan dan konflik agraria.</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2. Tujuan Ekonomi</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Meningkatkan produktivitas pertanian.</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Menjadikan tanah sebagai alat produksi yang optimal.</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Meningkatkan pendapatan dan kesejahteraan petani.</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86080" y="720090"/>
            <a:ext cx="8485505" cy="5358130"/>
          </a:xfrm>
        </p:spPr>
        <p:txBody>
          <a:bodyPr>
            <a:noAutofit/>
          </a:bodyPr>
          <a:p>
            <a:pPr algn="just"/>
            <a:r>
              <a:rPr lang="en-US" altLang="en-US" sz="2000">
                <a:solidFill>
                  <a:schemeClr val="tx1"/>
                </a:solidFill>
                <a:effectLst/>
                <a:latin typeface="Bookman Old Style" panose="02050604050505020204" charset="0"/>
                <a:cs typeface="Bookman Old Style" panose="02050604050505020204" charset="0"/>
              </a:rPr>
              <a:t>3. Tujuan Hukum</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Menciptakan kepastian hukum dalam pemilikan dan penguasaan tanah.</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Menertibkan administrasi pertanahan.</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Menegakkan prinsip fungsi sosial hak atas tanah.</a:t>
            </a:r>
            <a:endParaRPr lang="en-US" altLang="en-US" sz="2000">
              <a:solidFill>
                <a:schemeClr val="tx1"/>
              </a:solidFill>
              <a:effectLst/>
              <a:latin typeface="Bookman Old Style" panose="02050604050505020204" charset="0"/>
              <a:cs typeface="Bookman Old Style" panose="02050604050505020204" charset="0"/>
            </a:endParaRPr>
          </a:p>
          <a:p>
            <a:pPr algn="just"/>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4. Tujuan Politik dan Pembangunan Nasional</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Menghapus sistem feodal dalam penguasaan tanah.</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Mendukung pembangaunan nasional berbasis agraria.</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Memperkuat stabilitas nasional dan ketahanan pangan.</a:t>
            </a:r>
            <a:endParaRPr lang="en-US" altLang="en-US" sz="2000">
              <a:solidFill>
                <a:schemeClr val="tx1"/>
              </a:solidFill>
              <a:effectLst/>
              <a:latin typeface="Bookman Old Style" panose="02050604050505020204" charset="0"/>
              <a:cs typeface="Bookman Old Style" panose="02050604050505020204" charset="0"/>
            </a:endParaRPr>
          </a:p>
          <a:p>
            <a:pPr algn="just"/>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5. Tujuan Lingkungan dan Tata Ruang</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Mendorong pemanfaatan tanah yang berkelanjutan.</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Mencegah penelantaran dan perusakan tanah.</a:t>
            </a:r>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Menjaga keseimbangan lingkungan hidup.</a:t>
            </a:r>
            <a:endParaRPr lang="en-US" altLang="en-US" sz="20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01295" y="735965"/>
            <a:ext cx="8766175" cy="5502910"/>
          </a:xfrm>
        </p:spPr>
        <p:txBody>
          <a:bodyPr>
            <a:scene3d>
              <a:camera prst="orthographicFront"/>
              <a:lightRig rig="threePt" dir="t"/>
            </a:scene3d>
          </a:bodyPr>
          <a:p>
            <a:pPr algn="just"/>
            <a:r>
              <a:rPr lang="en-US">
                <a:solidFill>
                  <a:schemeClr val="tx1"/>
                </a:solidFill>
                <a:effectLst/>
                <a:latin typeface="Bookman Old Style" panose="02050604050505020204" charset="0"/>
                <a:cs typeface="Bookman Old Style" panose="02050604050505020204" charset="0"/>
              </a:rPr>
              <a:t>Secara garis besar tujuan Landreform adalah:</a:t>
            </a:r>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 Pembagian yang adil atas sumber-sumber penghidupan rakyat.</a:t>
            </a:r>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 Pelaksanaan prinsip tanah untuk petani</a:t>
            </a:r>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 Penguatan dan perluasan hak milik atas tanah bagi setiap Warga Negara Indonesia</a:t>
            </a:r>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 Pengakhiran sistem tuan tanah dan pemilikan tanah secara besar-besaran</a:t>
            </a:r>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 Peninggian produksi nasional dan pendorong pertanian secara insentif, gotong royong dan koperasi.</a:t>
            </a:r>
            <a:endParaRPr 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57835" y="640080"/>
            <a:ext cx="8101330" cy="5589905"/>
          </a:xfrm>
        </p:spPr>
        <p:txBody>
          <a:bodyPr>
            <a:noAutofit/>
          </a:bodyPr>
          <a:p>
            <a:pPr algn="r">
              <a:buFont typeface="Wingdings" panose="05000000000000000000" charset="0"/>
            </a:pPr>
            <a:r>
              <a:rPr lang="en-US" sz="22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PENGERTIAN LANDREFORM</a:t>
            </a:r>
            <a:endParaRPr lang="en-US" sz="22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r">
              <a:buFont typeface="Wingdings" panose="05000000000000000000" charset="0"/>
            </a:pPr>
            <a:endParaRPr lang="en-US" sz="2200"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r">
              <a:buFont typeface="Wingdings" panose="05000000000000000000" charset="0"/>
            </a:pPr>
            <a:r>
              <a:rPr lang="en-US" altLang="en-US" sz="2200">
                <a:solidFill>
                  <a:schemeClr val="tx1"/>
                </a:solidFill>
                <a:effectLst/>
                <a:latin typeface="Bookman Old Style" panose="02050604050505020204" charset="0"/>
                <a:cs typeface="Bookman Old Style" panose="02050604050505020204" charset="0"/>
              </a:rPr>
              <a:t>Landreform (pembaharuan agraria) adalah kebijakan penataan kembali struktur penguasaan, pemilikan, penggunaan, dan pemanfaatan tanah agar lebih adil dan merata, terutama untuk kepentingan rakyat kecil seperti petani, guna mewujudkan keadilan sosial dan kesejahteraan masyarakat.</a:t>
            </a:r>
            <a:endParaRPr lang="en-US" altLang="en-US" sz="2200">
              <a:solidFill>
                <a:schemeClr val="tx1"/>
              </a:solidFill>
              <a:effectLst/>
              <a:latin typeface="Bookman Old Style" panose="02050604050505020204" charset="0"/>
              <a:cs typeface="Bookman Old Style" panose="02050604050505020204" charset="0"/>
            </a:endParaRPr>
          </a:p>
          <a:p>
            <a:pPr algn="r">
              <a:buFont typeface="Wingdings" panose="05000000000000000000" charset="0"/>
            </a:pPr>
            <a:endParaRPr lang="en-US" altLang="en-US" sz="2200">
              <a:solidFill>
                <a:schemeClr val="tx1"/>
              </a:solidFill>
              <a:effectLst/>
              <a:latin typeface="Bookman Old Style" panose="02050604050505020204" charset="0"/>
              <a:cs typeface="Bookman Old Style" panose="02050604050505020204" charset="0"/>
            </a:endParaRPr>
          </a:p>
          <a:p>
            <a:pPr algn="r">
              <a:buFont typeface="Wingdings" panose="05000000000000000000" charset="0"/>
            </a:pPr>
            <a:r>
              <a:rPr lang="en-US" altLang="en-US" sz="2200">
                <a:solidFill>
                  <a:schemeClr val="tx1"/>
                </a:solidFill>
                <a:effectLst/>
                <a:latin typeface="Bookman Old Style" panose="02050604050505020204" charset="0"/>
                <a:cs typeface="Bookman Old Style" panose="02050604050505020204" charset="0"/>
              </a:rPr>
              <a:t>Pengertian Landreform menurut konsep hukum agraria Indonesia, merupakan bagian dari reforma agraria, yang mencakup: Redistribusi tanah (pembagian tanah kepada petani atau rakyat yang tidak bertanah), Pembatasan luas maksimum pemilikan tanah, dan Pelarangan pemilikan tanah secara absentee (tanah dimiliki tetapi tidak diusahakan sendiri).</a:t>
            </a:r>
            <a:endParaRPr lang="en-US" altLang="en-US" sz="2200">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xit" presetSubtype="4" fill="hold" grpId="0" nodeType="clickEffect">
                                  <p:stCondLst>
                                    <p:cond delay="0"/>
                                  </p:stCondLst>
                                  <p:childTnLst>
                                    <p:anim calcmode="lin" valueType="num">
                                      <p:cBhvr additive="base">
                                        <p:cTn id="6" dur="5000"/>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2">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2">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7" presetClass="exit" presetSubtype="4" fill="hold" grpId="0" nodeType="clickEffect">
                                  <p:stCondLst>
                                    <p:cond delay="0"/>
                                  </p:stCondLst>
                                  <p:childTnLst>
                                    <p:anim calcmode="lin" valueType="num">
                                      <p:cBhvr additive="base">
                                        <p:cTn id="12" dur="5000"/>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3" dur="5000"/>
                                        <p:tgtEl>
                                          <p:spTgt spid="2">
                                            <p:txEl>
                                              <p:pRg st="2" end="2"/>
                                            </p:txEl>
                                          </p:spTgt>
                                        </p:tgtEl>
                                        <p:attrNameLst>
                                          <p:attrName>ppt_y</p:attrName>
                                        </p:attrNameLst>
                                      </p:cBhvr>
                                      <p:tavLst>
                                        <p:tav tm="0">
                                          <p:val>
                                            <p:strVal val="ppt_y"/>
                                          </p:val>
                                        </p:tav>
                                        <p:tav tm="100000">
                                          <p:val>
                                            <p:strVal val="1+ppt_h/2"/>
                                          </p:val>
                                        </p:tav>
                                      </p:tavLst>
                                    </p:anim>
                                    <p:set>
                                      <p:cBhvr>
                                        <p:cTn id="14" dur="1" fill="hold">
                                          <p:stCondLst>
                                            <p:cond delay="4999"/>
                                          </p:stCondLst>
                                        </p:cTn>
                                        <p:tgtEl>
                                          <p:spTgt spid="2">
                                            <p:txEl>
                                              <p:pRg st="2" end="2"/>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7" presetClass="exit" presetSubtype="4" fill="hold" grpId="0" nodeType="clickEffect">
                                  <p:stCondLst>
                                    <p:cond delay="0"/>
                                  </p:stCondLst>
                                  <p:childTnLst>
                                    <p:anim calcmode="lin" valueType="num">
                                      <p:cBhvr additive="base">
                                        <p:cTn id="18" dur="5000"/>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9" dur="5000"/>
                                        <p:tgtEl>
                                          <p:spTgt spid="2">
                                            <p:txEl>
                                              <p:pRg st="4" end="4"/>
                                            </p:txEl>
                                          </p:spTgt>
                                        </p:tgtEl>
                                        <p:attrNameLst>
                                          <p:attrName>ppt_y</p:attrName>
                                        </p:attrNameLst>
                                      </p:cBhvr>
                                      <p:tavLst>
                                        <p:tav tm="0">
                                          <p:val>
                                            <p:strVal val="ppt_y"/>
                                          </p:val>
                                        </p:tav>
                                        <p:tav tm="100000">
                                          <p:val>
                                            <p:strVal val="1+ppt_h/2"/>
                                          </p:val>
                                        </p:tav>
                                      </p:tavLst>
                                    </p:anim>
                                    <p:set>
                                      <p:cBhvr>
                                        <p:cTn id="20" dur="1" fill="hold">
                                          <p:stCondLst>
                                            <p:cond delay="4999"/>
                                          </p:stCondLst>
                                        </p:cTn>
                                        <p:tgtEl>
                                          <p:spTgt spid="2">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2"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30200" y="615950"/>
            <a:ext cx="8386445" cy="5731510"/>
          </a:xfrm>
        </p:spPr>
        <p:txBody>
          <a:bodyPr>
            <a:noAutofit/>
          </a:bodyPr>
          <a:p>
            <a:pPr algn="r"/>
            <a:r>
              <a:rPr lang="en-US" altLang="en-US" sz="2400">
                <a:solidFill>
                  <a:schemeClr val="tx1"/>
                </a:solidFill>
                <a:effectLst/>
                <a:latin typeface="Bookman Old Style" panose="02050604050505020204" charset="0"/>
                <a:cs typeface="Bookman Old Style" panose="02050604050505020204" charset="0"/>
              </a:rPr>
              <a:t>Program Landreform di Indonesia meliputi hal-hal berikut:</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r">
              <a:buFont typeface="+mj-lt"/>
              <a:buAutoNum type="arabicPeriod"/>
            </a:pPr>
            <a:r>
              <a:rPr lang="en-US" altLang="en-US" sz="2400">
                <a:solidFill>
                  <a:schemeClr val="tx1"/>
                </a:solidFill>
                <a:effectLst/>
                <a:latin typeface="Bookman Old Style" panose="02050604050505020204" charset="0"/>
                <a:cs typeface="Bookman Old Style" panose="02050604050505020204" charset="0"/>
              </a:rPr>
              <a:t>Larangan menguasai tanah pertanian yang melampaui batas</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r">
              <a:buFont typeface="+mj-lt"/>
              <a:buAutoNum type="arabicPeriod"/>
            </a:pPr>
            <a:r>
              <a:rPr lang="en-US" altLang="en-US" sz="2400">
                <a:solidFill>
                  <a:schemeClr val="tx1"/>
                </a:solidFill>
                <a:effectLst/>
                <a:latin typeface="Bookman Old Style" panose="02050604050505020204" charset="0"/>
                <a:cs typeface="Bookman Old Style" panose="02050604050505020204" charset="0"/>
              </a:rPr>
              <a:t>Penghapusan hak-hak asing dan konsensi-konsensi kolonial</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r">
              <a:buFont typeface="+mj-lt"/>
              <a:buAutoNum type="arabicPeriod"/>
            </a:pPr>
            <a:r>
              <a:rPr lang="en-US" altLang="en-US" sz="2400">
                <a:solidFill>
                  <a:schemeClr val="tx1"/>
                </a:solidFill>
                <a:effectLst/>
                <a:latin typeface="Bookman Old Style" panose="02050604050505020204" charset="0"/>
                <a:cs typeface="Bookman Old Style" panose="02050604050505020204" charset="0"/>
              </a:rPr>
              <a:t>Larangan memiliki tanah secara absente</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r">
              <a:buFont typeface="+mj-lt"/>
              <a:buAutoNum type="arabicPeriod"/>
            </a:pPr>
            <a:r>
              <a:rPr lang="en-US" altLang="en-US" sz="2400">
                <a:solidFill>
                  <a:schemeClr val="tx1"/>
                </a:solidFill>
                <a:effectLst/>
                <a:latin typeface="Bookman Old Style" panose="02050604050505020204" charset="0"/>
                <a:cs typeface="Bookman Old Style" panose="02050604050505020204" charset="0"/>
              </a:rPr>
              <a:t>Redistribusi tanah kelebihan dari batas maksimum, tanah yang terkena ketentuan absente, tanah bekas swaparja dan tanah negara lainnya</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r">
              <a:buFont typeface="+mj-lt"/>
              <a:buAutoNum type="arabicPeriod"/>
            </a:pPr>
            <a:r>
              <a:rPr lang="en-US" altLang="en-US" sz="2400">
                <a:solidFill>
                  <a:schemeClr val="tx1"/>
                </a:solidFill>
                <a:effectLst/>
                <a:latin typeface="Bookman Old Style" panose="02050604050505020204" charset="0"/>
                <a:cs typeface="Bookman Old Style" panose="02050604050505020204" charset="0"/>
              </a:rPr>
              <a:t>Pengaturan kembali perjanjian bagi hasil tanah pertanian.</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1460" y="692785"/>
            <a:ext cx="8606790" cy="5607050"/>
          </a:xfrm>
        </p:spPr>
        <p:txBody>
          <a:bodyPr>
            <a:normAutofit/>
          </a:bodyPr>
          <a:p>
            <a:pPr algn="r">
              <a:buFont typeface="+mj-lt"/>
            </a:pPr>
            <a:r>
              <a:rPr lang="en-US" altLang="en-US" sz="2400">
                <a:solidFill>
                  <a:schemeClr val="tx1"/>
                </a:solidFill>
                <a:effectLst/>
                <a:latin typeface="Bookman Old Style" panose="02050604050505020204" charset="0"/>
                <a:cs typeface="Bookman Old Style" panose="02050604050505020204" charset="0"/>
              </a:rPr>
              <a:t>6. Penetapan batas minumum pemilikan tanah pertanian disertai larangan melakukan perbuatan yang mengakibatkan pemecahan pemilikan tanah pertanian menjadi bagian yang terlampau kecil.</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r">
              <a:buFont typeface="+mj-lt"/>
              <a:buAutoNum type="arabicPeriod" startAt="7"/>
            </a:pPr>
            <a:r>
              <a:rPr lang="en-US" altLang="en-US" sz="2400">
                <a:solidFill>
                  <a:schemeClr val="tx1"/>
                </a:solidFill>
                <a:effectLst/>
                <a:latin typeface="Bookman Old Style" panose="02050604050505020204" charset="0"/>
                <a:cs typeface="Bookman Old Style" panose="02050604050505020204" charset="0"/>
              </a:rPr>
              <a:t>Usaha lain yang merupakan tindak lanjut dari program landreform.</a:t>
            </a:r>
            <a:endParaRPr lang="en-US" altLang="en-US" sz="2400">
              <a:solidFill>
                <a:schemeClr val="tx1"/>
              </a:solidFill>
              <a:effectLst/>
              <a:latin typeface="Bookman Old Style" panose="02050604050505020204" charset="0"/>
              <a:cs typeface="Bookman Old Style" panose="02050604050505020204" charset="0"/>
            </a:endParaRPr>
          </a:p>
          <a:p>
            <a:pPr marL="457200" indent="-457200" algn="r">
              <a:buFont typeface="+mj-lt"/>
              <a:buAutoNum type="arabicPeriod" startAt="7"/>
            </a:pPr>
            <a:endParaRPr lang="en-US" altLang="en-US" sz="2400">
              <a:solidFill>
                <a:schemeClr val="tx1"/>
              </a:solidFill>
              <a:effectLst/>
              <a:latin typeface="Bookman Old Style" panose="02050604050505020204" charset="0"/>
              <a:cs typeface="Bookman Old Style" panose="02050604050505020204" charset="0"/>
            </a:endParaRPr>
          </a:p>
          <a:p>
            <a:pPr algn="r">
              <a:buFont typeface="+mj-lt"/>
            </a:pPr>
            <a:r>
              <a:rPr lang="en-US" altLang="en-US" sz="2400">
                <a:solidFill>
                  <a:schemeClr val="tx1"/>
                </a:solidFill>
                <a:effectLst/>
                <a:latin typeface="Bookman Old Style" panose="02050604050505020204" charset="0"/>
                <a:cs typeface="Bookman Old Style" panose="02050604050505020204" charset="0"/>
              </a:rPr>
              <a:t>Di Indonesia gerakana landreform sebelum tahun 1960 tidak pernah terdengar. Bukan karena petani telah mendapatkan haknya tetapi karena terjadi pemberontakan dikarenakan ketimpangan dalam kepemilikan tanah pertanian akibat dualisme hukum pertanahan, yaitu Hukum Barat dan Hukum adat yang bersifat Pluralsitik.</a:t>
            </a:r>
            <a:endParaRPr lang="en-US" alt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69545" y="600075"/>
            <a:ext cx="8789035" cy="5629910"/>
          </a:xfrm>
        </p:spPr>
        <p:txBody>
          <a:bodyPr>
            <a:normAutofit fontScale="25000"/>
          </a:bodyPr>
          <a:p>
            <a:pPr algn="just"/>
            <a:r>
              <a:rPr lang="en-US" altLang="en-US" sz="80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DASAR HUKUM LANDREFORM</a:t>
            </a:r>
            <a:endParaRPr lang="en-US" altLang="en-US" sz="80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sz="80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sz="8000">
                <a:solidFill>
                  <a:schemeClr val="tx1"/>
                </a:solidFill>
                <a:effectLst/>
                <a:latin typeface="Bookman Old Style" panose="02050604050505020204" charset="0"/>
                <a:cs typeface="Bookman Old Style" panose="02050604050505020204" charset="0"/>
              </a:rPr>
              <a:t>Pelaksanaan landreform di Indonesia memiliki landasan hukum yang kuat, baik dari konstitusi maupun peraturan perundang-undangan di bawahnya.</a:t>
            </a:r>
            <a:endParaRPr lang="en-US" altLang="en-US" sz="8000">
              <a:solidFill>
                <a:schemeClr val="tx1"/>
              </a:solidFill>
              <a:effectLst/>
              <a:latin typeface="Bookman Old Style" panose="02050604050505020204" charset="0"/>
              <a:cs typeface="Bookman Old Style" panose="02050604050505020204" charset="0"/>
            </a:endParaRPr>
          </a:p>
          <a:p>
            <a:pPr algn="just"/>
            <a:r>
              <a:rPr lang="en-US" altLang="en-US" sz="8000">
                <a:solidFill>
                  <a:schemeClr val="tx1"/>
                </a:solidFill>
                <a:effectLst/>
                <a:latin typeface="Bookman Old Style" panose="02050604050505020204" charset="0"/>
                <a:cs typeface="Bookman Old Style" panose="02050604050505020204" charset="0"/>
              </a:rPr>
              <a:t>1. Undang-Undang Dasar Negara Republik Indonesia Tahun 1945</a:t>
            </a:r>
            <a:endParaRPr lang="en-US" altLang="en-US" sz="8000">
              <a:solidFill>
                <a:schemeClr val="tx1"/>
              </a:solidFill>
              <a:effectLst/>
              <a:latin typeface="Bookman Old Style" panose="02050604050505020204" charset="0"/>
              <a:cs typeface="Bookman Old Style" panose="02050604050505020204" charset="0"/>
            </a:endParaRPr>
          </a:p>
          <a:p>
            <a:pPr algn="just"/>
            <a:endParaRPr lang="en-US" altLang="en-US" sz="8000">
              <a:solidFill>
                <a:schemeClr val="tx1"/>
              </a:solidFill>
              <a:effectLst/>
              <a:latin typeface="Bookman Old Style" panose="02050604050505020204" charset="0"/>
              <a:cs typeface="Bookman Old Style" panose="02050604050505020204" charset="0"/>
            </a:endParaRPr>
          </a:p>
          <a:p>
            <a:pPr algn="just"/>
            <a:r>
              <a:rPr lang="en-US" altLang="en-US" sz="8000">
                <a:solidFill>
                  <a:schemeClr val="tx1"/>
                </a:solidFill>
                <a:effectLst/>
                <a:latin typeface="Bookman Old Style" panose="02050604050505020204" charset="0"/>
                <a:cs typeface="Bookman Old Style" panose="02050604050505020204" charset="0"/>
              </a:rPr>
              <a:t>Pasal 33 ayat (3) UUD 1945: “Bumi dan air dan kekayaan alam yang terkandung di dalamnya dikuasai oleh negara dan dipergunakan untuk sebesar-besarnya kemakmuran rakyat.” Pasal ini menjadi dasar filosofis dan konstitusional pelaksanaan landreform.</a:t>
            </a:r>
            <a:endParaRPr lang="en-US" altLang="en-US" sz="8000">
              <a:solidFill>
                <a:schemeClr val="tx1"/>
              </a:solidFill>
              <a:effectLst/>
              <a:latin typeface="Bookman Old Style" panose="02050604050505020204" charset="0"/>
              <a:cs typeface="Bookman Old Style" panose="02050604050505020204" charset="0"/>
            </a:endParaRPr>
          </a:p>
          <a:p>
            <a:pPr algn="just"/>
            <a:endParaRPr lang="en-US" altLang="en-US" sz="8000">
              <a:solidFill>
                <a:schemeClr val="tx1"/>
              </a:solidFill>
              <a:effectLst/>
              <a:latin typeface="Bookman Old Style" panose="02050604050505020204" charset="0"/>
              <a:cs typeface="Bookman Old Style" panose="02050604050505020204" charset="0"/>
            </a:endParaRPr>
          </a:p>
          <a:p>
            <a:pPr algn="just"/>
            <a:r>
              <a:rPr lang="en-US" altLang="en-US" sz="8000">
                <a:solidFill>
                  <a:schemeClr val="tx1"/>
                </a:solidFill>
                <a:effectLst/>
                <a:latin typeface="Bookman Old Style" panose="02050604050505020204" charset="0"/>
                <a:cs typeface="Bookman Old Style" panose="02050604050505020204" charset="0"/>
              </a:rPr>
              <a:t>2. Undang-Undang Nomor 5 Tahun 1960 tentang Peraturan Dasar Pokok-Pokok Agraria (UUPA)</a:t>
            </a:r>
            <a:endParaRPr lang="en-US" altLang="en-US" sz="8000">
              <a:solidFill>
                <a:schemeClr val="tx1"/>
              </a:solidFill>
              <a:effectLst/>
              <a:latin typeface="Bookman Old Style" panose="02050604050505020204" charset="0"/>
              <a:cs typeface="Bookman Old Style" panose="02050604050505020204" charset="0"/>
            </a:endParaRPr>
          </a:p>
          <a:p>
            <a:pPr algn="just"/>
            <a:endParaRPr lang="en-US" altLang="en-US" sz="80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76530" y="567690"/>
            <a:ext cx="8742680" cy="5726430"/>
          </a:xfrm>
        </p:spPr>
        <p:txBody>
          <a:bodyPr>
            <a:normAutofit fontScale="80000"/>
          </a:bodyPr>
          <a:p>
            <a:pPr algn="just"/>
            <a:r>
              <a:rPr lang="en-US" altLang="en-US">
                <a:solidFill>
                  <a:schemeClr val="tx1"/>
                </a:solidFill>
                <a:effectLst/>
                <a:latin typeface="Bookman Old Style" panose="02050604050505020204" charset="0"/>
                <a:cs typeface="Bookman Old Style" panose="02050604050505020204" charset="0"/>
                <a:sym typeface="+mn-ea"/>
              </a:rPr>
              <a:t>UUPA merupakan dasar hukum utama landreform di Indonesia. Ketentuan penting terkait landreform antara lain:</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marL="171450" indent="-17145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sym typeface="+mn-ea"/>
              </a:rPr>
              <a:t>Pasal 2: Negara menguasai bumi, air, dan ruang angkasa.</a:t>
            </a:r>
            <a:endParaRPr lang="en-US" altLang="en-US">
              <a:solidFill>
                <a:schemeClr val="tx1"/>
              </a:solidFill>
              <a:effectLst/>
              <a:latin typeface="Bookman Old Style" panose="02050604050505020204" charset="0"/>
              <a:cs typeface="Bookman Old Style" panose="02050604050505020204" charset="0"/>
            </a:endParaRPr>
          </a:p>
          <a:p>
            <a:pPr marL="171450" indent="-17145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sym typeface="+mn-ea"/>
              </a:rPr>
              <a:t>Pasal 6: Semua hak atas tanah mempunyai fungsi sosial.</a:t>
            </a:r>
            <a:endParaRPr lang="en-US" altLang="en-US">
              <a:solidFill>
                <a:schemeClr val="tx1"/>
              </a:solidFill>
              <a:effectLst/>
              <a:latin typeface="Bookman Old Style" panose="02050604050505020204" charset="0"/>
              <a:cs typeface="Bookman Old Style" panose="02050604050505020204" charset="0"/>
            </a:endParaRPr>
          </a:p>
          <a:p>
            <a:pPr marL="171450" indent="-17145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sym typeface="+mn-ea"/>
              </a:rPr>
              <a:t>Pasal 7: Penguasaan tanah yang melampaui batas tidak diperkenankan.</a:t>
            </a:r>
            <a:endParaRPr lang="en-US" altLang="en-US">
              <a:solidFill>
                <a:schemeClr val="tx1"/>
              </a:solidFill>
              <a:effectLst/>
              <a:latin typeface="Bookman Old Style" panose="02050604050505020204" charset="0"/>
              <a:cs typeface="Bookman Old Style" panose="02050604050505020204" charset="0"/>
            </a:endParaRPr>
          </a:p>
          <a:p>
            <a:pPr marL="171450" indent="-17145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sym typeface="+mn-ea"/>
              </a:rPr>
              <a:t>Pasal 10: Setiap pemegang hak atas tanah pertanian wajib mengusahakan sendiri tanahnya.</a:t>
            </a:r>
            <a:endParaRPr lang="en-US" altLang="en-US">
              <a:solidFill>
                <a:schemeClr val="tx1"/>
              </a:solidFill>
              <a:effectLst/>
              <a:latin typeface="Bookman Old Style" panose="02050604050505020204" charset="0"/>
              <a:cs typeface="Bookman Old Style" panose="02050604050505020204" charset="0"/>
              <a:sym typeface="+mn-ea"/>
            </a:endParaRPr>
          </a:p>
          <a:p>
            <a:pPr marL="171450" indent="-17145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sym typeface="+mn-ea"/>
              </a:rPr>
              <a:t>Pasal 13 ayat (2): Mencegah adanya monopoli swasta berkaitan dengan usaha agraria</a:t>
            </a:r>
            <a:endParaRPr lang="en-US" altLang="en-US">
              <a:solidFill>
                <a:schemeClr val="tx1"/>
              </a:solidFill>
              <a:effectLst/>
              <a:latin typeface="Bookman Old Style" panose="02050604050505020204" charset="0"/>
              <a:cs typeface="Bookman Old Style" panose="02050604050505020204" charset="0"/>
            </a:endParaRPr>
          </a:p>
          <a:p>
            <a:pPr marL="171450" indent="-17145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sym typeface="+mn-ea"/>
              </a:rPr>
              <a:t>Pasal 17: Penetapan batas maksimum dan minimum penguasaan tanah.</a:t>
            </a:r>
            <a:endParaRPr lang="en-US"/>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38455" y="487680"/>
            <a:ext cx="8507730" cy="5750560"/>
          </a:xfrm>
        </p:spPr>
        <p:txBody>
          <a:bodyPr>
            <a:normAutofit fontScale="80000"/>
          </a:bodyPr>
          <a:p>
            <a:pPr algn="just"/>
            <a:r>
              <a:rPr lang="en-US" altLang="en-US">
                <a:solidFill>
                  <a:schemeClr val="tx1"/>
                </a:solidFill>
                <a:effectLst/>
                <a:latin typeface="Bookman Old Style" panose="02050604050505020204" charset="0"/>
                <a:cs typeface="Bookman Old Style" panose="02050604050505020204" charset="0"/>
              </a:rPr>
              <a:t>3. Undang-Undang Nomor 56 Tahun 1950</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Tentang Penetapan Luas Tanah Pertanian.</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Isi pokok: Mengatur batas maksimum pemilikan tanah pertanian. Menjadi dasar hukum redistribusi tanah kelebihan kepada petani tidak bertanah atau bertanah sempit.</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4. Peraturan Pemerintah dan Peraturan Pelaksana</a:t>
            </a:r>
            <a:endParaRPr lang="en-US" altLang="en-US">
              <a:solidFill>
                <a:schemeClr val="tx1"/>
              </a:soli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Beberapa aturan pelaksana landreform antara lain:</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rPr>
              <a:t>PP Nomor 24 Tahun 1961 tentang Pelaksanaan Pembagian Tanah dan Pemberian Ganti Kerugian.</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rPr>
              <a:t>PP Nomor 41 Tahun 1964 (perubahan atas PP 224/1961).</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rPr>
              <a:t>PP No. 4 tahun 1977: Pemilikan tanah secara Guntai/ Absente bagi Para Pensiunan Pegawai Negeri.</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rPr>
              <a:t>Berbagai peraturan Menteri Agraria/Kepala BPN.</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89865" y="569595"/>
            <a:ext cx="8681085" cy="5572125"/>
          </a:xfrm>
        </p:spPr>
        <p:txBody>
          <a:bodyPr>
            <a:normAutofit/>
          </a:bodyPr>
          <a:p>
            <a:pPr marL="457200" indent="-45720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rPr>
              <a:t>instruksi Mendagrai N0. 21 Tahun 1973 tentang Larangan Penguasaan Tanah Pertanian Melampaui batas.</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rPr>
              <a:t>Keppres No. 55 Tahun 1980 tentang Organisasi dan Tata Kerja Penyelengaraan Landreform.</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ü"/>
            </a:pPr>
            <a:r>
              <a:rPr lang="en-US" altLang="en-US">
                <a:solidFill>
                  <a:schemeClr val="tx1"/>
                </a:solidFill>
                <a:effectLst/>
                <a:latin typeface="Bookman Old Style" panose="02050604050505020204" charset="0"/>
                <a:cs typeface="Bookman Old Style" panose="02050604050505020204" charset="0"/>
              </a:rPr>
              <a:t>Ketetapan MPR TAP MPR No. IX/MPR/2001 tentang Pembaruan Agraria dan Pengelolaan Sumber Daya Alam, yang menegaskan kembali pentingnya reforma agraria, termasuk landreform.</a:t>
            </a:r>
            <a:endParaRPr lang="en-US" altLang="en-US">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ü"/>
            </a:pP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544195"/>
            <a:ext cx="8670290" cy="5574665"/>
          </a:xfrm>
        </p:spPr>
        <p:txBody>
          <a:bodyPr>
            <a:scene3d>
              <a:camera prst="orthographicFront"/>
              <a:lightRig rig="threePt" dir="t"/>
            </a:scene3d>
          </a:bodyPr>
          <a:p>
            <a:pPr marL="457200" indent="-457200" algn="just">
              <a:buFont typeface="+mj-lt"/>
              <a:buAutoNum type="arabicPeriod" startAt="4"/>
            </a:pPr>
            <a:r>
              <a:rPr lang="en-US" sz="2400">
                <a:solidFill>
                  <a:schemeClr val="tx1"/>
                </a:solidFill>
                <a:effectLst/>
                <a:latin typeface="Bookman Old Style" panose="02050604050505020204" charset="0"/>
                <a:cs typeface="Bookman Old Style" panose="02050604050505020204" charset="0"/>
              </a:rPr>
              <a:t>Peraturan Perundang-undangan yang berkenaan dengan penghapusan tanah partikelir:</a:t>
            </a:r>
            <a:endParaRPr lang="en-US" sz="2400">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Ø"/>
            </a:pPr>
            <a:r>
              <a:rPr lang="en-US" sz="2400">
                <a:solidFill>
                  <a:schemeClr val="tx1"/>
                </a:solidFill>
                <a:effectLst/>
                <a:latin typeface="Bookman Old Style" panose="02050604050505020204" charset="0"/>
                <a:cs typeface="Bookman Old Style" panose="02050604050505020204" charset="0"/>
              </a:rPr>
              <a:t>UU No. 1 Tahun 1958 tentang Penghapusan Tanah Partikelir</a:t>
            </a:r>
            <a:endParaRPr lang="en-US" sz="2400">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Ø"/>
            </a:pPr>
            <a:r>
              <a:rPr lang="en-US" sz="2400">
                <a:solidFill>
                  <a:schemeClr val="tx1"/>
                </a:solidFill>
                <a:effectLst/>
                <a:latin typeface="Bookman Old Style" panose="02050604050505020204" charset="0"/>
                <a:cs typeface="Bookman Old Style" panose="02050604050505020204" charset="0"/>
              </a:rPr>
              <a:t>PP No. 37 Tahun 1963 tentang Perubahan PP. No 18 Tahun 1958 tentang Pelaksanaan Undang-undang Penghapusan tanah Partikelir.</a:t>
            </a:r>
            <a:endParaRPr lang="en-US" sz="2400">
              <a:solidFill>
                <a:schemeClr val="tx1"/>
              </a:solidFill>
              <a:effectLst/>
              <a:latin typeface="Bookman Old Style" panose="02050604050505020204" charset="0"/>
              <a:cs typeface="Bookman Old Style" panose="02050604050505020204" charset="0"/>
            </a:endParaRPr>
          </a:p>
          <a:p>
            <a:pPr marL="457200" indent="-457200" algn="just">
              <a:buFont typeface="Wingdings" panose="05000000000000000000" charset="0"/>
              <a:buChar char="Ø"/>
            </a:pPr>
            <a:r>
              <a:rPr lang="en-US" sz="2400">
                <a:solidFill>
                  <a:schemeClr val="tx1"/>
                </a:solidFill>
                <a:effectLst/>
                <a:latin typeface="Bookman Old Style" panose="02050604050505020204" charset="0"/>
                <a:cs typeface="Bookman Old Style" panose="02050604050505020204" charset="0"/>
              </a:rPr>
              <a:t>Permen ATR No. 1 tahun 1958 tentang Panitia Kerja Likwidasi Tanah Partikelir</a:t>
            </a:r>
            <a:endParaRPr lang="en-US" sz="2400">
              <a:solidFill>
                <a:schemeClr val="tx1"/>
              </a:solidFill>
              <a:effectLst/>
              <a:latin typeface="Bookman Old Style" panose="02050604050505020204" charset="0"/>
              <a:cs typeface="Bookman Old Style" panose="02050604050505020204" charset="0"/>
            </a:endParaRPr>
          </a:p>
          <a:p>
            <a:pPr algn="just">
              <a:buFont typeface="+mj-lt"/>
            </a:pPr>
            <a:r>
              <a:rPr lang="en-US" sz="2400">
                <a:solidFill>
                  <a:schemeClr val="tx1"/>
                </a:solidFill>
                <a:effectLst/>
                <a:latin typeface="Bookman Old Style" panose="02050604050505020204" charset="0"/>
                <a:cs typeface="Bookman Old Style" panose="02050604050505020204" charset="0"/>
              </a:rPr>
              <a:t>5. Peraturan Perundang-undangan yang berkenaan dengan perjanjian bagi hasil: UU no. 2 tahun 1960 tentang Perjanjian Bagi Hasil, Keppres No. 54 tahun 1980 tentang Kebijaksaan Mengenai Percetakan Sawah.</a:t>
            </a:r>
            <a:endParaRPr lang="en-US" sz="240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6.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7.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5607</Words>
  <Application>WPS Presentation</Application>
  <PresentationFormat>On-screen Show (4:3)</PresentationFormat>
  <Paragraphs>107</Paragraphs>
  <Slides>13</Slides>
  <Notes>5</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13</vt:i4>
      </vt:variant>
    </vt:vector>
  </HeadingPairs>
  <TitlesOfParts>
    <vt:vector size="24" baseType="lpstr">
      <vt:lpstr>Arial</vt:lpstr>
      <vt:lpstr>SimSun</vt:lpstr>
      <vt:lpstr>Wingdings</vt:lpstr>
      <vt:lpstr>Calibri</vt:lpstr>
      <vt:lpstr>Times New Roman</vt:lpstr>
      <vt:lpstr>Cambria</vt:lpstr>
      <vt:lpstr>Bookman Old Style</vt:lpstr>
      <vt:lpstr>Wingdings</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ASUS</cp:lastModifiedBy>
  <cp:revision>654</cp:revision>
  <cp:lastPrinted>2017-08-29T02:54:00Z</cp:lastPrinted>
  <dcterms:created xsi:type="dcterms:W3CDTF">2010-04-18T12:06:00Z</dcterms:created>
  <dcterms:modified xsi:type="dcterms:W3CDTF">2025-12-16T09:01:11Z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1033-12.2.0.23155</vt:lpwstr>
  </property>
</Properties>
</file>