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comments/comment1.xml" ContentType="application/vnd.openxmlformats-officedocument.presentationml.comment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25"/>
  </p:handoutMasterIdLst>
  <p:sldIdLst>
    <p:sldId id="256" r:id="rId3"/>
    <p:sldId id="299" r:id="rId5"/>
    <p:sldId id="336" r:id="rId6"/>
    <p:sldId id="341" r:id="rId7"/>
    <p:sldId id="355" r:id="rId8"/>
    <p:sldId id="343" r:id="rId9"/>
    <p:sldId id="348" r:id="rId10"/>
    <p:sldId id="338" r:id="rId11"/>
    <p:sldId id="340" r:id="rId12"/>
    <p:sldId id="356" r:id="rId13"/>
    <p:sldId id="339" r:id="rId14"/>
    <p:sldId id="349" r:id="rId15"/>
    <p:sldId id="357" r:id="rId16"/>
    <p:sldId id="344" r:id="rId17"/>
    <p:sldId id="350" r:id="rId18"/>
    <p:sldId id="351" r:id="rId19"/>
    <p:sldId id="352" r:id="rId20"/>
    <p:sldId id="353" r:id="rId21"/>
    <p:sldId id="354" r:id="rId22"/>
    <p:sldId id="358" r:id="rId23"/>
    <p:sldId id="318" r:id="rId24"/>
  </p:sldIdLst>
  <p:sldSz cx="9144000" cy="6858000" type="screen4x3"/>
  <p:notesSz cx="7045325" cy="9345295"/>
  <p:custDataLst>
    <p:tags r:id="rId3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93" userDrawn="1">
          <p15:clr>
            <a:srgbClr val="A4A3A4"/>
          </p15:clr>
        </p15:guide>
        <p15:guide id="2" pos="2837"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cmAuthor id="2" name="user" initials="u"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72" autoAdjust="0"/>
    <p:restoredTop sz="94580" autoAdjust="0"/>
  </p:normalViewPr>
  <p:slideViewPr>
    <p:cSldViewPr showGuides="1">
      <p:cViewPr varScale="1">
        <p:scale>
          <a:sx n="80" d="100"/>
          <a:sy n="80" d="100"/>
        </p:scale>
        <p:origin x="1092" y="96"/>
      </p:cViewPr>
      <p:guideLst>
        <p:guide orient="horz" pos="2193"/>
        <p:guide pos="2837"/>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89"/>
        <p:guide pos="2186"/>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0" Type="http://schemas.openxmlformats.org/officeDocument/2006/relationships/tags" Target="tags/tag3.xml"/><Relationship Id="rId3" Type="http://schemas.openxmlformats.org/officeDocument/2006/relationships/slide" Target="slides/slide1.xml"/><Relationship Id="rId29" Type="http://schemas.openxmlformats.org/officeDocument/2006/relationships/commentAuthors" Target="commentAuthors.xml"/><Relationship Id="rId28" Type="http://schemas.openxmlformats.org/officeDocument/2006/relationships/tableStyles" Target="tableStyles.xml"/><Relationship Id="rId27" Type="http://schemas.openxmlformats.org/officeDocument/2006/relationships/viewProps" Target="viewProps.xml"/><Relationship Id="rId26" Type="http://schemas.openxmlformats.org/officeDocument/2006/relationships/presProps" Target="presProps.xml"/><Relationship Id="rId25" Type="http://schemas.openxmlformats.org/officeDocument/2006/relationships/handoutMaster" Target="handoutMasters/handoutMaster1.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fld>
            <a:endParaRPr lang="en-US"/>
          </a:p>
        </p:txBody>
      </p:sp>
    </p:spTree>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fld>
            <a:endParaRPr lang="en-US"/>
          </a:p>
        </p:txBody>
      </p:sp>
    </p:spTree>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endParaRPr lang="en-US"/>
          </a:p>
        </p:txBody>
      </p:sp>
      <p:sp>
        <p:nvSpPr>
          <p:cNvPr id="4" name="Date Placeholder 3"/>
          <p:cNvSpPr>
            <a:spLocks noGrp="1"/>
          </p:cNvSpPr>
          <p:nvPr>
            <p:ph type="dt" idx="1"/>
          </p:nvPr>
        </p:nvSpPr>
        <p:spPr/>
        <p:txBody>
          <a:bodyPr/>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showMasterSp="0"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Rectangle 1"/>
          <p:cNvSpPr>
            <a:spLocks noChangeArrowheads="1"/>
          </p:cNvSpPr>
          <p:nvPr userDrawn="1"/>
        </p:nvSpPr>
        <p:spPr bwMode="auto">
          <a:xfrm>
            <a:off x="899795" y="187960"/>
            <a:ext cx="7647940" cy="645795"/>
          </a:xfrm>
          <a:prstGeom prst="rect">
            <a:avLst/>
          </a:prstGeom>
          <a:noFill/>
          <a:ln w="9525">
            <a:noFill/>
            <a:miter lim="800000"/>
          </a:ln>
          <a:effectLst/>
        </p:spPr>
        <p:txBody>
          <a:bodyPr vert="horz" wrap="square" lIns="91440" tIns="45720" rIns="91440" bIns="45720" numCol="1" anchor="ctr" anchorCtr="0" compatLnSpc="1">
            <a:no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en-US" altLang="en-US"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HKB24230: -HUKUM TRANSAKSI BISNIS</a:t>
            </a:r>
            <a:r>
              <a:rPr kumimoji="0" lang="en-US" altLang="en-US" sz="1400" i="0" u="none" strike="noStrike" cap="none" normalizeH="0" baseline="0" dirty="0">
                <a:solidFill>
                  <a:schemeClr val="tx1"/>
                </a:solidFill>
                <a:effectLst/>
                <a:latin typeface="Arial" panose="020B0604020202020204" pitchFamily="34" charset="0"/>
                <a:ea typeface="Calibri" panose="020F0502020204030204" pitchFamily="34" charset="0"/>
                <a:cs typeface="Arial" panose="020B0604020202020204" pitchFamily="34" charset="0"/>
              </a:rPr>
              <a:t> INTERNASIONAL</a:t>
            </a:r>
            <a:r>
              <a:rPr kumimoji="0" lang="id-ID" sz="1400" i="0" u="none" strike="noStrike" cap="none" normalizeH="0" baseline="0" dirty="0">
                <a:solidFill>
                  <a:schemeClr val="tx1"/>
                </a:solidFill>
                <a:effectLst/>
                <a:latin typeface="Arial" panose="020B0604020202020204" pitchFamily="34" charset="0"/>
                <a:ea typeface="Calibri" panose="020F0502020204030204" pitchFamily="34" charset="0"/>
                <a:cs typeface="Arial" panose="020B0604020202020204" pitchFamily="34" charset="0"/>
              </a:rPr>
              <a:t> –</a:t>
            </a:r>
            <a:endParaRPr kumimoji="0" lang="id-ID" sz="1400" i="0" u="none" strike="noStrike" cap="none" normalizeH="0" baseline="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just">
              <a:lnSpc>
                <a:spcPct val="100000"/>
              </a:lnSpc>
            </a:pPr>
            <a:r>
              <a:rPr kumimoji="0" lang="en-US" altLang="id-ID" sz="1400" i="0" u="none" strike="noStrike" cap="none" normalizeH="0" baseline="0" dirty="0">
                <a:solidFill>
                  <a:schemeClr val="tx1"/>
                </a:solidFill>
                <a:effectLst/>
                <a:latin typeface="Arial" panose="020B0604020202020204" pitchFamily="34" charset="0"/>
                <a:ea typeface="Calibri" panose="020F0502020204030204" pitchFamily="34" charset="0"/>
                <a:cs typeface="Arial" panose="020B0604020202020204" pitchFamily="34" charset="0"/>
              </a:rPr>
              <a:t>                   - ASURANSI PENGANGKUTAN LAUT-</a:t>
            </a:r>
            <a:endParaRPr kumimoji="0" lang="en-US" altLang="en-US" sz="1400" i="0" u="none" strike="noStrike" cap="none" normalizeH="0" baseline="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showMasterSp="0"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2" name="Text Box 1"/>
          <p:cNvSpPr txBox="1"/>
          <p:nvPr/>
        </p:nvSpPr>
        <p:spPr>
          <a:xfrm>
            <a:off x="467995" y="260985"/>
            <a:ext cx="6347460" cy="665480"/>
          </a:xfrm>
          <a:prstGeom prst="rect">
            <a:avLst/>
          </a:prstGeom>
          <a:noFill/>
        </p:spPr>
        <p:txBody>
          <a:bodyPr wrap="square" rtlCol="0" anchor="t">
            <a:noAutofit/>
          </a:bodyPr>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lang="en-US" altLang="en-US" sz="14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HKB24230: -HUKUM TRANSAKSI BISNIS</a:t>
            </a:r>
            <a:r>
              <a:rPr lang="en-US" altLang="en-US" sz="1400" dirty="0">
                <a:effectLst/>
                <a:latin typeface="Arial" panose="020B0604020202020204" pitchFamily="34" charset="0"/>
                <a:ea typeface="Calibri" panose="020F0502020204030204" pitchFamily="34" charset="0"/>
                <a:cs typeface="Arial" panose="020B0604020202020204" pitchFamily="34" charset="0"/>
                <a:sym typeface="+mn-ea"/>
              </a:rPr>
              <a:t> INTERNASIONAL</a:t>
            </a:r>
            <a:r>
              <a:rPr lang="id-ID" sz="1400" dirty="0">
                <a:effectLst/>
                <a:latin typeface="Arial" panose="020B0604020202020204" pitchFamily="34" charset="0"/>
                <a:ea typeface="Calibri" panose="020F0502020204030204" pitchFamily="34" charset="0"/>
                <a:cs typeface="Arial" panose="020B0604020202020204" pitchFamily="34" charset="0"/>
                <a:sym typeface="+mn-ea"/>
              </a:rPr>
              <a:t> –</a:t>
            </a:r>
            <a:endParaRPr kumimoji="0" lang="id-ID" sz="1400" i="0" u="none" strike="noStrike" cap="none" normalizeH="0" baseline="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just">
              <a:lnSpc>
                <a:spcPct val="100000"/>
              </a:lnSpc>
            </a:pPr>
            <a:r>
              <a:rPr lang="en-US" altLang="id-ID" sz="1400" dirty="0">
                <a:effectLst/>
                <a:latin typeface="Arial" panose="020B0604020202020204" pitchFamily="34" charset="0"/>
                <a:ea typeface="Calibri" panose="020F0502020204030204" pitchFamily="34" charset="0"/>
                <a:cs typeface="Arial" panose="020B0604020202020204" pitchFamily="34" charset="0"/>
                <a:sym typeface="+mn-ea"/>
              </a:rPr>
              <a:t>                 - ASURANSI PENGANGKUTAN LAUT</a:t>
            </a:r>
            <a:r>
              <a:rPr lang="en-US" altLang="en-US" sz="1400" dirty="0">
                <a:effectLst/>
                <a:latin typeface="Arial" panose="020B0604020202020204" pitchFamily="34" charset="0"/>
                <a:ea typeface="Calibri" panose="020F0502020204030204" pitchFamily="34" charset="0"/>
                <a:cs typeface="Arial" panose="020B0604020202020204" pitchFamily="34" charset="0"/>
                <a:sym typeface="+mn-ea"/>
              </a:rPr>
              <a:t>-</a:t>
            </a:r>
            <a:endParaRPr lang="en-US" altLang="id-ID" sz="1400" dirty="0">
              <a:ln>
                <a:noFill/>
              </a:ln>
              <a:effectLst/>
              <a:latin typeface="Arial" panose="020B0604020202020204" pitchFamily="34" charset="0"/>
              <a:ea typeface="Calibri" panose="020F0502020204030204" pitchFamily="34" charset="0"/>
              <a:cs typeface="Times New Roman" panose="02020603050405020304" pitchFamily="18" charset="0"/>
              <a:sym typeface="+mn-ea"/>
            </a:endParaRPr>
          </a:p>
        </p:txBody>
      </p:sp>
      <p:sp>
        <p:nvSpPr>
          <p:cNvPr id="4" name="Text Box 3"/>
          <p:cNvSpPr txBox="1"/>
          <p:nvPr userDrawn="1"/>
        </p:nvSpPr>
        <p:spPr>
          <a:xfrm>
            <a:off x="4217035" y="1941195"/>
            <a:ext cx="3048000" cy="368300"/>
          </a:xfrm>
          <a:prstGeom prst="rect">
            <a:avLst/>
          </a:prstGeom>
          <a:noFill/>
        </p:spPr>
        <p:txBody>
          <a:bodyPr wrap="square" rtlCol="0">
            <a:spAutoFit/>
          </a:bodyPr>
          <a:p>
            <a:endParaRPr lang="en-US"/>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showMasterSp="0"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6"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6" Type="http://schemas.openxmlformats.org/officeDocument/2006/relationships/theme" Target="../theme/theme1.xml"/><Relationship Id="rId5" Type="http://schemas.openxmlformats.org/officeDocument/2006/relationships/image" Target="../media/image1.jpeg"/><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8"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omments" Target="../comments/comment1.xml"/><Relationship Id="rId7" Type="http://schemas.openxmlformats.org/officeDocument/2006/relationships/notesSlide" Target="../notesSlides/notesSlide1.xml"/><Relationship Id="rId6"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tags" Target="../tags/tag2.xml"/><Relationship Id="rId3" Type="http://schemas.openxmlformats.org/officeDocument/2006/relationships/image" Target="../media/image3.png"/><Relationship Id="rId2" Type="http://schemas.openxmlformats.org/officeDocument/2006/relationships/tags" Target="../tags/tag1.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1"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2"/>
            </p:custDataLst>
          </p:nvPr>
        </p:nvSpPr>
        <p:spPr>
          <a:xfrm>
            <a:off x="107950" y="1557015"/>
            <a:ext cx="9144000" cy="1198880"/>
          </a:xfrm>
          <a:prstGeom prst="rect">
            <a:avLst/>
          </a:prstGeom>
          <a:noFill/>
        </p:spPr>
        <p:txBody>
          <a:bodyPr wrap="square" lIns="91440" tIns="45720" rIns="91440" bIns="45720">
            <a:spAutoFit/>
          </a:bodyPr>
          <a:lstStyle/>
          <a:p>
            <a:pPr algn="ctr">
              <a:lnSpc>
                <a:spcPct val="100000"/>
              </a:lnSpc>
            </a:pPr>
            <a:r>
              <a:rPr lang="en-US" altLang="en-US" sz="3600" b="1" dirty="0">
                <a:solidFill>
                  <a:schemeClr val="tx1"/>
                </a:solidFill>
                <a:effectLst>
                  <a:outerShdw blurRad="50800" dist="38100" dir="2700000" algn="tl" rotWithShape="0">
                    <a:prstClr val="black">
                      <a:alpha val="40000"/>
                    </a:prstClr>
                  </a:outerShdw>
                </a:effectLst>
                <a:latin typeface="Cambria" panose="02040503050406030204" pitchFamily="18" charset="0"/>
                <a:cs typeface="Arial" panose="020B0604020202020204" pitchFamily="34" charset="0"/>
              </a:rPr>
              <a:t>ASURANSI PENGANGKUTAN LAUT</a:t>
            </a:r>
            <a:endParaRPr lang="en-US" altLang="en-US" sz="3600" b="1" dirty="0">
              <a:solidFill>
                <a:schemeClr val="tx1"/>
              </a:solidFill>
              <a:effectLst>
                <a:outerShdw blurRad="50800" dist="38100" dir="2700000" algn="tl" rotWithShape="0">
                  <a:prstClr val="black">
                    <a:alpha val="40000"/>
                  </a:prstClr>
                </a:outerShdw>
              </a:effectLst>
              <a:latin typeface="Cambria" panose="02040503050406030204" pitchFamily="18" charset="0"/>
              <a:cs typeface="Arial" panose="020B0604020202020204" pitchFamily="34" charset="0"/>
            </a:endParaRPr>
          </a:p>
          <a:p>
            <a:pPr algn="ctr"/>
            <a:r>
              <a:rPr lang="id-ID" sz="3600" b="1" dirty="0">
                <a:solidFill>
                  <a:schemeClr val="tx1"/>
                </a:solidFill>
                <a:effectLst>
                  <a:outerShdw blurRad="50800" dist="38100" dir="2700000" algn="tl" rotWithShape="0">
                    <a:prstClr val="black">
                      <a:alpha val="40000"/>
                    </a:prstClr>
                  </a:outerShdw>
                </a:effectLst>
                <a:latin typeface="Cambria" panose="02040503050406030204" pitchFamily="18" charset="0"/>
                <a:cs typeface="Arial" panose="020B0604020202020204" pitchFamily="34" charset="0"/>
              </a:rPr>
              <a:t>PERTEMUAN </a:t>
            </a:r>
            <a:r>
              <a:rPr lang="en-US" altLang="id-ID" sz="3600" b="1" dirty="0">
                <a:solidFill>
                  <a:schemeClr val="tx1"/>
                </a:solidFill>
                <a:effectLst>
                  <a:outerShdw blurRad="50800" dist="38100" dir="2700000" algn="tl" rotWithShape="0">
                    <a:prstClr val="black">
                      <a:alpha val="40000"/>
                    </a:prstClr>
                  </a:outerShdw>
                </a:effectLst>
                <a:latin typeface="Cambria" panose="02040503050406030204" pitchFamily="18" charset="0"/>
                <a:cs typeface="Arial" panose="020B0604020202020204" pitchFamily="34" charset="0"/>
              </a:rPr>
              <a:t>KE 12</a:t>
            </a:r>
            <a:endParaRPr lang="en-US" altLang="id-ID" sz="3600" b="1" dirty="0">
              <a:solidFill>
                <a:schemeClr val="tx1"/>
              </a:solidFill>
              <a:effectLst>
                <a:outerShdw blurRad="50800" dist="38100" dir="2700000" algn="tl" rotWithShape="0">
                  <a:prstClr val="black">
                    <a:alpha val="40000"/>
                  </a:prstClr>
                </a:outerShdw>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3">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
        <p:nvSpPr>
          <p:cNvPr id="8" name="Rectangle 7"/>
          <p:cNvSpPr/>
          <p:nvPr>
            <p:custDataLst>
              <p:tags r:id="rId4"/>
            </p:custDataLst>
          </p:nvPr>
        </p:nvSpPr>
        <p:spPr>
          <a:xfrm>
            <a:off x="-55290" y="4581128"/>
            <a:ext cx="9144000" cy="645160"/>
          </a:xfrm>
          <a:prstGeom prst="rect">
            <a:avLst/>
          </a:prstGeom>
          <a:noFill/>
        </p:spPr>
        <p:txBody>
          <a:bodyPr wrap="square" lIns="91440" tIns="45720" rIns="91440" bIns="45720">
            <a:spAutoFit/>
          </a:bodyPr>
          <a:lstStyle/>
          <a:p>
            <a:pPr algn="ctr"/>
            <a:r>
              <a:rPr lang="en-US" sz="3600" dirty="0">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rPr>
              <a:t>Eka Chandre Pratiwi, S.H.,M.Kn</a:t>
            </a:r>
            <a:endParaRPr lang="en-US" sz="3600" dirty="0">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p:txBody>
      </p:sp>
      <p:pic>
        <p:nvPicPr>
          <p:cNvPr id="10" name="Picture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660515" y="5157470"/>
            <a:ext cx="1795780" cy="1197610"/>
          </a:xfrm>
          <a:prstGeom prst="rect">
            <a:avLst/>
          </a:prstGeom>
        </p:spPr>
      </p:pic>
      <p:sp>
        <p:nvSpPr>
          <p:cNvPr id="3" name="Text Box 2"/>
          <p:cNvSpPr txBox="1"/>
          <p:nvPr/>
        </p:nvSpPr>
        <p:spPr>
          <a:xfrm>
            <a:off x="1712595" y="282575"/>
            <a:ext cx="3048000" cy="368300"/>
          </a:xfrm>
          <a:prstGeom prst="rect">
            <a:avLst/>
          </a:prstGeom>
          <a:noFill/>
        </p:spPr>
        <p:txBody>
          <a:bodyPr wrap="square" rtlCol="0">
            <a:spAutoFit/>
          </a:bodyPr>
          <a:p>
            <a:endParaRPr lang="en-US"/>
          </a:p>
        </p:txBody>
      </p:sp>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01295" y="783590"/>
            <a:ext cx="8526145" cy="5422900"/>
          </a:xfrm>
        </p:spPr>
        <p:txBody>
          <a:bodyPr>
            <a:normAutofit fontScale="90000"/>
          </a:bodyPr>
          <a:p>
            <a:pPr algn="just"/>
            <a:r>
              <a:rPr lang="en-US" altLang="en-US" sz="2000">
                <a:ln w="22225">
                  <a:solidFill>
                    <a:schemeClr val="accent2"/>
                  </a:solidFill>
                  <a:prstDash val="solid"/>
                </a:ln>
                <a:solidFill>
                  <a:schemeClr val="accent2">
                    <a:lumMod val="40000"/>
                    <a:lumOff val="60000"/>
                  </a:schemeClr>
                </a:solidFill>
                <a:effectLst/>
                <a:latin typeface="Bookman Old Style" panose="02050604050505020204" charset="0"/>
                <a:cs typeface="Bookman Old Style" panose="02050604050505020204" charset="0"/>
              </a:rPr>
              <a:t>4. Abad ke-17 – Lloyd’s of London</a:t>
            </a:r>
            <a:endParaRPr lang="en-US" altLang="en-US" sz="2000">
              <a:ln w="22225">
                <a:solidFill>
                  <a:schemeClr val="accent2"/>
                </a:solidFill>
                <a:prstDash val="solid"/>
              </a:ln>
              <a:solidFill>
                <a:schemeClr val="accent2">
                  <a:lumMod val="40000"/>
                  <a:lumOff val="60000"/>
                </a:schemeClr>
              </a:solidFill>
              <a:effectLst/>
              <a:latin typeface="Bookman Old Style" panose="02050604050505020204" charset="0"/>
              <a:cs typeface="Bookman Old Style" panose="02050604050505020204" charset="0"/>
            </a:endParaRPr>
          </a:p>
          <a:p>
            <a:pPr algn="just"/>
            <a:r>
              <a:rPr lang="en-US" altLang="en-US" sz="2000">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rPr>
              <a:t>Pada abad ke-17, di Inggris, muncul Lloyd’s Coffee House, tempat para pedagang, pemilik kapal, dan penjamin berkumpul untuk bertukar informasi pelayaran. Tempat ini kemudian berkembang menjadi Lloyd’s of London, institusi asuransi maritim paling terkenal di dunia.</a:t>
            </a:r>
            <a:endParaRPr lang="en-US" altLang="en-US" sz="2000">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algn="just"/>
            <a:endParaRPr lang="en-US" altLang="en-US" sz="2000">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algn="just"/>
            <a:endParaRPr lang="en-US" altLang="en-US" sz="2000">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algn="just"/>
            <a:r>
              <a:rPr lang="en-US" altLang="en-US" sz="2000">
                <a:ln w="22225">
                  <a:solidFill>
                    <a:schemeClr val="accent2"/>
                  </a:solidFill>
                  <a:prstDash val="solid"/>
                </a:ln>
                <a:solidFill>
                  <a:schemeClr val="accent2">
                    <a:lumMod val="40000"/>
                    <a:lumOff val="60000"/>
                  </a:schemeClr>
                </a:solidFill>
                <a:effectLst/>
                <a:latin typeface="Bookman Old Style" panose="02050604050505020204" charset="0"/>
                <a:cs typeface="Bookman Old Style" panose="02050604050505020204" charset="0"/>
              </a:rPr>
              <a:t>5. Asuransi Pengangkutan Laut Modern</a:t>
            </a:r>
            <a:endParaRPr lang="en-US" altLang="en-US" sz="2000">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algn="just"/>
            <a:r>
              <a:rPr lang="en-US" altLang="en-US" sz="2000">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rPr>
              <a:t>Asuransi pengangkutan laut kini mencakup perlindungan terhadap:</a:t>
            </a:r>
            <a:endParaRPr lang="en-US" altLang="en-US" sz="2000">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marL="342900" indent="-342900" algn="just">
              <a:buFont typeface="+mj-lt"/>
              <a:buAutoNum type="alphaLcPeriod"/>
            </a:pPr>
            <a:r>
              <a:rPr lang="en-US" altLang="en-US" sz="2000">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rPr>
              <a:t>Kerusakan atau kehilangan kapal</a:t>
            </a:r>
            <a:endParaRPr lang="en-US" altLang="en-US" sz="2000">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marL="342900" indent="-342900" algn="just">
              <a:buFont typeface="+mj-lt"/>
              <a:buAutoNum type="alphaLcPeriod"/>
            </a:pPr>
            <a:r>
              <a:rPr lang="en-US" altLang="en-US" sz="2000">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rPr>
              <a:t>Kerusakan atau kehilangan kargo</a:t>
            </a:r>
            <a:endParaRPr lang="en-US" altLang="en-US" sz="2000">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marL="342900" indent="-342900" algn="just">
              <a:buFont typeface="+mj-lt"/>
              <a:buAutoNum type="alphaLcPeriod"/>
            </a:pPr>
            <a:r>
              <a:rPr lang="en-US" altLang="en-US" sz="2000">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rPr>
              <a:t>Risiko di terminal</a:t>
            </a:r>
            <a:endParaRPr lang="en-US" altLang="en-US" sz="2000">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marL="342900" indent="-342900" algn="just">
              <a:buFont typeface="+mj-lt"/>
              <a:buAutoNum type="alphaLcPeriod"/>
            </a:pPr>
            <a:r>
              <a:rPr lang="en-US" altLang="en-US" sz="2000">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rPr>
              <a:t>Risiko selama pemindahan barang</a:t>
            </a:r>
            <a:endParaRPr lang="en-US" altLang="en-US" sz="2000">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algn="just"/>
            <a:endParaRPr lang="en-US" altLang="en-US" sz="2000">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algn="just"/>
            <a:r>
              <a:rPr lang="en-US" altLang="en-US" sz="2000">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rPr>
              <a:t>Definisi modernnya: asuransi ini menangani risiko terhadap kapal, kargo, terminal, dan berbagai bentuk pengangkutan selama barang berpindah dari titik asal ke tujuan</a:t>
            </a:r>
            <a:endParaRPr lang="en-US" altLang="en-US" sz="2000">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algn="just"/>
            <a:endParaRPr lang="en-US" altLang="en-US" sz="2000">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97815" y="871855"/>
            <a:ext cx="8573770" cy="5349875"/>
          </a:xfrm>
        </p:spPr>
        <p:txBody>
          <a:bodyPr>
            <a:normAutofit lnSpcReduction="10000"/>
          </a:bodyPr>
          <a:p>
            <a:pPr algn="just"/>
            <a:r>
              <a:rPr lang="en-US">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rPr>
              <a:t>PRINSIP ASURANSI LAUT</a:t>
            </a:r>
            <a:endParaRPr lang="en-US">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endParaRPr lang="en-US">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marL="457200" indent="-457200" algn="just">
              <a:buFont typeface="Arial" panose="020B0604020202020204" pitchFamily="34" charset="0"/>
              <a:buChar char="•"/>
            </a:pPr>
            <a:r>
              <a:rPr lang="en-US" altLang="en-US">
                <a:solidFill>
                  <a:schemeClr val="tx1"/>
                </a:solidFill>
                <a:effectLst/>
                <a:latin typeface="Bookman Old Style" panose="02050604050505020204" charset="0"/>
                <a:cs typeface="Bookman Old Style" panose="02050604050505020204" charset="0"/>
              </a:rPr>
              <a:t>Kepentingan yang dapat diauransikan (Insurable Interest): kepentingan yg menguntungkan terhadap sesuatu (benda atau kehidupan) yang di pertanggukan. Berdasarkan prinsip ini, seseorang dapat memperoleh perlindungan jika memiliki kepentingan terhadap pokok asuransi. Contoh pada kapal, pokok pertanggungan hanya pemilik kapal, pemegang hipotek atau penyewa yang memiliki kepentingan terhadap kapal tersebut.</a:t>
            </a:r>
            <a:endParaRPr lang="en-US" altLang="en-US">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97815" y="871855"/>
            <a:ext cx="8573770" cy="5349875"/>
          </a:xfrm>
        </p:spPr>
        <p:txBody>
          <a:bodyPr>
            <a:normAutofit/>
            <a:scene3d>
              <a:camera prst="orthographicFront"/>
              <a:lightRig rig="threePt" dir="t"/>
            </a:scene3d>
          </a:bodyPr>
          <a:p>
            <a:pPr marL="457200" indent="-457200" algn="just">
              <a:buFont typeface="Arial" panose="020B0604020202020204" pitchFamily="34" charset="0"/>
              <a:buChar char="•"/>
            </a:pPr>
            <a:r>
              <a:rPr lang="en-US" altLang="en-US" sz="2400">
                <a:ln/>
                <a:solidFill>
                  <a:schemeClr val="tx1"/>
                </a:solidFill>
                <a:effectLst/>
                <a:latin typeface="Bookman Old Style" panose="02050604050505020204" charset="0"/>
                <a:cs typeface="Bookman Old Style" panose="02050604050505020204" charset="0"/>
              </a:rPr>
              <a:t>Ganti Rugi (Indemnity): kompensasi finansial yang tepat untuk kerugian yang diasuransikan, tidak lebih tidak kurang. Tertanggung tidak boleh mencari keuntungan.</a:t>
            </a:r>
            <a:endParaRPr lang="en-US" altLang="en-US" sz="2400">
              <a:ln/>
              <a:solidFill>
                <a:schemeClr val="tx1"/>
              </a:solidFill>
              <a:effectLst/>
              <a:latin typeface="Bookman Old Style" panose="02050604050505020204" charset="0"/>
              <a:cs typeface="Bookman Old Style" panose="02050604050505020204" charset="0"/>
            </a:endParaRPr>
          </a:p>
          <a:p>
            <a:pPr marL="457200" indent="-457200" algn="just">
              <a:buFont typeface="Arial" panose="020B0604020202020204" pitchFamily="34" charset="0"/>
              <a:buChar char="•"/>
            </a:pPr>
            <a:r>
              <a:rPr lang="en-US" altLang="en-US" sz="2400">
                <a:ln/>
                <a:solidFill>
                  <a:schemeClr val="tx1"/>
                </a:solidFill>
                <a:effectLst/>
                <a:latin typeface="Bookman Old Style" panose="02050604050505020204" charset="0"/>
                <a:cs typeface="Bookman Old Style" panose="02050604050505020204" charset="0"/>
              </a:rPr>
              <a:t>Itikad Baik (Utmost Good Faith): masing pihak memiliki kewajiban u/ mengungkapkan semua informasi penting (Fakta material) kepada pihak lain, baik diminta maupun tidak diminta o/ pihak lain.</a:t>
            </a:r>
            <a:endParaRPr lang="en-US" altLang="en-US" sz="2400">
              <a:ln/>
              <a:solidFill>
                <a:schemeClr val="tx1"/>
              </a:solidFill>
              <a:effectLst/>
              <a:latin typeface="Bookman Old Style" panose="02050604050505020204" charset="0"/>
              <a:cs typeface="Bookman Old Style" panose="02050604050505020204" charset="0"/>
            </a:endParaRPr>
          </a:p>
          <a:p>
            <a:pPr marL="457200" indent="-457200" algn="just">
              <a:buFont typeface="Arial" panose="020B0604020202020204" pitchFamily="34" charset="0"/>
              <a:buChar char="•"/>
            </a:pPr>
            <a:r>
              <a:rPr lang="en-US" altLang="en-US" sz="2400">
                <a:ln/>
                <a:solidFill>
                  <a:schemeClr val="tx1"/>
                </a:solidFill>
                <a:effectLst/>
                <a:latin typeface="Bookman Old Style" panose="02050604050505020204" charset="0"/>
                <a:cs typeface="Bookman Old Style" panose="02050604050505020204" charset="0"/>
              </a:rPr>
              <a:t>Penyebab Terdekat (Proximate Cause): jika suatu kerugian disebabkan oleh lebih dari satu sebab, penyebab yang terdekat harus dipertimbangkan u/ memutuskan tanggung jawab perusahaan.</a:t>
            </a:r>
            <a:endParaRPr lang="en-US" altLang="en-US" sz="2400">
              <a:ln/>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10185" y="815975"/>
            <a:ext cx="8604250" cy="5262245"/>
          </a:xfrm>
        </p:spPr>
        <p:txBody>
          <a:bodyPr>
            <a:normAutofit fontScale="90000" lnSpcReduction="10000"/>
            <a:scene3d>
              <a:camera prst="orthographicFront"/>
              <a:lightRig rig="threePt" dir="t"/>
            </a:scene3d>
          </a:bodyPr>
          <a:p>
            <a:pPr marL="457200" indent="-457200" algn="just">
              <a:buFont typeface="Arial" panose="020B0604020202020204" pitchFamily="34" charset="0"/>
              <a:buChar char="•"/>
            </a:pPr>
            <a:r>
              <a:rPr lang="en-US">
                <a:ln/>
                <a:solidFill>
                  <a:schemeClr val="tx1"/>
                </a:solidFill>
                <a:effectLst/>
                <a:latin typeface="Bookman Old Style" panose="02050604050505020204" charset="0"/>
                <a:cs typeface="Bookman Old Style" panose="02050604050505020204" charset="0"/>
              </a:rPr>
              <a:t>Kontribusi (Contribution): tertanggung dapat mengklaim ganti rugi hanya sebatas kerugian yang sebenarnya baik dari semua penanggung atau dari salah satu penanggung.</a:t>
            </a:r>
            <a:endParaRPr lang="en-US">
              <a:ln/>
              <a:solidFill>
                <a:schemeClr val="tx1"/>
              </a:solidFill>
              <a:effectLst/>
              <a:latin typeface="Bookman Old Style" panose="02050604050505020204" charset="0"/>
              <a:cs typeface="Bookman Old Style" panose="02050604050505020204" charset="0"/>
            </a:endParaRPr>
          </a:p>
          <a:p>
            <a:pPr marL="457200" indent="-457200" algn="just">
              <a:buFont typeface="Arial" panose="020B0604020202020204" pitchFamily="34" charset="0"/>
              <a:buChar char="•"/>
            </a:pPr>
            <a:r>
              <a:rPr lang="en-US">
                <a:ln/>
                <a:solidFill>
                  <a:schemeClr val="tx1"/>
                </a:solidFill>
                <a:effectLst/>
                <a:latin typeface="Bookman Old Style" panose="02050604050505020204" charset="0"/>
                <a:cs typeface="Bookman Old Style" panose="02050604050505020204" charset="0"/>
              </a:rPr>
              <a:t>Penggantian (Subrogation): pada saat tertanggung diberi ganti rugi atas kerugian akibat kerusakan, maka hak milik atas harta benda itu beralih kepada penanggung. Perusahaan mendapat penggantian dari orang yang menyebabkan kerugian</a:t>
            </a:r>
            <a:endParaRPr lang="en-US">
              <a:ln/>
              <a:solidFill>
                <a:schemeClr val="tx1"/>
              </a:solidFill>
              <a:effectLst/>
              <a:latin typeface="Bookman Old Style" panose="02050604050505020204" charset="0"/>
              <a:cs typeface="Bookman Old Style" panose="02050604050505020204" charset="0"/>
            </a:endParaRPr>
          </a:p>
          <a:p>
            <a:pPr marL="457200" indent="-457200" algn="just">
              <a:buFont typeface="Arial" panose="020B0604020202020204" pitchFamily="34" charset="0"/>
              <a:buChar char="•"/>
            </a:pPr>
            <a:r>
              <a:rPr lang="en-US">
                <a:ln/>
                <a:solidFill>
                  <a:schemeClr val="tx1"/>
                </a:solidFill>
                <a:effectLst/>
                <a:latin typeface="Bookman Old Style" panose="02050604050505020204" charset="0"/>
                <a:cs typeface="Bookman Old Style" panose="02050604050505020204" charset="0"/>
              </a:rPr>
              <a:t>Minimalisasi Kerugian (Loss Minimization): tertanggung harus selalu berusaha semaksimal mungkin untuk meminimalkan kerugian harta bendanya, jika peristiwa yang tidak pasti.</a:t>
            </a:r>
            <a:endParaRPr lang="en-US">
              <a:ln/>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48920" y="871855"/>
            <a:ext cx="8590280" cy="5349875"/>
          </a:xfrm>
        </p:spPr>
        <p:txBody>
          <a:bodyPr>
            <a:normAutofit fontScale="90000" lnSpcReduction="20000"/>
          </a:bodyPr>
          <a:p>
            <a:pPr algn="just"/>
            <a:r>
              <a:rPr lang="en-US">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rPr>
              <a:t>JENIS POLIS ASURANSI LAUT</a:t>
            </a:r>
            <a:endParaRPr lang="en-US">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endParaRPr lang="en-US">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r>
              <a:rPr lang="en-US" altLang="en-US">
                <a:solidFill>
                  <a:schemeClr val="tx1"/>
                </a:solidFill>
                <a:effectLst/>
                <a:latin typeface="Bookman Old Style" panose="02050604050505020204" charset="0"/>
                <a:cs typeface="Bookman Old Style" panose="02050604050505020204" charset="0"/>
              </a:rPr>
              <a:t>Ada 2 bentuk polis asuransi yang berlaku:</a:t>
            </a:r>
            <a:endParaRPr lang="en-US" altLang="en-US">
              <a:solidFill>
                <a:schemeClr val="tx1"/>
              </a:solidFill>
              <a:effectLst/>
              <a:latin typeface="Bookman Old Style" panose="02050604050505020204" charset="0"/>
              <a:cs typeface="Bookman Old Style" panose="02050604050505020204" charset="0"/>
            </a:endParaRPr>
          </a:p>
          <a:p>
            <a:pPr algn="just"/>
            <a:r>
              <a:rPr lang="en-US" altLang="en-US">
                <a:solidFill>
                  <a:schemeClr val="tx1"/>
                </a:solidFill>
                <a:effectLst/>
                <a:latin typeface="Bookman Old Style" panose="02050604050505020204" charset="0"/>
                <a:cs typeface="Bookman Old Style" panose="02050604050505020204" charset="0"/>
              </a:rPr>
              <a:t>1. Polis yang melindungi dari bahaya laut saja (Perils Only Policy)</a:t>
            </a:r>
            <a:endParaRPr lang="en-US" altLang="en-US">
              <a:solidFill>
                <a:schemeClr val="tx1"/>
              </a:solidFill>
              <a:effectLst/>
              <a:latin typeface="Bookman Old Style" panose="02050604050505020204" charset="0"/>
              <a:cs typeface="Bookman Old Style" panose="02050604050505020204" charset="0"/>
            </a:endParaRPr>
          </a:p>
          <a:p>
            <a:pPr algn="just"/>
            <a:r>
              <a:rPr lang="en-US" altLang="en-US">
                <a:solidFill>
                  <a:schemeClr val="tx1"/>
                </a:solidFill>
                <a:effectLst/>
                <a:latin typeface="Bookman Old Style" panose="02050604050505020204" charset="0"/>
                <a:cs typeface="Bookman Old Style" panose="02050604050505020204" charset="0"/>
              </a:rPr>
              <a:t>2. Polis yang menyediakan perlindungan terhadap semua resiko yang diderita o/para pihak (All Risk Policy).</a:t>
            </a:r>
            <a:endParaRPr lang="en-US" altLang="en-US">
              <a:solidFill>
                <a:schemeClr val="tx1"/>
              </a:solidFill>
              <a:effectLst/>
              <a:latin typeface="Bookman Old Style" panose="02050604050505020204" charset="0"/>
              <a:cs typeface="Bookman Old Style" panose="02050604050505020204" charset="0"/>
            </a:endParaRPr>
          </a:p>
          <a:p>
            <a:pPr algn="just"/>
            <a:endParaRPr lang="en-US" altLang="en-US">
              <a:solidFill>
                <a:schemeClr val="tx1"/>
              </a:solidFill>
              <a:effectLst/>
              <a:latin typeface="Bookman Old Style" panose="02050604050505020204" charset="0"/>
              <a:cs typeface="Bookman Old Style" panose="02050604050505020204" charset="0"/>
            </a:endParaRPr>
          </a:p>
          <a:p>
            <a:pPr algn="just"/>
            <a:r>
              <a:rPr lang="en-US" altLang="en-US">
                <a:solidFill>
                  <a:schemeClr val="tx1"/>
                </a:solidFill>
                <a:effectLst/>
                <a:latin typeface="Bookman Old Style" panose="02050604050505020204" charset="0"/>
                <a:cs typeface="Bookman Old Style" panose="02050604050505020204" charset="0"/>
              </a:rPr>
              <a:t>Dalam asuransi laut, Perils Only Policy banyak dipilih oleh asuransi kargo (barang muatan) dimana pembayaran kerugian diberikan hanya kepada penyebab atau bahaya yang sudah disebutkan secara tegas dalam perjanjian asuransi.</a:t>
            </a:r>
            <a:endParaRPr lang="en-US" altLang="en-US">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42570" y="714375"/>
            <a:ext cx="8658860" cy="5557520"/>
          </a:xfrm>
        </p:spPr>
        <p:txBody>
          <a:bodyPr>
            <a:noAutofit/>
          </a:bodyPr>
          <a:p>
            <a:pPr algn="just"/>
            <a:r>
              <a:rPr lang="en-US" altLang="en-US" sz="2100">
                <a:ln w="6600">
                  <a:solidFill>
                    <a:schemeClr val="accent2"/>
                  </a:solidFill>
                  <a:prstDash val="solid"/>
                </a:ln>
                <a:solidFill>
                  <a:srgbClr val="FFFFFF"/>
                </a:solidFill>
                <a:effectLst>
                  <a:outerShdw dist="38100" dir="2700000" algn="tl" rotWithShape="0">
                    <a:schemeClr val="accent2"/>
                  </a:outerShdw>
                </a:effectLst>
                <a:latin typeface="Bookman Old Style" panose="02050604050505020204" charset="0"/>
                <a:cs typeface="Bookman Old Style" panose="02050604050505020204" charset="0"/>
              </a:rPr>
              <a:t>A. Polis Asuransi Kapal (Marine Hull Insurance)</a:t>
            </a:r>
            <a:endParaRPr lang="en-US" altLang="en-US" sz="2100">
              <a:ln w="6600">
                <a:solidFill>
                  <a:schemeClr val="accent2"/>
                </a:solidFill>
                <a:prstDash val="solid"/>
              </a:ln>
              <a:solidFill>
                <a:srgbClr val="FFFFFF"/>
              </a:solidFill>
              <a:effectLst>
                <a:outerShdw dist="38100" dir="2700000" algn="tl" rotWithShape="0">
                  <a:schemeClr val="accent2"/>
                </a:outerShdw>
              </a:effectLst>
              <a:latin typeface="Bookman Old Style" panose="02050604050505020204" charset="0"/>
              <a:cs typeface="Bookman Old Style" panose="02050604050505020204" charset="0"/>
            </a:endParaRPr>
          </a:p>
          <a:p>
            <a:pPr algn="just"/>
            <a:r>
              <a:rPr lang="en-US" altLang="en-US" sz="2100">
                <a:solidFill>
                  <a:schemeClr val="tx1"/>
                </a:solidFill>
                <a:effectLst/>
                <a:latin typeface="Bookman Old Style" panose="02050604050505020204" charset="0"/>
                <a:cs typeface="Bookman Old Style" panose="02050604050505020204" charset="0"/>
              </a:rPr>
              <a:t>Fokus perlindungan: kapal beserta mesin, perlengkapan, dan struktur fisiknya.</a:t>
            </a:r>
            <a:endParaRPr lang="en-US" altLang="en-US" sz="2100">
              <a:solidFill>
                <a:schemeClr val="tx1"/>
              </a:solidFill>
              <a:effectLst/>
              <a:latin typeface="Bookman Old Style" panose="02050604050505020204" charset="0"/>
              <a:cs typeface="Bookman Old Style" panose="02050604050505020204" charset="0"/>
            </a:endParaRPr>
          </a:p>
          <a:p>
            <a:pPr algn="just"/>
            <a:endParaRPr lang="en-US" altLang="en-US" sz="2100">
              <a:solidFill>
                <a:schemeClr val="tx1"/>
              </a:solidFill>
              <a:effectLst/>
              <a:latin typeface="Bookman Old Style" panose="02050604050505020204" charset="0"/>
              <a:cs typeface="Bookman Old Style" panose="02050604050505020204" charset="0"/>
            </a:endParaRPr>
          </a:p>
          <a:p>
            <a:pPr algn="just"/>
            <a:r>
              <a:rPr lang="en-US" altLang="en-US" sz="2100">
                <a:solidFill>
                  <a:schemeClr val="tx1"/>
                </a:solidFill>
                <a:effectLst/>
                <a:latin typeface="Bookman Old Style" panose="02050604050505020204" charset="0"/>
                <a:cs typeface="Bookman Old Style" panose="02050604050505020204" charset="0"/>
              </a:rPr>
              <a:t>Apa yang ditanggung: Kerusakan akibat badai, tabrakan, kebakaran, atau kandas. Kerusakan mesin atau bagian kapal lainnya. Kehilangan total (total loss) kapal.</a:t>
            </a:r>
            <a:endParaRPr lang="en-US" altLang="en-US" sz="2100">
              <a:solidFill>
                <a:schemeClr val="tx1"/>
              </a:solidFill>
              <a:effectLst/>
              <a:latin typeface="Bookman Old Style" panose="02050604050505020204" charset="0"/>
              <a:cs typeface="Bookman Old Style" panose="02050604050505020204" charset="0"/>
            </a:endParaRPr>
          </a:p>
          <a:p>
            <a:pPr algn="just"/>
            <a:endParaRPr lang="en-US" altLang="en-US" sz="2100">
              <a:solidFill>
                <a:schemeClr val="tx1"/>
              </a:solidFill>
              <a:effectLst/>
              <a:latin typeface="Bookman Old Style" panose="02050604050505020204" charset="0"/>
              <a:cs typeface="Bookman Old Style" panose="02050604050505020204" charset="0"/>
            </a:endParaRPr>
          </a:p>
          <a:p>
            <a:pPr algn="just"/>
            <a:r>
              <a:rPr lang="en-US" altLang="en-US" sz="2100">
                <a:solidFill>
                  <a:schemeClr val="tx1"/>
                </a:solidFill>
                <a:effectLst/>
                <a:latin typeface="Bookman Old Style" panose="02050604050505020204" charset="0"/>
                <a:cs typeface="Bookman Old Style" panose="02050604050505020204" charset="0"/>
              </a:rPr>
              <a:t>Kapan digunakan: Untuk pemilik kapal niaga, kapal penumpang, kapal tanker, kapal kargo, kapal penangkap ikan, hingga kapal tunda.</a:t>
            </a:r>
            <a:endParaRPr lang="en-US" altLang="en-US" sz="2100">
              <a:solidFill>
                <a:schemeClr val="tx1"/>
              </a:solidFill>
              <a:effectLst/>
              <a:latin typeface="Bookman Old Style" panose="02050604050505020204" charset="0"/>
              <a:cs typeface="Bookman Old Style" panose="02050604050505020204" charset="0"/>
            </a:endParaRPr>
          </a:p>
          <a:p>
            <a:pPr algn="just"/>
            <a:endParaRPr lang="en-US" altLang="en-US" sz="2100">
              <a:solidFill>
                <a:schemeClr val="tx1"/>
              </a:solidFill>
              <a:effectLst/>
              <a:latin typeface="Bookman Old Style" panose="02050604050505020204" charset="0"/>
              <a:cs typeface="Bookman Old Style" panose="02050604050505020204" charset="0"/>
            </a:endParaRPr>
          </a:p>
          <a:p>
            <a:pPr algn="just"/>
            <a:r>
              <a:rPr lang="en-US" altLang="en-US" sz="2100">
                <a:solidFill>
                  <a:schemeClr val="tx1"/>
                </a:solidFill>
                <a:effectLst/>
                <a:latin typeface="Bookman Old Style" panose="02050604050505020204" charset="0"/>
                <a:cs typeface="Bookman Old Style" panose="02050604050505020204" charset="0"/>
              </a:rPr>
              <a:t>Bahwa asuransi kapal memberikan tanggungan atas segala risiko akibat bahaya laut pada pelayaran tertentu</a:t>
            </a:r>
            <a:endParaRPr lang="en-US" altLang="en-US" sz="2100">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43840" y="777875"/>
            <a:ext cx="8616950" cy="5421630"/>
          </a:xfrm>
        </p:spPr>
        <p:txBody>
          <a:bodyPr>
            <a:noAutofit/>
          </a:bodyPr>
          <a:p>
            <a:pPr algn="just"/>
            <a:r>
              <a:rPr lang="en-US" altLang="en-US" sz="1600">
                <a:ln w="6600">
                  <a:solidFill>
                    <a:schemeClr val="accent2"/>
                  </a:solidFill>
                  <a:prstDash val="solid"/>
                </a:ln>
                <a:solidFill>
                  <a:srgbClr val="FFFFFF"/>
                </a:solidFill>
                <a:effectLst>
                  <a:outerShdw dist="38100" dir="2700000" algn="tl" rotWithShape="0">
                    <a:schemeClr val="accent2"/>
                  </a:outerShdw>
                </a:effectLst>
                <a:latin typeface="Bookman Old Style" panose="02050604050505020204" charset="0"/>
                <a:cs typeface="Bookman Old Style" panose="02050604050505020204" charset="0"/>
              </a:rPr>
              <a:t>B. Polis Asuransi Kargo (Marine Cargo Insurance)</a:t>
            </a:r>
            <a:endParaRPr lang="en-US" altLang="en-US" sz="1600">
              <a:ln w="6600">
                <a:solidFill>
                  <a:schemeClr val="accent2"/>
                </a:solidFill>
                <a:prstDash val="solid"/>
              </a:ln>
              <a:solidFill>
                <a:srgbClr val="FFFFFF"/>
              </a:solidFill>
              <a:effectLst>
                <a:outerShdw dist="38100" dir="2700000" algn="tl" rotWithShape="0">
                  <a:schemeClr val="accent2"/>
                </a:outerShdw>
              </a:effectLst>
              <a:latin typeface="Bookman Old Style" panose="02050604050505020204" charset="0"/>
              <a:cs typeface="Bookman Old Style" panose="02050604050505020204" charset="0"/>
            </a:endParaRPr>
          </a:p>
          <a:p>
            <a:pPr algn="just"/>
            <a:r>
              <a:rPr lang="en-US" altLang="en-US" sz="1600">
                <a:ln/>
                <a:solidFill>
                  <a:schemeClr val="tx1"/>
                </a:solidFill>
                <a:effectLst/>
                <a:latin typeface="Bookman Old Style" panose="02050604050505020204" charset="0"/>
                <a:cs typeface="Bookman Old Style" panose="02050604050505020204" charset="0"/>
              </a:rPr>
              <a:t>Fokus perlindungan: barang yang diangkut melalui laut.</a:t>
            </a:r>
            <a:endParaRPr lang="en-US" altLang="en-US" sz="1600">
              <a:ln/>
              <a:solidFill>
                <a:schemeClr val="tx1"/>
              </a:solidFill>
              <a:effectLst/>
              <a:latin typeface="Bookman Old Style" panose="02050604050505020204" charset="0"/>
              <a:cs typeface="Bookman Old Style" panose="02050604050505020204" charset="0"/>
            </a:endParaRPr>
          </a:p>
          <a:p>
            <a:pPr algn="just"/>
            <a:endParaRPr lang="en-US" altLang="en-US" sz="1600">
              <a:ln/>
              <a:solidFill>
                <a:schemeClr val="tx1"/>
              </a:solidFill>
              <a:effectLst/>
              <a:latin typeface="Bookman Old Style" panose="02050604050505020204" charset="0"/>
              <a:cs typeface="Bookman Old Style" panose="02050604050505020204" charset="0"/>
            </a:endParaRPr>
          </a:p>
          <a:p>
            <a:pPr algn="just"/>
            <a:r>
              <a:rPr lang="en-US" altLang="en-US" sz="1600">
                <a:ln/>
                <a:solidFill>
                  <a:schemeClr val="tx1"/>
                </a:solidFill>
                <a:effectLst/>
                <a:latin typeface="Bookman Old Style" panose="02050604050505020204" charset="0"/>
                <a:cs typeface="Bookman Old Style" panose="02050604050505020204" charset="0"/>
              </a:rPr>
              <a:t>Apa yang ditanggung: Kerusakan atau kehilangan barang selama perjalanan laut. Risiko saat barang berada di pelabuhan, terminal, atau saat pemindahan.</a:t>
            </a:r>
            <a:endParaRPr lang="en-US" altLang="en-US" sz="1600">
              <a:ln/>
              <a:solidFill>
                <a:schemeClr val="tx1"/>
              </a:solidFill>
              <a:effectLst/>
              <a:latin typeface="Bookman Old Style" panose="02050604050505020204" charset="0"/>
              <a:cs typeface="Bookman Old Style" panose="02050604050505020204" charset="0"/>
            </a:endParaRPr>
          </a:p>
          <a:p>
            <a:pPr algn="just"/>
            <a:endParaRPr lang="en-US" altLang="en-US" sz="1600">
              <a:ln/>
              <a:solidFill>
                <a:schemeClr val="tx1"/>
              </a:solidFill>
              <a:effectLst/>
              <a:latin typeface="Bookman Old Style" panose="02050604050505020204" charset="0"/>
              <a:cs typeface="Bookman Old Style" panose="02050604050505020204" charset="0"/>
            </a:endParaRPr>
          </a:p>
          <a:p>
            <a:pPr algn="just"/>
            <a:r>
              <a:rPr lang="en-US" altLang="en-US" sz="1600">
                <a:ln/>
                <a:solidFill>
                  <a:schemeClr val="tx1"/>
                </a:solidFill>
                <a:effectLst/>
                <a:latin typeface="Bookman Old Style" panose="02050604050505020204" charset="0"/>
                <a:cs typeface="Bookman Old Style" panose="02050604050505020204" charset="0"/>
              </a:rPr>
              <a:t>Kapan digunakan:</a:t>
            </a:r>
            <a:endParaRPr lang="en-US" altLang="en-US" sz="1600">
              <a:ln/>
              <a:solidFill>
                <a:schemeClr val="tx1"/>
              </a:solidFill>
              <a:effectLst/>
              <a:latin typeface="Bookman Old Style" panose="02050604050505020204" charset="0"/>
              <a:cs typeface="Bookman Old Style" panose="02050604050505020204" charset="0"/>
            </a:endParaRPr>
          </a:p>
          <a:p>
            <a:pPr algn="just"/>
            <a:r>
              <a:rPr lang="en-US" altLang="en-US" sz="1600">
                <a:ln/>
                <a:solidFill>
                  <a:schemeClr val="tx1"/>
                </a:solidFill>
                <a:effectLst/>
                <a:latin typeface="Bookman Old Style" panose="02050604050505020204" charset="0"/>
                <a:cs typeface="Bookman Old Style" panose="02050604050505020204" charset="0"/>
              </a:rPr>
              <a:t>Untuk eksportir, importir, perusahaan logistik, dan pemilik barang. Bahwa asuransi laut mencakup perlindungan terhadap muatan (cargo) selama pengangkutan.</a:t>
            </a:r>
            <a:endParaRPr lang="en-US" altLang="en-US" sz="1600">
              <a:ln/>
              <a:solidFill>
                <a:schemeClr val="tx1"/>
              </a:solidFill>
              <a:effectLst/>
              <a:latin typeface="Bookman Old Style" panose="02050604050505020204" charset="0"/>
              <a:cs typeface="Bookman Old Style" panose="02050604050505020204" charset="0"/>
            </a:endParaRPr>
          </a:p>
          <a:p>
            <a:pPr algn="just"/>
            <a:endParaRPr lang="en-US" altLang="en-US" sz="1600">
              <a:ln/>
              <a:solidFill>
                <a:schemeClr val="tx1"/>
              </a:solidFill>
              <a:effectLst/>
              <a:latin typeface="Bookman Old Style" panose="02050604050505020204" charset="0"/>
              <a:cs typeface="Bookman Old Style" panose="02050604050505020204" charset="0"/>
            </a:endParaRPr>
          </a:p>
          <a:p>
            <a:pPr algn="just"/>
            <a:r>
              <a:rPr lang="en-US" altLang="en-US" sz="1600">
                <a:ln w="6600">
                  <a:solidFill>
                    <a:schemeClr val="accent2"/>
                  </a:solidFill>
                  <a:prstDash val="solid"/>
                </a:ln>
                <a:solidFill>
                  <a:srgbClr val="FFFFFF"/>
                </a:solidFill>
                <a:effectLst>
                  <a:outerShdw dist="38100" dir="2700000" algn="tl" rotWithShape="0">
                    <a:schemeClr val="accent2"/>
                  </a:outerShdw>
                </a:effectLst>
                <a:latin typeface="Bookman Old Style" panose="02050604050505020204" charset="0"/>
                <a:cs typeface="Bookman Old Style" panose="02050604050505020204" charset="0"/>
              </a:rPr>
              <a:t>C. Polis Asuransi Tanggung Jawab (Protection &amp; Indemnity / P&amp;I Insurance)</a:t>
            </a:r>
            <a:endParaRPr lang="en-US" altLang="en-US" sz="1600">
              <a:ln w="6600">
                <a:solidFill>
                  <a:schemeClr val="accent2"/>
                </a:solidFill>
                <a:prstDash val="solid"/>
              </a:ln>
              <a:solidFill>
                <a:srgbClr val="FFFFFF"/>
              </a:solidFill>
              <a:effectLst>
                <a:outerShdw dist="38100" dir="2700000" algn="tl" rotWithShape="0">
                  <a:schemeClr val="accent2"/>
                </a:outerShdw>
              </a:effectLst>
              <a:latin typeface="Bookman Old Style" panose="02050604050505020204" charset="0"/>
              <a:cs typeface="Bookman Old Style" panose="02050604050505020204" charset="0"/>
            </a:endParaRPr>
          </a:p>
          <a:p>
            <a:pPr algn="just"/>
            <a:r>
              <a:rPr lang="en-US" altLang="en-US" sz="1600">
                <a:ln/>
                <a:solidFill>
                  <a:schemeClr val="tx1"/>
                </a:solidFill>
                <a:effectLst/>
                <a:latin typeface="Bookman Old Style" panose="02050604050505020204" charset="0"/>
                <a:cs typeface="Bookman Old Style" panose="02050604050505020204" charset="0"/>
              </a:rPr>
              <a:t>Fokus perlindungan: tanggung jawab hukum pemilik kapal terhadap pihak ketiga.</a:t>
            </a:r>
            <a:endParaRPr lang="en-US" altLang="en-US" sz="1600">
              <a:ln/>
              <a:solidFill>
                <a:schemeClr val="tx1"/>
              </a:solidFill>
              <a:effectLst/>
              <a:latin typeface="Bookman Old Style" panose="02050604050505020204" charset="0"/>
              <a:cs typeface="Bookman Old Style" panose="02050604050505020204" charset="0"/>
            </a:endParaRPr>
          </a:p>
          <a:p>
            <a:pPr algn="just"/>
            <a:endParaRPr lang="en-US" altLang="en-US" sz="1600">
              <a:ln/>
              <a:solidFill>
                <a:schemeClr val="tx1"/>
              </a:solidFill>
              <a:effectLst/>
              <a:latin typeface="Bookman Old Style" panose="02050604050505020204" charset="0"/>
              <a:cs typeface="Bookman Old Style" panose="02050604050505020204" charset="0"/>
            </a:endParaRPr>
          </a:p>
          <a:p>
            <a:pPr algn="just"/>
            <a:r>
              <a:rPr lang="en-US" altLang="en-US" sz="1600">
                <a:ln/>
                <a:solidFill>
                  <a:schemeClr val="tx1"/>
                </a:solidFill>
                <a:effectLst/>
                <a:latin typeface="Bookman Old Style" panose="02050604050505020204" charset="0"/>
                <a:cs typeface="Bookman Old Style" panose="02050604050505020204" charset="0"/>
              </a:rPr>
              <a:t>Apa yang ditanggung: Cedera atau kematian awak kapal atau penumpang. Kerusakan properti pihak ketiga. Polusi laut akibat kebocoran minyak. Biaya penyelamatan atau pembersihan.</a:t>
            </a:r>
            <a:endParaRPr lang="en-US" altLang="en-US" sz="1600">
              <a:ln/>
              <a:solidFill>
                <a:schemeClr val="tx1"/>
              </a:solidFill>
              <a:effectLst/>
              <a:latin typeface="Bookman Old Style" panose="02050604050505020204" charset="0"/>
              <a:cs typeface="Bookman Old Style" panose="02050604050505020204" charset="0"/>
            </a:endParaRPr>
          </a:p>
          <a:p>
            <a:pPr algn="just"/>
            <a:endParaRPr lang="en-US" altLang="en-US" sz="1600">
              <a:ln/>
              <a:solidFill>
                <a:schemeClr val="tx1"/>
              </a:solidFill>
              <a:effectLst/>
              <a:latin typeface="Bookman Old Style" panose="02050604050505020204" charset="0"/>
              <a:cs typeface="Bookman Old Style" panose="02050604050505020204" charset="0"/>
            </a:endParaRPr>
          </a:p>
          <a:p>
            <a:pPr algn="just"/>
            <a:r>
              <a:rPr lang="en-US" altLang="en-US" sz="1600">
                <a:ln/>
                <a:solidFill>
                  <a:schemeClr val="tx1"/>
                </a:solidFill>
                <a:effectLst/>
                <a:latin typeface="Bookman Old Style" panose="02050604050505020204" charset="0"/>
                <a:cs typeface="Bookman Old Style" panose="02050604050505020204" charset="0"/>
              </a:rPr>
              <a:t>Kapan digunakan: Untuk perusahaan pelayaran besar yang memiliki risiko hukum tinggi.</a:t>
            </a:r>
            <a:endParaRPr lang="en-US" altLang="en-US" sz="1600">
              <a:ln/>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42570" y="794385"/>
            <a:ext cx="8642985" cy="5334000"/>
          </a:xfrm>
        </p:spPr>
        <p:txBody>
          <a:bodyPr>
            <a:normAutofit fontScale="70000"/>
          </a:bodyPr>
          <a:p>
            <a:pPr algn="just"/>
            <a:r>
              <a:rPr lang="en-US" altLang="en-US">
                <a:ln w="6600">
                  <a:solidFill>
                    <a:schemeClr val="accent2"/>
                  </a:solidFill>
                  <a:prstDash val="solid"/>
                </a:ln>
                <a:solidFill>
                  <a:srgbClr val="FFFFFF"/>
                </a:solidFill>
                <a:effectLst>
                  <a:outerShdw dist="38100" dir="2700000" algn="tl" rotWithShape="0">
                    <a:schemeClr val="accent2"/>
                  </a:outerShdw>
                </a:effectLst>
                <a:latin typeface="Bookman Old Style" panose="02050604050505020204" charset="0"/>
                <a:cs typeface="Bookman Old Style" panose="02050604050505020204" charset="0"/>
              </a:rPr>
              <a:t>D. Polis Asuransi Freight (Freight Insurance)</a:t>
            </a:r>
            <a:endParaRPr lang="en-US" altLang="en-US">
              <a:ln w="6600">
                <a:solidFill>
                  <a:schemeClr val="accent2"/>
                </a:solidFill>
                <a:prstDash val="solid"/>
              </a:ln>
              <a:solidFill>
                <a:srgbClr val="FFFFFF"/>
              </a:solidFill>
              <a:effectLst>
                <a:outerShdw dist="38100" dir="2700000" algn="tl" rotWithShape="0">
                  <a:schemeClr val="accent2"/>
                </a:outerShdw>
              </a:effectLst>
              <a:latin typeface="Bookman Old Style" panose="02050604050505020204" charset="0"/>
              <a:cs typeface="Bookman Old Style" panose="02050604050505020204" charset="0"/>
            </a:endParaRPr>
          </a:p>
          <a:p>
            <a:pPr algn="just"/>
            <a:r>
              <a:rPr lang="en-US" altLang="en-US">
                <a:solidFill>
                  <a:schemeClr val="tx1"/>
                </a:solidFill>
                <a:effectLst/>
                <a:latin typeface="Bookman Old Style" panose="02050604050505020204" charset="0"/>
                <a:cs typeface="Bookman Old Style" panose="02050604050505020204" charset="0"/>
              </a:rPr>
              <a:t>Fokus perlindungan: pendapatan pengangkutan (freight) yang hilang.</a:t>
            </a:r>
            <a:endParaRPr lang="en-US" altLang="en-US">
              <a:solidFill>
                <a:schemeClr val="tx1"/>
              </a:solidFill>
              <a:effectLst/>
              <a:latin typeface="Bookman Old Style" panose="02050604050505020204" charset="0"/>
              <a:cs typeface="Bookman Old Style" panose="02050604050505020204" charset="0"/>
            </a:endParaRPr>
          </a:p>
          <a:p>
            <a:pPr algn="just"/>
            <a:endParaRPr lang="en-US" altLang="en-US">
              <a:solidFill>
                <a:schemeClr val="tx1"/>
              </a:solidFill>
              <a:effectLst/>
              <a:latin typeface="Bookman Old Style" panose="02050604050505020204" charset="0"/>
              <a:cs typeface="Bookman Old Style" panose="02050604050505020204" charset="0"/>
            </a:endParaRPr>
          </a:p>
          <a:p>
            <a:pPr algn="just"/>
            <a:r>
              <a:rPr lang="en-US" altLang="en-US">
                <a:solidFill>
                  <a:schemeClr val="tx1"/>
                </a:solidFill>
                <a:effectLst/>
                <a:latin typeface="Bookman Old Style" panose="02050604050505020204" charset="0"/>
                <a:cs typeface="Bookman Old Style" panose="02050604050505020204" charset="0"/>
              </a:rPr>
              <a:t>Apa yang ditanggung: Kehilangan pendapatan pengiriman jika barang tidak sampai atau kapal mengalami kerusakan. Kapan digunakan: Untuk perusahaan pelayaran yang mengandalkan biaya pengangkutan sebagai sumber pendapatan.</a:t>
            </a:r>
            <a:endParaRPr lang="en-US" altLang="en-US">
              <a:solidFill>
                <a:schemeClr val="tx1"/>
              </a:solidFill>
              <a:effectLst/>
              <a:latin typeface="Bookman Old Style" panose="02050604050505020204" charset="0"/>
              <a:cs typeface="Bookman Old Style" panose="02050604050505020204" charset="0"/>
            </a:endParaRPr>
          </a:p>
          <a:p>
            <a:pPr algn="just"/>
            <a:endParaRPr lang="en-US" altLang="en-US">
              <a:solidFill>
                <a:schemeClr val="tx1"/>
              </a:solidFill>
              <a:effectLst/>
              <a:latin typeface="Bookman Old Style" panose="02050604050505020204" charset="0"/>
              <a:cs typeface="Bookman Old Style" panose="02050604050505020204" charset="0"/>
            </a:endParaRPr>
          </a:p>
          <a:p>
            <a:pPr algn="just"/>
            <a:r>
              <a:rPr lang="en-US" altLang="en-US">
                <a:ln w="6600">
                  <a:solidFill>
                    <a:schemeClr val="accent2"/>
                  </a:solidFill>
                  <a:prstDash val="solid"/>
                </a:ln>
                <a:solidFill>
                  <a:srgbClr val="FFFFFF"/>
                </a:solidFill>
                <a:effectLst>
                  <a:outerShdw dist="38100" dir="2700000" algn="tl" rotWithShape="0">
                    <a:schemeClr val="accent2"/>
                  </a:outerShdw>
                </a:effectLst>
                <a:latin typeface="Bookman Old Style" panose="02050604050505020204" charset="0"/>
                <a:cs typeface="Bookman Old Style" panose="02050604050505020204" charset="0"/>
              </a:rPr>
              <a:t>E. Polis Voyage Policy (Polis Per Voyage)</a:t>
            </a:r>
            <a:endParaRPr lang="en-US" altLang="en-US">
              <a:ln w="6600">
                <a:solidFill>
                  <a:schemeClr val="accent2"/>
                </a:solidFill>
                <a:prstDash val="solid"/>
              </a:ln>
              <a:solidFill>
                <a:srgbClr val="FFFFFF"/>
              </a:solidFill>
              <a:effectLst>
                <a:outerShdw dist="38100" dir="2700000" algn="tl" rotWithShape="0">
                  <a:schemeClr val="accent2"/>
                </a:outerShdw>
              </a:effectLst>
              <a:latin typeface="Bookman Old Style" panose="02050604050505020204" charset="0"/>
              <a:cs typeface="Bookman Old Style" panose="02050604050505020204" charset="0"/>
            </a:endParaRPr>
          </a:p>
          <a:p>
            <a:pPr algn="just"/>
            <a:r>
              <a:rPr lang="en-US" altLang="en-US">
                <a:solidFill>
                  <a:schemeClr val="tx1"/>
                </a:solidFill>
                <a:effectLst/>
                <a:latin typeface="Bookman Old Style" panose="02050604050505020204" charset="0"/>
                <a:cs typeface="Bookman Old Style" panose="02050604050505020204" charset="0"/>
              </a:rPr>
              <a:t>Fokus perlindungan: perjalanan tertentu.</a:t>
            </a:r>
            <a:endParaRPr lang="en-US" altLang="en-US">
              <a:solidFill>
                <a:schemeClr val="tx1"/>
              </a:solidFill>
              <a:effectLst/>
              <a:latin typeface="Bookman Old Style" panose="02050604050505020204" charset="0"/>
              <a:cs typeface="Bookman Old Style" panose="02050604050505020204" charset="0"/>
            </a:endParaRPr>
          </a:p>
          <a:p>
            <a:pPr algn="just"/>
            <a:endParaRPr lang="en-US" altLang="en-US">
              <a:solidFill>
                <a:schemeClr val="tx1"/>
              </a:solidFill>
              <a:effectLst/>
              <a:latin typeface="Bookman Old Style" panose="02050604050505020204" charset="0"/>
              <a:cs typeface="Bookman Old Style" panose="02050604050505020204" charset="0"/>
            </a:endParaRPr>
          </a:p>
          <a:p>
            <a:pPr algn="just"/>
            <a:r>
              <a:rPr lang="en-US" altLang="en-US">
                <a:solidFill>
                  <a:schemeClr val="tx1"/>
                </a:solidFill>
                <a:effectLst/>
                <a:latin typeface="Bookman Old Style" panose="02050604050505020204" charset="0"/>
                <a:cs typeface="Bookman Old Style" panose="02050604050505020204" charset="0"/>
              </a:rPr>
              <a:t>Karakteristik: Berlaku hanya untuk satu perjalanan dari titik A ke titik B. Cocok untuk pengiriman barang yang tidak rutin.</a:t>
            </a:r>
            <a:endParaRPr lang="en-US" altLang="en-US">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53365" y="898525"/>
            <a:ext cx="8585200" cy="5260975"/>
          </a:xfrm>
        </p:spPr>
        <p:txBody>
          <a:bodyPr>
            <a:noAutofit/>
          </a:bodyPr>
          <a:p>
            <a:pPr algn="just"/>
            <a:r>
              <a:rPr lang="en-US" altLang="en-US" sz="2400">
                <a:ln w="6600">
                  <a:solidFill>
                    <a:schemeClr val="accent2"/>
                  </a:solidFill>
                  <a:prstDash val="solid"/>
                </a:ln>
                <a:solidFill>
                  <a:srgbClr val="FFFFFF"/>
                </a:solidFill>
                <a:effectLst>
                  <a:outerShdw dist="38100" dir="2700000" algn="tl" rotWithShape="0">
                    <a:schemeClr val="accent2"/>
                  </a:outerShdw>
                </a:effectLst>
                <a:latin typeface="Bookman Old Style" panose="02050604050505020204" charset="0"/>
                <a:cs typeface="Bookman Old Style" panose="02050604050505020204" charset="0"/>
              </a:rPr>
              <a:t>6. Polis Time Policy (Polis Waktu)</a:t>
            </a:r>
            <a:endParaRPr lang="en-US" altLang="en-US" sz="2400">
              <a:ln w="6600">
                <a:solidFill>
                  <a:schemeClr val="accent2"/>
                </a:solidFill>
                <a:prstDash val="solid"/>
              </a:ln>
              <a:solidFill>
                <a:srgbClr val="FFFFFF"/>
              </a:solidFill>
              <a:effectLst>
                <a:outerShdw dist="38100" dir="2700000" algn="tl" rotWithShape="0">
                  <a:schemeClr val="accent2"/>
                </a:outerShdw>
              </a:effectLst>
              <a:latin typeface="Bookman Old Style" panose="02050604050505020204" charset="0"/>
              <a:cs typeface="Bookman Old Style" panose="02050604050505020204" charset="0"/>
            </a:endParaRPr>
          </a:p>
          <a:p>
            <a:pPr algn="just"/>
            <a:r>
              <a:rPr lang="en-US" altLang="en-US" sz="2400">
                <a:ln/>
                <a:solidFill>
                  <a:schemeClr val="tx1"/>
                </a:solidFill>
                <a:effectLst/>
                <a:latin typeface="Bookman Old Style" panose="02050604050505020204" charset="0"/>
                <a:cs typeface="Bookman Old Style" panose="02050604050505020204" charset="0"/>
              </a:rPr>
              <a:t>Fokus perlindungan: jangka waktu tertentu, biasanya 12 bulan.</a:t>
            </a:r>
            <a:endParaRPr lang="en-US" altLang="en-US" sz="2400">
              <a:ln/>
              <a:solidFill>
                <a:schemeClr val="tx1"/>
              </a:solidFill>
              <a:effectLst/>
              <a:latin typeface="Bookman Old Style" panose="02050604050505020204" charset="0"/>
              <a:cs typeface="Bookman Old Style" panose="02050604050505020204" charset="0"/>
            </a:endParaRPr>
          </a:p>
          <a:p>
            <a:pPr algn="just"/>
            <a:endParaRPr lang="en-US" altLang="en-US" sz="2400">
              <a:ln/>
              <a:solidFill>
                <a:schemeClr val="tx1"/>
              </a:solidFill>
              <a:effectLst/>
              <a:latin typeface="Bookman Old Style" panose="02050604050505020204" charset="0"/>
              <a:cs typeface="Bookman Old Style" panose="02050604050505020204" charset="0"/>
            </a:endParaRPr>
          </a:p>
          <a:p>
            <a:pPr algn="just"/>
            <a:r>
              <a:rPr lang="en-US" altLang="en-US" sz="2400">
                <a:ln/>
                <a:solidFill>
                  <a:schemeClr val="tx1"/>
                </a:solidFill>
                <a:effectLst/>
                <a:latin typeface="Bookman Old Style" panose="02050604050505020204" charset="0"/>
                <a:cs typeface="Bookman Old Style" panose="02050604050505020204" charset="0"/>
              </a:rPr>
              <a:t>Karakteristik: Melindungi kapal selama periode waktu tertentu, bukan berdasarkan rute. Umumnya digunakan oleh pemilik kapal komersial.</a:t>
            </a:r>
            <a:endParaRPr lang="en-US" altLang="en-US" sz="2400">
              <a:ln/>
              <a:solidFill>
                <a:schemeClr val="tx1"/>
              </a:solidFill>
              <a:effectLst/>
              <a:latin typeface="Bookman Old Style" panose="02050604050505020204" charset="0"/>
              <a:cs typeface="Bookman Old Style" panose="02050604050505020204" charset="0"/>
            </a:endParaRPr>
          </a:p>
          <a:p>
            <a:pPr algn="just"/>
            <a:endParaRPr lang="en-US" altLang="en-US" sz="2400">
              <a:ln/>
              <a:solidFill>
                <a:schemeClr val="tx1"/>
              </a:solidFill>
              <a:effectLst/>
              <a:latin typeface="Bookman Old Style" panose="02050604050505020204" charset="0"/>
              <a:cs typeface="Bookman Old Style" panose="02050604050505020204" charset="0"/>
            </a:endParaRPr>
          </a:p>
          <a:p>
            <a:pPr algn="just"/>
            <a:r>
              <a:rPr lang="en-US" altLang="en-US" sz="2400">
                <a:ln w="6600">
                  <a:solidFill>
                    <a:schemeClr val="accent2"/>
                  </a:solidFill>
                  <a:prstDash val="solid"/>
                </a:ln>
                <a:solidFill>
                  <a:srgbClr val="FFFFFF"/>
                </a:solidFill>
                <a:effectLst>
                  <a:outerShdw dist="38100" dir="2700000" algn="tl" rotWithShape="0">
                    <a:schemeClr val="accent2"/>
                  </a:outerShdw>
                </a:effectLst>
                <a:latin typeface="Bookman Old Style" panose="02050604050505020204" charset="0"/>
                <a:cs typeface="Bookman Old Style" panose="02050604050505020204" charset="0"/>
              </a:rPr>
              <a:t>7. Polis Mixed Policy (Gabungan Voyage + Time)</a:t>
            </a:r>
            <a:endParaRPr lang="en-US" altLang="en-US" sz="2400">
              <a:ln w="6600">
                <a:solidFill>
                  <a:schemeClr val="accent2"/>
                </a:solidFill>
                <a:prstDash val="solid"/>
              </a:ln>
              <a:solidFill>
                <a:srgbClr val="FFFFFF"/>
              </a:solidFill>
              <a:effectLst>
                <a:outerShdw dist="38100" dir="2700000" algn="tl" rotWithShape="0">
                  <a:schemeClr val="accent2"/>
                </a:outerShdw>
              </a:effectLst>
              <a:latin typeface="Bookman Old Style" panose="02050604050505020204" charset="0"/>
              <a:cs typeface="Bookman Old Style" panose="02050604050505020204" charset="0"/>
            </a:endParaRPr>
          </a:p>
          <a:p>
            <a:pPr algn="just"/>
            <a:r>
              <a:rPr lang="en-US" altLang="en-US" sz="2400">
                <a:ln/>
                <a:solidFill>
                  <a:schemeClr val="tx1"/>
                </a:solidFill>
                <a:effectLst/>
                <a:latin typeface="Bookman Old Style" panose="02050604050505020204" charset="0"/>
                <a:cs typeface="Bookman Old Style" panose="02050604050505020204" charset="0"/>
              </a:rPr>
              <a:t>Fokus perlindungan: kombinasi perjalanan dan waktu.</a:t>
            </a:r>
            <a:endParaRPr lang="en-US" altLang="en-US" sz="2400">
              <a:ln/>
              <a:solidFill>
                <a:schemeClr val="tx1"/>
              </a:solidFill>
              <a:effectLst/>
              <a:latin typeface="Bookman Old Style" panose="02050604050505020204" charset="0"/>
              <a:cs typeface="Bookman Old Style" panose="02050604050505020204" charset="0"/>
            </a:endParaRPr>
          </a:p>
          <a:p>
            <a:pPr algn="just"/>
            <a:endParaRPr lang="en-US" altLang="en-US" sz="2400">
              <a:ln/>
              <a:solidFill>
                <a:schemeClr val="tx1"/>
              </a:solidFill>
              <a:effectLst/>
              <a:latin typeface="Bookman Old Style" panose="02050604050505020204" charset="0"/>
              <a:cs typeface="Bookman Old Style" panose="02050604050505020204" charset="0"/>
            </a:endParaRPr>
          </a:p>
          <a:p>
            <a:pPr algn="just"/>
            <a:r>
              <a:rPr lang="en-US" altLang="en-US" sz="2400">
                <a:ln/>
                <a:solidFill>
                  <a:schemeClr val="tx1"/>
                </a:solidFill>
                <a:effectLst/>
                <a:latin typeface="Bookman Old Style" panose="02050604050505020204" charset="0"/>
                <a:cs typeface="Bookman Old Style" panose="02050604050505020204" charset="0"/>
              </a:rPr>
              <a:t>Karakteristik: Digunakan untuk pelayaran yang kompleks atau tidak terjadwal.</a:t>
            </a:r>
            <a:endParaRPr lang="en-US" altLang="en-US" sz="2400">
              <a:ln/>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99720" y="875030"/>
            <a:ext cx="8625840" cy="5325110"/>
          </a:xfrm>
        </p:spPr>
        <p:txBody>
          <a:bodyPr>
            <a:normAutofit lnSpcReduction="10000"/>
          </a:bodyPr>
          <a:p>
            <a:pPr algn="just"/>
            <a:r>
              <a:rPr lang="en-US">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rPr>
              <a:t>PERJANJIAN ASURANSI</a:t>
            </a:r>
            <a:endParaRPr lang="en-US">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defTabSz="914400">
              <a:lnSpc>
                <a:spcPct val="100000"/>
              </a:lnSpc>
              <a:tabLst>
                <a:tab pos="2865120" algn="l"/>
              </a:tabLst>
            </a:pPr>
            <a:endParaRPr lang="en-US">
              <a:ln/>
              <a:solidFill>
                <a:schemeClr val="tx1"/>
              </a:solidFill>
              <a:effectLst/>
              <a:latin typeface="Bookman Old Style" panose="02050604050505020204" charset="0"/>
              <a:cs typeface="Bookman Old Style" panose="02050604050505020204" charset="0"/>
            </a:endParaRPr>
          </a:p>
          <a:p>
            <a:pPr algn="just"/>
            <a:r>
              <a:rPr lang="en-US" sz="2000">
                <a:ln/>
                <a:solidFill>
                  <a:schemeClr val="tx1"/>
                </a:solidFill>
                <a:effectLst/>
                <a:latin typeface="Bookman Old Style" panose="02050604050505020204" charset="0"/>
                <a:cs typeface="Bookman Old Style" panose="02050604050505020204" charset="0"/>
              </a:rPr>
              <a:t>Kontrak asuransi harus mengikuti persyaratan umum pembuatan kontrak yaitu harus memenuhi usnur sebuah kontrak, adanya hak dan kewajiban dan adanya pihak dalam kontrak. Kontrak asuransi harus berisi:</a:t>
            </a:r>
            <a:endParaRPr lang="en-US" sz="2000">
              <a:ln/>
              <a:solidFill>
                <a:schemeClr val="tx1"/>
              </a:solidFill>
              <a:effectLst/>
              <a:latin typeface="Bookman Old Style" panose="02050604050505020204" charset="0"/>
              <a:cs typeface="Bookman Old Style" panose="02050604050505020204" charset="0"/>
            </a:endParaRPr>
          </a:p>
          <a:p>
            <a:pPr marL="342900" indent="-342900" algn="just">
              <a:buFont typeface="Wingdings" panose="05000000000000000000" charset="0"/>
              <a:buChar char="§"/>
            </a:pPr>
            <a:r>
              <a:rPr lang="en-US" sz="2000">
                <a:ln/>
                <a:solidFill>
                  <a:schemeClr val="tx1"/>
                </a:solidFill>
                <a:effectLst/>
                <a:latin typeface="Bookman Old Style" panose="02050604050505020204" charset="0"/>
                <a:cs typeface="Bookman Old Style" panose="02050604050505020204" charset="0"/>
              </a:rPr>
              <a:t>Pengajuan apikasi asuransi: membeli asuransi kpd penanggung</a:t>
            </a:r>
            <a:endParaRPr lang="en-US" sz="2000">
              <a:ln/>
              <a:solidFill>
                <a:schemeClr val="tx1"/>
              </a:solidFill>
              <a:effectLst/>
              <a:latin typeface="Bookman Old Style" panose="02050604050505020204" charset="0"/>
              <a:cs typeface="Bookman Old Style" panose="02050604050505020204" charset="0"/>
            </a:endParaRPr>
          </a:p>
          <a:p>
            <a:pPr marL="342900" indent="-342900" algn="just">
              <a:buFont typeface="Wingdings" panose="05000000000000000000" charset="0"/>
              <a:buChar char="§"/>
            </a:pPr>
            <a:r>
              <a:rPr lang="en-US" sz="2000">
                <a:ln/>
                <a:solidFill>
                  <a:schemeClr val="tx1"/>
                </a:solidFill>
                <a:effectLst/>
                <a:latin typeface="Bookman Old Style" panose="02050604050505020204" charset="0"/>
                <a:cs typeface="Bookman Old Style" panose="02050604050505020204" charset="0"/>
              </a:rPr>
              <a:t>Tanggal efektig: tanggal dimulainya pertanggungan atara pihak tertanggung dan perusahaan asuransi</a:t>
            </a:r>
            <a:endParaRPr lang="en-US" sz="2000">
              <a:ln/>
              <a:solidFill>
                <a:schemeClr val="tx1"/>
              </a:solidFill>
              <a:effectLst/>
              <a:latin typeface="Bookman Old Style" panose="02050604050505020204" charset="0"/>
              <a:cs typeface="Bookman Old Style" panose="02050604050505020204" charset="0"/>
            </a:endParaRPr>
          </a:p>
          <a:p>
            <a:pPr marL="342900" indent="-342900" algn="just">
              <a:buFont typeface="Wingdings" panose="05000000000000000000" charset="0"/>
              <a:buChar char="§"/>
            </a:pPr>
            <a:r>
              <a:rPr lang="en-US" sz="2000">
                <a:ln/>
                <a:solidFill>
                  <a:schemeClr val="tx1"/>
                </a:solidFill>
                <a:effectLst/>
                <a:latin typeface="Bookman Old Style" panose="02050604050505020204" charset="0"/>
                <a:cs typeface="Bookman Old Style" panose="02050604050505020204" charset="0"/>
              </a:rPr>
              <a:t>Ketentuan dan Klausula Asuransi</a:t>
            </a:r>
            <a:endParaRPr lang="en-US" sz="2000">
              <a:ln/>
              <a:solidFill>
                <a:schemeClr val="tx1"/>
              </a:solidFill>
              <a:effectLst/>
              <a:latin typeface="Bookman Old Style" panose="02050604050505020204" charset="0"/>
              <a:cs typeface="Bookman Old Style" panose="02050604050505020204" charset="0"/>
            </a:endParaRPr>
          </a:p>
          <a:p>
            <a:pPr marL="342900" indent="-342900" algn="just">
              <a:buFont typeface="Wingdings" panose="05000000000000000000" charset="0"/>
              <a:buChar char="§"/>
            </a:pPr>
            <a:r>
              <a:rPr lang="en-US" sz="2000">
                <a:ln/>
                <a:solidFill>
                  <a:schemeClr val="tx1"/>
                </a:solidFill>
                <a:effectLst/>
                <a:latin typeface="Bookman Old Style" panose="02050604050505020204" charset="0"/>
                <a:cs typeface="Bookman Old Style" panose="02050604050505020204" charset="0"/>
              </a:rPr>
              <a:t>Penafsiran ketentuan kontrak: penafsiran yang tidak memihak kepada perusahaan asuransi</a:t>
            </a:r>
            <a:endParaRPr lang="en-US" sz="2000">
              <a:ln/>
              <a:solidFill>
                <a:schemeClr val="tx1"/>
              </a:solidFill>
              <a:effectLst/>
              <a:latin typeface="Bookman Old Style" panose="02050604050505020204" charset="0"/>
              <a:cs typeface="Bookman Old Style" panose="02050604050505020204" charset="0"/>
            </a:endParaRPr>
          </a:p>
          <a:p>
            <a:pPr marL="342900" indent="-342900" algn="just">
              <a:buFont typeface="Wingdings" panose="05000000000000000000" charset="0"/>
              <a:buChar char="§"/>
            </a:pPr>
            <a:r>
              <a:rPr lang="en-US" sz="2000">
                <a:ln/>
                <a:solidFill>
                  <a:schemeClr val="tx1"/>
                </a:solidFill>
                <a:effectLst/>
                <a:latin typeface="Bookman Old Style" panose="02050604050505020204" charset="0"/>
                <a:cs typeface="Bookman Old Style" panose="02050604050505020204" charset="0"/>
              </a:rPr>
              <a:t>Pembatalan: Ketentuan yang berisikan informasi kapan tertanggung membatalkan kontrak asuransi.</a:t>
            </a:r>
            <a:endParaRPr lang="en-US" sz="2000">
              <a:ln/>
              <a:solidFill>
                <a:schemeClr val="tx1"/>
              </a:solidFill>
              <a:effectLst/>
              <a:latin typeface="Bookman Old Style" panose="02050604050505020204" charset="0"/>
              <a:cs typeface="Bookman Old Style" panose="02050604050505020204" charset="0"/>
            </a:endParaRPr>
          </a:p>
          <a:p>
            <a:pPr marL="342900" indent="-342900" algn="just">
              <a:buFont typeface="Wingdings" panose="05000000000000000000" charset="0"/>
              <a:buChar char="§"/>
            </a:pPr>
            <a:r>
              <a:rPr lang="en-US" sz="2000">
                <a:ln/>
                <a:solidFill>
                  <a:schemeClr val="tx1"/>
                </a:solidFill>
                <a:effectLst/>
                <a:latin typeface="Bookman Old Style" panose="02050604050505020204" charset="0"/>
                <a:cs typeface="Bookman Old Style" panose="02050604050505020204" charset="0"/>
              </a:rPr>
              <a:t>Hak dan Kewajiban para pihak.</a:t>
            </a:r>
            <a:endParaRPr lang="en-US" sz="2000">
              <a:ln/>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defRPr/>
            </a:pPr>
            <a:endParaRPr kumimoji="0" lang="id-ID" sz="3600" b="1" i="0" u="none" strike="noStrike" kern="1200" cap="none" spc="0" normalizeH="0" baseline="0" noProof="0" dirty="0">
              <a:ln>
                <a:noFill/>
              </a:ln>
              <a:solidFill>
                <a:srgbClr val="C00000"/>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p:nvPr/>
        </p:nvSpPr>
        <p:spPr>
          <a:xfrm>
            <a:off x="324485" y="835660"/>
            <a:ext cx="7886700" cy="529082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just"/>
            <a:r>
              <a:rPr lang="en-US" altLang="en-US" dirty="0">
                <a:solidFill>
                  <a:schemeClr val="tx1"/>
                </a:solidFill>
                <a:effectLst/>
                <a:latin typeface="Bookman Old Style" panose="02050604050505020204" charset="0"/>
                <a:cs typeface="Bookman Old Style" panose="02050604050505020204" charset="0"/>
              </a:rPr>
              <a:t>Sejak berkembang nya perdagangan Internasional, laut tetap merupakan pilihan utama transportasi pengantaran barang dari satu daerah ke daerah lainnya. maupun dari satu negara ke negara lain. </a:t>
            </a:r>
            <a:endParaRPr lang="en-US" altLang="en-US" dirty="0">
              <a:solidFill>
                <a:schemeClr val="tx1"/>
              </a:solidFill>
              <a:effectLst/>
              <a:latin typeface="Bookman Old Style" panose="02050604050505020204" charset="0"/>
              <a:cs typeface="Bookman Old Style" panose="02050604050505020204" charset="0"/>
            </a:endParaRPr>
          </a:p>
          <a:p>
            <a:pPr algn="just"/>
            <a:endParaRPr lang="en-US" altLang="en-US" dirty="0">
              <a:solidFill>
                <a:schemeClr val="tx1"/>
              </a:solidFill>
              <a:effectLst/>
              <a:latin typeface="Bookman Old Style" panose="02050604050505020204" charset="0"/>
              <a:cs typeface="Bookman Old Style" panose="02050604050505020204" charset="0"/>
            </a:endParaRPr>
          </a:p>
          <a:p>
            <a:pPr algn="just"/>
            <a:r>
              <a:rPr lang="en-US" altLang="en-US" dirty="0">
                <a:solidFill>
                  <a:schemeClr val="tx1"/>
                </a:solidFill>
                <a:effectLst/>
                <a:latin typeface="Bookman Old Style" panose="02050604050505020204" charset="0"/>
                <a:cs typeface="Bookman Old Style" panose="02050604050505020204" charset="0"/>
              </a:rPr>
              <a:t>Besarnya volume barang yang dapat diangkut dan berkembangnya teknologi perkapalan merupakan alasan tetap dipilihnya laut sebagai moda transportasi utama dalam perdagangan internasional.</a:t>
            </a:r>
            <a:endParaRPr lang="en-US" altLang="en-US" dirty="0">
              <a:solidFill>
                <a:schemeClr val="tx1"/>
              </a:solidFill>
              <a:effectLst/>
              <a:latin typeface="Bookman Old Style" panose="02050604050505020204" charset="0"/>
              <a:cs typeface="Bookman Old Style" panose="02050604050505020204" charset="0"/>
            </a:endParaRPr>
          </a:p>
        </p:txBody>
      </p:sp>
      <p:sp>
        <p:nvSpPr>
          <p:cNvPr id="8" name="Text Box 7"/>
          <p:cNvSpPr txBox="1"/>
          <p:nvPr/>
        </p:nvSpPr>
        <p:spPr>
          <a:xfrm>
            <a:off x="4102100" y="297815"/>
            <a:ext cx="3048000" cy="368300"/>
          </a:xfrm>
          <a:prstGeom prst="rect">
            <a:avLst/>
          </a:prstGeom>
          <a:noFill/>
        </p:spPr>
        <p:txBody>
          <a:bodyPr wrap="square" rtlCol="0">
            <a:spAutoFit/>
          </a:bodyPr>
          <a:p>
            <a:endParaRPr lang="en-US"/>
          </a:p>
        </p:txBody>
      </p:sp>
    </p:spTree>
  </p:cSld>
  <p:clrMapOvr>
    <a:masterClrMapping/>
  </p:clrMapOvr>
  <p:transition spd="slow">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57175" y="840740"/>
            <a:ext cx="8446135" cy="5341620"/>
          </a:xfrm>
        </p:spPr>
        <p:txBody>
          <a:bodyPr>
            <a:scene3d>
              <a:camera prst="orthographicFront"/>
              <a:lightRig rig="threePt" dir="t"/>
            </a:scene3d>
          </a:bodyPr>
          <a:p>
            <a:pPr algn="just"/>
            <a:r>
              <a:rPr lang="en-US" sz="2400">
                <a:ln/>
                <a:solidFill>
                  <a:schemeClr val="tx1"/>
                </a:solidFill>
                <a:effectLst/>
                <a:latin typeface="Bookman Old Style" panose="02050604050505020204" charset="0"/>
                <a:cs typeface="Bookman Old Style" panose="02050604050505020204" charset="0"/>
              </a:rPr>
              <a:t>Penanggung dapat melakukan penolakan pembayaran yang diajukan oleh pihak tertanggung apabila:</a:t>
            </a:r>
            <a:endParaRPr lang="en-US" sz="2400">
              <a:ln/>
              <a:solidFill>
                <a:schemeClr val="tx1"/>
              </a:solidFill>
              <a:effectLst/>
              <a:latin typeface="Bookman Old Style" panose="02050604050505020204" charset="0"/>
              <a:cs typeface="Bookman Old Style" panose="02050604050505020204" charset="0"/>
            </a:endParaRPr>
          </a:p>
          <a:p>
            <a:pPr marL="457200" indent="-457200" algn="just">
              <a:buAutoNum type="arabicPeriod"/>
            </a:pPr>
            <a:r>
              <a:rPr lang="en-US" sz="2400">
                <a:ln/>
                <a:solidFill>
                  <a:schemeClr val="tx1"/>
                </a:solidFill>
                <a:effectLst/>
                <a:latin typeface="Bookman Old Style" panose="02050604050505020204" charset="0"/>
                <a:cs typeface="Bookman Old Style" panose="02050604050505020204" charset="0"/>
              </a:rPr>
              <a:t>Penipuan</a:t>
            </a:r>
            <a:endParaRPr lang="en-US" sz="2400">
              <a:ln/>
              <a:solidFill>
                <a:schemeClr val="tx1"/>
              </a:solidFill>
              <a:effectLst/>
              <a:latin typeface="Bookman Old Style" panose="02050604050505020204" charset="0"/>
              <a:cs typeface="Bookman Old Style" panose="02050604050505020204" charset="0"/>
            </a:endParaRPr>
          </a:p>
          <a:p>
            <a:pPr marL="457200" indent="-457200" algn="just">
              <a:buAutoNum type="arabicPeriod"/>
            </a:pPr>
            <a:r>
              <a:rPr lang="en-US" sz="2400">
                <a:ln/>
                <a:solidFill>
                  <a:schemeClr val="tx1"/>
                </a:solidFill>
                <a:effectLst/>
                <a:latin typeface="Bookman Old Style" panose="02050604050505020204" charset="0"/>
                <a:cs typeface="Bookman Old Style" panose="02050604050505020204" charset="0"/>
              </a:rPr>
              <a:t>Kurangnya faktor kepentingan yang dapat diasuransikan</a:t>
            </a:r>
            <a:endParaRPr lang="en-US" sz="2400">
              <a:ln/>
              <a:solidFill>
                <a:schemeClr val="tx1"/>
              </a:solidFill>
              <a:effectLst/>
              <a:latin typeface="Bookman Old Style" panose="02050604050505020204" charset="0"/>
              <a:cs typeface="Bookman Old Style" panose="02050604050505020204" charset="0"/>
            </a:endParaRPr>
          </a:p>
          <a:p>
            <a:pPr marL="457200" indent="-457200" algn="just">
              <a:buAutoNum type="arabicPeriod"/>
            </a:pPr>
            <a:r>
              <a:rPr lang="en-US" sz="2400">
                <a:ln/>
                <a:solidFill>
                  <a:schemeClr val="tx1"/>
                </a:solidFill>
                <a:effectLst/>
                <a:latin typeface="Bookman Old Style" panose="02050604050505020204" charset="0"/>
                <a:cs typeface="Bookman Old Style" panose="02050604050505020204" charset="0"/>
              </a:rPr>
              <a:t>Tindakan tidak sah yang dilakukan oleh tergugat</a:t>
            </a:r>
            <a:endParaRPr lang="en-US" sz="2400">
              <a:ln/>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4000" b="1"/>
              <a:t>	</a:t>
            </a:r>
            <a:endParaRPr lang="en-US" sz="4000" b="1"/>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altLang="id-ID" sz="4000" b="1">
                <a:sym typeface="Wingdings" panose="05000000000000000000" pitchFamily="2" charset="2"/>
              </a:rPr>
              <a:t>D.O.N.E</a:t>
            </a:r>
            <a:r>
              <a:rPr lang="id-ID" sz="4000" b="1"/>
              <a:t> </a:t>
            </a:r>
            <a:r>
              <a:rPr lang="id-ID" sz="4000" b="1">
                <a:sym typeface="Wingdings" panose="05000000000000000000" pitchFamily="2" charset="2"/>
              </a:rPr>
              <a:t></a:t>
            </a:r>
            <a:endParaRPr lang="id-ID" sz="4000" b="1">
              <a:sym typeface="Wingdings" panose="05000000000000000000" pitchFamily="2" charset="2"/>
            </a:endParaRPr>
          </a:p>
          <a:p>
            <a:r>
              <a:rPr lang="en-US" sz="4000" b="1" dirty="0"/>
              <a:t>TERIMA KASIIII</a:t>
            </a:r>
            <a:endParaRPr lang="en-US" sz="4000" b="1" dirty="0"/>
          </a:p>
        </p:txBody>
      </p:sp>
    </p:spTree>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20040" y="917575"/>
            <a:ext cx="8523605" cy="5446395"/>
          </a:xfrm>
        </p:spPr>
        <p:txBody>
          <a:bodyPr>
            <a:normAutofit fontScale="90000" lnSpcReduction="10000"/>
            <a:scene3d>
              <a:camera prst="orthographicFront"/>
              <a:lightRig rig="threePt" dir="t"/>
            </a:scene3d>
          </a:bodyPr>
          <a:p>
            <a:pPr algn="just"/>
            <a:r>
              <a:rPr lang="en-US" altLang="en-US">
                <a:solidFill>
                  <a:schemeClr val="tx1"/>
                </a:solidFill>
                <a:effectLst/>
                <a:latin typeface="Bookman Old Style" panose="02050604050505020204" charset="0"/>
                <a:cs typeface="Bookman Old Style" panose="02050604050505020204" charset="0"/>
              </a:rPr>
              <a:t>Asuransi pengangkutan laut, atau Marine Cargo Insurance adalah produk asuransi yang memberikan perlindungan terhadap risiko kerugian atau kerusakan barang selama proses pengiriman melalui jalur laut.</a:t>
            </a:r>
            <a:endParaRPr lang="en-US" altLang="en-US">
              <a:solidFill>
                <a:schemeClr val="tx1"/>
              </a:solidFill>
              <a:effectLst/>
              <a:latin typeface="Bookman Old Style" panose="02050604050505020204" charset="0"/>
              <a:cs typeface="Bookman Old Style" panose="02050604050505020204" charset="0"/>
            </a:endParaRPr>
          </a:p>
          <a:p>
            <a:pPr algn="just"/>
            <a:r>
              <a:rPr lang="en-US" altLang="en-US">
                <a:solidFill>
                  <a:schemeClr val="tx1"/>
                </a:solidFill>
                <a:effectLst/>
                <a:latin typeface="Bookman Old Style" panose="02050604050505020204" charset="0"/>
                <a:cs typeface="Bookman Old Style" panose="02050604050505020204" charset="0"/>
              </a:rPr>
              <a:t>Pengertian</a:t>
            </a:r>
            <a:endParaRPr lang="en-US" altLang="en-US">
              <a:solidFill>
                <a:schemeClr val="tx1"/>
              </a:solidFill>
              <a:effectLst/>
              <a:latin typeface="Bookman Old Style" panose="02050604050505020204" charset="0"/>
              <a:cs typeface="Bookman Old Style" panose="02050604050505020204" charset="0"/>
            </a:endParaRPr>
          </a:p>
          <a:p>
            <a:pPr algn="just"/>
            <a:endParaRPr lang="en-US" altLang="en-US">
              <a:solidFill>
                <a:schemeClr val="tx1"/>
              </a:solidFill>
              <a:effectLst/>
              <a:latin typeface="Bookman Old Style" panose="02050604050505020204" charset="0"/>
              <a:cs typeface="Bookman Old Style" panose="02050604050505020204" charset="0"/>
            </a:endParaRPr>
          </a:p>
          <a:p>
            <a:pPr algn="just"/>
            <a:r>
              <a:rPr lang="en-US" altLang="en-US">
                <a:solidFill>
                  <a:schemeClr val="tx1"/>
                </a:solidFill>
                <a:effectLst/>
                <a:latin typeface="Bookman Old Style" panose="02050604050505020204" charset="0"/>
                <a:cs typeface="Bookman Old Style" panose="02050604050505020204" charset="0"/>
              </a:rPr>
              <a:t>Merupakan jenis asuransi yang dirancang untuk melindungi barang-barang yang diangkut melalui kapal laut. Asuransi ini memberikan jaminan terhadap risiko yang mungkin terjadi selama pelayaran, seperti kerusakan atau kehilangan barang akibat kecelakaan, cuaca buruk, atau risiko lainnya yang tidak terduga.</a:t>
            </a:r>
            <a:endParaRPr lang="en-US" altLang="en-US">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17170" y="847090"/>
            <a:ext cx="8565515" cy="5367020"/>
          </a:xfrm>
        </p:spPr>
        <p:txBody>
          <a:bodyPr>
            <a:noAutofit/>
          </a:bodyPr>
          <a:p>
            <a:pPr algn="just">
              <a:buFont typeface="+mj-lt"/>
            </a:pPr>
            <a:r>
              <a:rPr lang="en-US" altLang="en-US" sz="2500">
                <a:solidFill>
                  <a:schemeClr val="tx1"/>
                </a:solidFill>
                <a:effectLst/>
                <a:latin typeface="Bookman Old Style" panose="02050604050505020204" charset="0"/>
                <a:cs typeface="Bookman Old Style" panose="02050604050505020204" charset="0"/>
              </a:rPr>
              <a:t>Marine insurance memiliki peran penting dalam mengurangi kerugian finansial bagi perusahaan yang terlibat dalam pengangkutan barang internasional.</a:t>
            </a:r>
            <a:endParaRPr lang="en-US" altLang="en-US" sz="2500">
              <a:solidFill>
                <a:schemeClr val="tx1"/>
              </a:solidFill>
              <a:effectLst/>
              <a:latin typeface="Bookman Old Style" panose="02050604050505020204" charset="0"/>
              <a:cs typeface="Bookman Old Style" panose="02050604050505020204" charset="0"/>
            </a:endParaRPr>
          </a:p>
          <a:p>
            <a:pPr algn="just">
              <a:buFont typeface="+mj-lt"/>
            </a:pPr>
            <a:endParaRPr lang="en-US" altLang="en-US" sz="2500">
              <a:solidFill>
                <a:schemeClr val="tx1"/>
              </a:solidFill>
              <a:effectLst/>
              <a:latin typeface="Bookman Old Style" panose="02050604050505020204" charset="0"/>
              <a:cs typeface="Bookman Old Style" panose="02050604050505020204" charset="0"/>
            </a:endParaRPr>
          </a:p>
          <a:p>
            <a:pPr algn="just">
              <a:buFont typeface="+mj-lt"/>
            </a:pPr>
            <a:r>
              <a:rPr lang="en-US" altLang="en-US" sz="2500">
                <a:solidFill>
                  <a:schemeClr val="tx1"/>
                </a:solidFill>
                <a:effectLst/>
                <a:latin typeface="Bookman Old Style" panose="02050604050505020204" charset="0"/>
                <a:cs typeface="Bookman Old Style" panose="02050604050505020204" charset="0"/>
              </a:rPr>
              <a:t>Dengan risiko kelautan yang kompleks, seperti cuaca buruk atau kesalahan teknis pada kapal pengangkut barang, perlindungan ini menjadi solusi yang efektif untuk menjamin keamanan aset Anda. Selain itu, marine insurance membantu memastikan kelangsungan operasional perusahaan dengan memitigasi potensi kerugian yang mungkin muncul selama perjalanan.</a:t>
            </a:r>
            <a:endParaRPr lang="en-US" altLang="en-US" sz="2500">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169545" y="752475"/>
            <a:ext cx="8749030" cy="5541010"/>
          </a:xfrm>
        </p:spPr>
        <p:txBody>
          <a:bodyPr>
            <a:normAutofit lnSpcReduction="10000"/>
            <a:scene3d>
              <a:camera prst="orthographicFront"/>
              <a:lightRig rig="threePt" dir="t"/>
            </a:scene3d>
          </a:bodyPr>
          <a:p>
            <a:pPr algn="just"/>
            <a:r>
              <a:rPr lang="en-US">
                <a:ln/>
                <a:solidFill>
                  <a:schemeClr val="tx1"/>
                </a:solidFill>
                <a:effectLst/>
                <a:latin typeface="Bookman Old Style" panose="02050604050505020204" charset="0"/>
                <a:cs typeface="Bookman Old Style" panose="02050604050505020204" charset="0"/>
              </a:rPr>
              <a:t>Asuransi laut berhubungan dengan bermacam-macam hal, diantaranya adalah kehilangan kapal, barang, uang tambang, keuntungan yang diantisipasi atau kepentingan yang dapat diasuransikan lainnya.</a:t>
            </a:r>
            <a:endParaRPr lang="en-US">
              <a:ln/>
              <a:solidFill>
                <a:schemeClr val="tx1"/>
              </a:solidFill>
              <a:effectLst/>
              <a:latin typeface="Bookman Old Style" panose="02050604050505020204" charset="0"/>
              <a:cs typeface="Bookman Old Style" panose="02050604050505020204" charset="0"/>
            </a:endParaRPr>
          </a:p>
          <a:p>
            <a:pPr algn="just"/>
            <a:endParaRPr lang="en-US">
              <a:ln/>
              <a:solidFill>
                <a:schemeClr val="tx1"/>
              </a:solidFill>
              <a:effectLst/>
              <a:latin typeface="Bookman Old Style" panose="02050604050505020204" charset="0"/>
              <a:cs typeface="Bookman Old Style" panose="02050604050505020204" charset="0"/>
            </a:endParaRPr>
          </a:p>
          <a:p>
            <a:pPr algn="just"/>
            <a:r>
              <a:rPr lang="en-US">
                <a:ln/>
                <a:solidFill>
                  <a:schemeClr val="tx1"/>
                </a:solidFill>
                <a:effectLst/>
                <a:latin typeface="Bookman Old Style" panose="02050604050505020204" charset="0"/>
                <a:cs typeface="Bookman Old Style" panose="02050604050505020204" charset="0"/>
              </a:rPr>
              <a:t>Misalnya berbagai macam bahaya dan perjalanan yang dihubungkan dengan navigasi sebagai contoh bahaya laut, api, tabrakan, pembajakan, pencurian, penyitaan, pembatasan.</a:t>
            </a:r>
            <a:endParaRPr lang="en-US">
              <a:ln/>
              <a:solidFill>
                <a:schemeClr val="tx1"/>
              </a:solidFill>
              <a:effectLst/>
              <a:latin typeface="Bookman Old Style" panose="02050604050505020204" charset="0"/>
              <a:cs typeface="Bookman Old Style" panose="02050604050505020204" charset="0"/>
            </a:endParaRPr>
          </a:p>
          <a:p>
            <a:pPr algn="just"/>
            <a:endParaRPr lang="en-US">
              <a:ln/>
              <a:solidFill>
                <a:schemeClr val="tx1"/>
              </a:solidFill>
              <a:effectLst/>
              <a:latin typeface="Bookman Old Style" panose="02050604050505020204" charset="0"/>
              <a:cs typeface="Bookman Old Style" panose="02050604050505020204" charset="0"/>
            </a:endParaRPr>
          </a:p>
          <a:p>
            <a:pPr algn="just"/>
            <a:r>
              <a:rPr lang="en-US">
                <a:ln/>
                <a:solidFill>
                  <a:schemeClr val="tx1"/>
                </a:solidFill>
                <a:effectLst/>
                <a:latin typeface="Bookman Old Style" panose="02050604050505020204" charset="0"/>
                <a:cs typeface="Bookman Old Style" panose="02050604050505020204" charset="0"/>
              </a:rPr>
              <a:t>Tidak hanya terbatas di laut, tapi juga pada jalur sungai dan danau.</a:t>
            </a:r>
            <a:endParaRPr lang="en-US">
              <a:ln/>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01295" y="904240"/>
            <a:ext cx="8606790" cy="5389245"/>
          </a:xfrm>
        </p:spPr>
        <p:txBody>
          <a:bodyPr>
            <a:normAutofit lnSpcReduction="20000"/>
          </a:bodyPr>
          <a:p>
            <a:pPr algn="just">
              <a:buFont typeface="+mj-lt"/>
            </a:pPr>
            <a:r>
              <a:rPr lang="en-US" altLang="en-US" sz="240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rPr>
              <a:t>Sejarah Asuransi Pengangkutan Laut</a:t>
            </a:r>
            <a:endParaRPr lang="en-US" altLang="en-US" sz="240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buFont typeface="+mj-lt"/>
            </a:pPr>
            <a:endParaRPr lang="en-US" altLang="en-US" sz="2400">
              <a:solidFill>
                <a:schemeClr val="tx1"/>
              </a:solidFill>
              <a:effectLst/>
              <a:latin typeface="Bookman Old Style" panose="02050604050505020204" charset="0"/>
              <a:cs typeface="Bookman Old Style" panose="02050604050505020204" charset="0"/>
            </a:endParaRPr>
          </a:p>
          <a:p>
            <a:pPr algn="just">
              <a:buFont typeface="+mj-lt"/>
            </a:pPr>
            <a:r>
              <a:rPr lang="en-US" altLang="en-US" sz="2400">
                <a:solidFill>
                  <a:schemeClr val="tx1"/>
                </a:solidFill>
                <a:effectLst/>
                <a:latin typeface="Bookman Old Style" panose="02050604050505020204" charset="0"/>
                <a:cs typeface="Bookman Old Style" panose="02050604050505020204" charset="0"/>
              </a:rPr>
              <a:t>Secara umum, asuransi laut tidak diketahui pasti kapan dikenal di peradaban dunia. Namun, secara perspektif historis, asuransi laut dianggap sebagai bentuk pertanggungan yang paling tua yang sudah dikenal oleh berbagai bangsa di dunia (Abad 9).</a:t>
            </a:r>
            <a:endParaRPr lang="en-US" altLang="en-US" sz="2400">
              <a:solidFill>
                <a:schemeClr val="tx1"/>
              </a:solidFill>
              <a:effectLst/>
              <a:latin typeface="Bookman Old Style" panose="02050604050505020204" charset="0"/>
              <a:cs typeface="Bookman Old Style" panose="02050604050505020204" charset="0"/>
            </a:endParaRPr>
          </a:p>
          <a:p>
            <a:pPr algn="just">
              <a:buFont typeface="+mj-lt"/>
            </a:pPr>
            <a:endParaRPr lang="en-US" altLang="en-US" sz="2400">
              <a:solidFill>
                <a:schemeClr val="tx1"/>
              </a:solidFill>
              <a:effectLst/>
              <a:latin typeface="Bookman Old Style" panose="02050604050505020204" charset="0"/>
              <a:cs typeface="Bookman Old Style" panose="02050604050505020204" charset="0"/>
            </a:endParaRPr>
          </a:p>
          <a:p>
            <a:pPr algn="just">
              <a:buFont typeface="+mj-lt"/>
            </a:pPr>
            <a:r>
              <a:rPr lang="en-US" altLang="en-US" sz="2400">
                <a:solidFill>
                  <a:schemeClr val="tx1"/>
                </a:solidFill>
                <a:effectLst/>
                <a:latin typeface="Bookman Old Style" panose="02050604050505020204" charset="0"/>
                <a:cs typeface="Bookman Old Style" panose="02050604050505020204" charset="0"/>
              </a:rPr>
              <a:t>Adanya Pratik Avarage umum dan asuransi laut berdasarkan Phoenician Maritime Law serta mulai di Perkenalkan Shipping Loan atau Bottomry Loan di zaman Yunani dan Romawi kuno. Dimana pada zaman tersebut perlindungan kerangka kapal (bottom).</a:t>
            </a:r>
            <a:r>
              <a:rPr lang="en-US" altLang="en-US" sz="2400">
                <a:solidFill>
                  <a:schemeClr val="tx1"/>
                </a:solidFill>
                <a:effectLst/>
                <a:latin typeface="Bookman Old Style" panose="02050604050505020204" charset="0"/>
                <a:cs typeface="Bookman Old Style" panose="02050604050505020204" charset="0"/>
                <a:sym typeface="+mn-ea"/>
              </a:rPr>
              <a:t>Bottomry Contract ini adalah suatu cara pembiayaan perdagangan yang mempunyai sifat khusus.</a:t>
            </a:r>
            <a:endParaRPr lang="en-US" altLang="en-US" sz="2400">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186690" y="794385"/>
            <a:ext cx="8658860" cy="5405755"/>
          </a:xfrm>
        </p:spPr>
        <p:txBody>
          <a:bodyPr>
            <a:noAutofit/>
            <a:scene3d>
              <a:camera prst="orthographicFront"/>
              <a:lightRig rig="threePt" dir="t"/>
            </a:scene3d>
          </a:bodyPr>
          <a:p>
            <a:pPr algn="just"/>
            <a:r>
              <a:rPr lang="en-US" altLang="en-US" sz="1800">
                <a:solidFill>
                  <a:schemeClr val="tx1"/>
                </a:solidFill>
                <a:effectLst/>
                <a:latin typeface="Bookman Old Style" panose="02050604050505020204" charset="0"/>
                <a:cs typeface="Bookman Old Style" panose="02050604050505020204" charset="0"/>
              </a:rPr>
              <a:t>Bottomry Contract ini merupakan awal terbentuknya asuransi. Diriwayatkan sekitar tahun 2.250 SM bangsa Babylonia, yang hidup di daerah sungai Euphrat dan Tigris (sekarang wilayah Irak), pada waktu itu pedagang atau pemilik kapal dapat mengambil barang-barang dagangan untuk dijual ke tempat-tempat lain tanpa membayar harga barang tersebut terlebih dahulu.</a:t>
            </a:r>
            <a:endParaRPr lang="en-US" altLang="en-US" sz="1800">
              <a:solidFill>
                <a:schemeClr val="tx1"/>
              </a:solidFill>
              <a:effectLst/>
              <a:latin typeface="Bookman Old Style" panose="02050604050505020204" charset="0"/>
              <a:cs typeface="Bookman Old Style" panose="02050604050505020204" charset="0"/>
            </a:endParaRPr>
          </a:p>
          <a:p>
            <a:pPr algn="just"/>
            <a:endParaRPr lang="en-US" altLang="en-US" sz="1800">
              <a:solidFill>
                <a:schemeClr val="tx1"/>
              </a:solidFill>
              <a:effectLst/>
              <a:latin typeface="Bookman Old Style" panose="02050604050505020204" charset="0"/>
              <a:cs typeface="Bookman Old Style" panose="02050604050505020204" charset="0"/>
            </a:endParaRPr>
          </a:p>
          <a:p>
            <a:pPr algn="just"/>
            <a:r>
              <a:rPr lang="en-US" altLang="en-US" sz="1800">
                <a:solidFill>
                  <a:schemeClr val="tx1"/>
                </a:solidFill>
                <a:effectLst/>
                <a:latin typeface="Bookman Old Style" panose="02050604050505020204" charset="0"/>
                <a:cs typeface="Bookman Old Style" panose="02050604050505020204" charset="0"/>
              </a:rPr>
              <a:t>Namun mereka diwajibkan untuk membayarnya kelak dengan pembayaran bunganya dan ditambah pula dengan sejumlah uang sebagai imbalan atas resiko yang telah dipikul oleh pemberi barang. Akan tetapi jika ternyata barang-barang tersebut dirampok dalam perjalanan, maka para pedagang akan dibebaskan dari kewajiban tersebut.</a:t>
            </a:r>
            <a:endParaRPr lang="en-US" altLang="en-US" sz="1800">
              <a:solidFill>
                <a:schemeClr val="tx1"/>
              </a:solidFill>
              <a:effectLst/>
              <a:latin typeface="Bookman Old Style" panose="02050604050505020204" charset="0"/>
              <a:cs typeface="Bookman Old Style" panose="02050604050505020204" charset="0"/>
            </a:endParaRPr>
          </a:p>
          <a:p>
            <a:pPr algn="just"/>
            <a:endParaRPr lang="en-US" altLang="en-US" sz="1800">
              <a:solidFill>
                <a:schemeClr val="tx1"/>
              </a:solidFill>
              <a:effectLst/>
              <a:latin typeface="Bookman Old Style" panose="02050604050505020204" charset="0"/>
              <a:cs typeface="Bookman Old Style" panose="02050604050505020204" charset="0"/>
            </a:endParaRPr>
          </a:p>
          <a:p>
            <a:pPr algn="just"/>
            <a:r>
              <a:rPr lang="en-US" altLang="en-US" sz="1800">
                <a:solidFill>
                  <a:schemeClr val="tx1"/>
                </a:solidFill>
                <a:effectLst/>
                <a:latin typeface="Bookman Old Style" panose="02050604050505020204" charset="0"/>
                <a:cs typeface="Bookman Old Style" panose="02050604050505020204" charset="0"/>
              </a:rPr>
              <a:t>Pada tahun 215 sebelum Masehi, pemerintah Kerajaan Romawi diminta oleh para supplier perlengkapan dan perbekalan tentara Kerajaan untuk menerima suatu konsepsi pemberian perlindungan kepada mereka terhadap segala resiko kerugian yang mereka derita atas barang-barang mereka yang berada di kapal sebagai akibat daripada bahaya maritim/pelayaran seperti halnya serangan musuh dan badai.</a:t>
            </a:r>
            <a:endParaRPr lang="en-US" altLang="en-US" sz="1800">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66065" y="847090"/>
            <a:ext cx="8501380" cy="5271135"/>
          </a:xfrm>
        </p:spPr>
        <p:txBody>
          <a:bodyPr>
            <a:normAutofit fontScale="90000"/>
          </a:bodyPr>
          <a:p>
            <a:pPr algn="just"/>
            <a:r>
              <a:rPr lang="en-US" altLang="en-US">
                <a:ln w="22225">
                  <a:solidFill>
                    <a:schemeClr val="accent2"/>
                  </a:solidFill>
                  <a:prstDash val="solid"/>
                </a:ln>
                <a:solidFill>
                  <a:schemeClr val="accent2">
                    <a:lumMod val="40000"/>
                    <a:lumOff val="60000"/>
                  </a:schemeClr>
                </a:solidFill>
                <a:effectLst/>
                <a:latin typeface="Bookman Old Style" panose="02050604050505020204" charset="0"/>
                <a:cs typeface="Bookman Old Style" panose="02050604050505020204" charset="0"/>
              </a:rPr>
              <a:t>1. Peradaban Kuno (± 2250 SM) – Babylonia</a:t>
            </a:r>
            <a:endParaRPr lang="en-US" altLang="en-US">
              <a:ln w="22225">
                <a:solidFill>
                  <a:schemeClr val="accent2"/>
                </a:solidFill>
                <a:prstDash val="solid"/>
              </a:ln>
              <a:solidFill>
                <a:schemeClr val="accent2">
                  <a:lumMod val="40000"/>
                  <a:lumOff val="60000"/>
                </a:schemeClr>
              </a:solidFill>
              <a:effectLst/>
              <a:latin typeface="Bookman Old Style" panose="02050604050505020204" charset="0"/>
              <a:cs typeface="Bookman Old Style" panose="02050604050505020204" charset="0"/>
            </a:endParaRPr>
          </a:p>
          <a:p>
            <a:pPr algn="just"/>
            <a:r>
              <a:rPr lang="en-US" altLang="en-US">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rPr>
              <a:t>Konsep paling awal yang mirip dengan asuransi laut dikenal sebagai Bottomry Contract atau Bottomry Bond.</a:t>
            </a:r>
            <a:endParaRPr lang="en-US" altLang="en-US">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algn="just"/>
            <a:endParaRPr lang="en-US" altLang="en-US">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algn="just"/>
            <a:r>
              <a:rPr lang="en-US" altLang="en-US">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rPr>
              <a:t>Dalam praktik ini, nakhoda atau pemilik kapal bisa meminjam uang untuk biaya perjalanan. Jika kapal tenggelam atau gagal kembali, pinjaman tersebut dianggap hangus. Namun jika kapal selamat, pinjaman harus dibayar kembali dengan bunga tinggi. Bahwa praktik ini sudah dikenal sejak 2250 SM oleh bangsa Babylonia</a:t>
            </a:r>
            <a:endParaRPr lang="en-US" altLang="en-US">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153670" y="687705"/>
            <a:ext cx="8702040" cy="5542915"/>
          </a:xfrm>
        </p:spPr>
        <p:txBody>
          <a:bodyPr>
            <a:normAutofit fontScale="80000"/>
          </a:bodyPr>
          <a:p>
            <a:pPr algn="just"/>
            <a:r>
              <a:rPr lang="en-US" altLang="en-US">
                <a:ln w="22225">
                  <a:solidFill>
                    <a:schemeClr val="accent2"/>
                  </a:solidFill>
                  <a:prstDash val="solid"/>
                </a:ln>
                <a:solidFill>
                  <a:schemeClr val="accent2">
                    <a:lumMod val="40000"/>
                    <a:lumOff val="60000"/>
                  </a:schemeClr>
                </a:solidFill>
                <a:effectLst/>
                <a:latin typeface="Bookman Old Style" panose="02050604050505020204" charset="0"/>
                <a:cs typeface="Bookman Old Style" panose="02050604050505020204" charset="0"/>
              </a:rPr>
              <a:t>2. Yunani &amp; Romawi Kuno</a:t>
            </a:r>
            <a:endParaRPr lang="en-US" altLang="en-US">
              <a:ln w="22225">
                <a:solidFill>
                  <a:schemeClr val="accent2"/>
                </a:solidFill>
                <a:prstDash val="solid"/>
              </a:ln>
              <a:solidFill>
                <a:schemeClr val="accent2">
                  <a:lumMod val="40000"/>
                  <a:lumOff val="60000"/>
                </a:schemeClr>
              </a:solidFill>
              <a:effectLst/>
              <a:latin typeface="Bookman Old Style" panose="02050604050505020204" charset="0"/>
              <a:cs typeface="Bookman Old Style" panose="02050604050505020204" charset="0"/>
            </a:endParaRPr>
          </a:p>
          <a:p>
            <a:pPr algn="just"/>
            <a:r>
              <a:rPr lang="en-US" altLang="en-US">
                <a:solidFill>
                  <a:schemeClr val="tx1"/>
                </a:solidFill>
                <a:effectLst/>
                <a:latin typeface="Bookman Old Style" panose="02050604050505020204" charset="0"/>
                <a:cs typeface="Bookman Old Style" panose="02050604050505020204" charset="0"/>
              </a:rPr>
              <a:t>Pada masa ini, konsep bottomry berkembang lebih sistematis. Para pedagang yang melakukan pelayaran jarak jauh menggunakan kontrak serupa untuk mengurangi risiko kerugian akibat badai, perompak, atau kecelakaan laut.</a:t>
            </a:r>
            <a:endParaRPr lang="en-US" altLang="en-US">
              <a:solidFill>
                <a:schemeClr val="tx1"/>
              </a:solidFill>
              <a:effectLst/>
              <a:latin typeface="Bookman Old Style" panose="02050604050505020204" charset="0"/>
              <a:cs typeface="Bookman Old Style" panose="02050604050505020204" charset="0"/>
            </a:endParaRPr>
          </a:p>
          <a:p>
            <a:pPr algn="just"/>
            <a:r>
              <a:rPr lang="en-US" altLang="en-US">
                <a:solidFill>
                  <a:schemeClr val="tx1"/>
                </a:solidFill>
                <a:effectLst/>
                <a:latin typeface="Bookman Old Style" panose="02050604050505020204" charset="0"/>
                <a:cs typeface="Bookman Old Style" panose="02050604050505020204" charset="0"/>
              </a:rPr>
              <a:t>Asuransi pengangkutan laut dianggap sebagai salah satu jenis asuransi pertama yang dikembangkan manusia.</a:t>
            </a:r>
            <a:endParaRPr lang="en-US" altLang="en-US">
              <a:solidFill>
                <a:schemeClr val="tx1"/>
              </a:solidFill>
              <a:effectLst/>
              <a:latin typeface="Bookman Old Style" panose="02050604050505020204" charset="0"/>
              <a:cs typeface="Bookman Old Style" panose="02050604050505020204" charset="0"/>
            </a:endParaRPr>
          </a:p>
          <a:p>
            <a:pPr algn="just"/>
            <a:endParaRPr lang="en-US" altLang="en-US">
              <a:solidFill>
                <a:schemeClr val="tx1"/>
              </a:solidFill>
              <a:effectLst/>
              <a:latin typeface="Bookman Old Style" panose="02050604050505020204" charset="0"/>
              <a:cs typeface="Bookman Old Style" panose="02050604050505020204" charset="0"/>
            </a:endParaRPr>
          </a:p>
          <a:p>
            <a:pPr algn="just"/>
            <a:r>
              <a:rPr lang="en-US" altLang="en-US">
                <a:ln w="22225">
                  <a:solidFill>
                    <a:schemeClr val="accent2"/>
                  </a:solidFill>
                  <a:prstDash val="solid"/>
                </a:ln>
                <a:solidFill>
                  <a:schemeClr val="accent2">
                    <a:lumMod val="40000"/>
                    <a:lumOff val="60000"/>
                  </a:schemeClr>
                </a:solidFill>
                <a:effectLst/>
                <a:latin typeface="Bookman Old Style" panose="02050604050505020204" charset="0"/>
                <a:cs typeface="Bookman Old Style" panose="02050604050505020204" charset="0"/>
              </a:rPr>
              <a:t>3. Abad Pertengahan – Eropa</a:t>
            </a:r>
            <a:endParaRPr lang="en-US" altLang="en-US">
              <a:ln w="22225">
                <a:solidFill>
                  <a:schemeClr val="accent2"/>
                </a:solidFill>
                <a:prstDash val="solid"/>
              </a:ln>
              <a:solidFill>
                <a:schemeClr val="accent2">
                  <a:lumMod val="40000"/>
                  <a:lumOff val="60000"/>
                </a:schemeClr>
              </a:solidFill>
              <a:effectLst/>
              <a:latin typeface="Bookman Old Style" panose="02050604050505020204" charset="0"/>
              <a:cs typeface="Bookman Old Style" panose="02050604050505020204" charset="0"/>
            </a:endParaRPr>
          </a:p>
          <a:p>
            <a:pPr algn="just"/>
            <a:r>
              <a:rPr lang="en-US" altLang="en-US">
                <a:solidFill>
                  <a:schemeClr val="tx1"/>
                </a:solidFill>
                <a:effectLst/>
                <a:latin typeface="Bookman Old Style" panose="02050604050505020204" charset="0"/>
                <a:cs typeface="Bookman Old Style" panose="02050604050505020204" charset="0"/>
              </a:rPr>
              <a:t>Ketika perdagangan laut berkembang pesat, terutama di Italia (Genoa, Venesia), kontrak bottomry mulai berubah menjadi bentuk asuransi yang lebih modern.</a:t>
            </a:r>
            <a:endParaRPr lang="en-US" altLang="en-US">
              <a:solidFill>
                <a:schemeClr val="tx1"/>
              </a:solidFill>
              <a:effectLst/>
              <a:latin typeface="Bookman Old Style" panose="02050604050505020204" charset="0"/>
              <a:cs typeface="Bookman Old Style" panose="02050604050505020204" charset="0"/>
            </a:endParaRPr>
          </a:p>
          <a:p>
            <a:pPr algn="just"/>
            <a:r>
              <a:rPr lang="en-US" altLang="en-US">
                <a:solidFill>
                  <a:schemeClr val="tx1"/>
                </a:solidFill>
                <a:effectLst/>
                <a:latin typeface="Bookman Old Style" panose="02050604050505020204" charset="0"/>
                <a:cs typeface="Bookman Old Style" panose="02050604050505020204" charset="0"/>
              </a:rPr>
              <a:t>Pedagang membayar premi kepada penjamin, dan penjamin akan mengganti kerugian jika kapal atau muatan hilang.</a:t>
            </a:r>
            <a:endParaRPr lang="en-US" altLang="en-US">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tags/tag1.xml><?xml version="1.0" encoding="utf-8"?>
<p:tagLst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2.xml><?xml version="1.0" encoding="utf-8"?>
<p:tagLst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3.xml><?xml version="1.0" encoding="utf-8"?>
<p:tagLst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10405</Words>
  <Application>WPS Presentation</Application>
  <PresentationFormat>On-screen Show (4:3)</PresentationFormat>
  <Paragraphs>148</Paragraphs>
  <Slides>21</Slides>
  <Notes>5</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21</vt:i4>
      </vt:variant>
    </vt:vector>
  </HeadingPairs>
  <TitlesOfParts>
    <vt:vector size="33" baseType="lpstr">
      <vt:lpstr>Arial</vt:lpstr>
      <vt:lpstr>SimSun</vt:lpstr>
      <vt:lpstr>Wingdings</vt:lpstr>
      <vt:lpstr>Calibri</vt:lpstr>
      <vt:lpstr>Times New Roman</vt:lpstr>
      <vt:lpstr>Cambria</vt:lpstr>
      <vt:lpstr>Bookman Old Style</vt:lpstr>
      <vt:lpstr>Microsoft YaHei</vt:lpstr>
      <vt:lpstr>Arial Unicode MS</vt:lpstr>
      <vt:lpstr>Book Antiqua</vt:lpstr>
      <vt:lpstr>Wingdings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IBI Darmajaya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ines septia</cp:lastModifiedBy>
  <cp:revision>729</cp:revision>
  <cp:lastPrinted>2017-08-29T02:54:00Z</cp:lastPrinted>
  <dcterms:created xsi:type="dcterms:W3CDTF">2010-04-18T12:06:00Z</dcterms:created>
  <dcterms:modified xsi:type="dcterms:W3CDTF">2025-12-16T16:09:12Z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D43F698B73E349759D2FC07D25A067B1_12</vt:lpwstr>
  </property>
  <property fmtid="{D5CDD505-2E9C-101B-9397-08002B2CF9AE}" pid="3" name="KSOProductBuildVer">
    <vt:lpwstr>1033-12.2.0.23155</vt:lpwstr>
  </property>
</Properties>
</file>