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54" r:id="rId3"/>
    <p:sldId id="358" r:id="rId4"/>
    <p:sldId id="387" r:id="rId5"/>
    <p:sldId id="427" r:id="rId6"/>
    <p:sldId id="428" r:id="rId7"/>
    <p:sldId id="429" r:id="rId8"/>
    <p:sldId id="430" r:id="rId9"/>
    <p:sldId id="419" r:id="rId10"/>
    <p:sldId id="431" r:id="rId11"/>
    <p:sldId id="432" r:id="rId12"/>
    <p:sldId id="433" r:id="rId13"/>
    <p:sldId id="434" r:id="rId14"/>
    <p:sldId id="420" r:id="rId15"/>
    <p:sldId id="421" r:id="rId16"/>
    <p:sldId id="435" r:id="rId17"/>
    <p:sldId id="300" r:id="rId18"/>
  </p:sldIdLst>
  <p:sldSz cx="9144000" cy="6858000" type="screen4x3"/>
  <p:notesSz cx="7045325" cy="9345613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  <p:cmAuthor id="3" name="ADT" initials="A" lastIdx="1" clrIdx="2">
    <p:extLst>
      <p:ext uri="{19B8F6BF-5375-455C-9EA6-DF929625EA0E}">
        <p15:presenceInfo xmlns:p15="http://schemas.microsoft.com/office/powerpoint/2012/main" userId="AD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82273" autoAdjust="0"/>
  </p:normalViewPr>
  <p:slideViewPr>
    <p:cSldViewPr>
      <p:cViewPr varScale="1">
        <p:scale>
          <a:sx n="55" d="100"/>
          <a:sy n="55" d="100"/>
        </p:scale>
        <p:origin x="190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E138D-7786-98CE-775A-43D10FBBA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142E2E-C000-1C9A-F031-E8E59BB55E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D8BED7-843E-A299-9E32-22F2E061D8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B1DDE-F6E8-7E4D-EA2E-1A751BB3D51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12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EA224-0009-DA6F-E76D-D9E3BFB9D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B4BD18-386A-A036-1941-D5B14C7AD7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CEA38B-0079-78A3-8E6B-57EB7B9E3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74853-A28F-9463-ACEC-41C42AF7ACD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45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CC141-82BC-3E93-2544-9C0DE14FE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22DF12-6B55-47D8-1D93-323E02A615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D487E5-62B8-1164-F6F5-618D9419F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C64C0-53BE-A0E5-84DA-30C82C78831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58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5B96D-887E-F6F1-D236-DB6A8295A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49C90F-650B-7290-FD2F-775CA15B07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3D6089-E553-A9B0-3CB1-F909BCF92F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2661D-B9B6-2655-9E00-D81D94FE345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28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5FB33-EE7E-10CF-068C-3EA59332B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5BC7DC-14A6-CB08-D8AC-C072A9AECD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E2DE0A-EF36-2C44-6092-E32446A231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DADEF-2C92-AE3A-6F4F-B578C18CCF4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26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3CB60-3C94-D468-2226-587F9CB74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5BA678-BD2B-7DE1-9BD6-9B6A846DD0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63AE98-3B08-07AD-2B34-8327FDD6E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EDBDB-004B-EC5E-A398-A30BC2C7BC6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41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47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3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B4173-13DA-E5A6-B315-47FE04C3F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971816-FC5A-2898-FD8C-EAB7CDC602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787165-1F90-75C3-EE4D-77A4C372A5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33EBA-C2DF-1D68-3077-32855387A5A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91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62193-F83C-0F2C-E86F-BB9750EA3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B8AC26-70F0-EC95-80EE-7ABDF2C449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54E0DE-EA45-92B9-0D17-E94B122236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6A88A-BE6B-2ED2-D6A5-048EB50A88B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2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6C82F-F785-12CF-A03A-330E15595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5DF37F-91B3-BDEC-C40D-6AB3F6F080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04FE31-82B1-EF1A-ED24-20A056313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D08AF-A212-253A-DB41-555A6059D9D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37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E5A31-54AC-63A0-98BD-A3046655E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108EF8-315E-67BD-0563-FEBF33B99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9B79DD-3677-07ED-C773-EE14FA826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34204-3487-8F51-890C-5E0A01C41B3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21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15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6B5B2-E210-BFB1-DD99-02378585B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D4C29D-2ECC-2DAC-8799-B8214C9F81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ED4405-DDC6-951F-3E1D-2D15B5348F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1E4CD-C1E2-6E14-5836-B17FCA5B9DE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36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PAR23414 – Operasional Restoran dan Bar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PAR23414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Operasional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Restoran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dan Bar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naindonesianaspaces.sgp1.cdn.digitaloceanspaces.com/2024/00doc/Laporan%20Dana%20Indonesiana_allbeneficiaries_less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ublethedonation.com/companies-that-donate-to-nonprofit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Global+Youth+Grant+Scheme&amp;oq=grant+&amp;gs_lcrp=EgZjaHJvbWUqCAgAEEUYJxg7MggIABBFGCcYOzIICAEQRRgnGDsyBggCEEUYQDIGCAMQRRg5MgcIBBAAGIAEMgcIBRAAGIAEMgYIBhBFGDwyBggHEEUYPNIBCTEwNTM2ajBqN6gCCLACAfEFu98uSXvOVOzxBbvfLkl7zlTs&amp;sourceid=chrome&amp;ie=UTF-8&amp;mstk=AUtExfBLFQGaLViHFE9Ei72r9AtW0U0WYWs__WRnLJWhlzJWTMukdDwlRlYgP7mrGMoRp62rNIUaw8p3kI1E1kcB5zmfEAigLwGGFP988Vdg3-Uerp2oWnfLXxVZEaKwlkT65WwCgmIzIlDm_wvXHbphs4yvQCz7qjfDk3dTHfCcvaISp0s&amp;csui=3&amp;ved=2ahUKEwjKmcy14LWRAxUZyzQHHYyIETEQgK4QegQIAxAB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search?q=International+Fund+for+Cultural+Diversity+%28IFCD%29&amp;oq=grant+&amp;gs_lcrp=EgZjaHJvbWUqCAgAEEUYJxg7MggIABBFGCcYOzIICAEQRRgnGDsyBggCEEUYQDIGCAMQRRg5MgcIBBAAGIAEMgcIBRAAGIAEMgYIBhBFGDwyBggHEEUYPNIBCTEwNTM2ajBqN6gCCLACAfEFu98uSXvOVOzxBbvfLkl7zlTs&amp;sourceid=chrome&amp;ie=UTF-8&amp;mstk=AUtExfBLFQGaLViHFE9Ei72r9AtW0U0WYWs__WRnLJWhlzJWTMukdDwlRlYgP7mrGMoRp62rNIUaw8p3kI1E1kcB5zmfEAigLwGGFP988Vdg3-Uerp2oWnfLXxVZEaKwlkT65WwCgmIzIlDm_wvXHbphs4yvQCz7qjfDk3dTHfCcvaISp0s&amp;csui=3&amp;ved=2ahUKEwjKmcy14LWRAxUZyzQHHYyIETEQgK4QegQIAxAJ" TargetMode="External"/><Relationship Id="rId4" Type="http://schemas.openxmlformats.org/officeDocument/2006/relationships/hyperlink" Target="https://www.google.com/search?q=Prize+for+Girls+and+Women%27s+Education&amp;oq=grant+&amp;gs_lcrp=EgZjaHJvbWUqCAgAEEUYJxg7MggIABBFGCcYOzIICAEQRRgnGDsyBggCEEUYQDIGCAMQRRg5MgcIBBAAGIAEMgcIBRAAGIAEMgYIBhBFGDwyBggHEEUYPNIBCTEwNTM2ajBqN6gCCLACAfEFu98uSXvOVOzxBbvfLkl7zlTs&amp;sourceid=chrome&amp;ie=UTF-8&amp;mstk=AUtExfBLFQGaLViHFE9Ei72r9AtW0U0WYWs__WRnLJWhlzJWTMukdDwlRlYgP7mrGMoRp62rNIUaw8p3kI1E1kcB5zmfEAigLwGGFP988Vdg3-Uerp2oWnfLXxVZEaKwlkT65WwCgmIzIlDm_wvXHbphs4yvQCz7qjfDk3dTHfCcvaISp0s&amp;csui=3&amp;ved=2ahUKEwjKmcy14LWRAxUZyzQHHYyIETEQgK4QegQIAxA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1541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3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ANALISIS MODEL PENDANAAN PELESTARIAN </a:t>
            </a: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-11  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699792" y="60608"/>
            <a:ext cx="3960440" cy="63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A9736-27D9-0545-5C44-C74B804D3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205F8F5-3F8F-FBDF-D0CC-01277A92E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280920" cy="244827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8800" dirty="0" err="1">
                <a:solidFill>
                  <a:schemeClr val="tx1"/>
                </a:solidFill>
              </a:rPr>
              <a:t>Beberapa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sumber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potensial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untuk</a:t>
            </a:r>
            <a:r>
              <a:rPr lang="en-US" sz="8800" dirty="0">
                <a:solidFill>
                  <a:schemeClr val="tx1"/>
                </a:solidFill>
              </a:rPr>
              <a:t> </a:t>
            </a:r>
            <a:r>
              <a:rPr lang="en-US" sz="8800" b="1" dirty="0">
                <a:solidFill>
                  <a:schemeClr val="tx1"/>
                </a:solidFill>
              </a:rPr>
              <a:t>Funding Sponsorship </a:t>
            </a:r>
            <a:r>
              <a:rPr lang="en-US" sz="8800" b="1" dirty="0" err="1">
                <a:solidFill>
                  <a:schemeClr val="tx1"/>
                </a:solidFill>
              </a:rPr>
              <a:t>proyek</a:t>
            </a:r>
            <a:r>
              <a:rPr lang="en-US" sz="8800" b="1" dirty="0">
                <a:solidFill>
                  <a:schemeClr val="tx1"/>
                </a:solidFill>
              </a:rPr>
              <a:t> </a:t>
            </a:r>
            <a:r>
              <a:rPr lang="en-US" sz="8800" b="1" dirty="0" err="1">
                <a:solidFill>
                  <a:schemeClr val="tx1"/>
                </a:solidFill>
              </a:rPr>
              <a:t>pelestarian</a:t>
            </a:r>
            <a:r>
              <a:rPr lang="en-US" sz="8800" dirty="0">
                <a:solidFill>
                  <a:schemeClr val="tx1"/>
                </a:solidFill>
              </a:rPr>
              <a:t>, </a:t>
            </a:r>
            <a:r>
              <a:rPr lang="en-US" sz="8800" dirty="0" err="1">
                <a:solidFill>
                  <a:schemeClr val="tx1"/>
                </a:solidFill>
              </a:rPr>
              <a:t>baik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itu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untuk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budaya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maupun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lingkungan</a:t>
            </a:r>
            <a:r>
              <a:rPr lang="en-US" sz="8800" dirty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en-US" sz="8800" dirty="0" err="1">
                <a:solidFill>
                  <a:schemeClr val="tx1"/>
                </a:solidFill>
              </a:rPr>
              <a:t>Sumber-sumber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ini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mencakup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lembaga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pemerintah</a:t>
            </a:r>
            <a:r>
              <a:rPr lang="en-US" sz="8800" dirty="0">
                <a:solidFill>
                  <a:schemeClr val="tx1"/>
                </a:solidFill>
              </a:rPr>
              <a:t>, </a:t>
            </a:r>
            <a:r>
              <a:rPr lang="en-US" sz="8800" dirty="0" err="1">
                <a:solidFill>
                  <a:schemeClr val="tx1"/>
                </a:solidFill>
              </a:rPr>
              <a:t>organisasi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nirlaba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internasional</a:t>
            </a:r>
            <a:r>
              <a:rPr lang="en-US" sz="8800" dirty="0">
                <a:solidFill>
                  <a:schemeClr val="tx1"/>
                </a:solidFill>
              </a:rPr>
              <a:t>, dan </a:t>
            </a:r>
            <a:r>
              <a:rPr lang="en-US" sz="8800" dirty="0" err="1">
                <a:solidFill>
                  <a:schemeClr val="tx1"/>
                </a:solidFill>
              </a:rPr>
              <a:t>perusahaan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swasta</a:t>
            </a:r>
            <a:r>
              <a:rPr lang="en-US" sz="8800" dirty="0">
                <a:solidFill>
                  <a:schemeClr val="tx1"/>
                </a:solidFill>
              </a:rPr>
              <a:t>. </a:t>
            </a:r>
          </a:p>
          <a:p>
            <a:pPr algn="l"/>
            <a:endParaRPr lang="en-US" sz="8800" dirty="0">
              <a:solidFill>
                <a:schemeClr val="tx1"/>
              </a:solidFill>
            </a:endParaRPr>
          </a:p>
          <a:p>
            <a:pPr algn="l"/>
            <a:r>
              <a:rPr lang="en-US" sz="8800" b="1" dirty="0" err="1">
                <a:solidFill>
                  <a:schemeClr val="tx1"/>
                </a:solidFill>
              </a:rPr>
              <a:t>Sumber</a:t>
            </a:r>
            <a:r>
              <a:rPr lang="en-US" sz="8800" b="1" dirty="0">
                <a:solidFill>
                  <a:schemeClr val="tx1"/>
                </a:solidFill>
              </a:rPr>
              <a:t> Pendanaan </a:t>
            </a:r>
            <a:r>
              <a:rPr lang="en-US" sz="8800" b="1" dirty="0" err="1">
                <a:solidFill>
                  <a:schemeClr val="tx1"/>
                </a:solidFill>
              </a:rPr>
              <a:t>Potensial</a:t>
            </a:r>
            <a:r>
              <a:rPr lang="en-US" sz="8800" b="1" dirty="0">
                <a:solidFill>
                  <a:schemeClr val="tx1"/>
                </a:solidFill>
              </a:rPr>
              <a:t> :</a:t>
            </a:r>
          </a:p>
          <a:p>
            <a:pPr algn="l"/>
            <a:r>
              <a:rPr lang="en-US" sz="8800" b="1" dirty="0">
                <a:solidFill>
                  <a:schemeClr val="tx1"/>
                </a:solidFill>
              </a:rPr>
              <a:t>1. Lembaga </a:t>
            </a:r>
            <a:r>
              <a:rPr lang="en-US" sz="8800" b="1" dirty="0" err="1">
                <a:solidFill>
                  <a:schemeClr val="tx1"/>
                </a:solidFill>
              </a:rPr>
              <a:t>Pemerintah</a:t>
            </a:r>
            <a:r>
              <a:rPr lang="en-US" sz="8800" b="1" dirty="0">
                <a:solidFill>
                  <a:schemeClr val="tx1"/>
                </a:solidFill>
              </a:rPr>
              <a:t> dan Dana Abadi Nasional</a:t>
            </a:r>
            <a:br>
              <a:rPr lang="en-US" sz="8800" dirty="0"/>
            </a:br>
            <a:r>
              <a:rPr lang="en-US" sz="8800" dirty="0" err="1">
                <a:solidFill>
                  <a:schemeClr val="tx1"/>
                </a:solidFill>
              </a:rPr>
              <a:t>Pemerintah</a:t>
            </a:r>
            <a:r>
              <a:rPr lang="en-US" sz="8800" dirty="0">
                <a:solidFill>
                  <a:schemeClr val="tx1"/>
                </a:solidFill>
              </a:rPr>
              <a:t> Indonesia </a:t>
            </a:r>
            <a:r>
              <a:rPr lang="en-US" sz="8800" dirty="0" err="1">
                <a:solidFill>
                  <a:schemeClr val="tx1"/>
                </a:solidFill>
              </a:rPr>
              <a:t>menyediakan</a:t>
            </a:r>
            <a:r>
              <a:rPr lang="en-US" sz="8800" dirty="0">
                <a:solidFill>
                  <a:schemeClr val="tx1"/>
                </a:solidFill>
              </a:rPr>
              <a:t> dana </a:t>
            </a:r>
            <a:r>
              <a:rPr lang="en-US" sz="8800" dirty="0" err="1">
                <a:solidFill>
                  <a:schemeClr val="tx1"/>
                </a:solidFill>
              </a:rPr>
              <a:t>melalui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mekanisme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tertentu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untuk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inisiatif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pelestarian</a:t>
            </a:r>
            <a:r>
              <a:rPr lang="en-US" sz="8800" dirty="0">
                <a:solidFill>
                  <a:schemeClr val="tx1"/>
                </a:solidFill>
              </a:rPr>
              <a:t> :</a:t>
            </a:r>
          </a:p>
          <a:p>
            <a:pPr algn="l"/>
            <a:r>
              <a:rPr lang="en-US" sz="8800" dirty="0" err="1">
                <a:solidFill>
                  <a:schemeClr val="tx1"/>
                </a:solidFill>
              </a:rPr>
              <a:t>Merupakan</a:t>
            </a:r>
            <a:r>
              <a:rPr lang="en-US" sz="8800" dirty="0">
                <a:solidFill>
                  <a:schemeClr val="tx1"/>
                </a:solidFill>
              </a:rPr>
              <a:t> dana </a:t>
            </a:r>
            <a:r>
              <a:rPr lang="en-US" sz="8800" dirty="0" err="1">
                <a:solidFill>
                  <a:schemeClr val="tx1"/>
                </a:solidFill>
              </a:rPr>
              <a:t>abadi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kebudayaan</a:t>
            </a:r>
            <a:r>
              <a:rPr lang="en-US" sz="8800" dirty="0">
                <a:solidFill>
                  <a:schemeClr val="tx1"/>
                </a:solidFill>
              </a:rPr>
              <a:t> yang </a:t>
            </a:r>
            <a:r>
              <a:rPr lang="en-US" sz="8800" dirty="0" err="1">
                <a:solidFill>
                  <a:schemeClr val="tx1"/>
                </a:solidFill>
              </a:rPr>
              <a:t>dikelola</a:t>
            </a:r>
            <a:r>
              <a:rPr lang="en-US" sz="8800" dirty="0">
                <a:solidFill>
                  <a:schemeClr val="tx1"/>
                </a:solidFill>
              </a:rPr>
              <a:t> oleh Lembaga </a:t>
            </a:r>
            <a:r>
              <a:rPr lang="en-US" sz="8800" dirty="0" err="1">
                <a:solidFill>
                  <a:schemeClr val="tx1"/>
                </a:solidFill>
              </a:rPr>
              <a:t>Pengelola</a:t>
            </a:r>
            <a:r>
              <a:rPr lang="en-US" sz="8800" dirty="0">
                <a:solidFill>
                  <a:schemeClr val="tx1"/>
                </a:solidFill>
              </a:rPr>
              <a:t> Dana Pendidikan (LPDP) di </a:t>
            </a:r>
            <a:r>
              <a:rPr lang="en-US" sz="8800" dirty="0" err="1">
                <a:solidFill>
                  <a:schemeClr val="tx1"/>
                </a:solidFill>
              </a:rPr>
              <a:t>bawah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koordinasi</a:t>
            </a:r>
            <a:r>
              <a:rPr lang="en-US" sz="8800" dirty="0">
                <a:solidFill>
                  <a:schemeClr val="tx1"/>
                </a:solidFill>
              </a:rPr>
              <a:t> Kementerian </a:t>
            </a:r>
            <a:r>
              <a:rPr lang="en-US" sz="8800" dirty="0" err="1">
                <a:solidFill>
                  <a:schemeClr val="tx1"/>
                </a:solidFill>
              </a:rPr>
              <a:t>Keuangan</a:t>
            </a:r>
            <a:r>
              <a:rPr lang="en-US" sz="8800" dirty="0">
                <a:solidFill>
                  <a:schemeClr val="tx1"/>
                </a:solidFill>
              </a:rPr>
              <a:t> dan Kementerian Pendidikan, </a:t>
            </a:r>
            <a:r>
              <a:rPr lang="en-US" sz="8800" dirty="0" err="1">
                <a:solidFill>
                  <a:schemeClr val="tx1"/>
                </a:solidFill>
              </a:rPr>
              <a:t>Kebudayaan</a:t>
            </a:r>
            <a:r>
              <a:rPr lang="en-US" sz="8800" dirty="0">
                <a:solidFill>
                  <a:schemeClr val="tx1"/>
                </a:solidFill>
              </a:rPr>
              <a:t>, Riset, dan </a:t>
            </a:r>
            <a:r>
              <a:rPr lang="en-US" sz="8800" dirty="0" err="1">
                <a:solidFill>
                  <a:schemeClr val="tx1"/>
                </a:solidFill>
              </a:rPr>
              <a:t>Teknologi</a:t>
            </a:r>
            <a:r>
              <a:rPr lang="en-US" sz="8800" dirty="0">
                <a:solidFill>
                  <a:schemeClr val="tx1"/>
                </a:solidFill>
              </a:rPr>
              <a:t>. Dana </a:t>
            </a:r>
            <a:r>
              <a:rPr lang="en-US" sz="8800" dirty="0" err="1">
                <a:solidFill>
                  <a:schemeClr val="tx1"/>
                </a:solidFill>
              </a:rPr>
              <a:t>ini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ditujukan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untuk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mendukung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kegiatan</a:t>
            </a:r>
            <a:r>
              <a:rPr lang="en-US" sz="8800" dirty="0">
                <a:solidFill>
                  <a:schemeClr val="tx1"/>
                </a:solidFill>
              </a:rPr>
              <a:t> dan </a:t>
            </a:r>
            <a:r>
              <a:rPr lang="en-US" sz="8800" dirty="0" err="1">
                <a:solidFill>
                  <a:schemeClr val="tx1"/>
                </a:solidFill>
              </a:rPr>
              <a:t>inisiatif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masyarakat</a:t>
            </a:r>
            <a:r>
              <a:rPr lang="en-US" sz="8800" dirty="0">
                <a:solidFill>
                  <a:schemeClr val="tx1"/>
                </a:solidFill>
              </a:rPr>
              <a:t> di </a:t>
            </a:r>
            <a:r>
              <a:rPr lang="en-US" sz="8800" dirty="0" err="1">
                <a:solidFill>
                  <a:schemeClr val="tx1"/>
                </a:solidFill>
              </a:rPr>
              <a:t>bidang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kebudayaan</a:t>
            </a:r>
            <a:r>
              <a:rPr lang="en-US" sz="8800" dirty="0">
                <a:solidFill>
                  <a:schemeClr val="tx1"/>
                </a:solidFill>
              </a:rPr>
              <a:t>. </a:t>
            </a:r>
            <a:r>
              <a:rPr lang="en-US" sz="8800" dirty="0" err="1">
                <a:solidFill>
                  <a:schemeClr val="tx1"/>
                </a:solidFill>
              </a:rPr>
              <a:t>Informasi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lebih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lanjut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dapat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ditemukan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melalui</a:t>
            </a:r>
            <a:r>
              <a:rPr lang="en-US" sz="8800" dirty="0">
                <a:solidFill>
                  <a:schemeClr val="tx1"/>
                </a:solidFill>
              </a:rPr>
              <a:t> portal </a:t>
            </a:r>
            <a:r>
              <a:rPr lang="en-US" sz="8800" dirty="0">
                <a:solidFill>
                  <a:schemeClr val="tx1"/>
                </a:solidFill>
                <a:hlinkClick r:id="rId3"/>
              </a:rPr>
              <a:t>Dana </a:t>
            </a:r>
            <a:r>
              <a:rPr lang="en-US" sz="8800" dirty="0" err="1">
                <a:solidFill>
                  <a:schemeClr val="tx1"/>
                </a:solidFill>
                <a:hlinkClick r:id="rId3"/>
              </a:rPr>
              <a:t>Indonesiana</a:t>
            </a:r>
            <a:r>
              <a:rPr lang="en-US" sz="8800" dirty="0">
                <a:solidFill>
                  <a:schemeClr val="tx1"/>
                </a:solidFill>
              </a:rPr>
              <a:t>. </a:t>
            </a:r>
            <a:endParaRPr lang="en-US" sz="8800" dirty="0"/>
          </a:p>
          <a:p>
            <a:pPr algn="l"/>
            <a:endParaRPr lang="en-US" sz="8800" dirty="0"/>
          </a:p>
          <a:p>
            <a:pPr algn="l"/>
            <a:endParaRPr lang="en-US" sz="8800" b="1" dirty="0">
              <a:solidFill>
                <a:schemeClr val="tx1"/>
              </a:solidFill>
            </a:endParaRPr>
          </a:p>
          <a:p>
            <a:pPr algn="l"/>
            <a:endParaRPr lang="en-US" sz="8600" dirty="0">
              <a:solidFill>
                <a:schemeClr val="tx1"/>
              </a:solidFill>
            </a:endParaRPr>
          </a:p>
          <a:p>
            <a:pPr algn="l"/>
            <a:endParaRPr lang="en-US" sz="8600" dirty="0">
              <a:solidFill>
                <a:schemeClr val="tx1"/>
              </a:solidFill>
            </a:endParaRPr>
          </a:p>
          <a:p>
            <a:pPr algn="l"/>
            <a:endParaRPr lang="en-US" sz="2900" dirty="0">
              <a:solidFill>
                <a:schemeClr val="tx1"/>
              </a:solidFill>
            </a:endParaRPr>
          </a:p>
          <a:p>
            <a:pPr algn="l"/>
            <a:br>
              <a:rPr lang="en-US" sz="2400" dirty="0"/>
            </a:br>
            <a:endParaRPr lang="en-US" sz="2400" dirty="0">
              <a:solidFill>
                <a:schemeClr val="tx1"/>
              </a:solidFill>
            </a:endParaRPr>
          </a:p>
          <a:p>
            <a:br>
              <a:rPr lang="en-US" dirty="0"/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29752C-DE60-FDD6-4D30-A99E369966BF}"/>
              </a:ext>
            </a:extLst>
          </p:cNvPr>
          <p:cNvSpPr/>
          <p:nvPr/>
        </p:nvSpPr>
        <p:spPr>
          <a:xfrm>
            <a:off x="2771800" y="188640"/>
            <a:ext cx="396044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F2BE8A79-E91D-7A87-4FA8-1F523C3D3D88}"/>
              </a:ext>
            </a:extLst>
          </p:cNvPr>
          <p:cNvSpPr txBox="1">
            <a:spLocks/>
          </p:cNvSpPr>
          <p:nvPr/>
        </p:nvSpPr>
        <p:spPr>
          <a:xfrm>
            <a:off x="1261022" y="3789040"/>
            <a:ext cx="6552728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0325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07E8E-2760-73AD-E746-24CF601C0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EEF7855-45CA-C8D7-41E9-C11CDF703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280920" cy="244827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8800" b="1" dirty="0" err="1">
                <a:solidFill>
                  <a:schemeClr val="tx1"/>
                </a:solidFill>
              </a:rPr>
              <a:t>Sumber</a:t>
            </a:r>
            <a:r>
              <a:rPr lang="en-US" sz="8800" b="1" dirty="0">
                <a:solidFill>
                  <a:schemeClr val="tx1"/>
                </a:solidFill>
              </a:rPr>
              <a:t> Pendanaan </a:t>
            </a:r>
            <a:r>
              <a:rPr lang="en-US" sz="8800" b="1" dirty="0" err="1">
                <a:solidFill>
                  <a:schemeClr val="tx1"/>
                </a:solidFill>
              </a:rPr>
              <a:t>Potensial</a:t>
            </a:r>
            <a:r>
              <a:rPr lang="en-US" sz="8800" b="1" dirty="0">
                <a:solidFill>
                  <a:schemeClr val="tx1"/>
                </a:solidFill>
              </a:rPr>
              <a:t> :</a:t>
            </a:r>
          </a:p>
          <a:p>
            <a:pPr algn="l"/>
            <a:r>
              <a:rPr lang="en-US" sz="8800" b="1" dirty="0">
                <a:solidFill>
                  <a:schemeClr val="tx1"/>
                </a:solidFill>
              </a:rPr>
              <a:t>2. </a:t>
            </a:r>
            <a:r>
              <a:rPr lang="en-US" sz="8800" b="1" dirty="0" err="1">
                <a:solidFill>
                  <a:schemeClr val="tx1"/>
                </a:solidFill>
              </a:rPr>
              <a:t>Organisasi</a:t>
            </a:r>
            <a:r>
              <a:rPr lang="en-US" sz="8800" b="1" dirty="0">
                <a:solidFill>
                  <a:schemeClr val="tx1"/>
                </a:solidFill>
              </a:rPr>
              <a:t> </a:t>
            </a:r>
            <a:r>
              <a:rPr lang="en-US" sz="8800" b="1" dirty="0" err="1">
                <a:solidFill>
                  <a:schemeClr val="tx1"/>
                </a:solidFill>
              </a:rPr>
              <a:t>Nirlaba</a:t>
            </a:r>
            <a:r>
              <a:rPr lang="en-US" sz="8800" b="1" dirty="0">
                <a:solidFill>
                  <a:schemeClr val="tx1"/>
                </a:solidFill>
              </a:rPr>
              <a:t> (LSM) dan Yayasan Internasional</a:t>
            </a:r>
            <a:br>
              <a:rPr lang="en-US" sz="8800" dirty="0"/>
            </a:br>
            <a:r>
              <a:rPr lang="en-US" sz="8800" dirty="0">
                <a:solidFill>
                  <a:schemeClr val="tx1"/>
                </a:solidFill>
              </a:rPr>
              <a:t>Banyak </a:t>
            </a:r>
            <a:r>
              <a:rPr lang="en-US" sz="8800" dirty="0" err="1">
                <a:solidFill>
                  <a:schemeClr val="tx1"/>
                </a:solidFill>
              </a:rPr>
              <a:t>organisasi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lingkungan</a:t>
            </a:r>
            <a:r>
              <a:rPr lang="en-US" sz="8800" dirty="0">
                <a:solidFill>
                  <a:schemeClr val="tx1"/>
                </a:solidFill>
              </a:rPr>
              <a:t> dan </a:t>
            </a:r>
            <a:r>
              <a:rPr lang="en-US" sz="8800" dirty="0" err="1">
                <a:solidFill>
                  <a:schemeClr val="tx1"/>
                </a:solidFill>
              </a:rPr>
              <a:t>konservasi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menawarkan</a:t>
            </a:r>
            <a:r>
              <a:rPr lang="en-US" sz="8800" dirty="0">
                <a:solidFill>
                  <a:schemeClr val="tx1"/>
                </a:solidFill>
              </a:rPr>
              <a:t> program </a:t>
            </a:r>
            <a:r>
              <a:rPr lang="en-US" sz="8800" dirty="0" err="1">
                <a:solidFill>
                  <a:schemeClr val="tx1"/>
                </a:solidFill>
              </a:rPr>
              <a:t>hibah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secara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berkala</a:t>
            </a:r>
            <a:r>
              <a:rPr lang="en-US" sz="8800" dirty="0">
                <a:solidFill>
                  <a:schemeClr val="tx1"/>
                </a:solidFill>
              </a:rPr>
              <a:t> :</a:t>
            </a:r>
          </a:p>
          <a:p>
            <a:pPr algn="l"/>
            <a:r>
              <a:rPr lang="en-US" sz="8800" b="1" dirty="0">
                <a:solidFill>
                  <a:schemeClr val="tx1"/>
                </a:solidFill>
              </a:rPr>
              <a:t>a. Yayasan </a:t>
            </a:r>
            <a:r>
              <a:rPr lang="en-US" sz="8800" b="1" dirty="0" err="1">
                <a:solidFill>
                  <a:schemeClr val="tx1"/>
                </a:solidFill>
              </a:rPr>
              <a:t>Konservasi</a:t>
            </a:r>
            <a:r>
              <a:rPr lang="en-US" sz="8800" b="1" dirty="0">
                <a:solidFill>
                  <a:schemeClr val="tx1"/>
                </a:solidFill>
              </a:rPr>
              <a:t> Alam Nusantara (YKAN) </a:t>
            </a:r>
            <a:r>
              <a:rPr lang="en-US" sz="8800" dirty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en-US" sz="8800" dirty="0" err="1">
                <a:solidFill>
                  <a:schemeClr val="tx1"/>
                </a:solidFill>
              </a:rPr>
              <a:t>Organisasi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ini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aktif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dalam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pengelolaan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kawasan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konservasi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perairan</a:t>
            </a:r>
            <a:r>
              <a:rPr lang="en-US" sz="8800" dirty="0">
                <a:solidFill>
                  <a:schemeClr val="tx1"/>
                </a:solidFill>
              </a:rPr>
              <a:t> dan </a:t>
            </a:r>
            <a:r>
              <a:rPr lang="en-US" sz="8800" dirty="0" err="1">
                <a:solidFill>
                  <a:schemeClr val="tx1"/>
                </a:solidFill>
              </a:rPr>
              <a:t>darat</a:t>
            </a:r>
            <a:r>
              <a:rPr lang="en-US" sz="8800" dirty="0">
                <a:solidFill>
                  <a:schemeClr val="tx1"/>
                </a:solidFill>
              </a:rPr>
              <a:t> di Indonesia dan </a:t>
            </a:r>
            <a:r>
              <a:rPr lang="en-US" sz="8800" dirty="0" err="1">
                <a:solidFill>
                  <a:schemeClr val="tx1"/>
                </a:solidFill>
              </a:rPr>
              <a:t>sering</a:t>
            </a:r>
            <a:r>
              <a:rPr lang="en-US" sz="8800" dirty="0">
                <a:solidFill>
                  <a:schemeClr val="tx1"/>
                </a:solidFill>
              </a:rPr>
              <a:t> kali </a:t>
            </a:r>
            <a:r>
              <a:rPr lang="en-US" sz="8800" dirty="0" err="1">
                <a:solidFill>
                  <a:schemeClr val="tx1"/>
                </a:solidFill>
              </a:rPr>
              <a:t>mengelola</a:t>
            </a:r>
            <a:r>
              <a:rPr lang="en-US" sz="8800" dirty="0">
                <a:solidFill>
                  <a:schemeClr val="tx1"/>
                </a:solidFill>
              </a:rPr>
              <a:t> dana </a:t>
            </a:r>
            <a:r>
              <a:rPr lang="en-US" sz="8800" dirty="0" err="1">
                <a:solidFill>
                  <a:schemeClr val="tx1"/>
                </a:solidFill>
              </a:rPr>
              <a:t>hibah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besar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dari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mitra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internasional</a:t>
            </a:r>
            <a:r>
              <a:rPr lang="en-US" sz="88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8800" dirty="0">
                <a:solidFill>
                  <a:schemeClr val="tx1"/>
                </a:solidFill>
              </a:rPr>
              <a:t>b. </a:t>
            </a:r>
            <a:r>
              <a:rPr lang="nn-NO" sz="8800" b="1" dirty="0">
                <a:solidFill>
                  <a:schemeClr val="tx1"/>
                </a:solidFill>
              </a:rPr>
              <a:t>Blue Action Fund</a:t>
            </a:r>
            <a:r>
              <a:rPr lang="nn-NO" sz="8800" dirty="0">
                <a:solidFill>
                  <a:schemeClr val="tx1"/>
                </a:solidFill>
              </a:rPr>
              <a:t>: Organisasi internasional yang menyediakan hibah untuk perlindungan keanekaragaman hayati laut global, termasuk di Indonesia</a:t>
            </a:r>
            <a:endParaRPr lang="en-US" sz="8800" dirty="0"/>
          </a:p>
          <a:p>
            <a:pPr algn="l"/>
            <a:r>
              <a:rPr lang="en-US" sz="8800" dirty="0">
                <a:solidFill>
                  <a:schemeClr val="tx1"/>
                </a:solidFill>
              </a:rPr>
              <a:t>c. </a:t>
            </a:r>
            <a:r>
              <a:rPr lang="en-US" sz="8800" b="1" dirty="0">
                <a:solidFill>
                  <a:schemeClr val="tx1"/>
                </a:solidFill>
              </a:rPr>
              <a:t>TFCA (Tropical Forest Conservation Act) Sumatera</a:t>
            </a:r>
            <a:r>
              <a:rPr lang="en-US" sz="8800" dirty="0">
                <a:solidFill>
                  <a:schemeClr val="tx1"/>
                </a:solidFill>
              </a:rPr>
              <a:t>: Program yang </a:t>
            </a:r>
            <a:r>
              <a:rPr lang="en-US" sz="8800" dirty="0" err="1">
                <a:solidFill>
                  <a:schemeClr val="tx1"/>
                </a:solidFill>
              </a:rPr>
              <a:t>berfokus</a:t>
            </a:r>
            <a:r>
              <a:rPr lang="en-US" sz="8800" dirty="0">
                <a:solidFill>
                  <a:schemeClr val="tx1"/>
                </a:solidFill>
              </a:rPr>
              <a:t> pada </a:t>
            </a:r>
            <a:r>
              <a:rPr lang="en-US" sz="8800" dirty="0" err="1">
                <a:solidFill>
                  <a:schemeClr val="tx1"/>
                </a:solidFill>
              </a:rPr>
              <a:t>dukungan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pendanaan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konservasi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hutan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tropis</a:t>
            </a:r>
            <a:r>
              <a:rPr lang="en-US" sz="8800" dirty="0">
                <a:solidFill>
                  <a:schemeClr val="tx1"/>
                </a:solidFill>
              </a:rPr>
              <a:t> di Sumatera.</a:t>
            </a:r>
          </a:p>
          <a:p>
            <a:pPr algn="l"/>
            <a:endParaRPr lang="en-US" sz="8800" dirty="0">
              <a:solidFill>
                <a:schemeClr val="tx1"/>
              </a:solidFill>
            </a:endParaRPr>
          </a:p>
          <a:p>
            <a:pPr algn="l"/>
            <a:endParaRPr lang="en-US" sz="8800" dirty="0">
              <a:solidFill>
                <a:schemeClr val="tx1"/>
              </a:solidFill>
            </a:endParaRPr>
          </a:p>
          <a:p>
            <a:pPr algn="l"/>
            <a:endParaRPr lang="en-US" sz="8800" dirty="0">
              <a:solidFill>
                <a:schemeClr val="tx1"/>
              </a:solidFill>
            </a:endParaRPr>
          </a:p>
          <a:p>
            <a:pPr algn="l"/>
            <a:endParaRPr lang="en-US" sz="8800" b="1" dirty="0">
              <a:solidFill>
                <a:schemeClr val="tx1"/>
              </a:solidFill>
            </a:endParaRPr>
          </a:p>
          <a:p>
            <a:pPr algn="l"/>
            <a:endParaRPr lang="en-US" sz="8600" dirty="0">
              <a:solidFill>
                <a:schemeClr val="tx1"/>
              </a:solidFill>
            </a:endParaRPr>
          </a:p>
          <a:p>
            <a:pPr algn="l"/>
            <a:endParaRPr lang="en-US" sz="8600" dirty="0">
              <a:solidFill>
                <a:schemeClr val="tx1"/>
              </a:solidFill>
            </a:endParaRPr>
          </a:p>
          <a:p>
            <a:pPr algn="l"/>
            <a:endParaRPr lang="en-US" sz="2900" dirty="0">
              <a:solidFill>
                <a:schemeClr val="tx1"/>
              </a:solidFill>
            </a:endParaRPr>
          </a:p>
          <a:p>
            <a:pPr algn="l"/>
            <a:br>
              <a:rPr lang="en-US" sz="2400" dirty="0"/>
            </a:br>
            <a:endParaRPr lang="en-US" sz="2400" dirty="0">
              <a:solidFill>
                <a:schemeClr val="tx1"/>
              </a:solidFill>
            </a:endParaRPr>
          </a:p>
          <a:p>
            <a:br>
              <a:rPr lang="en-US" dirty="0"/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98DEA6-CFE0-67A2-00A9-7A1548F8C3B6}"/>
              </a:ext>
            </a:extLst>
          </p:cNvPr>
          <p:cNvSpPr/>
          <p:nvPr/>
        </p:nvSpPr>
        <p:spPr>
          <a:xfrm>
            <a:off x="2771800" y="188640"/>
            <a:ext cx="396044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04A3CFB9-BF48-44A7-177E-129A07E9CA0B}"/>
              </a:ext>
            </a:extLst>
          </p:cNvPr>
          <p:cNvSpPr txBox="1">
            <a:spLocks/>
          </p:cNvSpPr>
          <p:nvPr/>
        </p:nvSpPr>
        <p:spPr>
          <a:xfrm>
            <a:off x="1261022" y="3789040"/>
            <a:ext cx="6552728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17452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B2C66-1879-28F3-399A-82EC7123C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5E7D427-DF29-214B-4D86-2128E0FF5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280920" cy="244827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8800" b="1" dirty="0" err="1">
                <a:solidFill>
                  <a:schemeClr val="tx1"/>
                </a:solidFill>
              </a:rPr>
              <a:t>Sumber</a:t>
            </a:r>
            <a:r>
              <a:rPr lang="en-US" sz="8800" b="1" dirty="0">
                <a:solidFill>
                  <a:schemeClr val="tx1"/>
                </a:solidFill>
              </a:rPr>
              <a:t> Pendanaan </a:t>
            </a:r>
            <a:r>
              <a:rPr lang="en-US" sz="8800" b="1" dirty="0" err="1">
                <a:solidFill>
                  <a:schemeClr val="tx1"/>
                </a:solidFill>
              </a:rPr>
              <a:t>Potensial</a:t>
            </a:r>
            <a:r>
              <a:rPr lang="en-US" sz="8800" b="1" dirty="0">
                <a:solidFill>
                  <a:schemeClr val="tx1"/>
                </a:solidFill>
              </a:rPr>
              <a:t> :</a:t>
            </a:r>
          </a:p>
          <a:p>
            <a:pPr algn="l"/>
            <a:r>
              <a:rPr lang="en-US" sz="8800" b="1" dirty="0">
                <a:solidFill>
                  <a:schemeClr val="tx1"/>
                </a:solidFill>
              </a:rPr>
              <a:t>3. Sponsorship Perusahaan (CSR)</a:t>
            </a:r>
            <a:endParaRPr lang="en-US" sz="8800" dirty="0"/>
          </a:p>
          <a:p>
            <a:pPr algn="just"/>
            <a:r>
              <a:rPr lang="en-US" sz="8800" dirty="0">
                <a:solidFill>
                  <a:schemeClr val="tx1"/>
                </a:solidFill>
              </a:rPr>
              <a:t>Banyak </a:t>
            </a:r>
            <a:r>
              <a:rPr lang="en-US" sz="8800" dirty="0" err="1">
                <a:solidFill>
                  <a:schemeClr val="tx1"/>
                </a:solidFill>
              </a:rPr>
              <a:t>perusahaan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besar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memiliki</a:t>
            </a:r>
            <a:r>
              <a:rPr lang="en-US" sz="8800" dirty="0">
                <a:solidFill>
                  <a:schemeClr val="tx1"/>
                </a:solidFill>
              </a:rPr>
              <a:t> program </a:t>
            </a:r>
            <a:r>
              <a:rPr lang="en-US" sz="8800" i="1" dirty="0">
                <a:solidFill>
                  <a:schemeClr val="tx1"/>
                </a:solidFill>
              </a:rPr>
              <a:t>Corporate Social Responsibility</a:t>
            </a:r>
            <a:r>
              <a:rPr lang="en-US" sz="8800" dirty="0">
                <a:solidFill>
                  <a:schemeClr val="tx1"/>
                </a:solidFill>
              </a:rPr>
              <a:t> (CSR) yang </a:t>
            </a:r>
            <a:r>
              <a:rPr lang="en-US" sz="8800" dirty="0" err="1">
                <a:solidFill>
                  <a:schemeClr val="tx1"/>
                </a:solidFill>
              </a:rPr>
              <a:t>berfokus</a:t>
            </a:r>
            <a:r>
              <a:rPr lang="en-US" sz="8800" dirty="0">
                <a:solidFill>
                  <a:schemeClr val="tx1"/>
                </a:solidFill>
              </a:rPr>
              <a:t> pada </a:t>
            </a:r>
            <a:r>
              <a:rPr lang="en-US" sz="8800" dirty="0" err="1">
                <a:solidFill>
                  <a:schemeClr val="tx1"/>
                </a:solidFill>
              </a:rPr>
              <a:t>lingkungan</a:t>
            </a:r>
            <a:r>
              <a:rPr lang="en-US" sz="8800" dirty="0">
                <a:solidFill>
                  <a:schemeClr val="tx1"/>
                </a:solidFill>
              </a:rPr>
              <a:t> dan </a:t>
            </a:r>
            <a:r>
              <a:rPr lang="en-US" sz="8800" dirty="0" err="1">
                <a:solidFill>
                  <a:schemeClr val="tx1"/>
                </a:solidFill>
              </a:rPr>
              <a:t>pelestarian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budaya</a:t>
            </a:r>
            <a:r>
              <a:rPr lang="en-US" sz="8800" dirty="0">
                <a:solidFill>
                  <a:schemeClr val="tx1"/>
                </a:solidFill>
              </a:rPr>
              <a:t>. </a:t>
            </a:r>
            <a:r>
              <a:rPr lang="en-US" sz="8800" dirty="0" err="1">
                <a:solidFill>
                  <a:schemeClr val="tx1"/>
                </a:solidFill>
              </a:rPr>
              <a:t>Mendekati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perusahaan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secara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langsung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dengan</a:t>
            </a:r>
            <a:r>
              <a:rPr lang="en-US" sz="8800" dirty="0">
                <a:solidFill>
                  <a:schemeClr val="tx1"/>
                </a:solidFill>
              </a:rPr>
              <a:t> proposal yang </a:t>
            </a:r>
            <a:r>
              <a:rPr lang="en-US" sz="8800" dirty="0" err="1">
                <a:solidFill>
                  <a:schemeClr val="tx1"/>
                </a:solidFill>
              </a:rPr>
              <a:t>selaras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dengan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nilai-nilai</a:t>
            </a:r>
            <a:r>
              <a:rPr lang="en-US" sz="8800" dirty="0">
                <a:solidFill>
                  <a:schemeClr val="tx1"/>
                </a:solidFill>
              </a:rPr>
              <a:t> dan </a:t>
            </a:r>
            <a:r>
              <a:rPr lang="en-US" sz="8800" dirty="0" err="1">
                <a:solidFill>
                  <a:schemeClr val="tx1"/>
                </a:solidFill>
              </a:rPr>
              <a:t>tujuan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mereka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dapat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menjadi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cara</a:t>
            </a:r>
            <a:r>
              <a:rPr lang="en-US" sz="8800" dirty="0">
                <a:solidFill>
                  <a:schemeClr val="tx1"/>
                </a:solidFill>
              </a:rPr>
              <a:t> yang </a:t>
            </a:r>
            <a:r>
              <a:rPr lang="en-US" sz="8800" dirty="0" err="1">
                <a:solidFill>
                  <a:schemeClr val="tx1"/>
                </a:solidFill>
              </a:rPr>
              <a:t>efektif</a:t>
            </a:r>
            <a:r>
              <a:rPr lang="en-US" sz="8800" dirty="0">
                <a:solidFill>
                  <a:schemeClr val="tx1"/>
                </a:solidFill>
              </a:rPr>
              <a:t>. Perusahaan yang </a:t>
            </a:r>
            <a:r>
              <a:rPr lang="en-US" sz="8800" dirty="0" err="1">
                <a:solidFill>
                  <a:schemeClr val="tx1"/>
                </a:solidFill>
              </a:rPr>
              <a:t>dikenal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memberikan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donasi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atau</a:t>
            </a:r>
            <a:r>
              <a:rPr lang="en-US" sz="8800" dirty="0">
                <a:solidFill>
                  <a:schemeClr val="tx1"/>
                </a:solidFill>
              </a:rPr>
              <a:t> sponsorship </a:t>
            </a:r>
            <a:r>
              <a:rPr lang="en-US" sz="8800" dirty="0" err="1">
                <a:solidFill>
                  <a:schemeClr val="tx1"/>
                </a:solidFill>
              </a:rPr>
              <a:t>untuk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nirlaba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dapat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ditemukan</a:t>
            </a:r>
            <a:r>
              <a:rPr lang="en-US" sz="8800" dirty="0">
                <a:solidFill>
                  <a:schemeClr val="tx1"/>
                </a:solidFill>
              </a:rPr>
              <a:t> di </a:t>
            </a:r>
            <a:r>
              <a:rPr lang="en-US" sz="8800" dirty="0" err="1">
                <a:solidFill>
                  <a:schemeClr val="tx1"/>
                </a:solidFill>
              </a:rPr>
              <a:t>direktori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seperti</a:t>
            </a:r>
            <a:r>
              <a:rPr lang="en-US" sz="8800" dirty="0">
                <a:solidFill>
                  <a:schemeClr val="tx1"/>
                </a:solidFill>
              </a:rPr>
              <a:t> </a:t>
            </a:r>
            <a:r>
              <a:rPr lang="en-US" sz="8800" dirty="0">
                <a:solidFill>
                  <a:schemeClr val="tx1"/>
                </a:solidFill>
                <a:hlinkClick r:id="rId3"/>
              </a:rPr>
              <a:t>Double the Donation</a:t>
            </a:r>
            <a:r>
              <a:rPr lang="en-US" sz="8800" dirty="0">
                <a:solidFill>
                  <a:schemeClr val="tx1"/>
                </a:solidFill>
              </a:rPr>
              <a:t>. </a:t>
            </a:r>
            <a:endParaRPr lang="en-US" sz="8800" dirty="0"/>
          </a:p>
          <a:p>
            <a:pPr algn="l"/>
            <a:endParaRPr lang="en-US" sz="8800" dirty="0">
              <a:solidFill>
                <a:schemeClr val="tx1"/>
              </a:solidFill>
            </a:endParaRPr>
          </a:p>
          <a:p>
            <a:pPr algn="l"/>
            <a:r>
              <a:rPr lang="en-US" sz="8800" dirty="0">
                <a:solidFill>
                  <a:schemeClr val="tx1"/>
                </a:solidFill>
              </a:rPr>
              <a:t>4. </a:t>
            </a:r>
            <a:r>
              <a:rPr lang="en-US" sz="8800" b="1" dirty="0">
                <a:solidFill>
                  <a:schemeClr val="tx1"/>
                </a:solidFill>
              </a:rPr>
              <a:t>Crowdfunding dan </a:t>
            </a:r>
            <a:r>
              <a:rPr lang="en-US" sz="8800" b="1" dirty="0" err="1">
                <a:solidFill>
                  <a:schemeClr val="tx1"/>
                </a:solidFill>
              </a:rPr>
              <a:t>Investasi</a:t>
            </a:r>
            <a:r>
              <a:rPr lang="en-US" sz="8800" b="1" dirty="0">
                <a:solidFill>
                  <a:schemeClr val="tx1"/>
                </a:solidFill>
              </a:rPr>
              <a:t> </a:t>
            </a:r>
            <a:r>
              <a:rPr lang="en-US" sz="8800" b="1" dirty="0" err="1">
                <a:solidFill>
                  <a:schemeClr val="tx1"/>
                </a:solidFill>
              </a:rPr>
              <a:t>Dampak</a:t>
            </a:r>
            <a:endParaRPr lang="en-US" sz="8800" b="1" dirty="0">
              <a:solidFill>
                <a:schemeClr val="tx1"/>
              </a:solidFill>
            </a:endParaRPr>
          </a:p>
          <a:p>
            <a:pPr algn="l"/>
            <a:r>
              <a:rPr lang="en-US" sz="8800" b="1" dirty="0">
                <a:solidFill>
                  <a:schemeClr val="tx1"/>
                </a:solidFill>
              </a:rPr>
              <a:t>a. Crowdfunding  </a:t>
            </a:r>
            <a:r>
              <a:rPr lang="en-US" sz="8800" dirty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en-US" sz="8800" dirty="0" err="1">
                <a:solidFill>
                  <a:schemeClr val="tx1"/>
                </a:solidFill>
              </a:rPr>
              <a:t>Mengumpulkan</a:t>
            </a:r>
            <a:r>
              <a:rPr lang="en-US" sz="8800" dirty="0">
                <a:solidFill>
                  <a:schemeClr val="tx1"/>
                </a:solidFill>
              </a:rPr>
              <a:t> dana </a:t>
            </a:r>
            <a:r>
              <a:rPr lang="en-US" sz="8800" dirty="0" err="1">
                <a:solidFill>
                  <a:schemeClr val="tx1"/>
                </a:solidFill>
              </a:rPr>
              <a:t>dari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publik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melalui</a:t>
            </a:r>
            <a:r>
              <a:rPr lang="en-US" sz="8800" dirty="0">
                <a:solidFill>
                  <a:schemeClr val="tx1"/>
                </a:solidFill>
              </a:rPr>
              <a:t> platform online </a:t>
            </a:r>
            <a:r>
              <a:rPr lang="en-US" sz="8800" dirty="0" err="1">
                <a:solidFill>
                  <a:schemeClr val="tx1"/>
                </a:solidFill>
              </a:rPr>
              <a:t>dapat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menjadi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pilihan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untuk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proyek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skala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kecil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hingga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menengah</a:t>
            </a:r>
            <a:r>
              <a:rPr lang="en-US" sz="88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8800" dirty="0">
                <a:solidFill>
                  <a:schemeClr val="tx1"/>
                </a:solidFill>
              </a:rPr>
              <a:t>b. </a:t>
            </a:r>
            <a:r>
              <a:rPr lang="en-US" sz="8800" b="1" dirty="0" err="1">
                <a:solidFill>
                  <a:schemeClr val="tx1"/>
                </a:solidFill>
              </a:rPr>
              <a:t>Investasi</a:t>
            </a:r>
            <a:r>
              <a:rPr lang="en-US" sz="8800" b="1" dirty="0">
                <a:solidFill>
                  <a:schemeClr val="tx1"/>
                </a:solidFill>
              </a:rPr>
              <a:t> </a:t>
            </a:r>
            <a:r>
              <a:rPr lang="en-US" sz="8800" b="1" dirty="0" err="1">
                <a:solidFill>
                  <a:schemeClr val="tx1"/>
                </a:solidFill>
              </a:rPr>
              <a:t>Dampak</a:t>
            </a:r>
            <a:r>
              <a:rPr lang="en-US" sz="8800" b="1" dirty="0">
                <a:solidFill>
                  <a:schemeClr val="tx1"/>
                </a:solidFill>
              </a:rPr>
              <a:t> (</a:t>
            </a:r>
            <a:r>
              <a:rPr lang="en-US" sz="8800" b="1" i="1" dirty="0">
                <a:solidFill>
                  <a:schemeClr val="tx1"/>
                </a:solidFill>
              </a:rPr>
              <a:t>Impact Investing</a:t>
            </a:r>
            <a:r>
              <a:rPr lang="en-US" sz="8800" b="1" dirty="0">
                <a:solidFill>
                  <a:schemeClr val="tx1"/>
                </a:solidFill>
              </a:rPr>
              <a:t>) </a:t>
            </a:r>
            <a:r>
              <a:rPr lang="en-US" sz="8800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sz="8800" dirty="0" err="1">
                <a:solidFill>
                  <a:schemeClr val="tx1"/>
                </a:solidFill>
              </a:rPr>
              <a:t>Beberapa</a:t>
            </a:r>
            <a:r>
              <a:rPr lang="en-US" sz="8800" dirty="0">
                <a:solidFill>
                  <a:schemeClr val="tx1"/>
                </a:solidFill>
              </a:rPr>
              <a:t> investor </a:t>
            </a:r>
            <a:r>
              <a:rPr lang="en-US" sz="8800" dirty="0" err="1">
                <a:solidFill>
                  <a:schemeClr val="tx1"/>
                </a:solidFill>
              </a:rPr>
              <a:t>mencari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peluang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untuk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berinvestasi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dalam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inisiatif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pariwisata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berkelanjutan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atau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proyek</a:t>
            </a:r>
            <a:r>
              <a:rPr lang="en-US" sz="8800" dirty="0">
                <a:solidFill>
                  <a:schemeClr val="tx1"/>
                </a:solidFill>
              </a:rPr>
              <a:t> lain yang </a:t>
            </a:r>
            <a:r>
              <a:rPr lang="en-US" sz="8800" dirty="0" err="1">
                <a:solidFill>
                  <a:schemeClr val="tx1"/>
                </a:solidFill>
              </a:rPr>
              <a:t>menghasilkan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pendapatan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sekaligus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melindungi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lingkungan</a:t>
            </a:r>
            <a:r>
              <a:rPr lang="en-US" sz="8800" dirty="0">
                <a:solidFill>
                  <a:schemeClr val="tx1"/>
                </a:solidFill>
              </a:rPr>
              <a:t>. </a:t>
            </a:r>
            <a:endParaRPr lang="en-US" sz="8800" dirty="0"/>
          </a:p>
          <a:p>
            <a:pPr algn="l"/>
            <a:endParaRPr lang="en-US" sz="8800" dirty="0"/>
          </a:p>
          <a:p>
            <a:pPr algn="l"/>
            <a:endParaRPr lang="en-US" sz="8800" dirty="0">
              <a:solidFill>
                <a:schemeClr val="tx1"/>
              </a:solidFill>
            </a:endParaRPr>
          </a:p>
          <a:p>
            <a:pPr algn="l"/>
            <a:endParaRPr lang="en-US" sz="8800" dirty="0"/>
          </a:p>
          <a:p>
            <a:pPr algn="l"/>
            <a:endParaRPr lang="en-US" sz="8800" dirty="0">
              <a:solidFill>
                <a:schemeClr val="tx1"/>
              </a:solidFill>
            </a:endParaRPr>
          </a:p>
          <a:p>
            <a:pPr algn="l"/>
            <a:endParaRPr lang="en-US" sz="8800" b="1" dirty="0">
              <a:solidFill>
                <a:schemeClr val="tx1"/>
              </a:solidFill>
            </a:endParaRPr>
          </a:p>
          <a:p>
            <a:pPr algn="l"/>
            <a:endParaRPr lang="en-US" sz="8600" dirty="0">
              <a:solidFill>
                <a:schemeClr val="tx1"/>
              </a:solidFill>
            </a:endParaRPr>
          </a:p>
          <a:p>
            <a:pPr algn="l"/>
            <a:endParaRPr lang="en-US" sz="8600" dirty="0">
              <a:solidFill>
                <a:schemeClr val="tx1"/>
              </a:solidFill>
            </a:endParaRPr>
          </a:p>
          <a:p>
            <a:pPr algn="l"/>
            <a:endParaRPr lang="en-US" sz="2900" dirty="0">
              <a:solidFill>
                <a:schemeClr val="tx1"/>
              </a:solidFill>
            </a:endParaRPr>
          </a:p>
          <a:p>
            <a:pPr algn="l"/>
            <a:br>
              <a:rPr lang="en-US" sz="2400" dirty="0"/>
            </a:br>
            <a:endParaRPr lang="en-US" sz="2400" dirty="0">
              <a:solidFill>
                <a:schemeClr val="tx1"/>
              </a:solidFill>
            </a:endParaRPr>
          </a:p>
          <a:p>
            <a:br>
              <a:rPr lang="en-US" dirty="0"/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28057D-E42E-084B-4DBD-0BF7DD40CFC2}"/>
              </a:ext>
            </a:extLst>
          </p:cNvPr>
          <p:cNvSpPr/>
          <p:nvPr/>
        </p:nvSpPr>
        <p:spPr>
          <a:xfrm>
            <a:off x="2699792" y="176615"/>
            <a:ext cx="396044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2C4CE037-1EF0-6CDA-70EF-A125DFE0A4F5}"/>
              </a:ext>
            </a:extLst>
          </p:cNvPr>
          <p:cNvSpPr txBox="1">
            <a:spLocks/>
          </p:cNvSpPr>
          <p:nvPr/>
        </p:nvSpPr>
        <p:spPr>
          <a:xfrm>
            <a:off x="1261022" y="3789040"/>
            <a:ext cx="6552728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71943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55E2D-45A7-E1D2-813D-90A3A4BC5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DE6731-1DDD-D4F2-0EFE-15C3625F983A}"/>
              </a:ext>
            </a:extLst>
          </p:cNvPr>
          <p:cNvSpPr/>
          <p:nvPr/>
        </p:nvSpPr>
        <p:spPr>
          <a:xfrm>
            <a:off x="2843808" y="188640"/>
            <a:ext cx="37444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endanaan Tepat untuk UMKM: Strategi Mendapatkan Modal yang Sesuai  Kebutuhan – BINUS Creativepreneurship">
            <a:extLst>
              <a:ext uri="{FF2B5EF4-FFF2-40B4-BE49-F238E27FC236}">
                <a16:creationId xmlns:a16="http://schemas.microsoft.com/office/drawing/2014/main" id="{71B057EA-5877-73EB-C65E-8DDE3257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36169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06EE5EC5-C808-EBCF-927F-2A718F42D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478" y="-34724"/>
            <a:ext cx="4391982" cy="662306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Strategi  </a:t>
            </a:r>
            <a:r>
              <a:rPr lang="en-US" b="1" dirty="0" err="1">
                <a:solidFill>
                  <a:schemeClr val="tx1"/>
                </a:solidFill>
              </a:rPr>
              <a:t>Mendapatkan</a:t>
            </a:r>
            <a:r>
              <a:rPr lang="en-US" b="1" dirty="0">
                <a:solidFill>
                  <a:schemeClr val="tx1"/>
                </a:solidFill>
              </a:rPr>
              <a:t> Pendanaan :</a:t>
            </a:r>
          </a:p>
          <a:p>
            <a:pPr marL="457200" indent="-457200" algn="l">
              <a:buAutoNum type="alphaLcPeriod"/>
            </a:pPr>
            <a:r>
              <a:rPr lang="en-US" sz="2400" b="1" dirty="0" err="1">
                <a:solidFill>
                  <a:schemeClr val="tx1"/>
                </a:solidFill>
              </a:rPr>
              <a:t>Siapkan</a:t>
            </a:r>
            <a:r>
              <a:rPr lang="en-US" sz="2400" b="1" dirty="0">
                <a:solidFill>
                  <a:schemeClr val="tx1"/>
                </a:solidFill>
              </a:rPr>
              <a:t> Proposal yang </a:t>
            </a:r>
            <a:r>
              <a:rPr lang="en-US" sz="2400" b="1" dirty="0" err="1">
                <a:solidFill>
                  <a:schemeClr val="tx1"/>
                </a:solidFill>
              </a:rPr>
              <a:t>Matang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en-US" sz="2400" dirty="0" err="1">
                <a:solidFill>
                  <a:schemeClr val="tx1"/>
                </a:solidFill>
              </a:rPr>
              <a:t>Pastikan</a:t>
            </a:r>
            <a:r>
              <a:rPr lang="en-US" sz="2400" dirty="0">
                <a:solidFill>
                  <a:schemeClr val="tx1"/>
                </a:solidFill>
              </a:rPr>
              <a:t> proposal Anda </a:t>
            </a:r>
            <a:r>
              <a:rPr lang="en-US" sz="2400" dirty="0" err="1">
                <a:solidFill>
                  <a:schemeClr val="tx1"/>
                </a:solidFill>
              </a:rPr>
              <a:t>menjelaskan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jelas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tujuan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kegiatan</a:t>
            </a:r>
            <a:r>
              <a:rPr lang="en-US" sz="2400" dirty="0">
                <a:solidFill>
                  <a:schemeClr val="tx1"/>
                </a:solidFill>
              </a:rPr>
              <a:t>, dan </a:t>
            </a:r>
            <a:r>
              <a:rPr lang="en-US" sz="2400" dirty="0" err="1">
                <a:solidFill>
                  <a:schemeClr val="tx1"/>
                </a:solidFill>
              </a:rPr>
              <a:t>hasil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terukur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proyek</a:t>
            </a:r>
            <a:r>
              <a:rPr lang="en-US" sz="2400" dirty="0">
                <a:solidFill>
                  <a:schemeClr val="tx1"/>
                </a:solidFill>
              </a:rPr>
              <a:t> Anda.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b. </a:t>
            </a:r>
            <a:r>
              <a:rPr lang="en-US" sz="2400" b="1" dirty="0" err="1">
                <a:solidFill>
                  <a:schemeClr val="tx1"/>
                </a:solidFill>
              </a:rPr>
              <a:t>Lakukan</a:t>
            </a:r>
            <a:r>
              <a:rPr lang="en-US" sz="2400" b="1" dirty="0">
                <a:solidFill>
                  <a:schemeClr val="tx1"/>
                </a:solidFill>
              </a:rPr>
              <a:t> Riset 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en-US" sz="2400" dirty="0" err="1">
                <a:solidFill>
                  <a:schemeClr val="tx1"/>
                </a:solidFill>
              </a:rPr>
              <a:t>Teliti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perusahaan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lembaga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penyandang</a:t>
            </a:r>
            <a:r>
              <a:rPr lang="en-US" sz="2400" dirty="0">
                <a:solidFill>
                  <a:schemeClr val="tx1"/>
                </a:solidFill>
              </a:rPr>
              <a:t> dana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memastikan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misi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mereka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selaras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proyek</a:t>
            </a:r>
            <a:r>
              <a:rPr lang="en-US" sz="2400" dirty="0">
                <a:solidFill>
                  <a:schemeClr val="tx1"/>
                </a:solidFill>
              </a:rPr>
              <a:t> Anda.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c. </a:t>
            </a:r>
            <a:r>
              <a:rPr lang="en-US" sz="2400" b="1" dirty="0">
                <a:solidFill>
                  <a:schemeClr val="tx1"/>
                </a:solidFill>
              </a:rPr>
              <a:t>Jalin </a:t>
            </a:r>
            <a:r>
              <a:rPr lang="en-US" sz="2400" b="1" dirty="0" err="1">
                <a:solidFill>
                  <a:schemeClr val="tx1"/>
                </a:solidFill>
              </a:rPr>
              <a:t>Relasi</a:t>
            </a:r>
            <a:r>
              <a:rPr lang="en-US" sz="2400" b="1" dirty="0">
                <a:solidFill>
                  <a:schemeClr val="tx1"/>
                </a:solidFill>
              </a:rPr>
              <a:t> : </a:t>
            </a:r>
          </a:p>
          <a:p>
            <a:pPr algn="l"/>
            <a:r>
              <a:rPr lang="en-US" sz="2400" dirty="0" err="1">
                <a:solidFill>
                  <a:schemeClr val="tx1"/>
                </a:solidFill>
              </a:rPr>
              <a:t>Membangun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hubungan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baik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calon</a:t>
            </a:r>
            <a:r>
              <a:rPr lang="en-US" sz="2400" dirty="0">
                <a:solidFill>
                  <a:schemeClr val="tx1"/>
                </a:solidFill>
              </a:rPr>
              <a:t> sponsor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mitra</a:t>
            </a:r>
            <a:r>
              <a:rPr lang="en-US" sz="2400" dirty="0">
                <a:solidFill>
                  <a:schemeClr val="tx1"/>
                </a:solidFill>
              </a:rPr>
              <a:t> sangat </a:t>
            </a:r>
            <a:r>
              <a:rPr lang="en-US" sz="2400" dirty="0" err="1">
                <a:solidFill>
                  <a:schemeClr val="tx1"/>
                </a:solidFill>
              </a:rPr>
              <a:t>penting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kolaborasi</a:t>
            </a:r>
            <a:r>
              <a:rPr lang="en-US" sz="2400" dirty="0">
                <a:solidFill>
                  <a:schemeClr val="tx1"/>
                </a:solidFill>
              </a:rPr>
              <a:t> di masa </a:t>
            </a:r>
            <a:r>
              <a:rPr lang="en-US" sz="2400" dirty="0" err="1">
                <a:solidFill>
                  <a:schemeClr val="tx1"/>
                </a:solidFill>
              </a:rPr>
              <a:t>mendatang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d. </a:t>
            </a:r>
            <a:r>
              <a:rPr lang="en-US" sz="2400" b="1" dirty="0" err="1">
                <a:solidFill>
                  <a:schemeClr val="tx1"/>
                </a:solidFill>
              </a:rPr>
              <a:t>Transparan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en-US" sz="2400" dirty="0" err="1">
                <a:solidFill>
                  <a:schemeClr val="tx1"/>
                </a:solidFill>
              </a:rPr>
              <a:t>Setelah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mendapatkan</a:t>
            </a:r>
            <a:r>
              <a:rPr lang="en-US" sz="2400" dirty="0">
                <a:solidFill>
                  <a:schemeClr val="tx1"/>
                </a:solidFill>
              </a:rPr>
              <a:t> dana, </a:t>
            </a:r>
            <a:r>
              <a:rPr lang="en-US" sz="2400" dirty="0" err="1">
                <a:solidFill>
                  <a:schemeClr val="tx1"/>
                </a:solidFill>
              </a:rPr>
              <a:t>penuhi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kewajiban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pelaporan</a:t>
            </a:r>
            <a:r>
              <a:rPr lang="en-US" sz="2400" dirty="0">
                <a:solidFill>
                  <a:schemeClr val="tx1"/>
                </a:solidFill>
              </a:rPr>
              <a:t> dan </a:t>
            </a:r>
            <a:r>
              <a:rPr lang="en-US" sz="2400" dirty="0" err="1">
                <a:solidFill>
                  <a:schemeClr val="tx1"/>
                </a:solidFill>
              </a:rPr>
              <a:t>jadilah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transparan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mengenai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dampak</a:t>
            </a:r>
            <a:r>
              <a:rPr lang="en-US" sz="2400" dirty="0">
                <a:solidFill>
                  <a:schemeClr val="tx1"/>
                </a:solidFill>
              </a:rPr>
              <a:t> dan </a:t>
            </a:r>
            <a:r>
              <a:rPr lang="en-US" sz="2400" dirty="0" err="1">
                <a:solidFill>
                  <a:schemeClr val="tx1"/>
                </a:solidFill>
              </a:rPr>
              <a:t>penggunaan</a:t>
            </a:r>
            <a:r>
              <a:rPr lang="en-US" sz="2400" dirty="0">
                <a:solidFill>
                  <a:schemeClr val="tx1"/>
                </a:solidFill>
              </a:rPr>
              <a:t> dana. 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40867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6FA9E-4A65-7C0D-8A0C-8E4EEB645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F4A23FF-B535-0249-C4C8-C76F72142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459" y="2297107"/>
            <a:ext cx="8820472" cy="4851920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Dana </a:t>
            </a:r>
            <a:r>
              <a:rPr lang="en-US" dirty="0" err="1">
                <a:solidFill>
                  <a:schemeClr val="tx1"/>
                </a:solidFill>
              </a:rPr>
              <a:t>hibah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diberikan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mendukung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proyek-proyek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inovatif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berbagai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bidang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seperti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b="1" dirty="0" err="1">
                <a:solidFill>
                  <a:schemeClr val="tx1"/>
                </a:solidFill>
              </a:rPr>
              <a:t>pendidikan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sains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budaya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komunikasi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pemberdayaan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perempuan</a:t>
            </a:r>
            <a:r>
              <a:rPr lang="en-US" b="1" dirty="0">
                <a:solidFill>
                  <a:schemeClr val="tx1"/>
                </a:solidFill>
              </a:rPr>
              <a:t>, dan pengembangan pemuda</a:t>
            </a:r>
            <a:r>
              <a:rPr lang="en-US" dirty="0">
                <a:solidFill>
                  <a:schemeClr val="tx1"/>
                </a:solidFill>
              </a:rPr>
              <a:t>, yang </a:t>
            </a:r>
            <a:r>
              <a:rPr lang="en-US" dirty="0" err="1">
                <a:solidFill>
                  <a:schemeClr val="tx1"/>
                </a:solidFill>
              </a:rPr>
              <a:t>bertujuan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mempromosikan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perdamaian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pembangunan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berkelanjutan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melalui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kerjasama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internasional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berbagai</a:t>
            </a:r>
            <a:r>
              <a:rPr lang="en-US" dirty="0">
                <a:solidFill>
                  <a:schemeClr val="tx1"/>
                </a:solidFill>
              </a:rPr>
              <a:t> program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individu</a:t>
            </a:r>
            <a:r>
              <a:rPr lang="en-US" dirty="0">
                <a:solidFill>
                  <a:schemeClr val="tx1"/>
                </a:solidFill>
              </a:rPr>
              <a:t>, dan </a:t>
            </a:r>
            <a:r>
              <a:rPr lang="en-US" dirty="0" err="1">
                <a:solidFill>
                  <a:schemeClr val="tx1"/>
                </a:solidFill>
              </a:rPr>
              <a:t>institusi</a:t>
            </a:r>
            <a:r>
              <a:rPr lang="en-US" dirty="0">
                <a:solidFill>
                  <a:schemeClr val="tx1"/>
                </a:solidFill>
              </a:rPr>
              <a:t>. 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D7D063-12DA-58B4-0AD0-2A758CB2EC72}"/>
              </a:ext>
            </a:extLst>
          </p:cNvPr>
          <p:cNvSpPr/>
          <p:nvPr/>
        </p:nvSpPr>
        <p:spPr>
          <a:xfrm>
            <a:off x="2844841" y="0"/>
            <a:ext cx="37444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D618D9B-FE80-CC9E-F57F-37487088CC49}"/>
              </a:ext>
            </a:extLst>
          </p:cNvPr>
          <p:cNvSpPr/>
          <p:nvPr/>
        </p:nvSpPr>
        <p:spPr>
          <a:xfrm>
            <a:off x="827584" y="672099"/>
            <a:ext cx="7992888" cy="142658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i="1" dirty="0">
                <a:latin typeface="Bradley Hand ITC" panose="03070402050302030203" pitchFamily="66" charset="0"/>
              </a:rPr>
              <a:t>GRANTS</a:t>
            </a:r>
            <a:r>
              <a:rPr lang="en-US" sz="4500" dirty="0">
                <a:latin typeface="Bradley Hand ITC" panose="03070402050302030203" pitchFamily="66" charset="0"/>
              </a:rPr>
              <a:t> UNESCO </a:t>
            </a:r>
            <a:r>
              <a:rPr lang="en-US" sz="4000" dirty="0">
                <a:latin typeface="Bradley Hand ITC" panose="03070402050302030203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6407679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7C8C3-40FB-1A68-8C13-27F90816E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E1CE92A-F7F5-7E86-74F4-BD7053C6C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8820472" cy="3312368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Jenis – Jenis </a:t>
            </a:r>
            <a:r>
              <a:rPr lang="en-US" i="1" dirty="0">
                <a:solidFill>
                  <a:schemeClr val="tx1"/>
                </a:solidFill>
              </a:rPr>
              <a:t>Grant </a:t>
            </a:r>
            <a:r>
              <a:rPr lang="en-US" dirty="0">
                <a:solidFill>
                  <a:schemeClr val="tx1"/>
                </a:solidFill>
              </a:rPr>
              <a:t>UNESCO :</a:t>
            </a:r>
          </a:p>
          <a:p>
            <a:pPr marL="514350" indent="-514350" algn="l">
              <a:buAutoNum type="arabicPeriod"/>
            </a:pPr>
            <a:r>
              <a:rPr lang="en-US" sz="24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Global Youth Grant Scheme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en-US" sz="2400" dirty="0" err="1">
                <a:solidFill>
                  <a:schemeClr val="tx1"/>
                </a:solidFill>
              </a:rPr>
              <a:t>Mendukung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inisiatif</a:t>
            </a:r>
            <a:r>
              <a:rPr lang="en-US" sz="2400" dirty="0">
                <a:solidFill>
                  <a:schemeClr val="tx1"/>
                </a:solidFill>
              </a:rPr>
              <a:t> pemuda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riset</a:t>
            </a:r>
            <a:r>
              <a:rPr lang="en-US" sz="2400" dirty="0">
                <a:solidFill>
                  <a:schemeClr val="tx1"/>
                </a:solidFill>
              </a:rPr>
              <a:t> dan </a:t>
            </a:r>
            <a:r>
              <a:rPr lang="en-US" sz="2400" dirty="0" err="1">
                <a:solidFill>
                  <a:schemeClr val="tx1"/>
                </a:solidFill>
              </a:rPr>
              <a:t>aksi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akar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rumput</a:t>
            </a:r>
            <a:r>
              <a:rPr lang="en-US" sz="2400" dirty="0">
                <a:solidFill>
                  <a:schemeClr val="tx1"/>
                </a:solidFill>
              </a:rPr>
              <a:t> di </a:t>
            </a:r>
            <a:r>
              <a:rPr lang="en-US" sz="2400" dirty="0" err="1">
                <a:solidFill>
                  <a:schemeClr val="tx1"/>
                </a:solidFill>
              </a:rPr>
              <a:t>bidang-bidang</a:t>
            </a:r>
            <a:r>
              <a:rPr lang="en-US" sz="2400" dirty="0">
                <a:solidFill>
                  <a:schemeClr val="tx1"/>
                </a:solidFill>
              </a:rPr>
              <a:t> UNESCO.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2. </a:t>
            </a:r>
            <a:r>
              <a:rPr lang="en-US" sz="2400" b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Prize for Girls and Women's Education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en-US" sz="2400" dirty="0" err="1">
                <a:solidFill>
                  <a:schemeClr val="tx1"/>
                </a:solidFill>
              </a:rPr>
              <a:t>Memberikan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penghargaan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hingga</a:t>
            </a:r>
            <a:r>
              <a:rPr lang="en-US" sz="2400" dirty="0">
                <a:solidFill>
                  <a:schemeClr val="tx1"/>
                </a:solidFill>
              </a:rPr>
              <a:t> $50,000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inisiatif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pendidikan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perempuan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3. </a:t>
            </a:r>
            <a:r>
              <a:rPr lang="en-US" sz="2400" b="1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 Fund for Cultural Diversity (IFCD)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proyek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mendukung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keberagaman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budaya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74CB37-ADC6-CD3D-E3A2-10BBFEC87CF5}"/>
              </a:ext>
            </a:extLst>
          </p:cNvPr>
          <p:cNvSpPr/>
          <p:nvPr/>
        </p:nvSpPr>
        <p:spPr>
          <a:xfrm>
            <a:off x="2844841" y="0"/>
            <a:ext cx="37444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75328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659E3-B651-EADE-FCF5-273E9D39C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BFC307F-B4BA-02B9-66AF-394D88297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04056"/>
            <a:ext cx="8820472" cy="3312368"/>
          </a:xfrm>
        </p:spPr>
        <p:txBody>
          <a:bodyPr>
            <a:noAutofit/>
          </a:bodyPr>
          <a:lstStyle/>
          <a:p>
            <a:pPr algn="l"/>
            <a:r>
              <a:rPr lang="en-US" dirty="0" err="1">
                <a:solidFill>
                  <a:schemeClr val="tx1"/>
                </a:solidFill>
              </a:rPr>
              <a:t>Peluang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mendapatkan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Grant </a:t>
            </a:r>
            <a:r>
              <a:rPr lang="en-US" dirty="0">
                <a:solidFill>
                  <a:schemeClr val="tx1"/>
                </a:solidFill>
              </a:rPr>
              <a:t>UNESCO :</a:t>
            </a:r>
          </a:p>
          <a:p>
            <a:pPr marL="457200" indent="-457200" algn="l"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Cari </a:t>
            </a:r>
            <a:r>
              <a:rPr lang="en-US" sz="2400" b="1" dirty="0" err="1">
                <a:solidFill>
                  <a:schemeClr val="tx1"/>
                </a:solidFill>
              </a:rPr>
              <a:t>Peluang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en-US" sz="2400" dirty="0" err="1">
                <a:solidFill>
                  <a:schemeClr val="tx1"/>
                </a:solidFill>
              </a:rPr>
              <a:t>Kunjungi</a:t>
            </a:r>
            <a:r>
              <a:rPr lang="en-US" sz="2400" dirty="0">
                <a:solidFill>
                  <a:schemeClr val="tx1"/>
                </a:solidFill>
              </a:rPr>
              <a:t> situs web </a:t>
            </a:r>
            <a:r>
              <a:rPr lang="en-US" sz="2400" dirty="0" err="1">
                <a:solidFill>
                  <a:schemeClr val="tx1"/>
                </a:solidFill>
              </a:rPr>
              <a:t>resmi</a:t>
            </a:r>
            <a:r>
              <a:rPr lang="en-US" sz="2400" dirty="0">
                <a:solidFill>
                  <a:schemeClr val="tx1"/>
                </a:solidFill>
              </a:rPr>
              <a:t> UNESCO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sumber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pendanaan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seperti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FundsforNGOs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melihat</a:t>
            </a:r>
            <a:r>
              <a:rPr lang="en-US" sz="2400" dirty="0">
                <a:solidFill>
                  <a:schemeClr val="tx1"/>
                </a:solidFill>
              </a:rPr>
              <a:t> "Call for Proposals" yang </a:t>
            </a:r>
            <a:r>
              <a:rPr lang="en-US" sz="2400" dirty="0" err="1">
                <a:solidFill>
                  <a:schemeClr val="tx1"/>
                </a:solidFill>
              </a:rPr>
              <a:t>sedang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dibuka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2. </a:t>
            </a:r>
            <a:r>
              <a:rPr lang="en-US" sz="2400" b="1" dirty="0" err="1">
                <a:solidFill>
                  <a:schemeClr val="tx1"/>
                </a:solidFill>
              </a:rPr>
              <a:t>Penuhi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Kriteria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en-US" sz="2400" dirty="0" err="1">
                <a:solidFill>
                  <a:schemeClr val="tx1"/>
                </a:solidFill>
              </a:rPr>
              <a:t>Pastikan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proyek</a:t>
            </a:r>
            <a:r>
              <a:rPr lang="en-US" sz="2400" dirty="0">
                <a:solidFill>
                  <a:schemeClr val="tx1"/>
                </a:solidFill>
              </a:rPr>
              <a:t> dan </a:t>
            </a:r>
            <a:r>
              <a:rPr lang="en-US" sz="2400" dirty="0" err="1">
                <a:solidFill>
                  <a:schemeClr val="tx1"/>
                </a:solidFill>
              </a:rPr>
              <a:t>organisasi</a:t>
            </a:r>
            <a:r>
              <a:rPr lang="en-US" sz="2400" dirty="0">
                <a:solidFill>
                  <a:schemeClr val="tx1"/>
                </a:solidFill>
              </a:rPr>
              <a:t> Anda </a:t>
            </a:r>
            <a:r>
              <a:rPr lang="en-US" sz="2400" dirty="0" err="1">
                <a:solidFill>
                  <a:schemeClr val="tx1"/>
                </a:solidFill>
              </a:rPr>
              <a:t>sesuai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prioritas</a:t>
            </a:r>
            <a:r>
              <a:rPr lang="en-US" sz="2400" dirty="0">
                <a:solidFill>
                  <a:schemeClr val="tx1"/>
                </a:solidFill>
              </a:rPr>
              <a:t> UNESCO (</a:t>
            </a:r>
            <a:r>
              <a:rPr lang="en-US" sz="2400" dirty="0" err="1">
                <a:solidFill>
                  <a:schemeClr val="tx1"/>
                </a:solidFill>
              </a:rPr>
              <a:t>seperti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pendidikan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budaya</a:t>
            </a:r>
            <a:r>
              <a:rPr lang="en-US" sz="2400" dirty="0">
                <a:solidFill>
                  <a:schemeClr val="tx1"/>
                </a:solidFill>
              </a:rPr>
              <a:t>, pemuda, </a:t>
            </a:r>
            <a:r>
              <a:rPr lang="en-US" sz="2400" dirty="0" err="1">
                <a:solidFill>
                  <a:schemeClr val="tx1"/>
                </a:solidFill>
              </a:rPr>
              <a:t>perempuan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sains</a:t>
            </a:r>
            <a:r>
              <a:rPr lang="en-US" sz="2400" dirty="0">
                <a:solidFill>
                  <a:schemeClr val="tx1"/>
                </a:solidFill>
              </a:rPr>
              <a:t>) dan </a:t>
            </a:r>
            <a:r>
              <a:rPr lang="en-US" sz="2400" dirty="0" err="1">
                <a:solidFill>
                  <a:schemeClr val="tx1"/>
                </a:solidFill>
              </a:rPr>
              <a:t>persyaratan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spesifik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program </a:t>
            </a:r>
            <a:r>
              <a:rPr lang="en-US" sz="2400" dirty="0" err="1">
                <a:solidFill>
                  <a:schemeClr val="tx1"/>
                </a:solidFill>
              </a:rPr>
              <a:t>hibah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tersebut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3. </a:t>
            </a:r>
            <a:r>
              <a:rPr lang="en-US" sz="2400" b="1" dirty="0" err="1">
                <a:solidFill>
                  <a:schemeClr val="tx1"/>
                </a:solidFill>
              </a:rPr>
              <a:t>Ajukan</a:t>
            </a:r>
            <a:r>
              <a:rPr lang="en-US" sz="2400" b="1" dirty="0">
                <a:solidFill>
                  <a:schemeClr val="tx1"/>
                </a:solidFill>
              </a:rPr>
              <a:t> Proposal 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Kirimkan</a:t>
            </a:r>
            <a:r>
              <a:rPr lang="en-US" sz="2400" dirty="0">
                <a:solidFill>
                  <a:schemeClr val="tx1"/>
                </a:solidFill>
              </a:rPr>
              <a:t> proposal </a:t>
            </a:r>
            <a:r>
              <a:rPr lang="en-US" sz="2400" dirty="0" err="1">
                <a:solidFill>
                  <a:schemeClr val="tx1"/>
                </a:solidFill>
              </a:rPr>
              <a:t>proyek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inovatif</a:t>
            </a:r>
            <a:r>
              <a:rPr lang="en-US" sz="2400" dirty="0">
                <a:solidFill>
                  <a:schemeClr val="tx1"/>
                </a:solidFill>
              </a:rPr>
              <a:t> dan </a:t>
            </a:r>
            <a:r>
              <a:rPr lang="en-US" sz="2400" dirty="0" err="1">
                <a:solidFill>
                  <a:schemeClr val="tx1"/>
                </a:solidFill>
              </a:rPr>
              <a:t>berdampak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tinggi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sesuai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pedoman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diberikan</a:t>
            </a:r>
            <a:r>
              <a:rPr lang="en-US" sz="2400" dirty="0">
                <a:solidFill>
                  <a:schemeClr val="tx1"/>
                </a:solidFill>
              </a:rPr>
              <a:t>. 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7B8AB1-3590-8EBC-6290-4335ECAE0F9B}"/>
              </a:ext>
            </a:extLst>
          </p:cNvPr>
          <p:cNvSpPr/>
          <p:nvPr/>
        </p:nvSpPr>
        <p:spPr>
          <a:xfrm>
            <a:off x="2844841" y="0"/>
            <a:ext cx="37444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31957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	</a:t>
            </a:r>
            <a:endParaRPr lang="id-ID" sz="2400" b="1" dirty="0"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J"/>
            </a:pPr>
            <a:r>
              <a:rPr lang="en-US" sz="4000" b="1" dirty="0"/>
              <a:t>END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>
              <a:sym typeface="Wingdings" panose="05000000000000000000" pitchFamily="2" charset="2"/>
            </a:endParaRPr>
          </a:p>
          <a:p>
            <a:r>
              <a:rPr lang="en-US" sz="4000" b="1" dirty="0">
                <a:sym typeface="Wingdings" panose="05000000000000000000" pitchFamily="2" charset="2"/>
              </a:rPr>
              <a:t>Thanks for attention</a:t>
            </a:r>
          </a:p>
          <a:p>
            <a:r>
              <a:rPr lang="en-US" sz="4000" b="1" dirty="0">
                <a:sym typeface="Wingdings" panose="05000000000000000000" pitchFamily="2" charset="2"/>
              </a:rPr>
              <a:t>See you again !</a:t>
            </a:r>
            <a:endParaRPr lang="en-US" sz="4000" b="1" dirty="0"/>
          </a:p>
        </p:txBody>
      </p:sp>
      <p:sp>
        <p:nvSpPr>
          <p:cNvPr id="2" name="Oval 1"/>
          <p:cNvSpPr/>
          <p:nvPr/>
        </p:nvSpPr>
        <p:spPr>
          <a:xfrm>
            <a:off x="2699792" y="260648"/>
            <a:ext cx="4104456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1520" y="912261"/>
            <a:ext cx="8892480" cy="932563"/>
          </a:xfrm>
        </p:spPr>
        <p:txBody>
          <a:bodyPr>
            <a:noAutofit/>
          </a:bodyPr>
          <a:lstStyle/>
          <a:p>
            <a:pPr algn="l"/>
            <a:r>
              <a:rPr lang="fi-FI" sz="27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Pengetahuan memahami Analisis Model Pendanaan Pelestarian :</a:t>
            </a:r>
          </a:p>
          <a:p>
            <a:pPr algn="l"/>
            <a:endParaRPr lang="fi-FI" sz="27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fi-FI" sz="27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348880"/>
            <a:ext cx="79208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Pada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pembahasan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ini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diperuntunkan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untuk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  <a:cs typeface="Poppins"/>
              <a:sym typeface="Poppins"/>
            </a:endParaRPr>
          </a:p>
          <a:p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memahami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terkait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 :</a:t>
            </a:r>
          </a:p>
          <a:p>
            <a:endParaRPr lang="en-US" sz="2600" dirty="0">
              <a:latin typeface="Cambria" panose="02040503050406030204" pitchFamily="18" charset="0"/>
              <a:ea typeface="Cambria" panose="02040503050406030204" pitchFamily="18" charset="0"/>
              <a:cs typeface="Poppins"/>
              <a:sym typeface="Poppins"/>
            </a:endParaRPr>
          </a:p>
          <a:p>
            <a:pPr marL="457200" indent="-457200">
              <a:buFontTx/>
              <a:buChar char="-"/>
            </a:pPr>
            <a:r>
              <a:rPr lang="en-US" sz="2600" i="1" dirty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Funding Sponsorship</a:t>
            </a:r>
          </a:p>
          <a:p>
            <a:pPr marL="285750" indent="-285750">
              <a:buFontTx/>
              <a:buChar char="-"/>
            </a:pPr>
            <a:r>
              <a:rPr lang="en-US" sz="2600" i="1" dirty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   Grant UNESCO 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2771800" y="188640"/>
            <a:ext cx="381642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44994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771800" y="252446"/>
            <a:ext cx="4104456" cy="2962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716A6F-9AAE-DDD0-223D-3873202C274C}"/>
              </a:ext>
            </a:extLst>
          </p:cNvPr>
          <p:cNvSpPr/>
          <p:nvPr/>
        </p:nvSpPr>
        <p:spPr>
          <a:xfrm>
            <a:off x="250709" y="4725143"/>
            <a:ext cx="8212693" cy="4149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3105655-9B08-2006-BF92-8FCDCFC1F92B}"/>
              </a:ext>
            </a:extLst>
          </p:cNvPr>
          <p:cNvSpPr/>
          <p:nvPr/>
        </p:nvSpPr>
        <p:spPr>
          <a:xfrm>
            <a:off x="1314176" y="252446"/>
            <a:ext cx="6515645" cy="9361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Analisis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Model Pendanaan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Pelestarian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91F996-39CA-893F-D34B-C6A48CB9E47D}"/>
              </a:ext>
            </a:extLst>
          </p:cNvPr>
          <p:cNvSpPr txBox="1"/>
          <p:nvPr/>
        </p:nvSpPr>
        <p:spPr>
          <a:xfrm>
            <a:off x="827584" y="1340768"/>
            <a:ext cx="721718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pendanaan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pelestarian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pergeseran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ketergantungan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dana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donor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menuju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portofolio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pendanaan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beragam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berkelanjutan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kali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mengintegrasikan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tata Kelola.</a:t>
            </a:r>
          </a:p>
          <a:p>
            <a:pPr algn="just"/>
            <a:r>
              <a:rPr lang="en-US" sz="28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Model-model </a:t>
            </a:r>
            <a:r>
              <a:rPr lang="en-US" sz="2800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8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dirancang</a:t>
            </a:r>
            <a:r>
              <a:rPr lang="en-US" sz="28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menciptakan</a:t>
            </a:r>
            <a:r>
              <a:rPr lang="en-US" sz="28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aliran</a:t>
            </a:r>
            <a:r>
              <a:rPr lang="en-US" sz="28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kas yang </a:t>
            </a:r>
            <a:r>
              <a:rPr lang="en-US" sz="2800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8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diprediksi</a:t>
            </a:r>
            <a:r>
              <a:rPr lang="en-US" sz="28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pembiayaan</a:t>
            </a:r>
            <a:r>
              <a:rPr lang="en-US" sz="28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jangka</a:t>
            </a:r>
            <a:r>
              <a:rPr lang="en-US" sz="28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pendek</a:t>
            </a:r>
            <a:r>
              <a:rPr lang="en-US" sz="28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  <a:r>
              <a:rPr lang="en-US" sz="28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52994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280920" cy="244827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8600" b="1" dirty="0">
                <a:solidFill>
                  <a:schemeClr val="tx1"/>
                </a:solidFill>
              </a:rPr>
              <a:t>Jenis – Jenis  Model Pendanaan Utama dan </a:t>
            </a:r>
            <a:r>
              <a:rPr lang="en-US" sz="8600" b="1" dirty="0" err="1">
                <a:solidFill>
                  <a:schemeClr val="tx1"/>
                </a:solidFill>
              </a:rPr>
              <a:t>Analisisnya</a:t>
            </a:r>
            <a:endParaRPr lang="en-US" sz="8600" b="1" dirty="0">
              <a:solidFill>
                <a:schemeClr val="tx1"/>
              </a:solidFill>
            </a:endParaRPr>
          </a:p>
          <a:p>
            <a:pPr algn="l"/>
            <a:r>
              <a:rPr lang="en-US" sz="8600" dirty="0" err="1">
                <a:solidFill>
                  <a:schemeClr val="tx1"/>
                </a:solidFill>
              </a:rPr>
              <a:t>Berikut</a:t>
            </a:r>
            <a:r>
              <a:rPr lang="en-US" sz="8600" dirty="0">
                <a:solidFill>
                  <a:schemeClr val="tx1"/>
                </a:solidFill>
              </a:rPr>
              <a:t> </a:t>
            </a:r>
            <a:r>
              <a:rPr lang="en-US" sz="8600" dirty="0" err="1">
                <a:solidFill>
                  <a:schemeClr val="tx1"/>
                </a:solidFill>
              </a:rPr>
              <a:t>adalah</a:t>
            </a:r>
            <a:r>
              <a:rPr lang="en-US" sz="8600" dirty="0">
                <a:solidFill>
                  <a:schemeClr val="tx1"/>
                </a:solidFill>
              </a:rPr>
              <a:t> </a:t>
            </a:r>
            <a:r>
              <a:rPr lang="en-US" sz="8600" dirty="0" err="1">
                <a:solidFill>
                  <a:schemeClr val="tx1"/>
                </a:solidFill>
              </a:rPr>
              <a:t>beberapa</a:t>
            </a:r>
            <a:r>
              <a:rPr lang="en-US" sz="8600" dirty="0">
                <a:solidFill>
                  <a:schemeClr val="tx1"/>
                </a:solidFill>
              </a:rPr>
              <a:t> model </a:t>
            </a:r>
            <a:r>
              <a:rPr lang="en-US" sz="8600" dirty="0" err="1">
                <a:solidFill>
                  <a:schemeClr val="tx1"/>
                </a:solidFill>
              </a:rPr>
              <a:t>pendanaan</a:t>
            </a:r>
            <a:r>
              <a:rPr lang="en-US" sz="8600" dirty="0">
                <a:solidFill>
                  <a:schemeClr val="tx1"/>
                </a:solidFill>
              </a:rPr>
              <a:t> </a:t>
            </a:r>
            <a:r>
              <a:rPr lang="en-US" sz="8600" dirty="0" err="1">
                <a:solidFill>
                  <a:schemeClr val="tx1"/>
                </a:solidFill>
              </a:rPr>
              <a:t>pelestarian</a:t>
            </a:r>
            <a:r>
              <a:rPr lang="en-US" sz="8600" dirty="0">
                <a:solidFill>
                  <a:schemeClr val="tx1"/>
                </a:solidFill>
              </a:rPr>
              <a:t> </a:t>
            </a:r>
            <a:r>
              <a:rPr lang="en-US" sz="8600" dirty="0" err="1">
                <a:solidFill>
                  <a:schemeClr val="tx1"/>
                </a:solidFill>
              </a:rPr>
              <a:t>utama</a:t>
            </a:r>
            <a:r>
              <a:rPr lang="en-US" sz="8600" dirty="0">
                <a:solidFill>
                  <a:schemeClr val="tx1"/>
                </a:solidFill>
              </a:rPr>
              <a:t> yang </a:t>
            </a:r>
            <a:r>
              <a:rPr lang="en-US" sz="8600" dirty="0" err="1">
                <a:solidFill>
                  <a:schemeClr val="tx1"/>
                </a:solidFill>
              </a:rPr>
              <a:t>dianalisis</a:t>
            </a:r>
            <a:r>
              <a:rPr lang="en-US" sz="8600" dirty="0">
                <a:solidFill>
                  <a:schemeClr val="tx1"/>
                </a:solidFill>
              </a:rPr>
              <a:t> :</a:t>
            </a:r>
          </a:p>
          <a:p>
            <a:pPr algn="l"/>
            <a:endParaRPr lang="en-US" sz="8600" dirty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sz="8600" b="1" dirty="0">
                <a:solidFill>
                  <a:schemeClr val="tx1"/>
                </a:solidFill>
              </a:rPr>
              <a:t>Pendanaan Publik (</a:t>
            </a:r>
            <a:r>
              <a:rPr lang="en-US" sz="8600" b="1" dirty="0" err="1">
                <a:solidFill>
                  <a:schemeClr val="tx1"/>
                </a:solidFill>
              </a:rPr>
              <a:t>Pemerintah</a:t>
            </a:r>
            <a:r>
              <a:rPr lang="en-US" sz="8600" b="1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8600" dirty="0">
                <a:solidFill>
                  <a:schemeClr val="tx1"/>
                </a:solidFill>
              </a:rPr>
              <a:t> Sebagian </a:t>
            </a:r>
            <a:r>
              <a:rPr lang="en-US" sz="8600" dirty="0" err="1">
                <a:solidFill>
                  <a:schemeClr val="tx1"/>
                </a:solidFill>
              </a:rPr>
              <a:t>besar</a:t>
            </a:r>
            <a:r>
              <a:rPr lang="en-US" sz="8600" dirty="0">
                <a:solidFill>
                  <a:schemeClr val="tx1"/>
                </a:solidFill>
              </a:rPr>
              <a:t> </a:t>
            </a:r>
            <a:r>
              <a:rPr lang="en-US" sz="8600" dirty="0" err="1">
                <a:solidFill>
                  <a:schemeClr val="tx1"/>
                </a:solidFill>
              </a:rPr>
              <a:t>kawasan</a:t>
            </a:r>
            <a:r>
              <a:rPr lang="en-US" sz="8600" dirty="0">
                <a:solidFill>
                  <a:schemeClr val="tx1"/>
                </a:solidFill>
              </a:rPr>
              <a:t> </a:t>
            </a:r>
            <a:r>
              <a:rPr lang="en-US" sz="8600" dirty="0" err="1">
                <a:solidFill>
                  <a:schemeClr val="tx1"/>
                </a:solidFill>
              </a:rPr>
              <a:t>konservasi</a:t>
            </a:r>
            <a:r>
              <a:rPr lang="en-US" sz="8600" dirty="0">
                <a:solidFill>
                  <a:schemeClr val="tx1"/>
                </a:solidFill>
              </a:rPr>
              <a:t>, </a:t>
            </a:r>
            <a:r>
              <a:rPr lang="en-US" sz="8600" dirty="0" err="1">
                <a:solidFill>
                  <a:schemeClr val="tx1"/>
                </a:solidFill>
              </a:rPr>
              <a:t>terutama</a:t>
            </a:r>
            <a:r>
              <a:rPr lang="en-US" sz="8600" dirty="0">
                <a:solidFill>
                  <a:schemeClr val="tx1"/>
                </a:solidFill>
              </a:rPr>
              <a:t> </a:t>
            </a:r>
            <a:r>
              <a:rPr lang="en-US" sz="8600" dirty="0" err="1">
                <a:solidFill>
                  <a:schemeClr val="tx1"/>
                </a:solidFill>
              </a:rPr>
              <a:t>taman</a:t>
            </a:r>
            <a:r>
              <a:rPr lang="en-US" sz="8600" dirty="0">
                <a:solidFill>
                  <a:schemeClr val="tx1"/>
                </a:solidFill>
              </a:rPr>
              <a:t> </a:t>
            </a:r>
            <a:r>
              <a:rPr lang="en-US" sz="8600" dirty="0" err="1">
                <a:solidFill>
                  <a:schemeClr val="tx1"/>
                </a:solidFill>
              </a:rPr>
              <a:t>nasional</a:t>
            </a:r>
            <a:r>
              <a:rPr lang="en-US" sz="8600" dirty="0">
                <a:solidFill>
                  <a:schemeClr val="tx1"/>
                </a:solidFill>
              </a:rPr>
              <a:t>, </a:t>
            </a:r>
            <a:r>
              <a:rPr lang="en-US" sz="8600" dirty="0" err="1">
                <a:solidFill>
                  <a:schemeClr val="tx1"/>
                </a:solidFill>
              </a:rPr>
              <a:t>secara</a:t>
            </a:r>
            <a:r>
              <a:rPr lang="en-US" sz="8600" dirty="0">
                <a:solidFill>
                  <a:schemeClr val="tx1"/>
                </a:solidFill>
              </a:rPr>
              <a:t> </a:t>
            </a:r>
            <a:r>
              <a:rPr lang="en-US" sz="8600" dirty="0" err="1">
                <a:solidFill>
                  <a:schemeClr val="tx1"/>
                </a:solidFill>
              </a:rPr>
              <a:t>tradisional</a:t>
            </a:r>
            <a:r>
              <a:rPr lang="en-US" sz="8600" dirty="0">
                <a:solidFill>
                  <a:schemeClr val="tx1"/>
                </a:solidFill>
              </a:rPr>
              <a:t> </a:t>
            </a:r>
            <a:r>
              <a:rPr lang="en-US" sz="8600" dirty="0" err="1">
                <a:solidFill>
                  <a:schemeClr val="tx1"/>
                </a:solidFill>
              </a:rPr>
              <a:t>didanai</a:t>
            </a:r>
            <a:r>
              <a:rPr lang="en-US" sz="8600" dirty="0">
                <a:solidFill>
                  <a:schemeClr val="tx1"/>
                </a:solidFill>
              </a:rPr>
              <a:t> oleh </a:t>
            </a:r>
            <a:r>
              <a:rPr lang="en-US" sz="8600" dirty="0" err="1">
                <a:solidFill>
                  <a:schemeClr val="tx1"/>
                </a:solidFill>
              </a:rPr>
              <a:t>pemerintah</a:t>
            </a:r>
            <a:r>
              <a:rPr lang="en-US" sz="8600" dirty="0">
                <a:solidFill>
                  <a:schemeClr val="tx1"/>
                </a:solidFill>
              </a:rPr>
              <a:t> </a:t>
            </a:r>
            <a:r>
              <a:rPr lang="en-US" sz="8600" dirty="0" err="1">
                <a:solidFill>
                  <a:schemeClr val="tx1"/>
                </a:solidFill>
              </a:rPr>
              <a:t>melalui</a:t>
            </a:r>
            <a:r>
              <a:rPr lang="en-US" sz="8600" dirty="0">
                <a:solidFill>
                  <a:schemeClr val="tx1"/>
                </a:solidFill>
              </a:rPr>
              <a:t> </a:t>
            </a:r>
            <a:r>
              <a:rPr lang="en-US" sz="8600" dirty="0" err="1">
                <a:solidFill>
                  <a:schemeClr val="tx1"/>
                </a:solidFill>
              </a:rPr>
              <a:t>Anggaran</a:t>
            </a:r>
            <a:r>
              <a:rPr lang="en-US" sz="8600" dirty="0">
                <a:solidFill>
                  <a:schemeClr val="tx1"/>
                </a:solidFill>
              </a:rPr>
              <a:t> </a:t>
            </a:r>
            <a:r>
              <a:rPr lang="en-US" sz="8600" dirty="0" err="1">
                <a:solidFill>
                  <a:schemeClr val="tx1"/>
                </a:solidFill>
              </a:rPr>
              <a:t>Pendapatan</a:t>
            </a:r>
            <a:r>
              <a:rPr lang="en-US" sz="8600" dirty="0">
                <a:solidFill>
                  <a:schemeClr val="tx1"/>
                </a:solidFill>
              </a:rPr>
              <a:t> dan </a:t>
            </a:r>
            <a:r>
              <a:rPr lang="en-US" sz="8600" dirty="0" err="1">
                <a:solidFill>
                  <a:schemeClr val="tx1"/>
                </a:solidFill>
              </a:rPr>
              <a:t>Belanja</a:t>
            </a:r>
            <a:r>
              <a:rPr lang="en-US" sz="8600" dirty="0">
                <a:solidFill>
                  <a:schemeClr val="tx1"/>
                </a:solidFill>
              </a:rPr>
              <a:t> Negara (APBN/APBD).</a:t>
            </a:r>
          </a:p>
          <a:p>
            <a:pPr algn="l"/>
            <a:endParaRPr lang="en-US" sz="8600" dirty="0">
              <a:solidFill>
                <a:schemeClr val="tx1"/>
              </a:solidFill>
            </a:endParaRPr>
          </a:p>
          <a:p>
            <a:pPr algn="l"/>
            <a:endParaRPr lang="en-US" sz="2900" dirty="0">
              <a:solidFill>
                <a:schemeClr val="tx1"/>
              </a:solidFill>
            </a:endParaRPr>
          </a:p>
          <a:p>
            <a:pPr algn="l"/>
            <a:br>
              <a:rPr lang="en-US" sz="2400" dirty="0"/>
            </a:br>
            <a:endParaRPr lang="en-US" sz="2400" dirty="0">
              <a:solidFill>
                <a:schemeClr val="tx1"/>
              </a:solidFill>
            </a:endParaRPr>
          </a:p>
          <a:p>
            <a:br>
              <a:rPr lang="en-US" dirty="0"/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1800" y="188640"/>
            <a:ext cx="396044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4E8287CA-B7B2-83B6-A940-09A6C9BBD051}"/>
              </a:ext>
            </a:extLst>
          </p:cNvPr>
          <p:cNvSpPr txBox="1">
            <a:spLocks/>
          </p:cNvSpPr>
          <p:nvPr/>
        </p:nvSpPr>
        <p:spPr>
          <a:xfrm>
            <a:off x="1261022" y="3789040"/>
            <a:ext cx="6552728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EFC0681A-19C8-DA9C-96C4-B4E871F5721B}"/>
              </a:ext>
            </a:extLst>
          </p:cNvPr>
          <p:cNvSpPr txBox="1">
            <a:spLocks/>
          </p:cNvSpPr>
          <p:nvPr/>
        </p:nvSpPr>
        <p:spPr>
          <a:xfrm>
            <a:off x="431540" y="3248980"/>
            <a:ext cx="8280920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800" b="1" dirty="0" err="1">
                <a:solidFill>
                  <a:schemeClr val="tx1"/>
                </a:solidFill>
              </a:rPr>
              <a:t>Kelebihan</a:t>
            </a:r>
            <a:r>
              <a:rPr lang="en-US" sz="8800" b="1" dirty="0">
                <a:solidFill>
                  <a:schemeClr val="tx1"/>
                </a:solidFill>
              </a:rPr>
              <a:t> :</a:t>
            </a:r>
            <a:r>
              <a:rPr lang="en-US" sz="8800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en-US" sz="8800" dirty="0" err="1">
                <a:solidFill>
                  <a:schemeClr val="tx1"/>
                </a:solidFill>
              </a:rPr>
              <a:t>Menyediakan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sumber</a:t>
            </a:r>
            <a:r>
              <a:rPr lang="en-US" sz="8800" dirty="0">
                <a:solidFill>
                  <a:schemeClr val="tx1"/>
                </a:solidFill>
              </a:rPr>
              <a:t> dana yang </a:t>
            </a:r>
            <a:r>
              <a:rPr lang="en-US" sz="8800" dirty="0" err="1">
                <a:solidFill>
                  <a:schemeClr val="tx1"/>
                </a:solidFill>
              </a:rPr>
              <a:t>stabil</a:t>
            </a:r>
            <a:r>
              <a:rPr lang="en-US" sz="8800" dirty="0">
                <a:solidFill>
                  <a:schemeClr val="tx1"/>
                </a:solidFill>
              </a:rPr>
              <a:t> (</a:t>
            </a:r>
            <a:r>
              <a:rPr lang="en-US" sz="8800" dirty="0" err="1">
                <a:solidFill>
                  <a:schemeClr val="tx1"/>
                </a:solidFill>
              </a:rPr>
              <a:t>meskipun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sering</a:t>
            </a:r>
            <a:r>
              <a:rPr lang="en-US" sz="8800" dirty="0">
                <a:solidFill>
                  <a:schemeClr val="tx1"/>
                </a:solidFill>
              </a:rPr>
              <a:t> kali </a:t>
            </a:r>
            <a:r>
              <a:rPr lang="en-US" sz="8800" dirty="0" err="1">
                <a:solidFill>
                  <a:schemeClr val="tx1"/>
                </a:solidFill>
              </a:rPr>
              <a:t>terbatas</a:t>
            </a:r>
            <a:r>
              <a:rPr lang="en-US" sz="8800" dirty="0">
                <a:solidFill>
                  <a:schemeClr val="tx1"/>
                </a:solidFill>
              </a:rPr>
              <a:t>) dan </a:t>
            </a:r>
            <a:r>
              <a:rPr lang="en-US" sz="8800" dirty="0" err="1">
                <a:solidFill>
                  <a:schemeClr val="tx1"/>
                </a:solidFill>
              </a:rPr>
              <a:t>didukung</a:t>
            </a:r>
            <a:r>
              <a:rPr lang="en-US" sz="8800" dirty="0">
                <a:solidFill>
                  <a:schemeClr val="tx1"/>
                </a:solidFill>
              </a:rPr>
              <a:t> oleh </a:t>
            </a:r>
            <a:r>
              <a:rPr lang="en-US" sz="8800" dirty="0" err="1">
                <a:solidFill>
                  <a:schemeClr val="tx1"/>
                </a:solidFill>
              </a:rPr>
              <a:t>kerangka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kebijakan</a:t>
            </a:r>
            <a:r>
              <a:rPr lang="en-US" sz="8800" dirty="0">
                <a:solidFill>
                  <a:schemeClr val="tx1"/>
                </a:solidFill>
              </a:rPr>
              <a:t> dan </a:t>
            </a:r>
            <a:r>
              <a:rPr lang="en-US" sz="8800" dirty="0" err="1">
                <a:solidFill>
                  <a:schemeClr val="tx1"/>
                </a:solidFill>
              </a:rPr>
              <a:t>peraturan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nasional</a:t>
            </a:r>
            <a:r>
              <a:rPr lang="en-US" sz="8800" dirty="0">
                <a:solidFill>
                  <a:schemeClr val="tx1"/>
                </a:solidFill>
              </a:rPr>
              <a:t> yang </a:t>
            </a:r>
            <a:r>
              <a:rPr lang="en-US" sz="8800" dirty="0" err="1">
                <a:solidFill>
                  <a:schemeClr val="tx1"/>
                </a:solidFill>
              </a:rPr>
              <a:t>kuat</a:t>
            </a:r>
            <a:r>
              <a:rPr lang="en-US" sz="88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8800" b="1" dirty="0" err="1">
                <a:solidFill>
                  <a:schemeClr val="tx1"/>
                </a:solidFill>
              </a:rPr>
              <a:t>Kekurangan</a:t>
            </a:r>
            <a:r>
              <a:rPr lang="en-US" sz="8800" b="1" dirty="0">
                <a:solidFill>
                  <a:schemeClr val="tx1"/>
                </a:solidFill>
              </a:rPr>
              <a:t>:</a:t>
            </a:r>
            <a:r>
              <a:rPr lang="en-US" sz="8800" dirty="0">
                <a:solidFill>
                  <a:schemeClr val="tx1"/>
                </a:solidFill>
              </a:rPr>
              <a:t> </a:t>
            </a:r>
            <a:r>
              <a:rPr lang="en-US" sz="8800" dirty="0" err="1">
                <a:solidFill>
                  <a:schemeClr val="tx1"/>
                </a:solidFill>
              </a:rPr>
              <a:t>Kapasitas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pendanaan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sering</a:t>
            </a:r>
            <a:r>
              <a:rPr lang="en-US" sz="8800" dirty="0">
                <a:solidFill>
                  <a:schemeClr val="tx1"/>
                </a:solidFill>
              </a:rPr>
              <a:t> kali minim dan </a:t>
            </a:r>
            <a:r>
              <a:rPr lang="en-US" sz="8800" dirty="0" err="1">
                <a:solidFill>
                  <a:schemeClr val="tx1"/>
                </a:solidFill>
              </a:rPr>
              <a:t>tidak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mencukupi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untuk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kebutuhan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konservasi</a:t>
            </a:r>
            <a:r>
              <a:rPr lang="en-US" sz="8800" dirty="0">
                <a:solidFill>
                  <a:schemeClr val="tx1"/>
                </a:solidFill>
              </a:rPr>
              <a:t> yang </a:t>
            </a:r>
            <a:r>
              <a:rPr lang="en-US" sz="8800" dirty="0" err="1">
                <a:solidFill>
                  <a:schemeClr val="tx1"/>
                </a:solidFill>
              </a:rPr>
              <a:t>luas</a:t>
            </a:r>
            <a:r>
              <a:rPr lang="en-US" sz="8800" dirty="0">
                <a:solidFill>
                  <a:schemeClr val="tx1"/>
                </a:solidFill>
              </a:rPr>
              <a:t>, </a:t>
            </a:r>
            <a:r>
              <a:rPr lang="en-US" sz="8800" dirty="0" err="1">
                <a:solidFill>
                  <a:schemeClr val="tx1"/>
                </a:solidFill>
              </a:rPr>
              <a:t>serta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dapat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berfluktuasi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tergantung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prioritas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politik</a:t>
            </a:r>
            <a:r>
              <a:rPr lang="en-US" sz="8800" dirty="0">
                <a:solidFill>
                  <a:schemeClr val="tx1"/>
                </a:solidFill>
              </a:rPr>
              <a:t> dan </a:t>
            </a:r>
            <a:r>
              <a:rPr lang="en-US" sz="8800" dirty="0" err="1">
                <a:solidFill>
                  <a:schemeClr val="tx1"/>
                </a:solidFill>
              </a:rPr>
              <a:t>kondisi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fiskal</a:t>
            </a:r>
            <a:r>
              <a:rPr lang="en-US" sz="8800" dirty="0">
                <a:solidFill>
                  <a:schemeClr val="tx1"/>
                </a:solidFill>
              </a:rPr>
              <a:t> negara. </a:t>
            </a:r>
          </a:p>
          <a:p>
            <a:pPr algn="l"/>
            <a:endParaRPr lang="en-US" sz="8600" dirty="0">
              <a:solidFill>
                <a:schemeClr val="tx1"/>
              </a:solidFill>
            </a:endParaRPr>
          </a:p>
          <a:p>
            <a:pPr algn="l"/>
            <a:endParaRPr lang="en-US" sz="2900" dirty="0">
              <a:solidFill>
                <a:schemeClr val="tx1"/>
              </a:solidFill>
            </a:endParaRPr>
          </a:p>
          <a:p>
            <a:pPr algn="l"/>
            <a:br>
              <a:rPr lang="en-US" sz="2400" dirty="0"/>
            </a:br>
            <a:endParaRPr lang="en-US" sz="2400" dirty="0">
              <a:solidFill>
                <a:schemeClr val="tx1"/>
              </a:solidFill>
            </a:endParaRPr>
          </a:p>
          <a:p>
            <a:br>
              <a:rPr lang="en-US" dirty="0"/>
            </a:b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60008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9692C-8994-B0DA-1269-3E784F138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7682947-DA54-8B2B-BC58-7FBC63DE4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280920" cy="244827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8600" b="1" dirty="0">
                <a:solidFill>
                  <a:schemeClr val="tx1"/>
                </a:solidFill>
              </a:rPr>
              <a:t>Jenis – Jenis  Model Pendanaan Utama dan </a:t>
            </a:r>
            <a:r>
              <a:rPr lang="en-US" sz="8600" b="1" dirty="0" err="1">
                <a:solidFill>
                  <a:schemeClr val="tx1"/>
                </a:solidFill>
              </a:rPr>
              <a:t>Analisisnya</a:t>
            </a:r>
            <a:endParaRPr lang="en-US" sz="8600" b="1" dirty="0">
              <a:solidFill>
                <a:schemeClr val="tx1"/>
              </a:solidFill>
            </a:endParaRPr>
          </a:p>
          <a:p>
            <a:pPr algn="l"/>
            <a:r>
              <a:rPr lang="en-US" sz="8600" dirty="0" err="1">
                <a:solidFill>
                  <a:schemeClr val="tx1"/>
                </a:solidFill>
              </a:rPr>
              <a:t>Berikut</a:t>
            </a:r>
            <a:r>
              <a:rPr lang="en-US" sz="8600" dirty="0">
                <a:solidFill>
                  <a:schemeClr val="tx1"/>
                </a:solidFill>
              </a:rPr>
              <a:t> </a:t>
            </a:r>
            <a:r>
              <a:rPr lang="en-US" sz="8600" dirty="0" err="1">
                <a:solidFill>
                  <a:schemeClr val="tx1"/>
                </a:solidFill>
              </a:rPr>
              <a:t>adalah</a:t>
            </a:r>
            <a:r>
              <a:rPr lang="en-US" sz="8600" dirty="0">
                <a:solidFill>
                  <a:schemeClr val="tx1"/>
                </a:solidFill>
              </a:rPr>
              <a:t> </a:t>
            </a:r>
            <a:r>
              <a:rPr lang="en-US" sz="8600" dirty="0" err="1">
                <a:solidFill>
                  <a:schemeClr val="tx1"/>
                </a:solidFill>
              </a:rPr>
              <a:t>beberapa</a:t>
            </a:r>
            <a:r>
              <a:rPr lang="en-US" sz="8600" dirty="0">
                <a:solidFill>
                  <a:schemeClr val="tx1"/>
                </a:solidFill>
              </a:rPr>
              <a:t> model </a:t>
            </a:r>
            <a:r>
              <a:rPr lang="en-US" sz="8600" dirty="0" err="1">
                <a:solidFill>
                  <a:schemeClr val="tx1"/>
                </a:solidFill>
              </a:rPr>
              <a:t>pendanaan</a:t>
            </a:r>
            <a:r>
              <a:rPr lang="en-US" sz="8600" dirty="0">
                <a:solidFill>
                  <a:schemeClr val="tx1"/>
                </a:solidFill>
              </a:rPr>
              <a:t> </a:t>
            </a:r>
            <a:r>
              <a:rPr lang="en-US" sz="8600" dirty="0" err="1">
                <a:solidFill>
                  <a:schemeClr val="tx1"/>
                </a:solidFill>
              </a:rPr>
              <a:t>pelestarian</a:t>
            </a:r>
            <a:r>
              <a:rPr lang="en-US" sz="8600" dirty="0">
                <a:solidFill>
                  <a:schemeClr val="tx1"/>
                </a:solidFill>
              </a:rPr>
              <a:t> </a:t>
            </a:r>
            <a:r>
              <a:rPr lang="en-US" sz="8600" dirty="0" err="1">
                <a:solidFill>
                  <a:schemeClr val="tx1"/>
                </a:solidFill>
              </a:rPr>
              <a:t>utama</a:t>
            </a:r>
            <a:r>
              <a:rPr lang="en-US" sz="8600" dirty="0">
                <a:solidFill>
                  <a:schemeClr val="tx1"/>
                </a:solidFill>
              </a:rPr>
              <a:t> yang </a:t>
            </a:r>
            <a:r>
              <a:rPr lang="en-US" sz="8600" dirty="0" err="1">
                <a:solidFill>
                  <a:schemeClr val="tx1"/>
                </a:solidFill>
              </a:rPr>
              <a:t>dianalisis</a:t>
            </a:r>
            <a:r>
              <a:rPr lang="en-US" sz="8600" dirty="0">
                <a:solidFill>
                  <a:schemeClr val="tx1"/>
                </a:solidFill>
              </a:rPr>
              <a:t> :</a:t>
            </a:r>
          </a:p>
          <a:p>
            <a:pPr algn="l"/>
            <a:endParaRPr lang="en-US" sz="8600" dirty="0">
              <a:solidFill>
                <a:schemeClr val="tx1"/>
              </a:solidFill>
            </a:endParaRPr>
          </a:p>
          <a:p>
            <a:pPr algn="l"/>
            <a:r>
              <a:rPr lang="en-US" sz="8600" b="1" dirty="0">
                <a:solidFill>
                  <a:schemeClr val="tx1"/>
                </a:solidFill>
              </a:rPr>
              <a:t>2. </a:t>
            </a:r>
            <a:r>
              <a:rPr lang="en-US" sz="8800" b="1" dirty="0" err="1">
                <a:solidFill>
                  <a:schemeClr val="tx1"/>
                </a:solidFill>
              </a:rPr>
              <a:t>Donasi</a:t>
            </a:r>
            <a:r>
              <a:rPr lang="en-US" sz="8800" b="1" dirty="0">
                <a:solidFill>
                  <a:schemeClr val="tx1"/>
                </a:solidFill>
              </a:rPr>
              <a:t> </a:t>
            </a:r>
            <a:r>
              <a:rPr lang="en-US" sz="8800" b="1" dirty="0" err="1">
                <a:solidFill>
                  <a:schemeClr val="tx1"/>
                </a:solidFill>
              </a:rPr>
              <a:t>Swasta</a:t>
            </a:r>
            <a:r>
              <a:rPr lang="en-US" sz="8800" b="1" dirty="0">
                <a:solidFill>
                  <a:schemeClr val="tx1"/>
                </a:solidFill>
              </a:rPr>
              <a:t> dan </a:t>
            </a:r>
            <a:r>
              <a:rPr lang="en-US" sz="8800" b="1" dirty="0" err="1">
                <a:solidFill>
                  <a:schemeClr val="tx1"/>
                </a:solidFill>
              </a:rPr>
              <a:t>Filantropil</a:t>
            </a:r>
            <a:endParaRPr lang="en-US" sz="8800" b="1" dirty="0">
              <a:solidFill>
                <a:schemeClr val="tx1"/>
              </a:solidFill>
            </a:endParaRPr>
          </a:p>
          <a:p>
            <a:pPr algn="l"/>
            <a:r>
              <a:rPr lang="en-US" sz="8800" dirty="0" err="1">
                <a:solidFill>
                  <a:schemeClr val="tx1"/>
                </a:solidFill>
              </a:rPr>
              <a:t>Melibatkan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sumbangan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dari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individu</a:t>
            </a:r>
            <a:r>
              <a:rPr lang="en-US" sz="8800" dirty="0">
                <a:solidFill>
                  <a:schemeClr val="tx1"/>
                </a:solidFill>
              </a:rPr>
              <a:t>, </a:t>
            </a:r>
            <a:r>
              <a:rPr lang="en-US" sz="8800" dirty="0" err="1">
                <a:solidFill>
                  <a:schemeClr val="tx1"/>
                </a:solidFill>
              </a:rPr>
              <a:t>yayasan</a:t>
            </a:r>
            <a:r>
              <a:rPr lang="en-US" sz="8800" dirty="0">
                <a:solidFill>
                  <a:schemeClr val="tx1"/>
                </a:solidFill>
              </a:rPr>
              <a:t>, dan </a:t>
            </a:r>
            <a:r>
              <a:rPr lang="en-US" sz="8800" dirty="0" err="1">
                <a:solidFill>
                  <a:schemeClr val="tx1"/>
                </a:solidFill>
              </a:rPr>
              <a:t>organisasi</a:t>
            </a:r>
            <a:r>
              <a:rPr lang="en-US" sz="8800" dirty="0">
                <a:solidFill>
                  <a:schemeClr val="tx1"/>
                </a:solidFill>
              </a:rPr>
              <a:t> non-</a:t>
            </a:r>
            <a:r>
              <a:rPr lang="en-US" sz="8800" dirty="0" err="1">
                <a:solidFill>
                  <a:schemeClr val="tx1"/>
                </a:solidFill>
              </a:rPr>
              <a:t>pemerintah</a:t>
            </a:r>
            <a:r>
              <a:rPr lang="en-US" sz="8800" dirty="0">
                <a:solidFill>
                  <a:schemeClr val="tx1"/>
                </a:solidFill>
              </a:rPr>
              <a:t> (LSM) </a:t>
            </a:r>
            <a:r>
              <a:rPr lang="en-US" sz="8800" dirty="0" err="1">
                <a:solidFill>
                  <a:schemeClr val="tx1"/>
                </a:solidFill>
              </a:rPr>
              <a:t>seperti</a:t>
            </a:r>
            <a:r>
              <a:rPr lang="en-US" sz="8800" dirty="0">
                <a:solidFill>
                  <a:schemeClr val="tx1"/>
                </a:solidFill>
              </a:rPr>
              <a:t> World Wide Fund for Nature (WWF).</a:t>
            </a:r>
          </a:p>
          <a:p>
            <a:pPr algn="l"/>
            <a:endParaRPr lang="en-US" sz="8800" dirty="0"/>
          </a:p>
          <a:p>
            <a:pPr algn="l"/>
            <a:endParaRPr lang="en-US" sz="8800" b="1" dirty="0">
              <a:solidFill>
                <a:schemeClr val="tx1"/>
              </a:solidFill>
            </a:endParaRPr>
          </a:p>
          <a:p>
            <a:pPr algn="l"/>
            <a:endParaRPr lang="en-US" sz="2900" dirty="0">
              <a:solidFill>
                <a:schemeClr val="tx1"/>
              </a:solidFill>
            </a:endParaRPr>
          </a:p>
          <a:p>
            <a:pPr algn="l"/>
            <a:br>
              <a:rPr lang="en-US" sz="2400" dirty="0"/>
            </a:br>
            <a:endParaRPr lang="en-US" sz="2400" dirty="0">
              <a:solidFill>
                <a:schemeClr val="tx1"/>
              </a:solidFill>
            </a:endParaRPr>
          </a:p>
          <a:p>
            <a:br>
              <a:rPr lang="en-US" dirty="0"/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5D7892-D6DE-412E-AC1B-C223925CE73E}"/>
              </a:ext>
            </a:extLst>
          </p:cNvPr>
          <p:cNvSpPr/>
          <p:nvPr/>
        </p:nvSpPr>
        <p:spPr>
          <a:xfrm>
            <a:off x="2771800" y="188640"/>
            <a:ext cx="396044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F941F4C9-FABF-0CD6-D6FF-E1C3E9A1ECED}"/>
              </a:ext>
            </a:extLst>
          </p:cNvPr>
          <p:cNvSpPr txBox="1">
            <a:spLocks/>
          </p:cNvSpPr>
          <p:nvPr/>
        </p:nvSpPr>
        <p:spPr>
          <a:xfrm>
            <a:off x="1261022" y="3789040"/>
            <a:ext cx="6552728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900D9279-9E15-AB11-439A-01D7F9FC8C8B}"/>
              </a:ext>
            </a:extLst>
          </p:cNvPr>
          <p:cNvSpPr txBox="1">
            <a:spLocks/>
          </p:cNvSpPr>
          <p:nvPr/>
        </p:nvSpPr>
        <p:spPr>
          <a:xfrm>
            <a:off x="431540" y="3248980"/>
            <a:ext cx="8280920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800" b="1" dirty="0" err="1">
                <a:solidFill>
                  <a:schemeClr val="tx1"/>
                </a:solidFill>
              </a:rPr>
              <a:t>Kelebihan</a:t>
            </a:r>
            <a:r>
              <a:rPr lang="en-US" sz="8800" b="1" dirty="0">
                <a:solidFill>
                  <a:schemeClr val="tx1"/>
                </a:solidFill>
              </a:rPr>
              <a:t> :</a:t>
            </a:r>
            <a:r>
              <a:rPr lang="en-US" sz="8800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en-US" sz="8800" dirty="0" err="1">
                <a:solidFill>
                  <a:schemeClr val="tx1"/>
                </a:solidFill>
              </a:rPr>
              <a:t>Berpotensi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menyediakan</a:t>
            </a:r>
            <a:r>
              <a:rPr lang="en-US" sz="8800" dirty="0">
                <a:solidFill>
                  <a:schemeClr val="tx1"/>
                </a:solidFill>
              </a:rPr>
              <a:t> dana </a:t>
            </a:r>
            <a:r>
              <a:rPr lang="en-US" sz="8800" dirty="0" err="1">
                <a:solidFill>
                  <a:schemeClr val="tx1"/>
                </a:solidFill>
              </a:rPr>
              <a:t>dalam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jumlah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besar</a:t>
            </a:r>
            <a:r>
              <a:rPr lang="en-US" sz="8800" dirty="0">
                <a:solidFill>
                  <a:schemeClr val="tx1"/>
                </a:solidFill>
              </a:rPr>
              <a:t>, </a:t>
            </a:r>
            <a:r>
              <a:rPr lang="en-US" sz="8800" dirty="0" err="1">
                <a:solidFill>
                  <a:schemeClr val="tx1"/>
                </a:solidFill>
              </a:rPr>
              <a:t>terutama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dengan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meningkatnya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kesadaran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publik</a:t>
            </a:r>
            <a:r>
              <a:rPr lang="en-US" sz="8800" dirty="0">
                <a:solidFill>
                  <a:schemeClr val="tx1"/>
                </a:solidFill>
              </a:rPr>
              <a:t> dan </a:t>
            </a:r>
            <a:r>
              <a:rPr lang="en-US" sz="8800" dirty="0" err="1">
                <a:solidFill>
                  <a:schemeClr val="tx1"/>
                </a:solidFill>
              </a:rPr>
              <a:t>perusahaan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akan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isu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lingkungan</a:t>
            </a:r>
            <a:r>
              <a:rPr lang="en-US" sz="8800" dirty="0">
                <a:solidFill>
                  <a:schemeClr val="tx1"/>
                </a:solidFill>
              </a:rPr>
              <a:t>; juga </a:t>
            </a:r>
            <a:r>
              <a:rPr lang="en-US" sz="8800" dirty="0" err="1">
                <a:solidFill>
                  <a:schemeClr val="tx1"/>
                </a:solidFill>
              </a:rPr>
              <a:t>membantu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dalam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promosi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merek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bagi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perusahaan</a:t>
            </a:r>
            <a:r>
              <a:rPr lang="en-US" sz="8800" dirty="0">
                <a:solidFill>
                  <a:schemeClr val="tx1"/>
                </a:solidFill>
              </a:rPr>
              <a:t> yang </a:t>
            </a:r>
            <a:r>
              <a:rPr lang="en-US" sz="8800" dirty="0" err="1">
                <a:solidFill>
                  <a:schemeClr val="tx1"/>
                </a:solidFill>
              </a:rPr>
              <a:t>peduli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lingkungan</a:t>
            </a:r>
            <a:r>
              <a:rPr lang="en-US" sz="8800" dirty="0">
                <a:solidFill>
                  <a:schemeClr val="tx1"/>
                </a:solidFill>
              </a:rPr>
              <a:t>.</a:t>
            </a:r>
            <a:endParaRPr lang="en-US" sz="8800" dirty="0"/>
          </a:p>
          <a:p>
            <a:pPr algn="l"/>
            <a:r>
              <a:rPr lang="en-US" sz="8800" b="1" dirty="0" err="1">
                <a:solidFill>
                  <a:schemeClr val="tx1"/>
                </a:solidFill>
              </a:rPr>
              <a:t>Kekurangan</a:t>
            </a:r>
            <a:r>
              <a:rPr lang="en-US" sz="8800" b="1" dirty="0">
                <a:solidFill>
                  <a:schemeClr val="tx1"/>
                </a:solidFill>
              </a:rPr>
              <a:t>:</a:t>
            </a:r>
            <a:endParaRPr lang="en-US" sz="8800" dirty="0">
              <a:solidFill>
                <a:schemeClr val="tx1"/>
              </a:solidFill>
            </a:endParaRPr>
          </a:p>
          <a:p>
            <a:pPr algn="l"/>
            <a:r>
              <a:rPr lang="en-US" sz="8800" dirty="0" err="1">
                <a:solidFill>
                  <a:schemeClr val="tx1"/>
                </a:solidFill>
              </a:rPr>
              <a:t>Aliran</a:t>
            </a:r>
            <a:r>
              <a:rPr lang="en-US" sz="8800" dirty="0">
                <a:solidFill>
                  <a:schemeClr val="tx1"/>
                </a:solidFill>
              </a:rPr>
              <a:t> dana </a:t>
            </a:r>
            <a:r>
              <a:rPr lang="en-US" sz="8800" dirty="0" err="1">
                <a:solidFill>
                  <a:schemeClr val="tx1"/>
                </a:solidFill>
              </a:rPr>
              <a:t>sering</a:t>
            </a:r>
            <a:r>
              <a:rPr lang="en-US" sz="8800" dirty="0">
                <a:solidFill>
                  <a:schemeClr val="tx1"/>
                </a:solidFill>
              </a:rPr>
              <a:t> kali </a:t>
            </a:r>
            <a:r>
              <a:rPr lang="en-US" sz="8800" dirty="0" err="1">
                <a:solidFill>
                  <a:schemeClr val="tx1"/>
                </a:solidFill>
              </a:rPr>
              <a:t>tidak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dapat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diprediksi</a:t>
            </a:r>
            <a:r>
              <a:rPr lang="en-US" sz="8800" dirty="0">
                <a:solidFill>
                  <a:schemeClr val="tx1"/>
                </a:solidFill>
              </a:rPr>
              <a:t> dan </a:t>
            </a:r>
            <a:r>
              <a:rPr lang="en-US" sz="8800" dirty="0" err="1">
                <a:solidFill>
                  <a:schemeClr val="tx1"/>
                </a:solidFill>
              </a:rPr>
              <a:t>tergantung</a:t>
            </a:r>
            <a:r>
              <a:rPr lang="en-US" sz="8800" dirty="0">
                <a:solidFill>
                  <a:schemeClr val="tx1"/>
                </a:solidFill>
              </a:rPr>
              <a:t> pada </a:t>
            </a:r>
            <a:r>
              <a:rPr lang="en-US" sz="8800" dirty="0" err="1">
                <a:solidFill>
                  <a:schemeClr val="tx1"/>
                </a:solidFill>
              </a:rPr>
              <a:t>kampanye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spesifik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atau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tren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kesadaran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masyarakat</a:t>
            </a:r>
            <a:r>
              <a:rPr lang="en-US" sz="8800" dirty="0">
                <a:solidFill>
                  <a:schemeClr val="tx1"/>
                </a:solidFill>
              </a:rPr>
              <a:t>. </a:t>
            </a:r>
            <a:endParaRPr lang="en-US" sz="8800" dirty="0"/>
          </a:p>
          <a:p>
            <a:pPr algn="l"/>
            <a:endParaRPr lang="en-US" sz="8600" dirty="0">
              <a:solidFill>
                <a:schemeClr val="tx1"/>
              </a:solidFill>
            </a:endParaRPr>
          </a:p>
          <a:p>
            <a:pPr algn="l"/>
            <a:endParaRPr lang="en-US" sz="2900" dirty="0">
              <a:solidFill>
                <a:schemeClr val="tx1"/>
              </a:solidFill>
            </a:endParaRPr>
          </a:p>
          <a:p>
            <a:pPr algn="l"/>
            <a:br>
              <a:rPr lang="en-US" sz="2400" dirty="0"/>
            </a:br>
            <a:endParaRPr lang="en-US" sz="2400" dirty="0">
              <a:solidFill>
                <a:schemeClr val="tx1"/>
              </a:solidFill>
            </a:endParaRPr>
          </a:p>
          <a:p>
            <a:br>
              <a:rPr lang="en-US" dirty="0"/>
            </a:b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72485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A2750-FA8F-FEBA-604F-67B2895BC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BD60934-5CB1-3D76-BFDC-E5528590F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280920" cy="244827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8600" b="1" dirty="0">
                <a:solidFill>
                  <a:schemeClr val="tx1"/>
                </a:solidFill>
              </a:rPr>
              <a:t>Jenis – Jenis  Model Pendanaan Utama dan </a:t>
            </a:r>
            <a:r>
              <a:rPr lang="en-US" sz="8600" b="1" dirty="0" err="1">
                <a:solidFill>
                  <a:schemeClr val="tx1"/>
                </a:solidFill>
              </a:rPr>
              <a:t>Analisisnya</a:t>
            </a:r>
            <a:endParaRPr lang="en-US" sz="8600" b="1" dirty="0">
              <a:solidFill>
                <a:schemeClr val="tx1"/>
              </a:solidFill>
            </a:endParaRPr>
          </a:p>
          <a:p>
            <a:pPr algn="l"/>
            <a:r>
              <a:rPr lang="en-US" sz="8600" dirty="0" err="1">
                <a:solidFill>
                  <a:schemeClr val="tx1"/>
                </a:solidFill>
              </a:rPr>
              <a:t>Berikut</a:t>
            </a:r>
            <a:r>
              <a:rPr lang="en-US" sz="8600" dirty="0">
                <a:solidFill>
                  <a:schemeClr val="tx1"/>
                </a:solidFill>
              </a:rPr>
              <a:t> </a:t>
            </a:r>
            <a:r>
              <a:rPr lang="en-US" sz="8600" dirty="0" err="1">
                <a:solidFill>
                  <a:schemeClr val="tx1"/>
                </a:solidFill>
              </a:rPr>
              <a:t>adalah</a:t>
            </a:r>
            <a:r>
              <a:rPr lang="en-US" sz="8600" dirty="0">
                <a:solidFill>
                  <a:schemeClr val="tx1"/>
                </a:solidFill>
              </a:rPr>
              <a:t> </a:t>
            </a:r>
            <a:r>
              <a:rPr lang="en-US" sz="8600" dirty="0" err="1">
                <a:solidFill>
                  <a:schemeClr val="tx1"/>
                </a:solidFill>
              </a:rPr>
              <a:t>beberapa</a:t>
            </a:r>
            <a:r>
              <a:rPr lang="en-US" sz="8600" dirty="0">
                <a:solidFill>
                  <a:schemeClr val="tx1"/>
                </a:solidFill>
              </a:rPr>
              <a:t> model </a:t>
            </a:r>
            <a:r>
              <a:rPr lang="en-US" sz="8600" dirty="0" err="1">
                <a:solidFill>
                  <a:schemeClr val="tx1"/>
                </a:solidFill>
              </a:rPr>
              <a:t>pendanaan</a:t>
            </a:r>
            <a:r>
              <a:rPr lang="en-US" sz="8600" dirty="0">
                <a:solidFill>
                  <a:schemeClr val="tx1"/>
                </a:solidFill>
              </a:rPr>
              <a:t> </a:t>
            </a:r>
            <a:r>
              <a:rPr lang="en-US" sz="8600" dirty="0" err="1">
                <a:solidFill>
                  <a:schemeClr val="tx1"/>
                </a:solidFill>
              </a:rPr>
              <a:t>pelestarian</a:t>
            </a:r>
            <a:r>
              <a:rPr lang="en-US" sz="8600" dirty="0">
                <a:solidFill>
                  <a:schemeClr val="tx1"/>
                </a:solidFill>
              </a:rPr>
              <a:t> </a:t>
            </a:r>
            <a:r>
              <a:rPr lang="en-US" sz="8600" dirty="0" err="1">
                <a:solidFill>
                  <a:schemeClr val="tx1"/>
                </a:solidFill>
              </a:rPr>
              <a:t>utama</a:t>
            </a:r>
            <a:r>
              <a:rPr lang="en-US" sz="8600" dirty="0">
                <a:solidFill>
                  <a:schemeClr val="tx1"/>
                </a:solidFill>
              </a:rPr>
              <a:t> yang </a:t>
            </a:r>
            <a:r>
              <a:rPr lang="en-US" sz="8600" dirty="0" err="1">
                <a:solidFill>
                  <a:schemeClr val="tx1"/>
                </a:solidFill>
              </a:rPr>
              <a:t>dianalisis</a:t>
            </a:r>
            <a:r>
              <a:rPr lang="en-US" sz="8600" dirty="0">
                <a:solidFill>
                  <a:schemeClr val="tx1"/>
                </a:solidFill>
              </a:rPr>
              <a:t> :</a:t>
            </a:r>
          </a:p>
          <a:p>
            <a:pPr algn="l"/>
            <a:endParaRPr lang="en-US" sz="8600" b="1" dirty="0">
              <a:solidFill>
                <a:schemeClr val="tx1"/>
              </a:solidFill>
            </a:endParaRPr>
          </a:p>
          <a:p>
            <a:pPr algn="l"/>
            <a:r>
              <a:rPr lang="en-US" sz="8600" b="1" dirty="0">
                <a:solidFill>
                  <a:schemeClr val="tx1"/>
                </a:solidFill>
              </a:rPr>
              <a:t>3. </a:t>
            </a:r>
            <a:r>
              <a:rPr lang="en-US" sz="8800" b="1" dirty="0">
                <a:solidFill>
                  <a:schemeClr val="tx1"/>
                </a:solidFill>
              </a:rPr>
              <a:t>Kemitraan Publik-</a:t>
            </a:r>
            <a:r>
              <a:rPr lang="en-US" sz="8800" b="1" dirty="0" err="1">
                <a:solidFill>
                  <a:schemeClr val="tx1"/>
                </a:solidFill>
              </a:rPr>
              <a:t>Swasta</a:t>
            </a:r>
            <a:r>
              <a:rPr lang="en-US" sz="8800" b="1" dirty="0">
                <a:solidFill>
                  <a:schemeClr val="tx1"/>
                </a:solidFill>
              </a:rPr>
              <a:t> (KPS) / Public-Private Partnership (PPP)</a:t>
            </a:r>
            <a:endParaRPr lang="en-US" sz="8800" dirty="0"/>
          </a:p>
          <a:p>
            <a:pPr algn="l"/>
            <a:r>
              <a:rPr lang="en-US" sz="8800" dirty="0" err="1">
                <a:solidFill>
                  <a:schemeClr val="tx1"/>
                </a:solidFill>
              </a:rPr>
              <a:t>Melibatkan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sumbangan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dari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individu</a:t>
            </a:r>
            <a:r>
              <a:rPr lang="en-US" sz="8800" dirty="0">
                <a:solidFill>
                  <a:schemeClr val="tx1"/>
                </a:solidFill>
              </a:rPr>
              <a:t>, </a:t>
            </a:r>
            <a:r>
              <a:rPr lang="en-US" sz="8800" dirty="0" err="1">
                <a:solidFill>
                  <a:schemeClr val="tx1"/>
                </a:solidFill>
              </a:rPr>
              <a:t>yayasan</a:t>
            </a:r>
            <a:r>
              <a:rPr lang="en-US" sz="8800" dirty="0">
                <a:solidFill>
                  <a:schemeClr val="tx1"/>
                </a:solidFill>
              </a:rPr>
              <a:t>, dan </a:t>
            </a:r>
            <a:r>
              <a:rPr lang="en-US" sz="8800" dirty="0" err="1">
                <a:solidFill>
                  <a:schemeClr val="tx1"/>
                </a:solidFill>
              </a:rPr>
              <a:t>organisasi</a:t>
            </a:r>
            <a:r>
              <a:rPr lang="en-US" sz="8800" dirty="0">
                <a:solidFill>
                  <a:schemeClr val="tx1"/>
                </a:solidFill>
              </a:rPr>
              <a:t> non-</a:t>
            </a:r>
            <a:r>
              <a:rPr lang="en-US" sz="8800" dirty="0" err="1">
                <a:solidFill>
                  <a:schemeClr val="tx1"/>
                </a:solidFill>
              </a:rPr>
              <a:t>pemerintah</a:t>
            </a:r>
            <a:r>
              <a:rPr lang="en-US" sz="8800" dirty="0">
                <a:solidFill>
                  <a:schemeClr val="tx1"/>
                </a:solidFill>
              </a:rPr>
              <a:t> (LSM) </a:t>
            </a:r>
            <a:r>
              <a:rPr lang="en-US" sz="8800" dirty="0" err="1">
                <a:solidFill>
                  <a:schemeClr val="tx1"/>
                </a:solidFill>
              </a:rPr>
              <a:t>seperti</a:t>
            </a:r>
            <a:r>
              <a:rPr lang="en-US" sz="8800" dirty="0">
                <a:solidFill>
                  <a:schemeClr val="tx1"/>
                </a:solidFill>
              </a:rPr>
              <a:t> World Wide Fund for Nature (WWF).</a:t>
            </a:r>
          </a:p>
          <a:p>
            <a:pPr algn="l"/>
            <a:endParaRPr lang="en-US" sz="8800" dirty="0"/>
          </a:p>
          <a:p>
            <a:pPr algn="l"/>
            <a:endParaRPr lang="en-US" sz="8800" b="1" dirty="0">
              <a:solidFill>
                <a:schemeClr val="tx1"/>
              </a:solidFill>
            </a:endParaRPr>
          </a:p>
          <a:p>
            <a:pPr algn="l"/>
            <a:endParaRPr lang="en-US" sz="2900" dirty="0">
              <a:solidFill>
                <a:schemeClr val="tx1"/>
              </a:solidFill>
            </a:endParaRPr>
          </a:p>
          <a:p>
            <a:pPr algn="l"/>
            <a:br>
              <a:rPr lang="en-US" sz="2400" dirty="0"/>
            </a:br>
            <a:endParaRPr lang="en-US" sz="2400" dirty="0">
              <a:solidFill>
                <a:schemeClr val="tx1"/>
              </a:solidFill>
            </a:endParaRPr>
          </a:p>
          <a:p>
            <a:br>
              <a:rPr lang="en-US" dirty="0"/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53C26C-7AE1-AEC7-4331-809D12F05B47}"/>
              </a:ext>
            </a:extLst>
          </p:cNvPr>
          <p:cNvSpPr/>
          <p:nvPr/>
        </p:nvSpPr>
        <p:spPr>
          <a:xfrm>
            <a:off x="2771800" y="188640"/>
            <a:ext cx="396044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53836FC4-2B28-513C-A30A-7DF60487019C}"/>
              </a:ext>
            </a:extLst>
          </p:cNvPr>
          <p:cNvSpPr txBox="1">
            <a:spLocks/>
          </p:cNvSpPr>
          <p:nvPr/>
        </p:nvSpPr>
        <p:spPr>
          <a:xfrm>
            <a:off x="1261022" y="3789040"/>
            <a:ext cx="6552728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7B64E523-4508-0060-6B57-4737E4E6C4E0}"/>
              </a:ext>
            </a:extLst>
          </p:cNvPr>
          <p:cNvSpPr txBox="1">
            <a:spLocks/>
          </p:cNvSpPr>
          <p:nvPr/>
        </p:nvSpPr>
        <p:spPr>
          <a:xfrm>
            <a:off x="431540" y="3248980"/>
            <a:ext cx="8280920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800" b="1" dirty="0" err="1">
                <a:solidFill>
                  <a:schemeClr val="tx1"/>
                </a:solidFill>
              </a:rPr>
              <a:t>Kelebihan</a:t>
            </a:r>
            <a:r>
              <a:rPr lang="en-US" sz="8800" b="1" dirty="0">
                <a:solidFill>
                  <a:schemeClr val="tx1"/>
                </a:solidFill>
              </a:rPr>
              <a:t> :</a:t>
            </a:r>
            <a:r>
              <a:rPr lang="en-US" sz="8800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en-US" sz="8800" dirty="0" err="1">
                <a:solidFill>
                  <a:schemeClr val="tx1"/>
                </a:solidFill>
              </a:rPr>
              <a:t>Membuka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sumber</a:t>
            </a:r>
            <a:r>
              <a:rPr lang="en-US" sz="8800" dirty="0">
                <a:solidFill>
                  <a:schemeClr val="tx1"/>
                </a:solidFill>
              </a:rPr>
              <a:t> modal </a:t>
            </a:r>
            <a:r>
              <a:rPr lang="en-US" sz="8800" dirty="0" err="1">
                <a:solidFill>
                  <a:schemeClr val="tx1"/>
                </a:solidFill>
              </a:rPr>
              <a:t>baru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dari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sektor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swasta</a:t>
            </a:r>
            <a:r>
              <a:rPr lang="en-US" sz="8800" dirty="0">
                <a:solidFill>
                  <a:schemeClr val="tx1"/>
                </a:solidFill>
              </a:rPr>
              <a:t> dan </a:t>
            </a:r>
            <a:r>
              <a:rPr lang="en-US" sz="8800" dirty="0" err="1">
                <a:solidFill>
                  <a:schemeClr val="tx1"/>
                </a:solidFill>
              </a:rPr>
              <a:t>membawa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efisiensi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serta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keahlian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manajemen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bisnis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ke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dalam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pengelolaan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konservasi</a:t>
            </a:r>
            <a:r>
              <a:rPr lang="en-US" sz="8800" dirty="0">
                <a:solidFill>
                  <a:schemeClr val="tx1"/>
                </a:solidFill>
              </a:rPr>
              <a:t>.</a:t>
            </a:r>
            <a:endParaRPr lang="en-US" sz="8800" dirty="0"/>
          </a:p>
          <a:p>
            <a:pPr algn="l"/>
            <a:r>
              <a:rPr lang="en-US" sz="8800" dirty="0" err="1">
                <a:solidFill>
                  <a:schemeClr val="tx1"/>
                </a:solidFill>
              </a:rPr>
              <a:t>dalam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promosi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merek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bagi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perusahaan</a:t>
            </a:r>
            <a:r>
              <a:rPr lang="en-US" sz="8800" dirty="0">
                <a:solidFill>
                  <a:schemeClr val="tx1"/>
                </a:solidFill>
              </a:rPr>
              <a:t> yang </a:t>
            </a:r>
            <a:r>
              <a:rPr lang="en-US" sz="8800" dirty="0" err="1">
                <a:solidFill>
                  <a:schemeClr val="tx1"/>
                </a:solidFill>
              </a:rPr>
              <a:t>peduli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lingkungan</a:t>
            </a:r>
            <a:r>
              <a:rPr lang="en-US" sz="8800" dirty="0">
                <a:solidFill>
                  <a:schemeClr val="tx1"/>
                </a:solidFill>
              </a:rPr>
              <a:t>.</a:t>
            </a:r>
            <a:endParaRPr lang="en-US" sz="8800" dirty="0"/>
          </a:p>
          <a:p>
            <a:pPr algn="l"/>
            <a:r>
              <a:rPr lang="en-US" sz="8800" b="1" dirty="0" err="1">
                <a:solidFill>
                  <a:schemeClr val="tx1"/>
                </a:solidFill>
              </a:rPr>
              <a:t>Kekurangan</a:t>
            </a:r>
            <a:r>
              <a:rPr lang="en-US" sz="8800" b="1" dirty="0">
                <a:solidFill>
                  <a:schemeClr val="tx1"/>
                </a:solidFill>
              </a:rPr>
              <a:t>:</a:t>
            </a:r>
            <a:endParaRPr lang="en-US" sz="8800" dirty="0">
              <a:solidFill>
                <a:schemeClr val="tx1"/>
              </a:solidFill>
            </a:endParaRPr>
          </a:p>
          <a:p>
            <a:pPr algn="l"/>
            <a:r>
              <a:rPr lang="en-US" sz="8800" dirty="0" err="1">
                <a:solidFill>
                  <a:schemeClr val="tx1"/>
                </a:solidFill>
              </a:rPr>
              <a:t>Memerlukan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kerangka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regulasi</a:t>
            </a:r>
            <a:r>
              <a:rPr lang="en-US" sz="8800" dirty="0">
                <a:solidFill>
                  <a:schemeClr val="tx1"/>
                </a:solidFill>
              </a:rPr>
              <a:t> yang </a:t>
            </a:r>
            <a:r>
              <a:rPr lang="en-US" sz="8800" dirty="0" err="1">
                <a:solidFill>
                  <a:schemeClr val="tx1"/>
                </a:solidFill>
              </a:rPr>
              <a:t>jelas</a:t>
            </a:r>
            <a:r>
              <a:rPr lang="en-US" sz="8800" dirty="0">
                <a:solidFill>
                  <a:schemeClr val="tx1"/>
                </a:solidFill>
              </a:rPr>
              <a:t> dan </a:t>
            </a:r>
            <a:r>
              <a:rPr lang="en-US" sz="8800" dirty="0" err="1">
                <a:solidFill>
                  <a:schemeClr val="tx1"/>
                </a:solidFill>
              </a:rPr>
              <a:t>mungkin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menghadapi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tantangan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dalam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menyeimbangkan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tujuan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konservasi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dengan</a:t>
            </a:r>
            <a:r>
              <a:rPr lang="en-US" sz="8800" dirty="0">
                <a:solidFill>
                  <a:schemeClr val="tx1"/>
                </a:solidFill>
              </a:rPr>
              <a:t> motif </a:t>
            </a:r>
            <a:r>
              <a:rPr lang="en-US" sz="8800" dirty="0" err="1">
                <a:solidFill>
                  <a:schemeClr val="tx1"/>
                </a:solidFill>
              </a:rPr>
              <a:t>keuntungan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swasta</a:t>
            </a:r>
            <a:r>
              <a:rPr lang="en-US" sz="8800" dirty="0">
                <a:solidFill>
                  <a:schemeClr val="tx1"/>
                </a:solidFill>
              </a:rPr>
              <a:t>. </a:t>
            </a:r>
            <a:endParaRPr lang="en-US" sz="8800" dirty="0"/>
          </a:p>
          <a:p>
            <a:pPr algn="l"/>
            <a:endParaRPr lang="en-US" sz="8600" dirty="0">
              <a:solidFill>
                <a:schemeClr val="tx1"/>
              </a:solidFill>
            </a:endParaRPr>
          </a:p>
          <a:p>
            <a:pPr algn="l"/>
            <a:endParaRPr lang="en-US" sz="2900" dirty="0">
              <a:solidFill>
                <a:schemeClr val="tx1"/>
              </a:solidFill>
            </a:endParaRPr>
          </a:p>
          <a:p>
            <a:pPr algn="l"/>
            <a:br>
              <a:rPr lang="en-US" sz="2400" dirty="0"/>
            </a:br>
            <a:endParaRPr lang="en-US" sz="2400" dirty="0">
              <a:solidFill>
                <a:schemeClr val="tx1"/>
              </a:solidFill>
            </a:endParaRPr>
          </a:p>
          <a:p>
            <a:br>
              <a:rPr lang="en-US" dirty="0"/>
            </a:b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680240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08406-1322-9390-E80A-82323499B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69076F2-D14E-0625-E712-1DC58F920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352928" cy="568863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8600" b="1" dirty="0">
                <a:solidFill>
                  <a:schemeClr val="tx1"/>
                </a:solidFill>
              </a:rPr>
              <a:t>Jenis – Jenis  Model Pendanaan Utama dan </a:t>
            </a:r>
            <a:r>
              <a:rPr lang="en-US" sz="8600" b="1" dirty="0" err="1">
                <a:solidFill>
                  <a:schemeClr val="tx1"/>
                </a:solidFill>
              </a:rPr>
              <a:t>Analisisnya</a:t>
            </a:r>
            <a:endParaRPr lang="en-US" sz="8600" b="1" dirty="0">
              <a:solidFill>
                <a:schemeClr val="tx1"/>
              </a:solidFill>
            </a:endParaRPr>
          </a:p>
          <a:p>
            <a:pPr algn="l"/>
            <a:r>
              <a:rPr lang="en-US" sz="8600" dirty="0" err="1">
                <a:solidFill>
                  <a:schemeClr val="tx1"/>
                </a:solidFill>
              </a:rPr>
              <a:t>Berikut</a:t>
            </a:r>
            <a:r>
              <a:rPr lang="en-US" sz="8600" dirty="0">
                <a:solidFill>
                  <a:schemeClr val="tx1"/>
                </a:solidFill>
              </a:rPr>
              <a:t> </a:t>
            </a:r>
            <a:r>
              <a:rPr lang="en-US" sz="8600" dirty="0" err="1">
                <a:solidFill>
                  <a:schemeClr val="tx1"/>
                </a:solidFill>
              </a:rPr>
              <a:t>adalah</a:t>
            </a:r>
            <a:r>
              <a:rPr lang="en-US" sz="8600" dirty="0">
                <a:solidFill>
                  <a:schemeClr val="tx1"/>
                </a:solidFill>
              </a:rPr>
              <a:t> </a:t>
            </a:r>
            <a:r>
              <a:rPr lang="en-US" sz="8600" dirty="0" err="1">
                <a:solidFill>
                  <a:schemeClr val="tx1"/>
                </a:solidFill>
              </a:rPr>
              <a:t>beberapa</a:t>
            </a:r>
            <a:r>
              <a:rPr lang="en-US" sz="8600" dirty="0">
                <a:solidFill>
                  <a:schemeClr val="tx1"/>
                </a:solidFill>
              </a:rPr>
              <a:t> model </a:t>
            </a:r>
            <a:r>
              <a:rPr lang="en-US" sz="8600" dirty="0" err="1">
                <a:solidFill>
                  <a:schemeClr val="tx1"/>
                </a:solidFill>
              </a:rPr>
              <a:t>pendanaan</a:t>
            </a:r>
            <a:r>
              <a:rPr lang="en-US" sz="8600" dirty="0">
                <a:solidFill>
                  <a:schemeClr val="tx1"/>
                </a:solidFill>
              </a:rPr>
              <a:t> </a:t>
            </a:r>
            <a:r>
              <a:rPr lang="en-US" sz="8600" dirty="0" err="1">
                <a:solidFill>
                  <a:schemeClr val="tx1"/>
                </a:solidFill>
              </a:rPr>
              <a:t>pelestarian</a:t>
            </a:r>
            <a:r>
              <a:rPr lang="en-US" sz="8600" dirty="0">
                <a:solidFill>
                  <a:schemeClr val="tx1"/>
                </a:solidFill>
              </a:rPr>
              <a:t> </a:t>
            </a:r>
            <a:r>
              <a:rPr lang="en-US" sz="8600" dirty="0" err="1">
                <a:solidFill>
                  <a:schemeClr val="tx1"/>
                </a:solidFill>
              </a:rPr>
              <a:t>utama</a:t>
            </a:r>
            <a:r>
              <a:rPr lang="en-US" sz="8600" dirty="0">
                <a:solidFill>
                  <a:schemeClr val="tx1"/>
                </a:solidFill>
              </a:rPr>
              <a:t> yang </a:t>
            </a:r>
            <a:r>
              <a:rPr lang="en-US" sz="8600" dirty="0" err="1">
                <a:solidFill>
                  <a:schemeClr val="tx1"/>
                </a:solidFill>
              </a:rPr>
              <a:t>dianalisis</a:t>
            </a:r>
            <a:r>
              <a:rPr lang="en-US" sz="8600" dirty="0">
                <a:solidFill>
                  <a:schemeClr val="tx1"/>
                </a:solidFill>
              </a:rPr>
              <a:t> :</a:t>
            </a:r>
          </a:p>
          <a:p>
            <a:pPr algn="l"/>
            <a:endParaRPr lang="en-US" sz="8600" b="1" dirty="0">
              <a:solidFill>
                <a:schemeClr val="tx1"/>
              </a:solidFill>
            </a:endParaRPr>
          </a:p>
          <a:p>
            <a:pPr algn="l"/>
            <a:r>
              <a:rPr lang="en-US" sz="11200" b="1" dirty="0">
                <a:solidFill>
                  <a:schemeClr val="tx1"/>
                </a:solidFill>
              </a:rPr>
              <a:t>4. </a:t>
            </a:r>
            <a:r>
              <a:rPr lang="sv-SE" sz="11200" b="1" dirty="0">
                <a:solidFill>
                  <a:schemeClr val="tx1"/>
                </a:solidFill>
              </a:rPr>
              <a:t>Instrumen Ekonomi Lingkungan / Transfer Fiskal Berbasis Ekologis </a:t>
            </a:r>
            <a:endParaRPr lang="en-US" sz="11200" b="1" dirty="0">
              <a:solidFill>
                <a:schemeClr val="tx1"/>
              </a:solidFill>
            </a:endParaRPr>
          </a:p>
          <a:p>
            <a:pPr algn="l"/>
            <a:r>
              <a:rPr lang="en-US" sz="11200" dirty="0">
                <a:solidFill>
                  <a:schemeClr val="tx1"/>
                </a:solidFill>
              </a:rPr>
              <a:t>Skema yang </a:t>
            </a:r>
            <a:r>
              <a:rPr lang="en-US" sz="11200" dirty="0" err="1">
                <a:solidFill>
                  <a:schemeClr val="tx1"/>
                </a:solidFill>
              </a:rPr>
              <a:t>memberikan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insentif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finansial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untuk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pelestarian</a:t>
            </a:r>
            <a:r>
              <a:rPr lang="en-US" sz="11200" dirty="0">
                <a:solidFill>
                  <a:schemeClr val="tx1"/>
                </a:solidFill>
              </a:rPr>
              <a:t>, </a:t>
            </a:r>
            <a:r>
              <a:rPr lang="en-US" sz="11200" dirty="0" err="1">
                <a:solidFill>
                  <a:schemeClr val="tx1"/>
                </a:solidFill>
              </a:rPr>
              <a:t>seperti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pembayaran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berbasis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kinerja</a:t>
            </a:r>
            <a:r>
              <a:rPr lang="en-US" sz="11200" dirty="0">
                <a:solidFill>
                  <a:schemeClr val="tx1"/>
                </a:solidFill>
              </a:rPr>
              <a:t> (</a:t>
            </a:r>
            <a:r>
              <a:rPr lang="en-US" sz="11200" dirty="0" err="1">
                <a:solidFill>
                  <a:schemeClr val="tx1"/>
                </a:solidFill>
              </a:rPr>
              <a:t>misalnya</a:t>
            </a:r>
            <a:r>
              <a:rPr lang="en-US" sz="11200" dirty="0">
                <a:solidFill>
                  <a:schemeClr val="tx1"/>
                </a:solidFill>
              </a:rPr>
              <a:t>, </a:t>
            </a:r>
            <a:r>
              <a:rPr lang="en-US" sz="11200" i="1" dirty="0">
                <a:solidFill>
                  <a:schemeClr val="tx1"/>
                </a:solidFill>
              </a:rPr>
              <a:t>result-based payment) </a:t>
            </a:r>
            <a:r>
              <a:rPr lang="en-US" sz="11200" dirty="0" err="1">
                <a:solidFill>
                  <a:schemeClr val="tx1"/>
                </a:solidFill>
              </a:rPr>
              <a:t>atau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obligasi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hijau</a:t>
            </a:r>
            <a:r>
              <a:rPr lang="en-US" sz="11200" dirty="0">
                <a:solidFill>
                  <a:schemeClr val="tx1"/>
                </a:solidFill>
              </a:rPr>
              <a:t>/</a:t>
            </a:r>
            <a:r>
              <a:rPr lang="en-US" sz="11200" dirty="0" err="1">
                <a:solidFill>
                  <a:schemeClr val="tx1"/>
                </a:solidFill>
              </a:rPr>
              <a:t>biru</a:t>
            </a:r>
            <a:r>
              <a:rPr lang="en-US" sz="11200" dirty="0">
                <a:solidFill>
                  <a:schemeClr val="tx1"/>
                </a:solidFill>
              </a:rPr>
              <a:t> (</a:t>
            </a:r>
            <a:r>
              <a:rPr lang="en-US" sz="11200" dirty="0" err="1">
                <a:solidFill>
                  <a:schemeClr val="tx1"/>
                </a:solidFill>
              </a:rPr>
              <a:t>obligasi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untuk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konservasi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pesisir</a:t>
            </a:r>
            <a:r>
              <a:rPr lang="en-US" sz="11200" dirty="0">
                <a:solidFill>
                  <a:schemeClr val="tx1"/>
                </a:solidFill>
              </a:rPr>
              <a:t>). </a:t>
            </a:r>
          </a:p>
          <a:p>
            <a:pPr algn="l"/>
            <a:r>
              <a:rPr lang="en-US" sz="11200" dirty="0">
                <a:solidFill>
                  <a:schemeClr val="tx1"/>
                </a:solidFill>
              </a:rPr>
              <a:t>Dana </a:t>
            </a:r>
            <a:r>
              <a:rPr lang="en-US" sz="11200" dirty="0" err="1">
                <a:solidFill>
                  <a:schemeClr val="tx1"/>
                </a:solidFill>
              </a:rPr>
              <a:t>Lingkungan</a:t>
            </a:r>
            <a:r>
              <a:rPr lang="en-US" sz="11200" dirty="0">
                <a:solidFill>
                  <a:schemeClr val="tx1"/>
                </a:solidFill>
              </a:rPr>
              <a:t> Hidup (BPDLH) di Indonesia </a:t>
            </a:r>
            <a:r>
              <a:rPr lang="en-US" sz="11200" dirty="0" err="1">
                <a:solidFill>
                  <a:schemeClr val="tx1"/>
                </a:solidFill>
              </a:rPr>
              <a:t>mengelola</a:t>
            </a:r>
            <a:r>
              <a:rPr lang="en-US" sz="11200" dirty="0">
                <a:solidFill>
                  <a:schemeClr val="tx1"/>
                </a:solidFill>
              </a:rPr>
              <a:t> dana </a:t>
            </a:r>
            <a:r>
              <a:rPr lang="en-US" sz="11200" dirty="0" err="1">
                <a:solidFill>
                  <a:schemeClr val="tx1"/>
                </a:solidFill>
              </a:rPr>
              <a:t>dengan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mekanisme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ini</a:t>
            </a:r>
            <a:endParaRPr lang="en-US" sz="11200" dirty="0"/>
          </a:p>
          <a:p>
            <a:pPr algn="l"/>
            <a:endParaRPr lang="en-US" sz="8800" dirty="0"/>
          </a:p>
          <a:p>
            <a:pPr algn="l"/>
            <a:endParaRPr lang="en-US" sz="8800" b="1" dirty="0">
              <a:solidFill>
                <a:schemeClr val="tx1"/>
              </a:solidFill>
            </a:endParaRPr>
          </a:p>
          <a:p>
            <a:pPr algn="l"/>
            <a:endParaRPr lang="en-US" sz="2900" dirty="0">
              <a:solidFill>
                <a:schemeClr val="tx1"/>
              </a:solidFill>
            </a:endParaRPr>
          </a:p>
          <a:p>
            <a:pPr algn="l"/>
            <a:br>
              <a:rPr lang="en-US" sz="2400" dirty="0"/>
            </a:br>
            <a:endParaRPr lang="en-US" sz="2400" dirty="0">
              <a:solidFill>
                <a:schemeClr val="tx1"/>
              </a:solidFill>
            </a:endParaRPr>
          </a:p>
          <a:p>
            <a:br>
              <a:rPr lang="en-US" dirty="0"/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E527A0-827C-9D02-1B48-00AEBCC4FD22}"/>
              </a:ext>
            </a:extLst>
          </p:cNvPr>
          <p:cNvSpPr/>
          <p:nvPr/>
        </p:nvSpPr>
        <p:spPr>
          <a:xfrm>
            <a:off x="2771800" y="188640"/>
            <a:ext cx="396044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E717AA85-33DE-4BD0-6326-77D66114CDAE}"/>
              </a:ext>
            </a:extLst>
          </p:cNvPr>
          <p:cNvSpPr txBox="1">
            <a:spLocks/>
          </p:cNvSpPr>
          <p:nvPr/>
        </p:nvSpPr>
        <p:spPr>
          <a:xfrm>
            <a:off x="1261022" y="3789040"/>
            <a:ext cx="6552728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28467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CB396-D8B0-145D-815C-0A1EB511F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9F0B4B2-7CB8-FDE3-DFCE-B13D6D2EA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136904" cy="338437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9600" b="1" dirty="0">
                <a:solidFill>
                  <a:schemeClr val="tx1"/>
                </a:solidFill>
              </a:rPr>
              <a:t>Jenis – Jenis  Model Pendanaan Utama dan </a:t>
            </a:r>
            <a:r>
              <a:rPr lang="en-US" sz="9600" b="1" dirty="0" err="1">
                <a:solidFill>
                  <a:schemeClr val="tx1"/>
                </a:solidFill>
              </a:rPr>
              <a:t>Analisisnya</a:t>
            </a:r>
            <a:endParaRPr lang="en-US" sz="9600" b="1" dirty="0">
              <a:solidFill>
                <a:schemeClr val="tx1"/>
              </a:solidFill>
            </a:endParaRPr>
          </a:p>
          <a:p>
            <a:pPr algn="l"/>
            <a:r>
              <a:rPr lang="en-US" sz="9600" dirty="0" err="1">
                <a:solidFill>
                  <a:schemeClr val="tx1"/>
                </a:solidFill>
              </a:rPr>
              <a:t>Berikut</a:t>
            </a:r>
            <a:r>
              <a:rPr lang="en-US" sz="9600" dirty="0">
                <a:solidFill>
                  <a:schemeClr val="tx1"/>
                </a:solidFill>
              </a:rPr>
              <a:t> </a:t>
            </a:r>
            <a:r>
              <a:rPr lang="en-US" sz="9600" dirty="0" err="1">
                <a:solidFill>
                  <a:schemeClr val="tx1"/>
                </a:solidFill>
              </a:rPr>
              <a:t>adalah</a:t>
            </a:r>
            <a:r>
              <a:rPr lang="en-US" sz="9600" dirty="0">
                <a:solidFill>
                  <a:schemeClr val="tx1"/>
                </a:solidFill>
              </a:rPr>
              <a:t> </a:t>
            </a:r>
            <a:r>
              <a:rPr lang="en-US" sz="9600" dirty="0" err="1">
                <a:solidFill>
                  <a:schemeClr val="tx1"/>
                </a:solidFill>
              </a:rPr>
              <a:t>beberapa</a:t>
            </a:r>
            <a:r>
              <a:rPr lang="en-US" sz="9600" dirty="0">
                <a:solidFill>
                  <a:schemeClr val="tx1"/>
                </a:solidFill>
              </a:rPr>
              <a:t> model </a:t>
            </a:r>
            <a:r>
              <a:rPr lang="en-US" sz="9600" dirty="0" err="1">
                <a:solidFill>
                  <a:schemeClr val="tx1"/>
                </a:solidFill>
              </a:rPr>
              <a:t>pendanaan</a:t>
            </a:r>
            <a:r>
              <a:rPr lang="en-US" sz="9600" dirty="0">
                <a:solidFill>
                  <a:schemeClr val="tx1"/>
                </a:solidFill>
              </a:rPr>
              <a:t> </a:t>
            </a:r>
            <a:r>
              <a:rPr lang="en-US" sz="9600" dirty="0" err="1">
                <a:solidFill>
                  <a:schemeClr val="tx1"/>
                </a:solidFill>
              </a:rPr>
              <a:t>pelestarian</a:t>
            </a:r>
            <a:r>
              <a:rPr lang="en-US" sz="9600" dirty="0">
                <a:solidFill>
                  <a:schemeClr val="tx1"/>
                </a:solidFill>
              </a:rPr>
              <a:t> </a:t>
            </a:r>
            <a:r>
              <a:rPr lang="en-US" sz="9600" dirty="0" err="1">
                <a:solidFill>
                  <a:schemeClr val="tx1"/>
                </a:solidFill>
              </a:rPr>
              <a:t>utama</a:t>
            </a:r>
            <a:r>
              <a:rPr lang="en-US" sz="9600" dirty="0">
                <a:solidFill>
                  <a:schemeClr val="tx1"/>
                </a:solidFill>
              </a:rPr>
              <a:t> yang </a:t>
            </a:r>
            <a:r>
              <a:rPr lang="en-US" sz="9600" dirty="0" err="1">
                <a:solidFill>
                  <a:schemeClr val="tx1"/>
                </a:solidFill>
              </a:rPr>
              <a:t>dianalisis</a:t>
            </a:r>
            <a:r>
              <a:rPr lang="en-US" sz="9600" dirty="0">
                <a:solidFill>
                  <a:schemeClr val="tx1"/>
                </a:solidFill>
              </a:rPr>
              <a:t> :</a:t>
            </a:r>
          </a:p>
          <a:p>
            <a:pPr algn="l"/>
            <a:endParaRPr lang="en-US" sz="9600" b="1" dirty="0">
              <a:solidFill>
                <a:schemeClr val="tx1"/>
              </a:solidFill>
            </a:endParaRPr>
          </a:p>
          <a:p>
            <a:pPr algn="l"/>
            <a:r>
              <a:rPr lang="en-US" sz="9600" b="1" dirty="0">
                <a:solidFill>
                  <a:schemeClr val="tx1"/>
                </a:solidFill>
              </a:rPr>
              <a:t>5. Dana Amanah </a:t>
            </a:r>
            <a:r>
              <a:rPr lang="en-US" sz="9600" b="1" dirty="0" err="1">
                <a:solidFill>
                  <a:schemeClr val="tx1"/>
                </a:solidFill>
              </a:rPr>
              <a:t>Konservasi</a:t>
            </a:r>
            <a:r>
              <a:rPr lang="en-US" sz="9600" b="1" dirty="0">
                <a:solidFill>
                  <a:schemeClr val="tx1"/>
                </a:solidFill>
              </a:rPr>
              <a:t> (Conservation Trust Funds) </a:t>
            </a:r>
            <a:endParaRPr lang="en-US" sz="9600" dirty="0"/>
          </a:p>
          <a:p>
            <a:pPr algn="l"/>
            <a:r>
              <a:rPr lang="en-US" sz="9600" dirty="0" err="1">
                <a:solidFill>
                  <a:schemeClr val="tx1"/>
                </a:solidFill>
              </a:rPr>
              <a:t>Sejumlah</a:t>
            </a:r>
            <a:r>
              <a:rPr lang="en-US" sz="9600" dirty="0">
                <a:solidFill>
                  <a:schemeClr val="tx1"/>
                </a:solidFill>
              </a:rPr>
              <a:t> </a:t>
            </a:r>
            <a:r>
              <a:rPr lang="en-US" sz="9600" dirty="0" err="1">
                <a:solidFill>
                  <a:schemeClr val="tx1"/>
                </a:solidFill>
              </a:rPr>
              <a:t>aset</a:t>
            </a:r>
            <a:r>
              <a:rPr lang="en-US" sz="9600" dirty="0">
                <a:solidFill>
                  <a:schemeClr val="tx1"/>
                </a:solidFill>
              </a:rPr>
              <a:t> </a:t>
            </a:r>
            <a:r>
              <a:rPr lang="en-US" sz="9600" dirty="0" err="1">
                <a:solidFill>
                  <a:schemeClr val="tx1"/>
                </a:solidFill>
              </a:rPr>
              <a:t>finansial</a:t>
            </a:r>
            <a:r>
              <a:rPr lang="en-US" sz="9600" dirty="0">
                <a:solidFill>
                  <a:schemeClr val="tx1"/>
                </a:solidFill>
              </a:rPr>
              <a:t> yang </a:t>
            </a:r>
            <a:r>
              <a:rPr lang="en-US" sz="9600" dirty="0" err="1">
                <a:solidFill>
                  <a:schemeClr val="tx1"/>
                </a:solidFill>
              </a:rPr>
              <a:t>dikelola</a:t>
            </a:r>
            <a:r>
              <a:rPr lang="en-US" sz="9600" dirty="0">
                <a:solidFill>
                  <a:schemeClr val="tx1"/>
                </a:solidFill>
              </a:rPr>
              <a:t> oleh </a:t>
            </a:r>
            <a:r>
              <a:rPr lang="en-US" sz="9600" dirty="0" err="1">
                <a:solidFill>
                  <a:schemeClr val="tx1"/>
                </a:solidFill>
              </a:rPr>
              <a:t>lembaga</a:t>
            </a:r>
            <a:r>
              <a:rPr lang="en-US" sz="9600" dirty="0">
                <a:solidFill>
                  <a:schemeClr val="tx1"/>
                </a:solidFill>
              </a:rPr>
              <a:t> (</a:t>
            </a:r>
            <a:r>
              <a:rPr lang="en-US" sz="9600" dirty="0" err="1">
                <a:solidFill>
                  <a:schemeClr val="tx1"/>
                </a:solidFill>
              </a:rPr>
              <a:t>seperti</a:t>
            </a:r>
            <a:r>
              <a:rPr lang="en-US" sz="9600" dirty="0">
                <a:solidFill>
                  <a:schemeClr val="tx1"/>
                </a:solidFill>
              </a:rPr>
              <a:t> BPDLH di Indonesia) </a:t>
            </a:r>
            <a:r>
              <a:rPr lang="en-US" sz="9600" dirty="0" err="1">
                <a:solidFill>
                  <a:schemeClr val="tx1"/>
                </a:solidFill>
              </a:rPr>
              <a:t>untuk</a:t>
            </a:r>
            <a:r>
              <a:rPr lang="en-US" sz="9600" dirty="0">
                <a:solidFill>
                  <a:schemeClr val="tx1"/>
                </a:solidFill>
              </a:rPr>
              <a:t> </a:t>
            </a:r>
            <a:r>
              <a:rPr lang="en-US" sz="9600" dirty="0" err="1">
                <a:solidFill>
                  <a:schemeClr val="tx1"/>
                </a:solidFill>
              </a:rPr>
              <a:t>disalurkan</a:t>
            </a:r>
            <a:r>
              <a:rPr lang="en-US" sz="9600" dirty="0">
                <a:solidFill>
                  <a:schemeClr val="tx1"/>
                </a:solidFill>
              </a:rPr>
              <a:t> </a:t>
            </a:r>
            <a:r>
              <a:rPr lang="en-US" sz="9600" dirty="0" err="1">
                <a:solidFill>
                  <a:schemeClr val="tx1"/>
                </a:solidFill>
              </a:rPr>
              <a:t>bagi</a:t>
            </a:r>
            <a:r>
              <a:rPr lang="en-US" sz="9600" dirty="0">
                <a:solidFill>
                  <a:schemeClr val="tx1"/>
                </a:solidFill>
              </a:rPr>
              <a:t> </a:t>
            </a:r>
            <a:r>
              <a:rPr lang="en-US" sz="9600" dirty="0" err="1">
                <a:solidFill>
                  <a:schemeClr val="tx1"/>
                </a:solidFill>
              </a:rPr>
              <a:t>kepentingan</a:t>
            </a:r>
            <a:r>
              <a:rPr lang="en-US" sz="9600" dirty="0">
                <a:solidFill>
                  <a:schemeClr val="tx1"/>
                </a:solidFill>
              </a:rPr>
              <a:t> </a:t>
            </a:r>
            <a:r>
              <a:rPr lang="en-US" sz="9600" dirty="0" err="1">
                <a:solidFill>
                  <a:schemeClr val="tx1"/>
                </a:solidFill>
              </a:rPr>
              <a:t>penerima</a:t>
            </a:r>
            <a:r>
              <a:rPr lang="en-US" sz="9600" dirty="0">
                <a:solidFill>
                  <a:schemeClr val="tx1"/>
                </a:solidFill>
              </a:rPr>
              <a:t> </a:t>
            </a:r>
            <a:r>
              <a:rPr lang="en-US" sz="9600" dirty="0" err="1">
                <a:solidFill>
                  <a:schemeClr val="tx1"/>
                </a:solidFill>
              </a:rPr>
              <a:t>manfaat</a:t>
            </a:r>
            <a:r>
              <a:rPr lang="en-US" sz="9600" dirty="0">
                <a:solidFill>
                  <a:schemeClr val="tx1"/>
                </a:solidFill>
              </a:rPr>
              <a:t> </a:t>
            </a:r>
            <a:r>
              <a:rPr lang="en-US" sz="9600" dirty="0" err="1">
                <a:solidFill>
                  <a:schemeClr val="tx1"/>
                </a:solidFill>
              </a:rPr>
              <a:t>konservasi</a:t>
            </a:r>
            <a:r>
              <a:rPr lang="en-US" sz="9600" dirty="0">
                <a:solidFill>
                  <a:schemeClr val="tx1"/>
                </a:solidFill>
              </a:rPr>
              <a:t>, </a:t>
            </a:r>
            <a:r>
              <a:rPr lang="en-US" sz="9600" dirty="0" err="1">
                <a:solidFill>
                  <a:schemeClr val="tx1"/>
                </a:solidFill>
              </a:rPr>
              <a:t>sering</a:t>
            </a:r>
            <a:r>
              <a:rPr lang="en-US" sz="9600" dirty="0">
                <a:solidFill>
                  <a:schemeClr val="tx1"/>
                </a:solidFill>
              </a:rPr>
              <a:t> kali </a:t>
            </a:r>
            <a:r>
              <a:rPr lang="en-US" sz="9600" dirty="0" err="1">
                <a:solidFill>
                  <a:schemeClr val="tx1"/>
                </a:solidFill>
              </a:rPr>
              <a:t>dalam</a:t>
            </a:r>
            <a:r>
              <a:rPr lang="en-US" sz="9600" dirty="0">
                <a:solidFill>
                  <a:schemeClr val="tx1"/>
                </a:solidFill>
              </a:rPr>
              <a:t> </a:t>
            </a:r>
            <a:r>
              <a:rPr lang="en-US" sz="9600" dirty="0" err="1">
                <a:solidFill>
                  <a:schemeClr val="tx1"/>
                </a:solidFill>
              </a:rPr>
              <a:t>bentuk</a:t>
            </a:r>
            <a:r>
              <a:rPr lang="en-US" sz="9600" dirty="0">
                <a:solidFill>
                  <a:schemeClr val="tx1"/>
                </a:solidFill>
              </a:rPr>
              <a:t> </a:t>
            </a:r>
            <a:r>
              <a:rPr lang="en-US" sz="9600" i="1" dirty="0">
                <a:solidFill>
                  <a:schemeClr val="tx1"/>
                </a:solidFill>
              </a:rPr>
              <a:t>endowment fund</a:t>
            </a:r>
            <a:r>
              <a:rPr lang="en-US" sz="9600" dirty="0">
                <a:solidFill>
                  <a:schemeClr val="tx1"/>
                </a:solidFill>
              </a:rPr>
              <a:t> </a:t>
            </a:r>
            <a:r>
              <a:rPr lang="en-US" sz="9600" dirty="0" err="1">
                <a:solidFill>
                  <a:schemeClr val="tx1"/>
                </a:solidFill>
              </a:rPr>
              <a:t>atau</a:t>
            </a:r>
            <a:r>
              <a:rPr lang="en-US" sz="9600" dirty="0">
                <a:solidFill>
                  <a:schemeClr val="tx1"/>
                </a:solidFill>
              </a:rPr>
              <a:t> </a:t>
            </a:r>
            <a:r>
              <a:rPr lang="en-US" sz="9600" i="1" dirty="0">
                <a:solidFill>
                  <a:schemeClr val="tx1"/>
                </a:solidFill>
              </a:rPr>
              <a:t>revolving fund</a:t>
            </a:r>
            <a:r>
              <a:rPr lang="en-US" sz="9600" dirty="0">
                <a:solidFill>
                  <a:schemeClr val="tx1"/>
                </a:solidFill>
              </a:rPr>
              <a:t>.</a:t>
            </a:r>
            <a:endParaRPr lang="en-US" sz="9600" dirty="0"/>
          </a:p>
          <a:p>
            <a:pPr algn="l"/>
            <a:endParaRPr lang="en-US" sz="8800" dirty="0"/>
          </a:p>
          <a:p>
            <a:pPr algn="l"/>
            <a:endParaRPr lang="en-US" sz="8800" b="1" dirty="0">
              <a:solidFill>
                <a:schemeClr val="tx1"/>
              </a:solidFill>
            </a:endParaRPr>
          </a:p>
          <a:p>
            <a:pPr algn="l"/>
            <a:endParaRPr lang="en-US" sz="2900" dirty="0">
              <a:solidFill>
                <a:schemeClr val="tx1"/>
              </a:solidFill>
            </a:endParaRPr>
          </a:p>
          <a:p>
            <a:pPr algn="l"/>
            <a:br>
              <a:rPr lang="en-US" sz="2400" dirty="0"/>
            </a:br>
            <a:endParaRPr lang="en-US" sz="2400" dirty="0">
              <a:solidFill>
                <a:schemeClr val="tx1"/>
              </a:solidFill>
            </a:endParaRPr>
          </a:p>
          <a:p>
            <a:br>
              <a:rPr lang="en-US" dirty="0"/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6EC736-6537-E6F1-32EC-A7E3A9B1A287}"/>
              </a:ext>
            </a:extLst>
          </p:cNvPr>
          <p:cNvSpPr/>
          <p:nvPr/>
        </p:nvSpPr>
        <p:spPr>
          <a:xfrm>
            <a:off x="2771800" y="188640"/>
            <a:ext cx="396044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717549D7-CFF5-C0F2-FD66-223E37B59824}"/>
              </a:ext>
            </a:extLst>
          </p:cNvPr>
          <p:cNvSpPr txBox="1">
            <a:spLocks/>
          </p:cNvSpPr>
          <p:nvPr/>
        </p:nvSpPr>
        <p:spPr>
          <a:xfrm>
            <a:off x="1261022" y="3789040"/>
            <a:ext cx="6552728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</p:txBody>
      </p:sp>
      <p:sp>
        <p:nvSpPr>
          <p:cNvPr id="11" name="Subtitle 1">
            <a:extLst>
              <a:ext uri="{FF2B5EF4-FFF2-40B4-BE49-F238E27FC236}">
                <a16:creationId xmlns:a16="http://schemas.microsoft.com/office/drawing/2014/main" id="{B908FAF0-D5D5-6995-194C-864C8C29232F}"/>
              </a:ext>
            </a:extLst>
          </p:cNvPr>
          <p:cNvSpPr txBox="1">
            <a:spLocks/>
          </p:cNvSpPr>
          <p:nvPr/>
        </p:nvSpPr>
        <p:spPr>
          <a:xfrm>
            <a:off x="408446" y="3476959"/>
            <a:ext cx="8136904" cy="3384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9600" dirty="0"/>
          </a:p>
          <a:p>
            <a:pPr algn="l"/>
            <a:r>
              <a:rPr lang="en-US" sz="9600" dirty="0" err="1">
                <a:solidFill>
                  <a:schemeClr val="tx1"/>
                </a:solidFill>
              </a:rPr>
              <a:t>Secara</a:t>
            </a:r>
            <a:r>
              <a:rPr lang="en-US" sz="9600" dirty="0">
                <a:solidFill>
                  <a:schemeClr val="tx1"/>
                </a:solidFill>
              </a:rPr>
              <a:t> </a:t>
            </a:r>
            <a:r>
              <a:rPr lang="en-US" sz="9600" dirty="0" err="1">
                <a:solidFill>
                  <a:schemeClr val="tx1"/>
                </a:solidFill>
              </a:rPr>
              <a:t>keseluruhan</a:t>
            </a:r>
            <a:r>
              <a:rPr lang="en-US" sz="9600" dirty="0">
                <a:solidFill>
                  <a:schemeClr val="tx1"/>
                </a:solidFill>
              </a:rPr>
              <a:t>, </a:t>
            </a:r>
            <a:r>
              <a:rPr lang="en-US" sz="9600" dirty="0" err="1">
                <a:solidFill>
                  <a:schemeClr val="tx1"/>
                </a:solidFill>
              </a:rPr>
              <a:t>analisis</a:t>
            </a:r>
            <a:r>
              <a:rPr lang="en-US" sz="9600" dirty="0">
                <a:solidFill>
                  <a:schemeClr val="tx1"/>
                </a:solidFill>
              </a:rPr>
              <a:t> </a:t>
            </a:r>
            <a:r>
              <a:rPr lang="en-US" sz="9600" dirty="0" err="1">
                <a:solidFill>
                  <a:schemeClr val="tx1"/>
                </a:solidFill>
              </a:rPr>
              <a:t>menunjukkan</a:t>
            </a:r>
            <a:r>
              <a:rPr lang="en-US" sz="9600" dirty="0">
                <a:solidFill>
                  <a:schemeClr val="tx1"/>
                </a:solidFill>
              </a:rPr>
              <a:t> </a:t>
            </a:r>
            <a:r>
              <a:rPr lang="en-US" sz="9600" dirty="0" err="1">
                <a:solidFill>
                  <a:schemeClr val="tx1"/>
                </a:solidFill>
              </a:rPr>
              <a:t>bahwa</a:t>
            </a:r>
            <a:r>
              <a:rPr lang="en-US" sz="9600" dirty="0">
                <a:solidFill>
                  <a:schemeClr val="tx1"/>
                </a:solidFill>
              </a:rPr>
              <a:t> </a:t>
            </a:r>
            <a:r>
              <a:rPr lang="en-US" sz="9600" b="1" dirty="0">
                <a:solidFill>
                  <a:schemeClr val="tx1"/>
                </a:solidFill>
              </a:rPr>
              <a:t>model </a:t>
            </a:r>
            <a:r>
              <a:rPr lang="en-US" sz="9600" b="1" dirty="0" err="1">
                <a:solidFill>
                  <a:schemeClr val="tx1"/>
                </a:solidFill>
              </a:rPr>
              <a:t>pendanaan</a:t>
            </a:r>
            <a:r>
              <a:rPr lang="en-US" sz="9600" b="1" dirty="0">
                <a:solidFill>
                  <a:schemeClr val="tx1"/>
                </a:solidFill>
              </a:rPr>
              <a:t> </a:t>
            </a:r>
            <a:r>
              <a:rPr lang="en-US" sz="9600" b="1" dirty="0" err="1">
                <a:solidFill>
                  <a:schemeClr val="tx1"/>
                </a:solidFill>
              </a:rPr>
              <a:t>pelestarian</a:t>
            </a:r>
            <a:r>
              <a:rPr lang="en-US" sz="9600" b="1" dirty="0">
                <a:solidFill>
                  <a:schemeClr val="tx1"/>
                </a:solidFill>
              </a:rPr>
              <a:t> yang paling </a:t>
            </a:r>
            <a:r>
              <a:rPr lang="en-US" sz="9600" b="1" dirty="0" err="1">
                <a:solidFill>
                  <a:schemeClr val="tx1"/>
                </a:solidFill>
              </a:rPr>
              <a:t>efektif</a:t>
            </a:r>
            <a:r>
              <a:rPr lang="en-US" sz="9600" b="1" dirty="0">
                <a:solidFill>
                  <a:schemeClr val="tx1"/>
                </a:solidFill>
              </a:rPr>
              <a:t> </a:t>
            </a:r>
            <a:r>
              <a:rPr lang="en-US" sz="9600" b="1" dirty="0" err="1">
                <a:solidFill>
                  <a:schemeClr val="tx1"/>
                </a:solidFill>
              </a:rPr>
              <a:t>adalah</a:t>
            </a:r>
            <a:r>
              <a:rPr lang="en-US" sz="9600" b="1" dirty="0">
                <a:solidFill>
                  <a:schemeClr val="tx1"/>
                </a:solidFill>
              </a:rPr>
              <a:t> </a:t>
            </a:r>
            <a:r>
              <a:rPr lang="en-US" sz="9600" b="1" dirty="0" err="1">
                <a:solidFill>
                  <a:schemeClr val="tx1"/>
                </a:solidFill>
              </a:rPr>
              <a:t>pendekatan</a:t>
            </a:r>
            <a:r>
              <a:rPr lang="en-US" sz="9600" b="1" dirty="0">
                <a:solidFill>
                  <a:schemeClr val="tx1"/>
                </a:solidFill>
              </a:rPr>
              <a:t> </a:t>
            </a:r>
            <a:r>
              <a:rPr lang="en-US" sz="9600" b="1" dirty="0" err="1">
                <a:solidFill>
                  <a:schemeClr val="tx1"/>
                </a:solidFill>
              </a:rPr>
              <a:t>portofolio</a:t>
            </a:r>
            <a:r>
              <a:rPr lang="en-US" sz="9600" b="1" dirty="0">
                <a:solidFill>
                  <a:schemeClr val="tx1"/>
                </a:solidFill>
              </a:rPr>
              <a:t> yang </a:t>
            </a:r>
            <a:r>
              <a:rPr lang="en-US" sz="9600" b="1" dirty="0" err="1">
                <a:solidFill>
                  <a:schemeClr val="tx1"/>
                </a:solidFill>
              </a:rPr>
              <a:t>mengombinasikan</a:t>
            </a:r>
            <a:r>
              <a:rPr lang="en-US" sz="9600" b="1" dirty="0">
                <a:solidFill>
                  <a:schemeClr val="tx1"/>
                </a:solidFill>
              </a:rPr>
              <a:t> </a:t>
            </a:r>
            <a:r>
              <a:rPr lang="en-US" sz="9600" b="1" dirty="0" err="1">
                <a:solidFill>
                  <a:schemeClr val="tx1"/>
                </a:solidFill>
              </a:rPr>
              <a:t>berbagai</a:t>
            </a:r>
            <a:r>
              <a:rPr lang="en-US" sz="9600" b="1" dirty="0">
                <a:solidFill>
                  <a:schemeClr val="tx1"/>
                </a:solidFill>
              </a:rPr>
              <a:t> </a:t>
            </a:r>
            <a:r>
              <a:rPr lang="en-US" sz="9600" b="1" dirty="0" err="1">
                <a:solidFill>
                  <a:schemeClr val="tx1"/>
                </a:solidFill>
              </a:rPr>
              <a:t>sumber</a:t>
            </a:r>
            <a:r>
              <a:rPr lang="en-US" sz="9600" dirty="0">
                <a:solidFill>
                  <a:schemeClr val="tx1"/>
                </a:solidFill>
              </a:rPr>
              <a:t> </a:t>
            </a:r>
            <a:r>
              <a:rPr lang="en-US" sz="9600" dirty="0" err="1">
                <a:solidFill>
                  <a:schemeClr val="tx1"/>
                </a:solidFill>
              </a:rPr>
              <a:t>untuk</a:t>
            </a:r>
            <a:r>
              <a:rPr lang="en-US" sz="9600" dirty="0">
                <a:solidFill>
                  <a:schemeClr val="tx1"/>
                </a:solidFill>
              </a:rPr>
              <a:t> </a:t>
            </a:r>
            <a:r>
              <a:rPr lang="en-US" sz="9600" dirty="0" err="1">
                <a:solidFill>
                  <a:schemeClr val="tx1"/>
                </a:solidFill>
              </a:rPr>
              <a:t>mengurangi</a:t>
            </a:r>
            <a:r>
              <a:rPr lang="en-US" sz="9600" dirty="0">
                <a:solidFill>
                  <a:schemeClr val="tx1"/>
                </a:solidFill>
              </a:rPr>
              <a:t> </a:t>
            </a:r>
            <a:r>
              <a:rPr lang="en-US" sz="9600" dirty="0" err="1">
                <a:solidFill>
                  <a:schemeClr val="tx1"/>
                </a:solidFill>
              </a:rPr>
              <a:t>risiko</a:t>
            </a:r>
            <a:r>
              <a:rPr lang="en-US" sz="9600" dirty="0">
                <a:solidFill>
                  <a:schemeClr val="tx1"/>
                </a:solidFill>
              </a:rPr>
              <a:t> </a:t>
            </a:r>
            <a:r>
              <a:rPr lang="en-US" sz="9600" dirty="0" err="1">
                <a:solidFill>
                  <a:schemeClr val="tx1"/>
                </a:solidFill>
              </a:rPr>
              <a:t>ketergantungan</a:t>
            </a:r>
            <a:r>
              <a:rPr lang="en-US" sz="9600" dirty="0">
                <a:solidFill>
                  <a:schemeClr val="tx1"/>
                </a:solidFill>
              </a:rPr>
              <a:t> </a:t>
            </a:r>
            <a:r>
              <a:rPr lang="en-US" sz="9600" dirty="0" err="1">
                <a:solidFill>
                  <a:schemeClr val="tx1"/>
                </a:solidFill>
              </a:rPr>
              <a:t>tunggal</a:t>
            </a:r>
            <a:r>
              <a:rPr lang="en-US" sz="9600" dirty="0">
                <a:solidFill>
                  <a:schemeClr val="tx1"/>
                </a:solidFill>
              </a:rPr>
              <a:t> dan </a:t>
            </a:r>
            <a:r>
              <a:rPr lang="en-US" sz="9600" dirty="0" err="1">
                <a:solidFill>
                  <a:schemeClr val="tx1"/>
                </a:solidFill>
              </a:rPr>
              <a:t>menciptakan</a:t>
            </a:r>
            <a:r>
              <a:rPr lang="en-US" sz="9600" dirty="0">
                <a:solidFill>
                  <a:schemeClr val="tx1"/>
                </a:solidFill>
              </a:rPr>
              <a:t> </a:t>
            </a:r>
            <a:r>
              <a:rPr lang="en-US" sz="9600" dirty="0" err="1">
                <a:solidFill>
                  <a:schemeClr val="tx1"/>
                </a:solidFill>
              </a:rPr>
              <a:t>pembiayaan</a:t>
            </a:r>
            <a:r>
              <a:rPr lang="en-US" sz="9600" dirty="0">
                <a:solidFill>
                  <a:schemeClr val="tx1"/>
                </a:solidFill>
              </a:rPr>
              <a:t> yang </a:t>
            </a:r>
            <a:r>
              <a:rPr lang="en-US" sz="9600" dirty="0" err="1">
                <a:solidFill>
                  <a:schemeClr val="tx1"/>
                </a:solidFill>
              </a:rPr>
              <a:t>berkelanjutan</a:t>
            </a:r>
            <a:endParaRPr lang="en-US" sz="9600" dirty="0"/>
          </a:p>
          <a:p>
            <a:pPr algn="l"/>
            <a:endParaRPr lang="en-US" sz="8800" b="1" dirty="0">
              <a:solidFill>
                <a:schemeClr val="tx1"/>
              </a:solidFill>
            </a:endParaRPr>
          </a:p>
          <a:p>
            <a:pPr algn="l"/>
            <a:endParaRPr lang="en-US" sz="2900" dirty="0">
              <a:solidFill>
                <a:schemeClr val="tx1"/>
              </a:solidFill>
            </a:endParaRPr>
          </a:p>
          <a:p>
            <a:pPr algn="l"/>
            <a:br>
              <a:rPr lang="en-US" sz="2400" dirty="0"/>
            </a:br>
            <a:endParaRPr lang="en-US" sz="2400" dirty="0">
              <a:solidFill>
                <a:schemeClr val="tx1"/>
              </a:solidFill>
            </a:endParaRPr>
          </a:p>
          <a:p>
            <a:br>
              <a:rPr lang="en-US" dirty="0"/>
            </a:b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45969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3368001"/>
            <a:ext cx="9144000" cy="2456518"/>
          </a:xfrm>
        </p:spPr>
        <p:txBody>
          <a:bodyPr>
            <a:noAutofit/>
          </a:bodyPr>
          <a:lstStyle/>
          <a:p>
            <a:pPr algn="just"/>
            <a:r>
              <a:rPr lang="en-US" sz="2600" dirty="0" err="1">
                <a:solidFill>
                  <a:schemeClr val="tx1"/>
                </a:solidFill>
              </a:rPr>
              <a:t>Pertukaran</a:t>
            </a:r>
            <a:r>
              <a:rPr lang="en-US" sz="2600" dirty="0">
                <a:solidFill>
                  <a:schemeClr val="tx1"/>
                </a:solidFill>
              </a:rPr>
              <a:t> timbal </a:t>
            </a:r>
            <a:r>
              <a:rPr lang="en-US" sz="2600" dirty="0" err="1">
                <a:solidFill>
                  <a:schemeClr val="tx1"/>
                </a:solidFill>
              </a:rPr>
              <a:t>balik</a:t>
            </a:r>
            <a:r>
              <a:rPr lang="en-US" sz="2600" dirty="0">
                <a:solidFill>
                  <a:schemeClr val="tx1"/>
                </a:solidFill>
              </a:rPr>
              <a:t> di mana </a:t>
            </a:r>
            <a:r>
              <a:rPr lang="en-US" sz="2600" dirty="0" err="1">
                <a:solidFill>
                  <a:schemeClr val="tx1"/>
                </a:solidFill>
              </a:rPr>
              <a:t>sebuah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perusahaan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memberikan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dukungan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finansial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atau</a:t>
            </a:r>
            <a:r>
              <a:rPr lang="en-US" sz="2600" dirty="0">
                <a:solidFill>
                  <a:schemeClr val="tx1"/>
                </a:solidFill>
              </a:rPr>
              <a:t> non-</a:t>
            </a:r>
            <a:r>
              <a:rPr lang="en-US" sz="2600" dirty="0" err="1">
                <a:solidFill>
                  <a:schemeClr val="tx1"/>
                </a:solidFill>
              </a:rPr>
              <a:t>finansial</a:t>
            </a:r>
            <a:r>
              <a:rPr lang="en-US" sz="2600" dirty="0">
                <a:solidFill>
                  <a:schemeClr val="tx1"/>
                </a:solidFill>
              </a:rPr>
              <a:t> (uang, </a:t>
            </a:r>
            <a:r>
              <a:rPr lang="en-US" sz="2600" dirty="0" err="1">
                <a:solidFill>
                  <a:schemeClr val="tx1"/>
                </a:solidFill>
              </a:rPr>
              <a:t>barang</a:t>
            </a:r>
            <a:r>
              <a:rPr lang="en-US" sz="2600" dirty="0">
                <a:solidFill>
                  <a:schemeClr val="tx1"/>
                </a:solidFill>
              </a:rPr>
              <a:t>, </a:t>
            </a:r>
            <a:r>
              <a:rPr lang="en-US" sz="2600" dirty="0" err="1">
                <a:solidFill>
                  <a:schemeClr val="tx1"/>
                </a:solidFill>
              </a:rPr>
              <a:t>jasa</a:t>
            </a:r>
            <a:r>
              <a:rPr lang="en-US" sz="2600" dirty="0">
                <a:solidFill>
                  <a:schemeClr val="tx1"/>
                </a:solidFill>
              </a:rPr>
              <a:t>) </a:t>
            </a:r>
            <a:r>
              <a:rPr lang="en-US" sz="2600" dirty="0" err="1">
                <a:solidFill>
                  <a:schemeClr val="tx1"/>
                </a:solidFill>
              </a:rPr>
              <a:t>kepada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sebuah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organisasi</a:t>
            </a:r>
            <a:r>
              <a:rPr lang="en-US" sz="2600" dirty="0">
                <a:solidFill>
                  <a:schemeClr val="tx1"/>
                </a:solidFill>
              </a:rPr>
              <a:t> (</a:t>
            </a:r>
            <a:r>
              <a:rPr lang="en-US" sz="2600" dirty="0" err="1">
                <a:solidFill>
                  <a:schemeClr val="tx1"/>
                </a:solidFill>
              </a:rPr>
              <a:t>nirlaba</a:t>
            </a:r>
            <a:r>
              <a:rPr lang="en-US" sz="2600" dirty="0">
                <a:solidFill>
                  <a:schemeClr val="tx1"/>
                </a:solidFill>
              </a:rPr>
              <a:t>, acara, </a:t>
            </a:r>
            <a:r>
              <a:rPr lang="en-US" sz="2600" dirty="0" err="1">
                <a:solidFill>
                  <a:schemeClr val="tx1"/>
                </a:solidFill>
              </a:rPr>
              <a:t>proyek</a:t>
            </a:r>
            <a:r>
              <a:rPr lang="en-US" sz="2600" dirty="0">
                <a:solidFill>
                  <a:schemeClr val="tx1"/>
                </a:solidFill>
              </a:rPr>
              <a:t>) </a:t>
            </a:r>
            <a:r>
              <a:rPr lang="en-US" sz="2600" dirty="0" err="1">
                <a:solidFill>
                  <a:schemeClr val="tx1"/>
                </a:solidFill>
              </a:rPr>
              <a:t>sebagai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imbalan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atas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pemasaran</a:t>
            </a:r>
            <a:r>
              <a:rPr lang="en-US" sz="2600" dirty="0">
                <a:solidFill>
                  <a:schemeClr val="tx1"/>
                </a:solidFill>
              </a:rPr>
              <a:t>, </a:t>
            </a:r>
            <a:r>
              <a:rPr lang="en-US" sz="2600" dirty="0" err="1">
                <a:solidFill>
                  <a:schemeClr val="tx1"/>
                </a:solidFill>
              </a:rPr>
              <a:t>eksposur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merek</a:t>
            </a:r>
            <a:r>
              <a:rPr lang="en-US" sz="2600" dirty="0">
                <a:solidFill>
                  <a:schemeClr val="tx1"/>
                </a:solidFill>
              </a:rPr>
              <a:t>, </a:t>
            </a:r>
            <a:r>
              <a:rPr lang="en-US" sz="2600" dirty="0" err="1">
                <a:solidFill>
                  <a:schemeClr val="tx1"/>
                </a:solidFill>
              </a:rPr>
              <a:t>niat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baik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komunitas</a:t>
            </a:r>
            <a:r>
              <a:rPr lang="en-US" sz="2600" dirty="0">
                <a:solidFill>
                  <a:schemeClr val="tx1"/>
                </a:solidFill>
              </a:rPr>
              <a:t> (CSR), </a:t>
            </a:r>
            <a:r>
              <a:rPr lang="en-US" sz="2600" dirty="0" err="1">
                <a:solidFill>
                  <a:schemeClr val="tx1"/>
                </a:solidFill>
              </a:rPr>
              <a:t>atau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akses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ke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audiens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tertentu</a:t>
            </a:r>
            <a:r>
              <a:rPr lang="en-US" sz="2600" dirty="0">
                <a:solidFill>
                  <a:schemeClr val="tx1"/>
                </a:solidFill>
              </a:rPr>
              <a:t>, </a:t>
            </a:r>
            <a:r>
              <a:rPr lang="en-US" sz="2600" dirty="0" err="1">
                <a:solidFill>
                  <a:schemeClr val="tx1"/>
                </a:solidFill>
              </a:rPr>
              <a:t>dengan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tujuan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meningkatkan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citra</a:t>
            </a:r>
            <a:r>
              <a:rPr lang="en-US" sz="2600" dirty="0">
                <a:solidFill>
                  <a:schemeClr val="tx1"/>
                </a:solidFill>
              </a:rPr>
              <a:t> sponsor dan </a:t>
            </a:r>
            <a:r>
              <a:rPr lang="en-US" sz="2600" dirty="0" err="1">
                <a:solidFill>
                  <a:schemeClr val="tx1"/>
                </a:solidFill>
              </a:rPr>
              <a:t>misi</a:t>
            </a:r>
            <a:r>
              <a:rPr lang="en-US" sz="2600" dirty="0">
                <a:solidFill>
                  <a:schemeClr val="tx1"/>
                </a:solidFill>
              </a:rPr>
              <a:t>/program </a:t>
            </a:r>
            <a:r>
              <a:rPr lang="en-US" sz="2600" dirty="0" err="1">
                <a:solidFill>
                  <a:schemeClr val="tx1"/>
                </a:solidFill>
              </a:rPr>
              <a:t>organisasi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43808" y="188640"/>
            <a:ext cx="37444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AC8B53-7982-48A3-2C80-EE69E41A3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21297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99AE534-9A76-8359-1094-4F2474EB5E3D}"/>
              </a:ext>
            </a:extLst>
          </p:cNvPr>
          <p:cNvSpPr/>
          <p:nvPr/>
        </p:nvSpPr>
        <p:spPr>
          <a:xfrm>
            <a:off x="1835696" y="158586"/>
            <a:ext cx="5256584" cy="72008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Bradley Hand ITC" panose="03070402050302030203" pitchFamily="66" charset="0"/>
              </a:rPr>
              <a:t>FUNDING</a:t>
            </a:r>
            <a:r>
              <a:rPr lang="en-US" sz="4000" dirty="0">
                <a:latin typeface="Bradley Hand ITC" panose="03070402050302030203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382174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11285</TotalTime>
  <Words>1252</Words>
  <Application>Microsoft Office PowerPoint</Application>
  <PresentationFormat>On-screen Show (4:3)</PresentationFormat>
  <Paragraphs>181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Bradley Hand ITC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603</cp:revision>
  <cp:lastPrinted>2017-08-29T02:54:51Z</cp:lastPrinted>
  <dcterms:created xsi:type="dcterms:W3CDTF">2010-04-18T12:06:30Z</dcterms:created>
  <dcterms:modified xsi:type="dcterms:W3CDTF">2025-12-11T15:17:46Z</dcterms:modified>
</cp:coreProperties>
</file>